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1" r:id="rId3"/>
  </p:sldIdLst>
  <p:sldSz cx="12192000" cy="6858000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63" autoAdjust="0"/>
    <p:restoredTop sz="94660"/>
  </p:normalViewPr>
  <p:slideViewPr>
    <p:cSldViewPr snapToGrid="0">
      <p:cViewPr>
        <p:scale>
          <a:sx n="111" d="100"/>
          <a:sy n="111" d="100"/>
        </p:scale>
        <p:origin x="736" y="584"/>
      </p:cViewPr>
      <p:guideLst>
        <p:guide orient="horz" pos="213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BEFBB-CF41-4D69-9A63-ACCA04614E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DDBB8-DF3E-4B85-8F93-F19605ABD1D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圆角矩形 4"/>
          <p:cNvSpPr/>
          <p:nvPr/>
        </p:nvSpPr>
        <p:spPr>
          <a:xfrm>
            <a:off x="816610" y="1346200"/>
            <a:ext cx="2170430" cy="4876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问题纳入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16610" y="2578100"/>
            <a:ext cx="2170430" cy="4876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处置跟踪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817245" y="4613275"/>
            <a:ext cx="2170430" cy="4876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拟关闭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817245" y="5622925"/>
            <a:ext cx="2170430" cy="4876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问题关闭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9" name="直接箭头连接符 8"/>
          <p:cNvCxnSpPr>
            <a:stCxn id="5" idx="2"/>
            <a:endCxn id="6" idx="0"/>
          </p:cNvCxnSpPr>
          <p:nvPr/>
        </p:nvCxnSpPr>
        <p:spPr>
          <a:xfrm>
            <a:off x="1901825" y="1833880"/>
            <a:ext cx="0" cy="744220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7" idx="2"/>
            <a:endCxn id="8" idx="0"/>
          </p:cNvCxnSpPr>
          <p:nvPr/>
        </p:nvCxnSpPr>
        <p:spPr>
          <a:xfrm>
            <a:off x="1902460" y="5100955"/>
            <a:ext cx="0" cy="521970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056380" y="1023620"/>
            <a:ext cx="7513320" cy="112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问题提交人：通过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监控告警、应急事件、常态化监控、安全审计及日常事件筛查等渠道发现问题提交问题经理。</a:t>
            </a:r>
            <a:endParaRPr lang="zh-CN" altLang="en-US" sz="13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、问题审核人：对问题影响性评估，审核是否存在故障缺陷或潜在风险需纳入问题管理。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3、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问题经理：在</a:t>
            </a: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ITSM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平台中新建问题分派至处理人，跟踪后续措施。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18" name="直接连接符 17"/>
          <p:cNvCxnSpPr>
            <a:stCxn id="5" idx="3"/>
            <a:endCxn id="14" idx="1"/>
          </p:cNvCxnSpPr>
          <p:nvPr/>
        </p:nvCxnSpPr>
        <p:spPr>
          <a:xfrm flipV="1">
            <a:off x="2987040" y="1588770"/>
            <a:ext cx="1069340" cy="12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6" idx="3"/>
            <a:endCxn id="12" idx="1"/>
          </p:cNvCxnSpPr>
          <p:nvPr/>
        </p:nvCxnSpPr>
        <p:spPr>
          <a:xfrm flipV="1">
            <a:off x="2987040" y="2820035"/>
            <a:ext cx="1069975" cy="19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7" idx="3"/>
            <a:endCxn id="23" idx="1"/>
          </p:cNvCxnSpPr>
          <p:nvPr/>
        </p:nvCxnSpPr>
        <p:spPr>
          <a:xfrm flipV="1">
            <a:off x="2987675" y="4851400"/>
            <a:ext cx="1068705" cy="57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8" idx="3"/>
          </p:cNvCxnSpPr>
          <p:nvPr/>
        </p:nvCxnSpPr>
        <p:spPr>
          <a:xfrm flipV="1">
            <a:off x="2987675" y="5865495"/>
            <a:ext cx="1068070" cy="12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圆角矩形 1"/>
          <p:cNvSpPr/>
          <p:nvPr/>
        </p:nvSpPr>
        <p:spPr>
          <a:xfrm>
            <a:off x="817245" y="3679825"/>
            <a:ext cx="2170430" cy="4876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审核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3" name="直接箭头连接符 2"/>
          <p:cNvCxnSpPr>
            <a:stCxn id="6" idx="2"/>
            <a:endCxn id="2" idx="0"/>
          </p:cNvCxnSpPr>
          <p:nvPr/>
        </p:nvCxnSpPr>
        <p:spPr>
          <a:xfrm>
            <a:off x="1901825" y="3065780"/>
            <a:ext cx="635" cy="614045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直接箭头连接符 3"/>
          <p:cNvCxnSpPr>
            <a:stCxn id="2" idx="2"/>
            <a:endCxn id="7" idx="0"/>
          </p:cNvCxnSpPr>
          <p:nvPr/>
        </p:nvCxnSpPr>
        <p:spPr>
          <a:xfrm>
            <a:off x="1902460" y="4167505"/>
            <a:ext cx="0" cy="445770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057015" y="2254885"/>
            <a:ext cx="7513955" cy="112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1、问题处理人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：负责</a:t>
            </a:r>
            <a:r>
              <a:rPr sz="1300" dirty="0" err="1">
                <a:latin typeface="微软雅黑" panose="020B0503020204020204" charset="-122"/>
                <a:ea typeface="微软雅黑" panose="020B0503020204020204" charset="-122"/>
                <a:cs typeface="仿宋" panose="02010609060101010101" pitchFamily="49" charset="-122"/>
                <a:sym typeface="+mn-ea"/>
              </a:rPr>
              <a:t>分析问题</a:t>
            </a:r>
            <a:r>
              <a:rPr lang="zh-CN" sz="1300" dirty="0" err="1">
                <a:latin typeface="微软雅黑" panose="020B0503020204020204" charset="-122"/>
                <a:ea typeface="微软雅黑" panose="020B0503020204020204" charset="-122"/>
                <a:cs typeface="仿宋" panose="02010609060101010101" pitchFamily="49" charset="-122"/>
                <a:sym typeface="+mn-ea"/>
              </a:rPr>
              <a:t>根因并落实执行</a:t>
            </a:r>
            <a:r>
              <a:rPr lang="zh-CN" sz="1300" dirty="0" err="1">
                <a:latin typeface="微软雅黑" panose="020B0503020204020204" charset="-122"/>
                <a:ea typeface="微软雅黑" panose="020B0503020204020204" charset="-122"/>
                <a:cs typeface="仿宋" panose="02010609060101010101" pitchFamily="49" charset="-122"/>
              </a:rPr>
              <a:t>解决方案，问题涉及较大风险须协调开发人员协同处置。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每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周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</a:t>
            </a: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ITSM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平台中更新问题处置进展，于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周例会汇报问题进展。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2、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问题经理：每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周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发布更新提醒</a:t>
            </a: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整理问题处置进展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填写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例会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周报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3、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问题审核人：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本阶段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问题处置进展进行评审</a:t>
            </a: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视情况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调整后续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处置措施。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55745" y="3486150"/>
            <a:ext cx="7512050" cy="8699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、问题处理人：问题彻底解决、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后续工作全部完成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、问题转入其他流程跟踪，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提交问题整体处置情况至部室负责人审核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、问题审核人：评估问题是否符合关闭标准，并填写审核意见。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56380" y="4676140"/>
            <a:ext cx="7512685" cy="3505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、问题经理：将问题审核人审核通过的问题处置情况整理材料上周例会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评估。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26" name="直接连接符 25"/>
          <p:cNvCxnSpPr>
            <a:stCxn id="2" idx="3"/>
            <a:endCxn id="13" idx="1"/>
          </p:cNvCxnSpPr>
          <p:nvPr/>
        </p:nvCxnSpPr>
        <p:spPr>
          <a:xfrm flipV="1">
            <a:off x="2987675" y="3921125"/>
            <a:ext cx="1068070" cy="25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055745" y="5276215"/>
            <a:ext cx="7512685" cy="11785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问题审核人：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对“拟关闭”问题进行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二次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审核</a:t>
            </a: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会议评估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后续工作全部完成且问题彻底解决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则问题关闭。</a:t>
            </a:r>
            <a:endParaRPr lang="en-US" altLang="zh-CN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、问题经理：将已关闭问题处置过程纳入问题管理库，对问题频率、影响</a:t>
            </a:r>
            <a:r>
              <a:rPr lang="en-US" altLang="zh-CN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进行数据分析对优秀案例展示分享</a:t>
            </a:r>
            <a:r>
              <a:rPr lang="zh-CN" altLang="en-US" sz="13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，上期累计可预估问题发生、发展趋势</a:t>
            </a:r>
            <a:r>
              <a:rPr lang="zh-CN" altLang="en-US" sz="1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GI4YTY2NzNjYzhhMDBjYjhiZDFjNDRhZjk5ZjcyM2MifQ=="/>
  <p:tag name="KSO_WPP_MARK_KEY" val="a9c98cf1-8e5f-495f-bdbf-5100146f7555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517</Words>
  <Application>WPS 演示</Application>
  <PresentationFormat>宽屏</PresentationFormat>
  <Paragraphs>26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3" baseType="lpstr">
      <vt:lpstr>Arial</vt:lpstr>
      <vt:lpstr>宋体</vt:lpstr>
      <vt:lpstr>Wingdings</vt:lpstr>
      <vt:lpstr>微软雅黑</vt:lpstr>
      <vt:lpstr>Wingdings</vt:lpstr>
      <vt:lpstr>黑体</vt:lpstr>
      <vt:lpstr>仿宋</vt:lpstr>
      <vt:lpstr>Arial Unicode MS</vt:lpstr>
      <vt:lpstr>等线 Light</vt:lpstr>
      <vt:lpstr>等线</vt:lpstr>
      <vt:lpstr>Calibri</vt:lpstr>
      <vt:lpstr>1_Office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qdccb</cp:lastModifiedBy>
  <cp:revision>173</cp:revision>
  <dcterms:created xsi:type="dcterms:W3CDTF">2022-07-01T03:00:00Z</dcterms:created>
  <dcterms:modified xsi:type="dcterms:W3CDTF">2024-08-09T09:04:34Z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2052-11.8.2.12119</vt:lpwstr>
  </property>
  <property fmtid="{D5CDD505-2E9C-101B-9397-08002B2CF9AE}" pid="3" name="ICV">
    <vt:lpwstr>A37400BA77A44BFBBE646417290D62EA</vt:lpwstr>
  </property>
</Properties>
</file>