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ata5.xml" ContentType="application/vnd.openxmlformats-officedocument.drawingml.diagramData+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56" r:id="rId2"/>
    <p:sldId id="261" r:id="rId3"/>
    <p:sldId id="314" r:id="rId4"/>
    <p:sldId id="267" r:id="rId5"/>
    <p:sldId id="315" r:id="rId6"/>
    <p:sldId id="317" r:id="rId7"/>
    <p:sldId id="319" r:id="rId8"/>
    <p:sldId id="342" r:id="rId9"/>
    <p:sldId id="320" r:id="rId10"/>
    <p:sldId id="271" r:id="rId11"/>
    <p:sldId id="353" r:id="rId12"/>
    <p:sldId id="352" r:id="rId13"/>
    <p:sldId id="343" r:id="rId14"/>
    <p:sldId id="338" r:id="rId15"/>
    <p:sldId id="351" r:id="rId16"/>
    <p:sldId id="345" r:id="rId17"/>
    <p:sldId id="354" r:id="rId18"/>
    <p:sldId id="272" r:id="rId19"/>
    <p:sldId id="344" r:id="rId20"/>
    <p:sldId id="359" r:id="rId21"/>
    <p:sldId id="360" r:id="rId22"/>
    <p:sldId id="355" r:id="rId23"/>
    <p:sldId id="356" r:id="rId24"/>
    <p:sldId id="358" r:id="rId25"/>
    <p:sldId id="361" r:id="rId26"/>
    <p:sldId id="275" r:id="rId27"/>
    <p:sldId id="298" r:id="rId28"/>
    <p:sldId id="299" r:id="rId29"/>
    <p:sldId id="300" r:id="rId30"/>
    <p:sldId id="301" r:id="rId31"/>
    <p:sldId id="302" r:id="rId32"/>
    <p:sldId id="260" r:id="rId33"/>
    <p:sldId id="258"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UO Tianzu" initials="ZT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8241A"/>
    <a:srgbClr val="CC33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51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30C7D6-7F96-4281-9E1C-960386B60360}" type="doc">
      <dgm:prSet loTypeId="urn:microsoft.com/office/officeart/2005/8/layout/chevron1" loCatId="process" qsTypeId="urn:microsoft.com/office/officeart/2005/8/quickstyle/simple1" qsCatId="simple" csTypeId="urn:microsoft.com/office/officeart/2005/8/colors/accent1_2" csCatId="accent1" phldr="1"/>
      <dgm:spPr/>
    </dgm:pt>
    <dgm:pt modelId="{74469907-358E-4E01-A4CF-8A2B66FFE975}">
      <dgm:prSet phldrT="[文本]" custT="1"/>
      <dgm:spPr>
        <a:solidFill>
          <a:srgbClr val="002060"/>
        </a:solidFill>
      </dgm:spPr>
      <dgm:t>
        <a:bodyPr/>
        <a:lstStyle/>
        <a:p>
          <a:r>
            <a:rPr lang="zh-CN" altLang="en-US" sz="1400" dirty="0" smtClean="0">
              <a:latin typeface="微软雅黑" pitchFamily="34" charset="-122"/>
              <a:ea typeface="微软雅黑" pitchFamily="34" charset="-122"/>
            </a:rPr>
            <a:t>服务连续性改进</a:t>
          </a:r>
          <a:endParaRPr lang="zh-CN" altLang="en-US" sz="1400" dirty="0">
            <a:latin typeface="微软雅黑" pitchFamily="34" charset="-122"/>
            <a:ea typeface="微软雅黑" pitchFamily="34" charset="-122"/>
          </a:endParaRPr>
        </a:p>
      </dgm:t>
    </dgm:pt>
    <dgm:pt modelId="{FD953E75-EF82-458B-85D8-5797D942EF75}" type="parTrans" cxnId="{0AA50B63-A3DA-4186-80CE-B78E34387D92}">
      <dgm:prSet/>
      <dgm:spPr/>
      <dgm:t>
        <a:bodyPr/>
        <a:lstStyle/>
        <a:p>
          <a:endParaRPr lang="zh-CN" altLang="en-US" sz="1900"/>
        </a:p>
      </dgm:t>
    </dgm:pt>
    <dgm:pt modelId="{DDBB2BE9-E260-42FE-8376-62ADEE373844}" type="sibTrans" cxnId="{0AA50B63-A3DA-4186-80CE-B78E34387D92}">
      <dgm:prSet/>
      <dgm:spPr/>
      <dgm:t>
        <a:bodyPr/>
        <a:lstStyle/>
        <a:p>
          <a:endParaRPr lang="zh-CN" altLang="en-US" sz="1900"/>
        </a:p>
      </dgm:t>
    </dgm:pt>
    <dgm:pt modelId="{42858BAF-0FD0-4EB7-91DC-49C9AF46866B}" type="pres">
      <dgm:prSet presAssocID="{F930C7D6-7F96-4281-9E1C-960386B60360}" presName="Name0" presStyleCnt="0">
        <dgm:presLayoutVars>
          <dgm:dir val="rev"/>
          <dgm:animLvl val="lvl"/>
          <dgm:resizeHandles val="exact"/>
        </dgm:presLayoutVars>
      </dgm:prSet>
      <dgm:spPr/>
    </dgm:pt>
    <dgm:pt modelId="{855B87F3-792E-461A-997A-4F8CCFE99281}" type="pres">
      <dgm:prSet presAssocID="{74469907-358E-4E01-A4CF-8A2B66FFE975}" presName="parTxOnly" presStyleLbl="node1" presStyleIdx="0" presStyleCnt="1">
        <dgm:presLayoutVars>
          <dgm:chMax val="0"/>
          <dgm:chPref val="0"/>
          <dgm:bulletEnabled val="1"/>
        </dgm:presLayoutVars>
      </dgm:prSet>
      <dgm:spPr/>
      <dgm:t>
        <a:bodyPr/>
        <a:lstStyle/>
        <a:p>
          <a:endParaRPr lang="zh-CN" altLang="en-US"/>
        </a:p>
      </dgm:t>
    </dgm:pt>
  </dgm:ptLst>
  <dgm:cxnLst>
    <dgm:cxn modelId="{0AA50B63-A3DA-4186-80CE-B78E34387D92}" srcId="{F930C7D6-7F96-4281-9E1C-960386B60360}" destId="{74469907-358E-4E01-A4CF-8A2B66FFE975}" srcOrd="0" destOrd="0" parTransId="{FD953E75-EF82-458B-85D8-5797D942EF75}" sibTransId="{DDBB2BE9-E260-42FE-8376-62ADEE373844}"/>
    <dgm:cxn modelId="{6E39F62D-81B2-47D4-9466-D9218CEBB174}" type="presOf" srcId="{F930C7D6-7F96-4281-9E1C-960386B60360}" destId="{42858BAF-0FD0-4EB7-91DC-49C9AF46866B}" srcOrd="0" destOrd="0" presId="urn:microsoft.com/office/officeart/2005/8/layout/chevron1"/>
    <dgm:cxn modelId="{E979B648-7C72-4FCA-982C-87BC1DCA7B86}" type="presOf" srcId="{74469907-358E-4E01-A4CF-8A2B66FFE975}" destId="{855B87F3-792E-461A-997A-4F8CCFE99281}" srcOrd="0" destOrd="0" presId="urn:microsoft.com/office/officeart/2005/8/layout/chevron1"/>
    <dgm:cxn modelId="{B95929F3-7B20-4C84-B749-DA2453087F3A}" type="presParOf" srcId="{42858BAF-0FD0-4EB7-91DC-49C9AF46866B}" destId="{855B87F3-792E-461A-997A-4F8CCFE99281}" srcOrd="0" destOrd="0" presId="urn:microsoft.com/office/officeart/2005/8/layout/chevron1"/>
  </dgm:cxnLst>
  <dgm:bg/>
  <dgm:whole/>
</dgm:dataModel>
</file>

<file path=ppt/diagrams/data2.xml><?xml version="1.0" encoding="utf-8"?>
<dgm:dataModel xmlns:dgm="http://schemas.openxmlformats.org/drawingml/2006/diagram" xmlns:a="http://schemas.openxmlformats.org/drawingml/2006/main">
  <dgm:ptLst>
    <dgm:pt modelId="{32CF6FD8-F905-42CF-8516-B6DA808FBA17}" type="doc">
      <dgm:prSet loTypeId="urn:microsoft.com/office/officeart/2005/8/layout/chevron1" loCatId="process" qsTypeId="urn:microsoft.com/office/officeart/2005/8/quickstyle/simple1" qsCatId="simple" csTypeId="urn:microsoft.com/office/officeart/2005/8/colors/accent1_2" csCatId="accent1" phldr="1"/>
      <dgm:spPr/>
    </dgm:pt>
    <dgm:pt modelId="{4DFA5FDA-65B3-4A03-A604-6E7BE8C0CC9A}">
      <dgm:prSet phldrT="[文本]" custT="1"/>
      <dgm:spPr>
        <a:solidFill>
          <a:srgbClr val="92D050"/>
        </a:solidFill>
      </dgm:spPr>
      <dgm:t>
        <a:bodyPr/>
        <a:lstStyle/>
        <a:p>
          <a:r>
            <a:rPr lang="zh-CN" altLang="en-US" sz="1400" dirty="0" smtClean="0">
              <a:latin typeface="微软雅黑" pitchFamily="34" charset="-122"/>
              <a:ea typeface="微软雅黑" pitchFamily="34" charset="-122"/>
            </a:rPr>
            <a:t>服务战略</a:t>
          </a:r>
          <a:endParaRPr lang="zh-CN" altLang="en-US" sz="1400" dirty="0">
            <a:latin typeface="微软雅黑" pitchFamily="34" charset="-122"/>
            <a:ea typeface="微软雅黑" pitchFamily="34" charset="-122"/>
          </a:endParaRPr>
        </a:p>
      </dgm:t>
    </dgm:pt>
    <dgm:pt modelId="{A8AA75A9-F52C-4EE1-8334-0843E25C92B3}" type="parTrans" cxnId="{91D86155-9C4C-49E2-9CAF-7542C2A2E8C1}">
      <dgm:prSet/>
      <dgm:spPr/>
      <dgm:t>
        <a:bodyPr/>
        <a:lstStyle/>
        <a:p>
          <a:endParaRPr lang="zh-CN" altLang="en-US"/>
        </a:p>
      </dgm:t>
    </dgm:pt>
    <dgm:pt modelId="{5A49B76C-57F9-4B80-894C-4FC89FC3B4CF}" type="sibTrans" cxnId="{91D86155-9C4C-49E2-9CAF-7542C2A2E8C1}">
      <dgm:prSet/>
      <dgm:spPr/>
      <dgm:t>
        <a:bodyPr/>
        <a:lstStyle/>
        <a:p>
          <a:endParaRPr lang="zh-CN" altLang="en-US"/>
        </a:p>
      </dgm:t>
    </dgm:pt>
    <dgm:pt modelId="{27BD5247-EE36-40EB-97C9-900CC017F916}">
      <dgm:prSet phldrT="[文本]" custT="1"/>
      <dgm:spPr>
        <a:solidFill>
          <a:srgbClr val="7030A0"/>
        </a:solidFill>
      </dgm:spPr>
      <dgm:t>
        <a:bodyPr/>
        <a:lstStyle/>
        <a:p>
          <a:r>
            <a:rPr lang="zh-CN" altLang="en-US" sz="1400" dirty="0" smtClean="0">
              <a:latin typeface="微软雅黑" pitchFamily="34" charset="-122"/>
              <a:ea typeface="微软雅黑" pitchFamily="34" charset="-122"/>
            </a:rPr>
            <a:t>服务设计</a:t>
          </a:r>
          <a:endParaRPr lang="zh-CN" altLang="en-US" sz="1400" dirty="0">
            <a:latin typeface="微软雅黑" pitchFamily="34" charset="-122"/>
            <a:ea typeface="微软雅黑" pitchFamily="34" charset="-122"/>
          </a:endParaRPr>
        </a:p>
      </dgm:t>
    </dgm:pt>
    <dgm:pt modelId="{9E987B68-8692-4566-8CD9-C9A2C72F8364}" type="parTrans" cxnId="{2904C5DE-AA63-4535-B85B-E2AD1F67ECAE}">
      <dgm:prSet/>
      <dgm:spPr/>
      <dgm:t>
        <a:bodyPr/>
        <a:lstStyle/>
        <a:p>
          <a:endParaRPr lang="zh-CN" altLang="en-US"/>
        </a:p>
      </dgm:t>
    </dgm:pt>
    <dgm:pt modelId="{B4C61F2B-69D2-4797-B68A-104027705934}" type="sibTrans" cxnId="{2904C5DE-AA63-4535-B85B-E2AD1F67ECAE}">
      <dgm:prSet/>
      <dgm:spPr/>
      <dgm:t>
        <a:bodyPr/>
        <a:lstStyle/>
        <a:p>
          <a:endParaRPr lang="zh-CN" altLang="en-US"/>
        </a:p>
      </dgm:t>
    </dgm:pt>
    <dgm:pt modelId="{4DB97AF5-1C7C-436A-A82D-33BDE7ED6406}">
      <dgm:prSet phldrT="[文本]" custT="1"/>
      <dgm:spPr>
        <a:solidFill>
          <a:schemeClr val="accent2">
            <a:lumMod val="75000"/>
          </a:schemeClr>
        </a:solidFill>
      </dgm:spPr>
      <dgm:t>
        <a:bodyPr/>
        <a:lstStyle/>
        <a:p>
          <a:r>
            <a:rPr lang="zh-CN" altLang="en-US" sz="1400" dirty="0" smtClean="0">
              <a:latin typeface="微软雅黑" pitchFamily="34" charset="-122"/>
              <a:ea typeface="微软雅黑" pitchFamily="34" charset="-122"/>
            </a:rPr>
            <a:t>服务转换</a:t>
          </a:r>
          <a:endParaRPr lang="zh-CN" altLang="en-US" sz="1400" dirty="0">
            <a:latin typeface="微软雅黑" pitchFamily="34" charset="-122"/>
            <a:ea typeface="微软雅黑" pitchFamily="34" charset="-122"/>
          </a:endParaRPr>
        </a:p>
      </dgm:t>
    </dgm:pt>
    <dgm:pt modelId="{568E18C3-FEC6-4B39-9AB5-B3EC0547F699}" type="parTrans" cxnId="{9726FA64-2EE8-49A4-930B-83EC13EEFC95}">
      <dgm:prSet/>
      <dgm:spPr/>
      <dgm:t>
        <a:bodyPr/>
        <a:lstStyle/>
        <a:p>
          <a:endParaRPr lang="zh-CN" altLang="en-US"/>
        </a:p>
      </dgm:t>
    </dgm:pt>
    <dgm:pt modelId="{93663532-B382-40C5-8100-0EF48D26981F}" type="sibTrans" cxnId="{9726FA64-2EE8-49A4-930B-83EC13EEFC95}">
      <dgm:prSet/>
      <dgm:spPr/>
      <dgm:t>
        <a:bodyPr/>
        <a:lstStyle/>
        <a:p>
          <a:endParaRPr lang="zh-CN" altLang="en-US"/>
        </a:p>
      </dgm:t>
    </dgm:pt>
    <dgm:pt modelId="{052300EB-A66A-47E9-BD74-482409C06BE9}">
      <dgm:prSet phldrT="[文本]" custT="1"/>
      <dgm:spPr/>
      <dgm:t>
        <a:bodyPr/>
        <a:lstStyle/>
        <a:p>
          <a:r>
            <a:rPr lang="zh-CN" altLang="en-US" sz="1400" dirty="0" smtClean="0">
              <a:latin typeface="微软雅黑" pitchFamily="34" charset="-122"/>
              <a:ea typeface="微软雅黑" pitchFamily="34" charset="-122"/>
            </a:rPr>
            <a:t>服务运营</a:t>
          </a:r>
          <a:endParaRPr lang="zh-CN" altLang="en-US" sz="1400" dirty="0">
            <a:latin typeface="微软雅黑" pitchFamily="34" charset="-122"/>
            <a:ea typeface="微软雅黑" pitchFamily="34" charset="-122"/>
          </a:endParaRPr>
        </a:p>
      </dgm:t>
    </dgm:pt>
    <dgm:pt modelId="{FDDBDEE3-7C07-44C9-84C8-090224D7C7EC}" type="parTrans" cxnId="{5E6FA820-60D4-4FF5-9824-99662CBAA91B}">
      <dgm:prSet/>
      <dgm:spPr/>
      <dgm:t>
        <a:bodyPr/>
        <a:lstStyle/>
        <a:p>
          <a:endParaRPr lang="zh-CN" altLang="en-US"/>
        </a:p>
      </dgm:t>
    </dgm:pt>
    <dgm:pt modelId="{20D410BE-0AA9-41BD-A541-D9F71A91DACD}" type="sibTrans" cxnId="{5E6FA820-60D4-4FF5-9824-99662CBAA91B}">
      <dgm:prSet/>
      <dgm:spPr/>
      <dgm:t>
        <a:bodyPr/>
        <a:lstStyle/>
        <a:p>
          <a:endParaRPr lang="zh-CN" altLang="en-US"/>
        </a:p>
      </dgm:t>
    </dgm:pt>
    <dgm:pt modelId="{252159BD-4043-4DB7-8A89-3214E5B65DAF}" type="pres">
      <dgm:prSet presAssocID="{32CF6FD8-F905-42CF-8516-B6DA808FBA17}" presName="Name0" presStyleCnt="0">
        <dgm:presLayoutVars>
          <dgm:dir/>
          <dgm:animLvl val="lvl"/>
          <dgm:resizeHandles val="exact"/>
        </dgm:presLayoutVars>
      </dgm:prSet>
      <dgm:spPr/>
    </dgm:pt>
    <dgm:pt modelId="{04B177AB-6B7E-47F1-8F5B-C19F4C56C13F}" type="pres">
      <dgm:prSet presAssocID="{4DFA5FDA-65B3-4A03-A604-6E7BE8C0CC9A}" presName="parTxOnly" presStyleLbl="node1" presStyleIdx="0" presStyleCnt="4">
        <dgm:presLayoutVars>
          <dgm:chMax val="0"/>
          <dgm:chPref val="0"/>
          <dgm:bulletEnabled val="1"/>
        </dgm:presLayoutVars>
      </dgm:prSet>
      <dgm:spPr/>
      <dgm:t>
        <a:bodyPr/>
        <a:lstStyle/>
        <a:p>
          <a:endParaRPr lang="zh-CN" altLang="en-US"/>
        </a:p>
      </dgm:t>
    </dgm:pt>
    <dgm:pt modelId="{249B7C6A-661B-4F64-9BDC-C108B8310DCE}" type="pres">
      <dgm:prSet presAssocID="{5A49B76C-57F9-4B80-894C-4FC89FC3B4CF}" presName="parTxOnlySpace" presStyleCnt="0"/>
      <dgm:spPr/>
    </dgm:pt>
    <dgm:pt modelId="{FBBD1F83-0DDE-4CAB-B379-B61CAF5C4461}" type="pres">
      <dgm:prSet presAssocID="{27BD5247-EE36-40EB-97C9-900CC017F916}" presName="parTxOnly" presStyleLbl="node1" presStyleIdx="1" presStyleCnt="4">
        <dgm:presLayoutVars>
          <dgm:chMax val="0"/>
          <dgm:chPref val="0"/>
          <dgm:bulletEnabled val="1"/>
        </dgm:presLayoutVars>
      </dgm:prSet>
      <dgm:spPr/>
      <dgm:t>
        <a:bodyPr/>
        <a:lstStyle/>
        <a:p>
          <a:endParaRPr lang="zh-CN" altLang="en-US"/>
        </a:p>
      </dgm:t>
    </dgm:pt>
    <dgm:pt modelId="{61259DF8-4DDA-48DC-9E6B-8A54D74C20E3}" type="pres">
      <dgm:prSet presAssocID="{B4C61F2B-69D2-4797-B68A-104027705934}" presName="parTxOnlySpace" presStyleCnt="0"/>
      <dgm:spPr/>
    </dgm:pt>
    <dgm:pt modelId="{0FBF4E8D-3F03-434B-A7ED-A24A39C997D5}" type="pres">
      <dgm:prSet presAssocID="{4DB97AF5-1C7C-436A-A82D-33BDE7ED6406}" presName="parTxOnly" presStyleLbl="node1" presStyleIdx="2" presStyleCnt="4">
        <dgm:presLayoutVars>
          <dgm:chMax val="0"/>
          <dgm:chPref val="0"/>
          <dgm:bulletEnabled val="1"/>
        </dgm:presLayoutVars>
      </dgm:prSet>
      <dgm:spPr/>
      <dgm:t>
        <a:bodyPr/>
        <a:lstStyle/>
        <a:p>
          <a:endParaRPr lang="zh-CN" altLang="en-US"/>
        </a:p>
      </dgm:t>
    </dgm:pt>
    <dgm:pt modelId="{7C9C2E63-428F-403B-AEF9-C6169D7DA1D3}" type="pres">
      <dgm:prSet presAssocID="{93663532-B382-40C5-8100-0EF48D26981F}" presName="parTxOnlySpace" presStyleCnt="0"/>
      <dgm:spPr/>
    </dgm:pt>
    <dgm:pt modelId="{320FE191-D595-418E-945C-2A7712F36AE4}" type="pres">
      <dgm:prSet presAssocID="{052300EB-A66A-47E9-BD74-482409C06BE9}" presName="parTxOnly" presStyleLbl="node1" presStyleIdx="3" presStyleCnt="4">
        <dgm:presLayoutVars>
          <dgm:chMax val="0"/>
          <dgm:chPref val="0"/>
          <dgm:bulletEnabled val="1"/>
        </dgm:presLayoutVars>
      </dgm:prSet>
      <dgm:spPr/>
      <dgm:t>
        <a:bodyPr/>
        <a:lstStyle/>
        <a:p>
          <a:endParaRPr lang="zh-CN" altLang="en-US"/>
        </a:p>
      </dgm:t>
    </dgm:pt>
  </dgm:ptLst>
  <dgm:cxnLst>
    <dgm:cxn modelId="{882365AC-16E1-4EB6-B685-B04CBDE5A2FE}" type="presOf" srcId="{4DB97AF5-1C7C-436A-A82D-33BDE7ED6406}" destId="{0FBF4E8D-3F03-434B-A7ED-A24A39C997D5}" srcOrd="0" destOrd="0" presId="urn:microsoft.com/office/officeart/2005/8/layout/chevron1"/>
    <dgm:cxn modelId="{2904C5DE-AA63-4535-B85B-E2AD1F67ECAE}" srcId="{32CF6FD8-F905-42CF-8516-B6DA808FBA17}" destId="{27BD5247-EE36-40EB-97C9-900CC017F916}" srcOrd="1" destOrd="0" parTransId="{9E987B68-8692-4566-8CD9-C9A2C72F8364}" sibTransId="{B4C61F2B-69D2-4797-B68A-104027705934}"/>
    <dgm:cxn modelId="{91D86155-9C4C-49E2-9CAF-7542C2A2E8C1}" srcId="{32CF6FD8-F905-42CF-8516-B6DA808FBA17}" destId="{4DFA5FDA-65B3-4A03-A604-6E7BE8C0CC9A}" srcOrd="0" destOrd="0" parTransId="{A8AA75A9-F52C-4EE1-8334-0843E25C92B3}" sibTransId="{5A49B76C-57F9-4B80-894C-4FC89FC3B4CF}"/>
    <dgm:cxn modelId="{5E6FA820-60D4-4FF5-9824-99662CBAA91B}" srcId="{32CF6FD8-F905-42CF-8516-B6DA808FBA17}" destId="{052300EB-A66A-47E9-BD74-482409C06BE9}" srcOrd="3" destOrd="0" parTransId="{FDDBDEE3-7C07-44C9-84C8-090224D7C7EC}" sibTransId="{20D410BE-0AA9-41BD-A541-D9F71A91DACD}"/>
    <dgm:cxn modelId="{9726FA64-2EE8-49A4-930B-83EC13EEFC95}" srcId="{32CF6FD8-F905-42CF-8516-B6DA808FBA17}" destId="{4DB97AF5-1C7C-436A-A82D-33BDE7ED6406}" srcOrd="2" destOrd="0" parTransId="{568E18C3-FEC6-4B39-9AB5-B3EC0547F699}" sibTransId="{93663532-B382-40C5-8100-0EF48D26981F}"/>
    <dgm:cxn modelId="{752B008E-869E-4793-AC60-F412278E8789}" type="presOf" srcId="{052300EB-A66A-47E9-BD74-482409C06BE9}" destId="{320FE191-D595-418E-945C-2A7712F36AE4}" srcOrd="0" destOrd="0" presId="urn:microsoft.com/office/officeart/2005/8/layout/chevron1"/>
    <dgm:cxn modelId="{924BD184-16BD-4DD8-AC32-039B7FAF9BC8}" type="presOf" srcId="{32CF6FD8-F905-42CF-8516-B6DA808FBA17}" destId="{252159BD-4043-4DB7-8A89-3214E5B65DAF}" srcOrd="0" destOrd="0" presId="urn:microsoft.com/office/officeart/2005/8/layout/chevron1"/>
    <dgm:cxn modelId="{CC795AEE-E08C-408A-B1B3-0E05F86DA0F2}" type="presOf" srcId="{4DFA5FDA-65B3-4A03-A604-6E7BE8C0CC9A}" destId="{04B177AB-6B7E-47F1-8F5B-C19F4C56C13F}" srcOrd="0" destOrd="0" presId="urn:microsoft.com/office/officeart/2005/8/layout/chevron1"/>
    <dgm:cxn modelId="{74955143-068D-445C-BD90-81403C1CEDC0}" type="presOf" srcId="{27BD5247-EE36-40EB-97C9-900CC017F916}" destId="{FBBD1F83-0DDE-4CAB-B379-B61CAF5C4461}" srcOrd="0" destOrd="0" presId="urn:microsoft.com/office/officeart/2005/8/layout/chevron1"/>
    <dgm:cxn modelId="{947F369D-621F-455A-9CF8-26F259528840}" type="presParOf" srcId="{252159BD-4043-4DB7-8A89-3214E5B65DAF}" destId="{04B177AB-6B7E-47F1-8F5B-C19F4C56C13F}" srcOrd="0" destOrd="0" presId="urn:microsoft.com/office/officeart/2005/8/layout/chevron1"/>
    <dgm:cxn modelId="{ED192077-E9A6-452F-B9E8-8E3E03C16205}" type="presParOf" srcId="{252159BD-4043-4DB7-8A89-3214E5B65DAF}" destId="{249B7C6A-661B-4F64-9BDC-C108B8310DCE}" srcOrd="1" destOrd="0" presId="urn:microsoft.com/office/officeart/2005/8/layout/chevron1"/>
    <dgm:cxn modelId="{596D58B9-A0BC-4B80-8406-0799254E12F2}" type="presParOf" srcId="{252159BD-4043-4DB7-8A89-3214E5B65DAF}" destId="{FBBD1F83-0DDE-4CAB-B379-B61CAF5C4461}" srcOrd="2" destOrd="0" presId="urn:microsoft.com/office/officeart/2005/8/layout/chevron1"/>
    <dgm:cxn modelId="{29BAF883-E304-416F-A257-D12AF2D1951C}" type="presParOf" srcId="{252159BD-4043-4DB7-8A89-3214E5B65DAF}" destId="{61259DF8-4DDA-48DC-9E6B-8A54D74C20E3}" srcOrd="3" destOrd="0" presId="urn:microsoft.com/office/officeart/2005/8/layout/chevron1"/>
    <dgm:cxn modelId="{DD048D97-9886-4327-BD16-370B473F2106}" type="presParOf" srcId="{252159BD-4043-4DB7-8A89-3214E5B65DAF}" destId="{0FBF4E8D-3F03-434B-A7ED-A24A39C997D5}" srcOrd="4" destOrd="0" presId="urn:microsoft.com/office/officeart/2005/8/layout/chevron1"/>
    <dgm:cxn modelId="{BEB3800F-B971-4182-87C8-6E1999D9F548}" type="presParOf" srcId="{252159BD-4043-4DB7-8A89-3214E5B65DAF}" destId="{7C9C2E63-428F-403B-AEF9-C6169D7DA1D3}" srcOrd="5" destOrd="0" presId="urn:microsoft.com/office/officeart/2005/8/layout/chevron1"/>
    <dgm:cxn modelId="{4FFF1A2F-2455-4B56-921E-1FC5F8B17586}" type="presParOf" srcId="{252159BD-4043-4DB7-8A89-3214E5B65DAF}" destId="{320FE191-D595-418E-945C-2A7712F36AE4}" srcOrd="6" destOrd="0" presId="urn:microsoft.com/office/officeart/2005/8/layout/chevron1"/>
  </dgm:cxnLst>
  <dgm:bg/>
  <dgm:whole/>
</dgm:dataModel>
</file>

<file path=ppt/diagrams/data3.xml><?xml version="1.0" encoding="utf-8"?>
<dgm:dataModel xmlns:dgm="http://schemas.openxmlformats.org/drawingml/2006/diagram" xmlns:a="http://schemas.openxmlformats.org/drawingml/2006/main">
  <dgm:ptLst>
    <dgm:pt modelId="{EF6D8127-BB37-4550-8892-79B5EEB50BF8}" type="doc">
      <dgm:prSet loTypeId="urn:microsoft.com/office/officeart/2005/8/layout/cycle4" loCatId="cycle" qsTypeId="urn:microsoft.com/office/officeart/2005/8/quickstyle/3d1" qsCatId="3D" csTypeId="urn:microsoft.com/office/officeart/2005/8/colors/colorful1" csCatId="colorful" phldr="1"/>
      <dgm:spPr/>
      <dgm:t>
        <a:bodyPr/>
        <a:lstStyle/>
        <a:p>
          <a:endParaRPr lang="zh-CN" altLang="en-US"/>
        </a:p>
      </dgm:t>
    </dgm:pt>
    <dgm:pt modelId="{E7A7C564-4D42-42FA-9600-DB3BBC2C7C25}">
      <dgm:prSet phldrT="[文本]" custT="1"/>
      <dgm:spPr>
        <a:effectLst>
          <a:outerShdw blurRad="381000" dist="23000" dir="5400000" rotWithShape="0">
            <a:srgbClr val="000000">
              <a:alpha val="35000"/>
            </a:srgbClr>
          </a:outerShdw>
        </a:effectLst>
      </dgm:spPr>
      <dgm:t>
        <a:bodyPr/>
        <a:lstStyle/>
        <a:p>
          <a:r>
            <a:rPr lang="zh-CN" altLang="en-US" sz="2400" b="1" dirty="0" smtClean="0">
              <a:latin typeface="幼圆" pitchFamily="49" charset="-122"/>
              <a:ea typeface="幼圆" pitchFamily="49" charset="-122"/>
            </a:rPr>
            <a:t>咨询</a:t>
          </a:r>
          <a:endParaRPr lang="zh-CN" altLang="en-US" sz="2400" b="1" dirty="0">
            <a:latin typeface="幼圆" pitchFamily="49" charset="-122"/>
            <a:ea typeface="幼圆" pitchFamily="49" charset="-122"/>
          </a:endParaRPr>
        </a:p>
      </dgm:t>
    </dgm:pt>
    <dgm:pt modelId="{D9C6D24F-9729-4122-A4A5-BF5BBBC980D0}" type="parTrans" cxnId="{0236E76A-703B-40EA-8FA7-3DA8A172B7B9}">
      <dgm:prSet/>
      <dgm:spPr/>
      <dgm:t>
        <a:bodyPr/>
        <a:lstStyle/>
        <a:p>
          <a:endParaRPr lang="zh-CN" altLang="en-US" sz="2000"/>
        </a:p>
      </dgm:t>
    </dgm:pt>
    <dgm:pt modelId="{8B664341-2723-40B3-94A0-B637119A0B36}" type="sibTrans" cxnId="{0236E76A-703B-40EA-8FA7-3DA8A172B7B9}">
      <dgm:prSet/>
      <dgm:spPr/>
      <dgm:t>
        <a:bodyPr/>
        <a:lstStyle/>
        <a:p>
          <a:endParaRPr lang="zh-CN" altLang="en-US" sz="2000"/>
        </a:p>
      </dgm:t>
    </dgm:pt>
    <dgm:pt modelId="{427B357D-CEFF-4AE3-AB4E-EDE83944C9CB}">
      <dgm:prSet phldrT="[文本]"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咨询</a:t>
          </a:r>
          <a:endParaRPr lang="zh-CN" altLang="en-US" sz="1400" dirty="0">
            <a:latin typeface="微软雅黑" pitchFamily="34" charset="-122"/>
            <a:ea typeface="微软雅黑" pitchFamily="34" charset="-122"/>
          </a:endParaRPr>
        </a:p>
      </dgm:t>
    </dgm:pt>
    <dgm:pt modelId="{8C9C2B99-2515-4B99-ADE2-EA9030F48847}" type="parTrans" cxnId="{35585AAF-0040-46AC-90E7-BF22ACACA622}">
      <dgm:prSet/>
      <dgm:spPr/>
      <dgm:t>
        <a:bodyPr/>
        <a:lstStyle/>
        <a:p>
          <a:endParaRPr lang="zh-CN" altLang="en-US" sz="2000"/>
        </a:p>
      </dgm:t>
    </dgm:pt>
    <dgm:pt modelId="{08325195-1B99-4738-AF90-448BC6EF2289}" type="sibTrans" cxnId="{35585AAF-0040-46AC-90E7-BF22ACACA622}">
      <dgm:prSet/>
      <dgm:spPr/>
      <dgm:t>
        <a:bodyPr/>
        <a:lstStyle/>
        <a:p>
          <a:endParaRPr lang="zh-CN" altLang="en-US" sz="2000"/>
        </a:p>
      </dgm:t>
    </dgm:pt>
    <dgm:pt modelId="{00AC28EB-C7ED-4374-93FC-C5FF225D7796}">
      <dgm:prSet phldrT="[文本]" custT="1"/>
      <dgm:spPr>
        <a:effectLst>
          <a:outerShdw blurRad="393700" dist="23000" dir="5400000" rotWithShape="0">
            <a:srgbClr val="000000">
              <a:alpha val="35000"/>
            </a:srgbClr>
          </a:outerShdw>
        </a:effectLst>
      </dgm:spPr>
      <dgm:t>
        <a:bodyPr/>
        <a:lstStyle/>
        <a:p>
          <a:r>
            <a:rPr lang="zh-CN" altLang="en-US" sz="2400" b="1" dirty="0" smtClean="0">
              <a:latin typeface="幼圆" pitchFamily="49" charset="-122"/>
              <a:ea typeface="幼圆" pitchFamily="49" charset="-122"/>
            </a:rPr>
            <a:t>培训</a:t>
          </a:r>
          <a:endParaRPr lang="zh-CN" altLang="en-US" sz="2400" b="1" dirty="0">
            <a:latin typeface="幼圆" pitchFamily="49" charset="-122"/>
            <a:ea typeface="幼圆" pitchFamily="49" charset="-122"/>
          </a:endParaRPr>
        </a:p>
      </dgm:t>
    </dgm:pt>
    <dgm:pt modelId="{D131C65A-4556-42A5-A2F2-C943FC5CDBAC}" type="parTrans" cxnId="{BDC4BFD7-FCEC-4F7C-9ADC-63419045FE15}">
      <dgm:prSet/>
      <dgm:spPr/>
      <dgm:t>
        <a:bodyPr/>
        <a:lstStyle/>
        <a:p>
          <a:endParaRPr lang="zh-CN" altLang="en-US" sz="2000"/>
        </a:p>
      </dgm:t>
    </dgm:pt>
    <dgm:pt modelId="{FA7CC979-992E-486F-9BFB-2ED4ADC5FA60}" type="sibTrans" cxnId="{BDC4BFD7-FCEC-4F7C-9ADC-63419045FE15}">
      <dgm:prSet/>
      <dgm:spPr/>
      <dgm:t>
        <a:bodyPr/>
        <a:lstStyle/>
        <a:p>
          <a:endParaRPr lang="zh-CN" altLang="en-US" sz="2000"/>
        </a:p>
      </dgm:t>
    </dgm:pt>
    <dgm:pt modelId="{C0E81B2D-5A3E-4A4D-8EA8-C7C1F9524B36}">
      <dgm:prSet phldrT="[文本]" custT="1"/>
      <dgm:spPr>
        <a:effectLst>
          <a:outerShdw blurRad="381000" dist="23000" dir="5400000" rotWithShape="0">
            <a:srgbClr val="000000">
              <a:alpha val="35000"/>
            </a:srgbClr>
          </a:outerShdw>
        </a:effectLst>
      </dgm:spPr>
      <dgm:t>
        <a:bodyPr/>
        <a:lstStyle/>
        <a:p>
          <a:r>
            <a:rPr lang="zh-CN" altLang="en-US" sz="2400" b="1" dirty="0" smtClean="0">
              <a:latin typeface="幼圆" pitchFamily="49" charset="-122"/>
              <a:ea typeface="幼圆" pitchFamily="49" charset="-122"/>
            </a:rPr>
            <a:t>出版</a:t>
          </a:r>
          <a:endParaRPr lang="zh-CN" altLang="en-US" sz="2400" b="1" dirty="0">
            <a:latin typeface="幼圆" pitchFamily="49" charset="-122"/>
            <a:ea typeface="幼圆" pitchFamily="49" charset="-122"/>
          </a:endParaRPr>
        </a:p>
      </dgm:t>
    </dgm:pt>
    <dgm:pt modelId="{E2EE421E-243C-4B05-B65C-134801B24B41}" type="parTrans" cxnId="{6223A81F-749E-444A-93B9-F31836C1D2CF}">
      <dgm:prSet/>
      <dgm:spPr/>
      <dgm:t>
        <a:bodyPr/>
        <a:lstStyle/>
        <a:p>
          <a:endParaRPr lang="zh-CN" altLang="en-US" sz="2000"/>
        </a:p>
      </dgm:t>
    </dgm:pt>
    <dgm:pt modelId="{8F9FC7C6-B6BB-4227-94C2-3BDB32A28176}" type="sibTrans" cxnId="{6223A81F-749E-444A-93B9-F31836C1D2CF}">
      <dgm:prSet/>
      <dgm:spPr/>
      <dgm:t>
        <a:bodyPr/>
        <a:lstStyle/>
        <a:p>
          <a:endParaRPr lang="zh-CN" altLang="en-US" sz="2000"/>
        </a:p>
      </dgm:t>
    </dgm:pt>
    <dgm:pt modelId="{EDA414DB-697A-4F90-90D5-F1B9348A4A3D}">
      <dgm:prSet phldrT="[文本]" custT="1"/>
      <dgm:spPr/>
      <dgm:t>
        <a:bodyPr anchor="b"/>
        <a:lstStyle/>
        <a:p>
          <a:r>
            <a:rPr lang="zh-CN" altLang="en-US" sz="1400" dirty="0" smtClean="0">
              <a:latin typeface="微软雅黑" pitchFamily="34" charset="-122"/>
              <a:ea typeface="微软雅黑" pitchFamily="34" charset="-122"/>
            </a:rPr>
            <a:t>出版线</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文章</a:t>
          </a:r>
          <a:endParaRPr lang="zh-CN" altLang="en-US" sz="1400" dirty="0">
            <a:latin typeface="微软雅黑" pitchFamily="34" charset="-122"/>
            <a:ea typeface="微软雅黑" pitchFamily="34" charset="-122"/>
          </a:endParaRPr>
        </a:p>
      </dgm:t>
    </dgm:pt>
    <dgm:pt modelId="{080D092E-10F6-49EB-BEE2-2BD685E543D9}" type="parTrans" cxnId="{39500229-B7FF-4FB4-B972-283F84618093}">
      <dgm:prSet/>
      <dgm:spPr/>
      <dgm:t>
        <a:bodyPr/>
        <a:lstStyle/>
        <a:p>
          <a:endParaRPr lang="zh-CN" altLang="en-US" sz="2000"/>
        </a:p>
      </dgm:t>
    </dgm:pt>
    <dgm:pt modelId="{8D6FFA38-3242-4054-9928-FE7B561FE997}" type="sibTrans" cxnId="{39500229-B7FF-4FB4-B972-283F84618093}">
      <dgm:prSet/>
      <dgm:spPr/>
      <dgm:t>
        <a:bodyPr/>
        <a:lstStyle/>
        <a:p>
          <a:endParaRPr lang="zh-CN" altLang="en-US" sz="2000"/>
        </a:p>
      </dgm:t>
    </dgm:pt>
    <dgm:pt modelId="{8616EF00-CCC4-4C81-9A03-DBD033055FB4}">
      <dgm:prSet phldrT="[文本]" custT="1"/>
      <dgm:spPr>
        <a:effectLst>
          <a:outerShdw blurRad="381000" dist="23000" dir="5400000" rotWithShape="0">
            <a:srgbClr val="000000">
              <a:alpha val="35000"/>
            </a:srgbClr>
          </a:outerShdw>
        </a:effectLst>
      </dgm:spPr>
      <dgm:t>
        <a:bodyPr/>
        <a:lstStyle/>
        <a:p>
          <a:r>
            <a:rPr lang="zh-CN" altLang="en-US" sz="2400" b="1" dirty="0" smtClean="0">
              <a:latin typeface="幼圆" pitchFamily="49" charset="-122"/>
              <a:ea typeface="幼圆" pitchFamily="49" charset="-122"/>
            </a:rPr>
            <a:t>研究</a:t>
          </a:r>
          <a:endParaRPr lang="zh-CN" altLang="en-US" sz="2400" b="1" dirty="0">
            <a:latin typeface="幼圆" pitchFamily="49" charset="-122"/>
            <a:ea typeface="幼圆" pitchFamily="49" charset="-122"/>
          </a:endParaRPr>
        </a:p>
      </dgm:t>
    </dgm:pt>
    <dgm:pt modelId="{A95215BD-6274-4CD7-952F-6BC03A991CEA}" type="parTrans" cxnId="{10F24351-F193-474C-B156-56194035347E}">
      <dgm:prSet/>
      <dgm:spPr/>
      <dgm:t>
        <a:bodyPr/>
        <a:lstStyle/>
        <a:p>
          <a:endParaRPr lang="zh-CN" altLang="en-US" sz="2000"/>
        </a:p>
      </dgm:t>
    </dgm:pt>
    <dgm:pt modelId="{05A6CB27-4D5E-430E-8C7C-A6AC490C823F}" type="sibTrans" cxnId="{10F24351-F193-474C-B156-56194035347E}">
      <dgm:prSet/>
      <dgm:spPr/>
      <dgm:t>
        <a:bodyPr/>
        <a:lstStyle/>
        <a:p>
          <a:endParaRPr lang="zh-CN" altLang="en-US" sz="2000"/>
        </a:p>
      </dgm:t>
    </dgm:pt>
    <dgm:pt modelId="{BE5C93DE-B2B2-486F-9FDB-7F92C298527F}">
      <dgm:prSet phldrT="[文本]"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认证培训</a:t>
          </a:r>
          <a:endParaRPr lang="zh-CN" altLang="en-US" sz="1400" dirty="0">
            <a:latin typeface="微软雅黑" pitchFamily="34" charset="-122"/>
            <a:ea typeface="微软雅黑" pitchFamily="34" charset="-122"/>
          </a:endParaRPr>
        </a:p>
      </dgm:t>
    </dgm:pt>
    <dgm:pt modelId="{BBCC4DA0-0D7D-48AB-963B-A3EC264635C4}" type="parTrans" cxnId="{3AD7AAA2-328C-4895-BDBD-2B047FBDC984}">
      <dgm:prSet/>
      <dgm:spPr/>
      <dgm:t>
        <a:bodyPr/>
        <a:lstStyle/>
        <a:p>
          <a:endParaRPr lang="zh-CN" altLang="en-US" sz="2000"/>
        </a:p>
      </dgm:t>
    </dgm:pt>
    <dgm:pt modelId="{3AEE8AC5-DFCD-4035-A630-D97336397A51}" type="sibTrans" cxnId="{3AD7AAA2-328C-4895-BDBD-2B047FBDC984}">
      <dgm:prSet/>
      <dgm:spPr/>
      <dgm:t>
        <a:bodyPr/>
        <a:lstStyle/>
        <a:p>
          <a:endParaRPr lang="zh-CN" altLang="en-US" sz="2000"/>
        </a:p>
      </dgm:t>
    </dgm:pt>
    <dgm:pt modelId="{20EF7D05-F658-45D9-A63F-D91BD6F3DB03}">
      <dgm:prSet phldrT="[文本]" custT="1"/>
      <dgm:spPr/>
      <dgm:t>
        <a:bodyPr anchor="b"/>
        <a:lstStyle/>
        <a:p>
          <a:r>
            <a:rPr lang="zh-CN" altLang="en-US" sz="1400" dirty="0" smtClean="0">
              <a:latin typeface="微软雅黑" pitchFamily="34" charset="-122"/>
              <a:ea typeface="微软雅黑" pitchFamily="34" charset="-122"/>
            </a:rPr>
            <a:t>出版线</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图书</a:t>
          </a:r>
          <a:endParaRPr lang="zh-CN" altLang="en-US" sz="1400" dirty="0">
            <a:latin typeface="微软雅黑" pitchFamily="34" charset="-122"/>
            <a:ea typeface="微软雅黑" pitchFamily="34" charset="-122"/>
          </a:endParaRPr>
        </a:p>
      </dgm:t>
    </dgm:pt>
    <dgm:pt modelId="{9A0AADAD-4E75-43AD-867C-727C8684B58E}" type="parTrans" cxnId="{98AA5396-4237-47C5-85C8-C623EB6A99EA}">
      <dgm:prSet/>
      <dgm:spPr/>
      <dgm:t>
        <a:bodyPr/>
        <a:lstStyle/>
        <a:p>
          <a:endParaRPr lang="zh-CN" altLang="en-US" sz="2000"/>
        </a:p>
      </dgm:t>
    </dgm:pt>
    <dgm:pt modelId="{CD02FA3B-DA51-491E-9B4B-E8601691C1B9}" type="sibTrans" cxnId="{98AA5396-4237-47C5-85C8-C623EB6A99EA}">
      <dgm:prSet/>
      <dgm:spPr/>
      <dgm:t>
        <a:bodyPr/>
        <a:lstStyle/>
        <a:p>
          <a:endParaRPr lang="zh-CN" altLang="en-US" sz="2000"/>
        </a:p>
      </dgm:t>
    </dgm:pt>
    <dgm:pt modelId="{4C0DC107-0C34-49CD-BDB2-7771A24723B0}">
      <dgm:prSet phldrT="[文本]" custT="1"/>
      <dgm:spPr/>
      <dgm:t>
        <a:bodyPr anchor="b"/>
        <a:lstStyle/>
        <a:p>
          <a:r>
            <a:rPr lang="zh-CN" altLang="en-US" sz="1400" dirty="0" smtClean="0">
              <a:latin typeface="微软雅黑" pitchFamily="34" charset="-122"/>
              <a:ea typeface="微软雅黑" pitchFamily="34" charset="-122"/>
            </a:rPr>
            <a:t>出版线</a:t>
          </a: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专家网</a:t>
          </a:r>
          <a:endParaRPr lang="zh-CN" altLang="en-US" sz="1400" dirty="0">
            <a:latin typeface="微软雅黑" pitchFamily="34" charset="-122"/>
            <a:ea typeface="微软雅黑" pitchFamily="34" charset="-122"/>
          </a:endParaRPr>
        </a:p>
      </dgm:t>
    </dgm:pt>
    <dgm:pt modelId="{63148E38-8C6C-4CE4-A230-EE4734C5ABDA}" type="parTrans" cxnId="{EF41A07B-1B20-4452-859D-EFBD5C76BC0D}">
      <dgm:prSet/>
      <dgm:spPr/>
      <dgm:t>
        <a:bodyPr/>
        <a:lstStyle/>
        <a:p>
          <a:endParaRPr lang="zh-CN" altLang="en-US" sz="2000"/>
        </a:p>
      </dgm:t>
    </dgm:pt>
    <dgm:pt modelId="{4491F342-05FE-455B-8C96-AC4AF72C1439}" type="sibTrans" cxnId="{EF41A07B-1B20-4452-859D-EFBD5C76BC0D}">
      <dgm:prSet/>
      <dgm:spPr/>
      <dgm:t>
        <a:bodyPr/>
        <a:lstStyle/>
        <a:p>
          <a:endParaRPr lang="zh-CN" altLang="en-US" sz="2000"/>
        </a:p>
      </dgm:t>
    </dgm:pt>
    <dgm:pt modelId="{D9FB4E06-21A0-454C-AF05-245761C63FC0}">
      <dgm:prSet custT="1"/>
      <dgm:spPr/>
      <dgm:t>
        <a:bodyPr/>
        <a:lstStyle/>
        <a:p>
          <a:r>
            <a:rPr lang="zh-CN" altLang="en-US" sz="1400" b="0" dirty="0" smtClean="0">
              <a:latin typeface="微软雅黑" pitchFamily="34" charset="-122"/>
              <a:ea typeface="微软雅黑" pitchFamily="34" charset="-122"/>
            </a:rPr>
            <a:t>研究线</a:t>
          </a:r>
          <a:r>
            <a:rPr lang="en-US" altLang="zh-CN" sz="1400" b="0" dirty="0" smtClean="0">
              <a:latin typeface="微软雅黑" pitchFamily="34" charset="-122"/>
              <a:ea typeface="微软雅黑" pitchFamily="34" charset="-122"/>
            </a:rPr>
            <a:t>1</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ITSM</a:t>
          </a:r>
          <a:r>
            <a:rPr lang="zh-CN" altLang="en-US" sz="1400" b="0" dirty="0" smtClean="0">
              <a:latin typeface="微软雅黑" pitchFamily="34" charset="-122"/>
              <a:ea typeface="微软雅黑" pitchFamily="34" charset="-122"/>
            </a:rPr>
            <a:t>微观市场研究</a:t>
          </a:r>
          <a:endParaRPr lang="zh-CN" altLang="en-US" sz="1400" b="0" dirty="0">
            <a:latin typeface="微软雅黑" pitchFamily="34" charset="-122"/>
            <a:ea typeface="微软雅黑" pitchFamily="34" charset="-122"/>
          </a:endParaRPr>
        </a:p>
      </dgm:t>
    </dgm:pt>
    <dgm:pt modelId="{826EC7AB-B6B3-40E6-A5D3-C4F054933D13}" type="parTrans" cxnId="{FDD7B06C-561C-47C3-95C6-B4C70562BC6C}">
      <dgm:prSet/>
      <dgm:spPr/>
      <dgm:t>
        <a:bodyPr/>
        <a:lstStyle/>
        <a:p>
          <a:endParaRPr lang="zh-CN" altLang="en-US" sz="2000"/>
        </a:p>
      </dgm:t>
    </dgm:pt>
    <dgm:pt modelId="{9B07FC35-D30B-44C8-AB15-5E1616952716}" type="sibTrans" cxnId="{FDD7B06C-561C-47C3-95C6-B4C70562BC6C}">
      <dgm:prSet/>
      <dgm:spPr/>
      <dgm:t>
        <a:bodyPr/>
        <a:lstStyle/>
        <a:p>
          <a:endParaRPr lang="zh-CN" altLang="en-US" sz="2000"/>
        </a:p>
      </dgm:t>
    </dgm:pt>
    <dgm:pt modelId="{5B836924-B624-4750-996E-1A9E7C39264C}">
      <dgm:prSet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ISO</a:t>
          </a:r>
          <a:r>
            <a:rPr lang="zh-CN" altLang="en-US" sz="1400" dirty="0" smtClean="0">
              <a:latin typeface="微软雅黑" pitchFamily="34" charset="-122"/>
              <a:ea typeface="微软雅黑" pitchFamily="34" charset="-122"/>
            </a:rPr>
            <a:t>咨询</a:t>
          </a:r>
          <a:endParaRPr lang="zh-CN" altLang="en-US" sz="1400" dirty="0">
            <a:latin typeface="微软雅黑" pitchFamily="34" charset="-122"/>
            <a:ea typeface="微软雅黑" pitchFamily="34" charset="-122"/>
          </a:endParaRPr>
        </a:p>
      </dgm:t>
    </dgm:pt>
    <dgm:pt modelId="{2EA3C96A-6434-47C2-890F-A9FF9643BE65}" type="parTrans" cxnId="{41324579-3DB5-416E-A300-EB6DD3754CD4}">
      <dgm:prSet/>
      <dgm:spPr/>
      <dgm:t>
        <a:bodyPr/>
        <a:lstStyle/>
        <a:p>
          <a:endParaRPr lang="zh-CN" altLang="en-US" sz="2000"/>
        </a:p>
      </dgm:t>
    </dgm:pt>
    <dgm:pt modelId="{2066AA5E-CBA4-464A-A298-4C00D4EBD170}" type="sibTrans" cxnId="{41324579-3DB5-416E-A300-EB6DD3754CD4}">
      <dgm:prSet/>
      <dgm:spPr/>
      <dgm:t>
        <a:bodyPr/>
        <a:lstStyle/>
        <a:p>
          <a:endParaRPr lang="zh-CN" altLang="en-US" sz="2000"/>
        </a:p>
      </dgm:t>
    </dgm:pt>
    <dgm:pt modelId="{70355517-5813-49C7-A267-2E5C41652E15}">
      <dgm:prSet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GRC</a:t>
          </a:r>
          <a:r>
            <a:rPr lang="zh-CN" altLang="en-US" sz="1400" dirty="0" smtClean="0">
              <a:latin typeface="微软雅黑" pitchFamily="34" charset="-122"/>
              <a:ea typeface="微软雅黑" pitchFamily="34" charset="-122"/>
            </a:rPr>
            <a:t>咨询</a:t>
          </a:r>
          <a:endParaRPr lang="zh-CN" altLang="en-US" sz="1400" dirty="0">
            <a:latin typeface="微软雅黑" pitchFamily="34" charset="-122"/>
            <a:ea typeface="微软雅黑" pitchFamily="34" charset="-122"/>
          </a:endParaRPr>
        </a:p>
      </dgm:t>
    </dgm:pt>
    <dgm:pt modelId="{8D6431F9-6495-4C02-BEAE-297A2ED9E35B}" type="parTrans" cxnId="{61FDA971-E75E-463D-B256-79D8D28E19BA}">
      <dgm:prSet/>
      <dgm:spPr/>
      <dgm:t>
        <a:bodyPr/>
        <a:lstStyle/>
        <a:p>
          <a:endParaRPr lang="zh-CN" altLang="en-US" sz="2000"/>
        </a:p>
      </dgm:t>
    </dgm:pt>
    <dgm:pt modelId="{287D24C6-8C89-434C-AC2E-57F154E9C388}" type="sibTrans" cxnId="{61FDA971-E75E-463D-B256-79D8D28E19BA}">
      <dgm:prSet/>
      <dgm:spPr/>
      <dgm:t>
        <a:bodyPr/>
        <a:lstStyle/>
        <a:p>
          <a:endParaRPr lang="zh-CN" altLang="en-US" sz="2000"/>
        </a:p>
      </dgm:t>
    </dgm:pt>
    <dgm:pt modelId="{F70B3622-484E-44D2-9516-DE031F36AC76}">
      <dgm:prSet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4</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BPM</a:t>
          </a:r>
          <a:r>
            <a:rPr lang="zh-CN" altLang="en-US" sz="1400" dirty="0" smtClean="0">
              <a:latin typeface="微软雅黑" pitchFamily="34" charset="-122"/>
              <a:ea typeface="微软雅黑" pitchFamily="34" charset="-122"/>
            </a:rPr>
            <a:t>咨询</a:t>
          </a:r>
          <a:endParaRPr lang="zh-CN" altLang="en-US" sz="1400" dirty="0">
            <a:latin typeface="微软雅黑" pitchFamily="34" charset="-122"/>
            <a:ea typeface="微软雅黑" pitchFamily="34" charset="-122"/>
          </a:endParaRPr>
        </a:p>
      </dgm:t>
    </dgm:pt>
    <dgm:pt modelId="{11DE5A19-8289-4DCB-A890-1C614D30E765}" type="parTrans" cxnId="{B4FD52A2-A087-4806-8349-6A152C35EA29}">
      <dgm:prSet/>
      <dgm:spPr/>
      <dgm:t>
        <a:bodyPr/>
        <a:lstStyle/>
        <a:p>
          <a:endParaRPr lang="zh-CN" altLang="en-US" sz="2000"/>
        </a:p>
      </dgm:t>
    </dgm:pt>
    <dgm:pt modelId="{BBCE1D43-6415-44B1-B132-D8BB500F7E20}" type="sibTrans" cxnId="{B4FD52A2-A087-4806-8349-6A152C35EA29}">
      <dgm:prSet/>
      <dgm:spPr/>
      <dgm:t>
        <a:bodyPr/>
        <a:lstStyle/>
        <a:p>
          <a:endParaRPr lang="zh-CN" altLang="en-US" sz="2000"/>
        </a:p>
      </dgm:t>
    </dgm:pt>
    <dgm:pt modelId="{C7822BCF-45AF-43D5-9229-E51E890193B6}">
      <dgm:prSet phldrT="[文本]"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职业培训</a:t>
          </a:r>
          <a:endParaRPr lang="zh-CN" altLang="en-US" sz="1400" dirty="0">
            <a:latin typeface="微软雅黑" pitchFamily="34" charset="-122"/>
            <a:ea typeface="微软雅黑" pitchFamily="34" charset="-122"/>
          </a:endParaRPr>
        </a:p>
      </dgm:t>
    </dgm:pt>
    <dgm:pt modelId="{9D5B8635-74D8-4951-9420-1A26A589D35C}" type="parTrans" cxnId="{28DA2018-5953-4FAB-BB92-38453FD6765D}">
      <dgm:prSet/>
      <dgm:spPr/>
      <dgm:t>
        <a:bodyPr/>
        <a:lstStyle/>
        <a:p>
          <a:endParaRPr lang="zh-CN" altLang="en-US" sz="2000"/>
        </a:p>
      </dgm:t>
    </dgm:pt>
    <dgm:pt modelId="{B43E2D07-AA93-4957-8A3A-1198B71F215A}" type="sibTrans" cxnId="{28DA2018-5953-4FAB-BB92-38453FD6765D}">
      <dgm:prSet/>
      <dgm:spPr/>
      <dgm:t>
        <a:bodyPr/>
        <a:lstStyle/>
        <a:p>
          <a:endParaRPr lang="zh-CN" altLang="en-US" sz="2000"/>
        </a:p>
      </dgm:t>
    </dgm:pt>
    <dgm:pt modelId="{A5516C58-1FBC-4080-9FA9-67011BAC7584}">
      <dgm:prSet phldrT="[文本]"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就业培训</a:t>
          </a:r>
          <a:endParaRPr lang="zh-CN" altLang="en-US" sz="1400" dirty="0">
            <a:latin typeface="微软雅黑" pitchFamily="34" charset="-122"/>
            <a:ea typeface="微软雅黑" pitchFamily="34" charset="-122"/>
          </a:endParaRPr>
        </a:p>
      </dgm:t>
    </dgm:pt>
    <dgm:pt modelId="{324E5C48-F532-4C3B-9ABE-D7300461870D}" type="parTrans" cxnId="{E8BFA271-0F31-4D3D-9935-7D54669BB892}">
      <dgm:prSet/>
      <dgm:spPr/>
      <dgm:t>
        <a:bodyPr/>
        <a:lstStyle/>
        <a:p>
          <a:endParaRPr lang="zh-CN" altLang="en-US" sz="2000"/>
        </a:p>
      </dgm:t>
    </dgm:pt>
    <dgm:pt modelId="{6EE67209-96C9-4161-8261-5C79B297E2EF}" type="sibTrans" cxnId="{E8BFA271-0F31-4D3D-9935-7D54669BB892}">
      <dgm:prSet/>
      <dgm:spPr/>
      <dgm:t>
        <a:bodyPr/>
        <a:lstStyle/>
        <a:p>
          <a:endParaRPr lang="zh-CN" altLang="en-US" sz="2000"/>
        </a:p>
      </dgm:t>
    </dgm:pt>
    <dgm:pt modelId="{531F0D3B-7979-4C57-8125-943862CF63DB}">
      <dgm:prSet phldrT="[文本]" custT="1"/>
      <dgm:spPr/>
      <dgm:t>
        <a:bodyPr/>
        <a:lstStyle/>
        <a:p>
          <a:r>
            <a:rPr lang="zh-CN" altLang="en-US" sz="1400" dirty="0" smtClean="0">
              <a:latin typeface="微软雅黑" pitchFamily="34" charset="-122"/>
              <a:ea typeface="微软雅黑" pitchFamily="34" charset="-122"/>
            </a:rPr>
            <a:t>产品线</a:t>
          </a:r>
          <a:r>
            <a:rPr lang="en-US" altLang="zh-CN" sz="1400" dirty="0" smtClean="0">
              <a:latin typeface="微软雅黑" pitchFamily="34" charset="-122"/>
              <a:ea typeface="微软雅黑" pitchFamily="34" charset="-122"/>
            </a:rPr>
            <a:t>4</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ITSM</a:t>
          </a:r>
          <a:r>
            <a:rPr lang="zh-CN" altLang="en-US" sz="1400" dirty="0" smtClean="0">
              <a:latin typeface="微软雅黑" pitchFamily="34" charset="-122"/>
              <a:ea typeface="微软雅黑" pitchFamily="34" charset="-122"/>
            </a:rPr>
            <a:t>学历教育</a:t>
          </a:r>
          <a:endParaRPr lang="zh-CN" altLang="en-US" sz="1400" dirty="0">
            <a:latin typeface="微软雅黑" pitchFamily="34" charset="-122"/>
            <a:ea typeface="微软雅黑" pitchFamily="34" charset="-122"/>
          </a:endParaRPr>
        </a:p>
      </dgm:t>
    </dgm:pt>
    <dgm:pt modelId="{D9315D20-8A16-4877-A9E2-35A760CD2019}" type="parTrans" cxnId="{D114EA6C-DA70-479F-8444-AA07434DD3A9}">
      <dgm:prSet/>
      <dgm:spPr/>
      <dgm:t>
        <a:bodyPr/>
        <a:lstStyle/>
        <a:p>
          <a:endParaRPr lang="zh-CN" altLang="en-US" sz="2000"/>
        </a:p>
      </dgm:t>
    </dgm:pt>
    <dgm:pt modelId="{341C8298-D6D0-4FFF-A236-E851F920D184}" type="sibTrans" cxnId="{D114EA6C-DA70-479F-8444-AA07434DD3A9}">
      <dgm:prSet/>
      <dgm:spPr/>
      <dgm:t>
        <a:bodyPr/>
        <a:lstStyle/>
        <a:p>
          <a:endParaRPr lang="zh-CN" altLang="en-US" sz="2000"/>
        </a:p>
      </dgm:t>
    </dgm:pt>
    <dgm:pt modelId="{492B425F-E44A-48A8-9313-593445B204A6}">
      <dgm:prSet custT="1"/>
      <dgm:spPr/>
      <dgm:t>
        <a:bodyPr/>
        <a:lstStyle/>
        <a:p>
          <a:r>
            <a:rPr lang="zh-CN" altLang="en-US" sz="1400" b="0" dirty="0" smtClean="0">
              <a:latin typeface="微软雅黑" pitchFamily="34" charset="-122"/>
              <a:ea typeface="微软雅黑" pitchFamily="34" charset="-122"/>
            </a:rPr>
            <a:t>研究线</a:t>
          </a:r>
          <a:r>
            <a:rPr lang="en-US" altLang="zh-CN" sz="1400" b="0" dirty="0" smtClean="0">
              <a:latin typeface="微软雅黑" pitchFamily="34" charset="-122"/>
              <a:ea typeface="微软雅黑" pitchFamily="34" charset="-122"/>
            </a:rPr>
            <a:t>2</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ITSM</a:t>
          </a:r>
          <a:r>
            <a:rPr lang="zh-CN" altLang="en-US" sz="1400" b="0" dirty="0" smtClean="0">
              <a:latin typeface="微软雅黑" pitchFamily="34" charset="-122"/>
              <a:ea typeface="微软雅黑" pitchFamily="34" charset="-122"/>
            </a:rPr>
            <a:t>咨询产品研究</a:t>
          </a:r>
          <a:endParaRPr lang="zh-CN" altLang="en-US" sz="1400" b="0" dirty="0">
            <a:latin typeface="微软雅黑" pitchFamily="34" charset="-122"/>
            <a:ea typeface="微软雅黑" pitchFamily="34" charset="-122"/>
          </a:endParaRPr>
        </a:p>
      </dgm:t>
    </dgm:pt>
    <dgm:pt modelId="{15187663-7F87-428B-AABC-5459C958A664}" type="parTrans" cxnId="{79E873A5-6D9D-4490-ADB0-5775181BF285}">
      <dgm:prSet/>
      <dgm:spPr/>
    </dgm:pt>
    <dgm:pt modelId="{DA1E5EF7-98FB-4470-B381-F09CA67BB736}" type="sibTrans" cxnId="{79E873A5-6D9D-4490-ADB0-5775181BF285}">
      <dgm:prSet/>
      <dgm:spPr/>
    </dgm:pt>
    <dgm:pt modelId="{61977010-BCB4-49D0-84B4-895566C17716}">
      <dgm:prSet custT="1"/>
      <dgm:spPr/>
      <dgm:t>
        <a:bodyPr/>
        <a:lstStyle/>
        <a:p>
          <a:r>
            <a:rPr lang="zh-CN" altLang="en-US" sz="1400" b="0" dirty="0" smtClean="0">
              <a:latin typeface="微软雅黑" pitchFamily="34" charset="-122"/>
              <a:ea typeface="微软雅黑" pitchFamily="34" charset="-122"/>
            </a:rPr>
            <a:t>研究线</a:t>
          </a:r>
          <a:r>
            <a:rPr lang="en-US" altLang="zh-CN" sz="1400" b="0" dirty="0" smtClean="0">
              <a:latin typeface="微软雅黑" pitchFamily="34" charset="-122"/>
              <a:ea typeface="微软雅黑" pitchFamily="34" charset="-122"/>
            </a:rPr>
            <a:t>3</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ITSM</a:t>
          </a:r>
          <a:r>
            <a:rPr lang="zh-CN" altLang="en-US" sz="1400" b="0" dirty="0" smtClean="0">
              <a:latin typeface="微软雅黑" pitchFamily="34" charset="-122"/>
              <a:ea typeface="微软雅黑" pitchFamily="34" charset="-122"/>
            </a:rPr>
            <a:t>培训产品研究</a:t>
          </a:r>
          <a:endParaRPr lang="zh-CN" altLang="en-US" sz="1400" b="0" dirty="0">
            <a:latin typeface="微软雅黑" pitchFamily="34" charset="-122"/>
            <a:ea typeface="微软雅黑" pitchFamily="34" charset="-122"/>
          </a:endParaRPr>
        </a:p>
      </dgm:t>
    </dgm:pt>
    <dgm:pt modelId="{9FAE5183-6215-473C-BF11-2545B5CEE9B4}" type="parTrans" cxnId="{7D598142-4605-4015-9089-DB3B1E4E7AF5}">
      <dgm:prSet/>
      <dgm:spPr/>
    </dgm:pt>
    <dgm:pt modelId="{055F6244-6FE8-4770-8901-724BE086A526}" type="sibTrans" cxnId="{7D598142-4605-4015-9089-DB3B1E4E7AF5}">
      <dgm:prSet/>
      <dgm:spPr/>
    </dgm:pt>
    <dgm:pt modelId="{84A97C7D-6F6B-42D6-9315-F67849C3CC2A}">
      <dgm:prSet custT="1"/>
      <dgm:spPr/>
      <dgm:t>
        <a:bodyPr/>
        <a:lstStyle/>
        <a:p>
          <a:r>
            <a:rPr lang="zh-CN" altLang="en-US" sz="1400" b="0" dirty="0" smtClean="0">
              <a:latin typeface="微软雅黑" pitchFamily="34" charset="-122"/>
              <a:ea typeface="微软雅黑" pitchFamily="34" charset="-122"/>
            </a:rPr>
            <a:t>研究线</a:t>
          </a:r>
          <a:r>
            <a:rPr lang="en-US" altLang="zh-CN" sz="1400" b="0" dirty="0" smtClean="0">
              <a:latin typeface="微软雅黑" pitchFamily="34" charset="-122"/>
              <a:ea typeface="微软雅黑" pitchFamily="34" charset="-122"/>
            </a:rPr>
            <a:t>4</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ITSM</a:t>
          </a:r>
          <a:r>
            <a:rPr lang="zh-CN" altLang="en-US" sz="1400" b="0" dirty="0" smtClean="0">
              <a:latin typeface="微软雅黑" pitchFamily="34" charset="-122"/>
              <a:ea typeface="微软雅黑" pitchFamily="34" charset="-122"/>
            </a:rPr>
            <a:t>基础理论研究</a:t>
          </a:r>
          <a:endParaRPr lang="zh-CN" altLang="en-US" sz="1400" b="0" dirty="0">
            <a:latin typeface="微软雅黑" pitchFamily="34" charset="-122"/>
            <a:ea typeface="微软雅黑" pitchFamily="34" charset="-122"/>
          </a:endParaRPr>
        </a:p>
      </dgm:t>
    </dgm:pt>
    <dgm:pt modelId="{08558A25-9D83-4FBF-BA3C-1BA62F764A94}" type="parTrans" cxnId="{CE9D2068-8AB2-4AD0-B9FB-E9EE3F896F64}">
      <dgm:prSet/>
      <dgm:spPr/>
    </dgm:pt>
    <dgm:pt modelId="{07090857-73D6-49BC-92D8-D1631B99639F}" type="sibTrans" cxnId="{CE9D2068-8AB2-4AD0-B9FB-E9EE3F896F64}">
      <dgm:prSet/>
      <dgm:spPr/>
    </dgm:pt>
    <dgm:pt modelId="{F6309AD1-F637-4FFA-8DC3-0EFD5547C6B9}" type="pres">
      <dgm:prSet presAssocID="{EF6D8127-BB37-4550-8892-79B5EEB50BF8}" presName="cycleMatrixDiagram" presStyleCnt="0">
        <dgm:presLayoutVars>
          <dgm:chMax val="1"/>
          <dgm:dir/>
          <dgm:animLvl val="lvl"/>
          <dgm:resizeHandles val="exact"/>
        </dgm:presLayoutVars>
      </dgm:prSet>
      <dgm:spPr/>
      <dgm:t>
        <a:bodyPr/>
        <a:lstStyle/>
        <a:p>
          <a:endParaRPr lang="zh-CN" altLang="en-US"/>
        </a:p>
      </dgm:t>
    </dgm:pt>
    <dgm:pt modelId="{E9CF1A0A-8261-4FE1-A860-D1FEC02BDEB9}" type="pres">
      <dgm:prSet presAssocID="{EF6D8127-BB37-4550-8892-79B5EEB50BF8}" presName="children" presStyleCnt="0"/>
      <dgm:spPr/>
      <dgm:t>
        <a:bodyPr/>
        <a:lstStyle/>
        <a:p>
          <a:endParaRPr lang="zh-CN" altLang="en-US"/>
        </a:p>
      </dgm:t>
    </dgm:pt>
    <dgm:pt modelId="{B200B923-8DCC-45F9-80D0-9EB5EC9FC5EC}" type="pres">
      <dgm:prSet presAssocID="{EF6D8127-BB37-4550-8892-79B5EEB50BF8}" presName="child1group" presStyleCnt="0"/>
      <dgm:spPr/>
      <dgm:t>
        <a:bodyPr/>
        <a:lstStyle/>
        <a:p>
          <a:endParaRPr lang="zh-CN" altLang="en-US"/>
        </a:p>
      </dgm:t>
    </dgm:pt>
    <dgm:pt modelId="{7F625666-0E5B-470F-9B0F-842E16F81B6B}" type="pres">
      <dgm:prSet presAssocID="{EF6D8127-BB37-4550-8892-79B5EEB50BF8}" presName="child1" presStyleLbl="bgAcc1" presStyleIdx="0" presStyleCnt="4" custScaleX="172271" custScaleY="157320" custLinFactNeighborX="-7008" custLinFactNeighborY="23057"/>
      <dgm:spPr/>
      <dgm:t>
        <a:bodyPr/>
        <a:lstStyle/>
        <a:p>
          <a:endParaRPr lang="zh-CN" altLang="en-US"/>
        </a:p>
      </dgm:t>
    </dgm:pt>
    <dgm:pt modelId="{3E1CDC06-1597-4E8A-A42B-A7EC185D1CAE}" type="pres">
      <dgm:prSet presAssocID="{EF6D8127-BB37-4550-8892-79B5EEB50BF8}" presName="child1Text" presStyleLbl="bgAcc1" presStyleIdx="0" presStyleCnt="4">
        <dgm:presLayoutVars>
          <dgm:bulletEnabled val="1"/>
        </dgm:presLayoutVars>
      </dgm:prSet>
      <dgm:spPr/>
      <dgm:t>
        <a:bodyPr/>
        <a:lstStyle/>
        <a:p>
          <a:endParaRPr lang="zh-CN" altLang="en-US"/>
        </a:p>
      </dgm:t>
    </dgm:pt>
    <dgm:pt modelId="{11C6C0EB-D2D0-4D44-B5E8-5E6D1CC18709}" type="pres">
      <dgm:prSet presAssocID="{EF6D8127-BB37-4550-8892-79B5EEB50BF8}" presName="child2group" presStyleCnt="0"/>
      <dgm:spPr/>
      <dgm:t>
        <a:bodyPr/>
        <a:lstStyle/>
        <a:p>
          <a:endParaRPr lang="zh-CN" altLang="en-US"/>
        </a:p>
      </dgm:t>
    </dgm:pt>
    <dgm:pt modelId="{04885D24-4DB9-44AE-BC35-AFBD422745AE}" type="pres">
      <dgm:prSet presAssocID="{EF6D8127-BB37-4550-8892-79B5EEB50BF8}" presName="child2" presStyleLbl="bgAcc1" presStyleIdx="1" presStyleCnt="4" custScaleX="172084" custScaleY="160030" custLinFactNeighborX="5532" custLinFactNeighborY="24425"/>
      <dgm:spPr/>
      <dgm:t>
        <a:bodyPr/>
        <a:lstStyle/>
        <a:p>
          <a:endParaRPr lang="zh-CN" altLang="en-US"/>
        </a:p>
      </dgm:t>
    </dgm:pt>
    <dgm:pt modelId="{56B69D77-953D-4C40-8953-7CF85B866D08}" type="pres">
      <dgm:prSet presAssocID="{EF6D8127-BB37-4550-8892-79B5EEB50BF8}" presName="child2Text" presStyleLbl="bgAcc1" presStyleIdx="1" presStyleCnt="4">
        <dgm:presLayoutVars>
          <dgm:bulletEnabled val="1"/>
        </dgm:presLayoutVars>
      </dgm:prSet>
      <dgm:spPr/>
      <dgm:t>
        <a:bodyPr/>
        <a:lstStyle/>
        <a:p>
          <a:endParaRPr lang="zh-CN" altLang="en-US"/>
        </a:p>
      </dgm:t>
    </dgm:pt>
    <dgm:pt modelId="{9AB78117-D56D-475C-8548-A10E5B1B137D}" type="pres">
      <dgm:prSet presAssocID="{EF6D8127-BB37-4550-8892-79B5EEB50BF8}" presName="child3group" presStyleCnt="0"/>
      <dgm:spPr/>
      <dgm:t>
        <a:bodyPr/>
        <a:lstStyle/>
        <a:p>
          <a:endParaRPr lang="zh-CN" altLang="en-US"/>
        </a:p>
      </dgm:t>
    </dgm:pt>
    <dgm:pt modelId="{319E6AF7-0A57-4583-9C9E-96A613215F2A}" type="pres">
      <dgm:prSet presAssocID="{EF6D8127-BB37-4550-8892-79B5EEB50BF8}" presName="child3" presStyleLbl="bgAcc1" presStyleIdx="2" presStyleCnt="4" custScaleX="170987" custScaleY="157820" custLinFactNeighborX="6086" custLinFactNeighborY="-27319"/>
      <dgm:spPr/>
      <dgm:t>
        <a:bodyPr/>
        <a:lstStyle/>
        <a:p>
          <a:endParaRPr lang="zh-CN" altLang="en-US"/>
        </a:p>
      </dgm:t>
    </dgm:pt>
    <dgm:pt modelId="{ECBD62A1-E960-4D09-90AD-9EACC501D5E4}" type="pres">
      <dgm:prSet presAssocID="{EF6D8127-BB37-4550-8892-79B5EEB50BF8}" presName="child3Text" presStyleLbl="bgAcc1" presStyleIdx="2" presStyleCnt="4">
        <dgm:presLayoutVars>
          <dgm:bulletEnabled val="1"/>
        </dgm:presLayoutVars>
      </dgm:prSet>
      <dgm:spPr/>
      <dgm:t>
        <a:bodyPr/>
        <a:lstStyle/>
        <a:p>
          <a:endParaRPr lang="zh-CN" altLang="en-US"/>
        </a:p>
      </dgm:t>
    </dgm:pt>
    <dgm:pt modelId="{7BCA0822-71FD-4DC0-8045-D4F7E4E5781A}" type="pres">
      <dgm:prSet presAssocID="{EF6D8127-BB37-4550-8892-79B5EEB50BF8}" presName="child4group" presStyleCnt="0"/>
      <dgm:spPr/>
      <dgm:t>
        <a:bodyPr/>
        <a:lstStyle/>
        <a:p>
          <a:endParaRPr lang="zh-CN" altLang="en-US"/>
        </a:p>
      </dgm:t>
    </dgm:pt>
    <dgm:pt modelId="{DB67361F-C34B-4910-89F8-74FF5CD1D7B8}" type="pres">
      <dgm:prSet presAssocID="{EF6D8127-BB37-4550-8892-79B5EEB50BF8}" presName="child4" presStyleLbl="bgAcc1" presStyleIdx="3" presStyleCnt="4" custScaleX="171427" custScaleY="156718" custLinFactNeighborX="-6998" custLinFactNeighborY="-27861"/>
      <dgm:spPr/>
      <dgm:t>
        <a:bodyPr/>
        <a:lstStyle/>
        <a:p>
          <a:endParaRPr lang="zh-CN" altLang="en-US"/>
        </a:p>
      </dgm:t>
    </dgm:pt>
    <dgm:pt modelId="{1C3EE6BA-8C78-42F3-8760-84F719C88513}" type="pres">
      <dgm:prSet presAssocID="{EF6D8127-BB37-4550-8892-79B5EEB50BF8}" presName="child4Text" presStyleLbl="bgAcc1" presStyleIdx="3" presStyleCnt="4">
        <dgm:presLayoutVars>
          <dgm:bulletEnabled val="1"/>
        </dgm:presLayoutVars>
      </dgm:prSet>
      <dgm:spPr/>
      <dgm:t>
        <a:bodyPr/>
        <a:lstStyle/>
        <a:p>
          <a:endParaRPr lang="zh-CN" altLang="en-US"/>
        </a:p>
      </dgm:t>
    </dgm:pt>
    <dgm:pt modelId="{05B78762-9B69-48A3-8CED-419B87692A01}" type="pres">
      <dgm:prSet presAssocID="{EF6D8127-BB37-4550-8892-79B5EEB50BF8}" presName="childPlaceholder" presStyleCnt="0"/>
      <dgm:spPr/>
      <dgm:t>
        <a:bodyPr/>
        <a:lstStyle/>
        <a:p>
          <a:endParaRPr lang="zh-CN" altLang="en-US"/>
        </a:p>
      </dgm:t>
    </dgm:pt>
    <dgm:pt modelId="{4EF82AF3-17E2-4553-AB38-D4B477E4BAF3}" type="pres">
      <dgm:prSet presAssocID="{EF6D8127-BB37-4550-8892-79B5EEB50BF8}" presName="circle" presStyleCnt="0"/>
      <dgm:spPr/>
      <dgm:t>
        <a:bodyPr/>
        <a:lstStyle/>
        <a:p>
          <a:endParaRPr lang="zh-CN" altLang="en-US"/>
        </a:p>
      </dgm:t>
    </dgm:pt>
    <dgm:pt modelId="{A443B547-181C-43A3-B5A1-0927740A9D6E}" type="pres">
      <dgm:prSet presAssocID="{EF6D8127-BB37-4550-8892-79B5EEB50BF8}" presName="quadrant1" presStyleLbl="node1" presStyleIdx="0" presStyleCnt="4" custScaleX="74821" custScaleY="77478" custLinFactNeighborX="10555" custLinFactNeighborY="10555">
        <dgm:presLayoutVars>
          <dgm:chMax val="1"/>
          <dgm:bulletEnabled val="1"/>
        </dgm:presLayoutVars>
      </dgm:prSet>
      <dgm:spPr/>
      <dgm:t>
        <a:bodyPr/>
        <a:lstStyle/>
        <a:p>
          <a:endParaRPr lang="zh-CN" altLang="en-US"/>
        </a:p>
      </dgm:t>
    </dgm:pt>
    <dgm:pt modelId="{4D3B3B3E-25E4-4384-A4D1-B37147DC02C7}" type="pres">
      <dgm:prSet presAssocID="{EF6D8127-BB37-4550-8892-79B5EEB50BF8}" presName="quadrant2" presStyleLbl="node1" presStyleIdx="1" presStyleCnt="4" custScaleX="74821" custScaleY="77478" custLinFactNeighborX="-13140" custLinFactNeighborY="10555">
        <dgm:presLayoutVars>
          <dgm:chMax val="1"/>
          <dgm:bulletEnabled val="1"/>
        </dgm:presLayoutVars>
      </dgm:prSet>
      <dgm:spPr/>
      <dgm:t>
        <a:bodyPr/>
        <a:lstStyle/>
        <a:p>
          <a:endParaRPr lang="zh-CN" altLang="en-US"/>
        </a:p>
      </dgm:t>
    </dgm:pt>
    <dgm:pt modelId="{8CA31A67-004B-46C6-BB81-B0A9B1E68124}" type="pres">
      <dgm:prSet presAssocID="{EF6D8127-BB37-4550-8892-79B5EEB50BF8}" presName="quadrant3" presStyleLbl="node1" presStyleIdx="2" presStyleCnt="4" custScaleX="74822" custScaleY="72163" custLinFactNeighborX="-13139" custLinFactNeighborY="-15797">
        <dgm:presLayoutVars>
          <dgm:chMax val="1"/>
          <dgm:bulletEnabled val="1"/>
        </dgm:presLayoutVars>
      </dgm:prSet>
      <dgm:spPr/>
      <dgm:t>
        <a:bodyPr/>
        <a:lstStyle/>
        <a:p>
          <a:endParaRPr lang="zh-CN" altLang="en-US"/>
        </a:p>
      </dgm:t>
    </dgm:pt>
    <dgm:pt modelId="{0EDE26AD-CA32-4935-BDA9-25DED0A03F44}" type="pres">
      <dgm:prSet presAssocID="{EF6D8127-BB37-4550-8892-79B5EEB50BF8}" presName="quadrant4" presStyleLbl="node1" presStyleIdx="3" presStyleCnt="4" custScaleX="74819" custScaleY="72162" custLinFactNeighborX="10554" custLinFactNeighborY="-15798">
        <dgm:presLayoutVars>
          <dgm:chMax val="1"/>
          <dgm:bulletEnabled val="1"/>
        </dgm:presLayoutVars>
      </dgm:prSet>
      <dgm:spPr/>
      <dgm:t>
        <a:bodyPr/>
        <a:lstStyle/>
        <a:p>
          <a:endParaRPr lang="zh-CN" altLang="en-US"/>
        </a:p>
      </dgm:t>
    </dgm:pt>
    <dgm:pt modelId="{E7039279-12BA-46DB-A6A5-4B3F701C8F8C}" type="pres">
      <dgm:prSet presAssocID="{EF6D8127-BB37-4550-8892-79B5EEB50BF8}" presName="quadrantPlaceholder" presStyleCnt="0"/>
      <dgm:spPr/>
      <dgm:t>
        <a:bodyPr/>
        <a:lstStyle/>
        <a:p>
          <a:endParaRPr lang="zh-CN" altLang="en-US"/>
        </a:p>
      </dgm:t>
    </dgm:pt>
    <dgm:pt modelId="{8F168CDD-BC62-4A42-B5ED-A9A32C98E22D}" type="pres">
      <dgm:prSet presAssocID="{EF6D8127-BB37-4550-8892-79B5EEB50BF8}" presName="center1" presStyleLbl="fgShp" presStyleIdx="0" presStyleCnt="2"/>
      <dgm:spPr/>
      <dgm:t>
        <a:bodyPr/>
        <a:lstStyle/>
        <a:p>
          <a:endParaRPr lang="zh-CN" altLang="en-US"/>
        </a:p>
      </dgm:t>
    </dgm:pt>
    <dgm:pt modelId="{49AE47C6-AF0B-441C-A85A-D12A80570D4F}" type="pres">
      <dgm:prSet presAssocID="{EF6D8127-BB37-4550-8892-79B5EEB50BF8}" presName="center2" presStyleLbl="fgShp" presStyleIdx="1" presStyleCnt="2"/>
      <dgm:spPr/>
      <dgm:t>
        <a:bodyPr/>
        <a:lstStyle/>
        <a:p>
          <a:endParaRPr lang="zh-CN" altLang="en-US"/>
        </a:p>
      </dgm:t>
    </dgm:pt>
  </dgm:ptLst>
  <dgm:cxnLst>
    <dgm:cxn modelId="{61FDA971-E75E-463D-B256-79D8D28E19BA}" srcId="{E7A7C564-4D42-42FA-9600-DB3BBC2C7C25}" destId="{70355517-5813-49C7-A267-2E5C41652E15}" srcOrd="2" destOrd="0" parTransId="{8D6431F9-6495-4C02-BEAE-297A2ED9E35B}" sibTransId="{287D24C6-8C89-434C-AC2E-57F154E9C388}"/>
    <dgm:cxn modelId="{CE97B862-1977-40B3-B92F-84F6F336EC68}" type="presOf" srcId="{84A97C7D-6F6B-42D6-9315-F67849C3CC2A}" destId="{1C3EE6BA-8C78-42F3-8760-84F719C88513}" srcOrd="1" destOrd="3" presId="urn:microsoft.com/office/officeart/2005/8/layout/cycle4"/>
    <dgm:cxn modelId="{D114EA6C-DA70-479F-8444-AA07434DD3A9}" srcId="{00AC28EB-C7ED-4374-93FC-C5FF225D7796}" destId="{531F0D3B-7979-4C57-8125-943862CF63DB}" srcOrd="3" destOrd="0" parTransId="{D9315D20-8A16-4877-A9E2-35A760CD2019}" sibTransId="{341C8298-D6D0-4FFF-A236-E851F920D184}"/>
    <dgm:cxn modelId="{B2032148-1702-4A0D-BC46-BA2820F82184}" type="presOf" srcId="{D9FB4E06-21A0-454C-AF05-245761C63FC0}" destId="{1C3EE6BA-8C78-42F3-8760-84F719C88513}" srcOrd="1" destOrd="0" presId="urn:microsoft.com/office/officeart/2005/8/layout/cycle4"/>
    <dgm:cxn modelId="{52CB2641-F6C8-4D92-8FC5-906A811F4ED9}" type="presOf" srcId="{427B357D-CEFF-4AE3-AB4E-EDE83944C9CB}" destId="{7F625666-0E5B-470F-9B0F-842E16F81B6B}" srcOrd="0" destOrd="0" presId="urn:microsoft.com/office/officeart/2005/8/layout/cycle4"/>
    <dgm:cxn modelId="{E8BFA271-0F31-4D3D-9935-7D54669BB892}" srcId="{00AC28EB-C7ED-4374-93FC-C5FF225D7796}" destId="{A5516C58-1FBC-4080-9FA9-67011BAC7584}" srcOrd="2" destOrd="0" parTransId="{324E5C48-F532-4C3B-9ABE-D7300461870D}" sibTransId="{6EE67209-96C9-4161-8261-5C79B297E2EF}"/>
    <dgm:cxn modelId="{28DA2018-5953-4FAB-BB92-38453FD6765D}" srcId="{00AC28EB-C7ED-4374-93FC-C5FF225D7796}" destId="{C7822BCF-45AF-43D5-9229-E51E890193B6}" srcOrd="1" destOrd="0" parTransId="{9D5B8635-74D8-4951-9420-1A26A589D35C}" sibTransId="{B43E2D07-AA93-4957-8A3A-1198B71F215A}"/>
    <dgm:cxn modelId="{41324579-3DB5-416E-A300-EB6DD3754CD4}" srcId="{E7A7C564-4D42-42FA-9600-DB3BBC2C7C25}" destId="{5B836924-B624-4750-996E-1A9E7C39264C}" srcOrd="1" destOrd="0" parTransId="{2EA3C96A-6434-47C2-890F-A9FF9643BE65}" sibTransId="{2066AA5E-CBA4-464A-A298-4C00D4EBD170}"/>
    <dgm:cxn modelId="{70D19690-AE53-4EA2-B575-2D608A7A1268}" type="presOf" srcId="{20EF7D05-F658-45D9-A63F-D91BD6F3DB03}" destId="{319E6AF7-0A57-4583-9C9E-96A613215F2A}" srcOrd="0" destOrd="1" presId="urn:microsoft.com/office/officeart/2005/8/layout/cycle4"/>
    <dgm:cxn modelId="{5D5D1DD1-5674-4212-8CCF-562131D83F57}" type="presOf" srcId="{BE5C93DE-B2B2-486F-9FDB-7F92C298527F}" destId="{56B69D77-953D-4C40-8953-7CF85B866D08}" srcOrd="1" destOrd="0" presId="urn:microsoft.com/office/officeart/2005/8/layout/cycle4"/>
    <dgm:cxn modelId="{989D78DA-351A-4EB5-9F4B-0D28AAF66B80}" type="presOf" srcId="{EF6D8127-BB37-4550-8892-79B5EEB50BF8}" destId="{F6309AD1-F637-4FFA-8DC3-0EFD5547C6B9}" srcOrd="0" destOrd="0" presId="urn:microsoft.com/office/officeart/2005/8/layout/cycle4"/>
    <dgm:cxn modelId="{3AD7AAA2-328C-4895-BDBD-2B047FBDC984}" srcId="{00AC28EB-C7ED-4374-93FC-C5FF225D7796}" destId="{BE5C93DE-B2B2-486F-9FDB-7F92C298527F}" srcOrd="0" destOrd="0" parTransId="{BBCC4DA0-0D7D-48AB-963B-A3EC264635C4}" sibTransId="{3AEE8AC5-DFCD-4035-A630-D97336397A51}"/>
    <dgm:cxn modelId="{6C22F05E-0D15-45E8-B5C5-B72FFFED86C6}" type="presOf" srcId="{61977010-BCB4-49D0-84B4-895566C17716}" destId="{DB67361F-C34B-4910-89F8-74FF5CD1D7B8}" srcOrd="0" destOrd="2" presId="urn:microsoft.com/office/officeart/2005/8/layout/cycle4"/>
    <dgm:cxn modelId="{46EB4E98-D88D-4F0E-A622-C9F0D5EA6D32}" type="presOf" srcId="{C7822BCF-45AF-43D5-9229-E51E890193B6}" destId="{56B69D77-953D-4C40-8953-7CF85B866D08}" srcOrd="1" destOrd="1" presId="urn:microsoft.com/office/officeart/2005/8/layout/cycle4"/>
    <dgm:cxn modelId="{10F24351-F193-474C-B156-56194035347E}" srcId="{EF6D8127-BB37-4550-8892-79B5EEB50BF8}" destId="{8616EF00-CCC4-4C81-9A03-DBD033055FB4}" srcOrd="3" destOrd="0" parTransId="{A95215BD-6274-4CD7-952F-6BC03A991CEA}" sibTransId="{05A6CB27-4D5E-430E-8C7C-A6AC490C823F}"/>
    <dgm:cxn modelId="{69BD9162-0E75-45B5-A031-F044B2A56237}" type="presOf" srcId="{84A97C7D-6F6B-42D6-9315-F67849C3CC2A}" destId="{DB67361F-C34B-4910-89F8-74FF5CD1D7B8}" srcOrd="0" destOrd="3" presId="urn:microsoft.com/office/officeart/2005/8/layout/cycle4"/>
    <dgm:cxn modelId="{63129B0E-31A8-44D8-B09D-2CE8F0930EF8}" type="presOf" srcId="{A5516C58-1FBC-4080-9FA9-67011BAC7584}" destId="{04885D24-4DB9-44AE-BC35-AFBD422745AE}" srcOrd="0" destOrd="2" presId="urn:microsoft.com/office/officeart/2005/8/layout/cycle4"/>
    <dgm:cxn modelId="{29B312FB-2EC3-48D7-A67E-B187BFB23FE8}" type="presOf" srcId="{A5516C58-1FBC-4080-9FA9-67011BAC7584}" destId="{56B69D77-953D-4C40-8953-7CF85B866D08}" srcOrd="1" destOrd="2" presId="urn:microsoft.com/office/officeart/2005/8/layout/cycle4"/>
    <dgm:cxn modelId="{FCE0F6F7-0EAE-45D9-BCBD-4F2158971664}" type="presOf" srcId="{8616EF00-CCC4-4C81-9A03-DBD033055FB4}" destId="{0EDE26AD-CA32-4935-BDA9-25DED0A03F44}" srcOrd="0" destOrd="0" presId="urn:microsoft.com/office/officeart/2005/8/layout/cycle4"/>
    <dgm:cxn modelId="{49D8A1BF-5F58-42CA-B5F8-7230CDBD0D6D}" type="presOf" srcId="{531F0D3B-7979-4C57-8125-943862CF63DB}" destId="{56B69D77-953D-4C40-8953-7CF85B866D08}" srcOrd="1" destOrd="3" presId="urn:microsoft.com/office/officeart/2005/8/layout/cycle4"/>
    <dgm:cxn modelId="{8EC65EF0-18F9-406E-A85B-ADDAE85E5F90}" type="presOf" srcId="{4C0DC107-0C34-49CD-BDB2-7771A24723B0}" destId="{ECBD62A1-E960-4D09-90AD-9EACC501D5E4}" srcOrd="1" destOrd="2" presId="urn:microsoft.com/office/officeart/2005/8/layout/cycle4"/>
    <dgm:cxn modelId="{0236E76A-703B-40EA-8FA7-3DA8A172B7B9}" srcId="{EF6D8127-BB37-4550-8892-79B5EEB50BF8}" destId="{E7A7C564-4D42-42FA-9600-DB3BBC2C7C25}" srcOrd="0" destOrd="0" parTransId="{D9C6D24F-9729-4122-A4A5-BF5BBBC980D0}" sibTransId="{8B664341-2723-40B3-94A0-B637119A0B36}"/>
    <dgm:cxn modelId="{FDD7B06C-561C-47C3-95C6-B4C70562BC6C}" srcId="{8616EF00-CCC4-4C81-9A03-DBD033055FB4}" destId="{D9FB4E06-21A0-454C-AF05-245761C63FC0}" srcOrd="0" destOrd="0" parTransId="{826EC7AB-B6B3-40E6-A5D3-C4F054933D13}" sibTransId="{9B07FC35-D30B-44C8-AB15-5E1616952716}"/>
    <dgm:cxn modelId="{6223A81F-749E-444A-93B9-F31836C1D2CF}" srcId="{EF6D8127-BB37-4550-8892-79B5EEB50BF8}" destId="{C0E81B2D-5A3E-4A4D-8EA8-C7C1F9524B36}" srcOrd="2" destOrd="0" parTransId="{E2EE421E-243C-4B05-B65C-134801B24B41}" sibTransId="{8F9FC7C6-B6BB-4227-94C2-3BDB32A28176}"/>
    <dgm:cxn modelId="{2A6C7FDA-8789-483A-B86C-A0C353F0F44A}" type="presOf" srcId="{492B425F-E44A-48A8-9313-593445B204A6}" destId="{1C3EE6BA-8C78-42F3-8760-84F719C88513}" srcOrd="1" destOrd="1" presId="urn:microsoft.com/office/officeart/2005/8/layout/cycle4"/>
    <dgm:cxn modelId="{7D598142-4605-4015-9089-DB3B1E4E7AF5}" srcId="{8616EF00-CCC4-4C81-9A03-DBD033055FB4}" destId="{61977010-BCB4-49D0-84B4-895566C17716}" srcOrd="2" destOrd="0" parTransId="{9FAE5183-6215-473C-BF11-2545B5CEE9B4}" sibTransId="{055F6244-6FE8-4770-8901-724BE086A526}"/>
    <dgm:cxn modelId="{C21E9E39-FDBE-4CE7-BA6F-2064DFCB06CB}" type="presOf" srcId="{61977010-BCB4-49D0-84B4-895566C17716}" destId="{1C3EE6BA-8C78-42F3-8760-84F719C88513}" srcOrd="1" destOrd="2" presId="urn:microsoft.com/office/officeart/2005/8/layout/cycle4"/>
    <dgm:cxn modelId="{BAA050EF-B0BB-462A-AA4D-019C6036C793}" type="presOf" srcId="{70355517-5813-49C7-A267-2E5C41652E15}" destId="{3E1CDC06-1597-4E8A-A42B-A7EC185D1CAE}" srcOrd="1" destOrd="2" presId="urn:microsoft.com/office/officeart/2005/8/layout/cycle4"/>
    <dgm:cxn modelId="{655EFB72-1925-4ED7-8D11-F2C95FC6EFA2}" type="presOf" srcId="{4C0DC107-0C34-49CD-BDB2-7771A24723B0}" destId="{319E6AF7-0A57-4583-9C9E-96A613215F2A}" srcOrd="0" destOrd="2" presId="urn:microsoft.com/office/officeart/2005/8/layout/cycle4"/>
    <dgm:cxn modelId="{79E873A5-6D9D-4490-ADB0-5775181BF285}" srcId="{8616EF00-CCC4-4C81-9A03-DBD033055FB4}" destId="{492B425F-E44A-48A8-9313-593445B204A6}" srcOrd="1" destOrd="0" parTransId="{15187663-7F87-428B-AABC-5459C958A664}" sibTransId="{DA1E5EF7-98FB-4470-B381-F09CA67BB736}"/>
    <dgm:cxn modelId="{39500229-B7FF-4FB4-B972-283F84618093}" srcId="{C0E81B2D-5A3E-4A4D-8EA8-C7C1F9524B36}" destId="{EDA414DB-697A-4F90-90D5-F1B9348A4A3D}" srcOrd="0" destOrd="0" parTransId="{080D092E-10F6-49EB-BEE2-2BD685E543D9}" sibTransId="{8D6FFA38-3242-4054-9928-FE7B561FE997}"/>
    <dgm:cxn modelId="{DB964600-F384-4D3B-B70D-2203E3184045}" type="presOf" srcId="{E7A7C564-4D42-42FA-9600-DB3BBC2C7C25}" destId="{A443B547-181C-43A3-B5A1-0927740A9D6E}" srcOrd="0" destOrd="0" presId="urn:microsoft.com/office/officeart/2005/8/layout/cycle4"/>
    <dgm:cxn modelId="{DAFB850C-1347-48B5-948E-B5ED6CCCFF1B}" type="presOf" srcId="{5B836924-B624-4750-996E-1A9E7C39264C}" destId="{3E1CDC06-1597-4E8A-A42B-A7EC185D1CAE}" srcOrd="1" destOrd="1" presId="urn:microsoft.com/office/officeart/2005/8/layout/cycle4"/>
    <dgm:cxn modelId="{5929310D-F7FF-47A1-8B50-FD389F48431A}" type="presOf" srcId="{F70B3622-484E-44D2-9516-DE031F36AC76}" destId="{7F625666-0E5B-470F-9B0F-842E16F81B6B}" srcOrd="0" destOrd="3" presId="urn:microsoft.com/office/officeart/2005/8/layout/cycle4"/>
    <dgm:cxn modelId="{721FD631-9E9F-438F-85A0-93679E1BEF30}" type="presOf" srcId="{C7822BCF-45AF-43D5-9229-E51E890193B6}" destId="{04885D24-4DB9-44AE-BC35-AFBD422745AE}" srcOrd="0" destOrd="1" presId="urn:microsoft.com/office/officeart/2005/8/layout/cycle4"/>
    <dgm:cxn modelId="{B5290C6D-5BB3-492E-934C-6541B28B1B6E}" type="presOf" srcId="{70355517-5813-49C7-A267-2E5C41652E15}" destId="{7F625666-0E5B-470F-9B0F-842E16F81B6B}" srcOrd="0" destOrd="2" presId="urn:microsoft.com/office/officeart/2005/8/layout/cycle4"/>
    <dgm:cxn modelId="{35585AAF-0040-46AC-90E7-BF22ACACA622}" srcId="{E7A7C564-4D42-42FA-9600-DB3BBC2C7C25}" destId="{427B357D-CEFF-4AE3-AB4E-EDE83944C9CB}" srcOrd="0" destOrd="0" parTransId="{8C9C2B99-2515-4B99-ADE2-EA9030F48847}" sibTransId="{08325195-1B99-4738-AF90-448BC6EF2289}"/>
    <dgm:cxn modelId="{78938783-5B71-415D-995E-C4F2255CEBDD}" type="presOf" srcId="{492B425F-E44A-48A8-9313-593445B204A6}" destId="{DB67361F-C34B-4910-89F8-74FF5CD1D7B8}" srcOrd="0" destOrd="1" presId="urn:microsoft.com/office/officeart/2005/8/layout/cycle4"/>
    <dgm:cxn modelId="{8C9AB7D5-258D-45E5-8693-BB239A05E8B0}" type="presOf" srcId="{20EF7D05-F658-45D9-A63F-D91BD6F3DB03}" destId="{ECBD62A1-E960-4D09-90AD-9EACC501D5E4}" srcOrd="1" destOrd="1" presId="urn:microsoft.com/office/officeart/2005/8/layout/cycle4"/>
    <dgm:cxn modelId="{C9D481C4-5C52-49E7-B7FB-8F6C21298CBC}" type="presOf" srcId="{F70B3622-484E-44D2-9516-DE031F36AC76}" destId="{3E1CDC06-1597-4E8A-A42B-A7EC185D1CAE}" srcOrd="1" destOrd="3" presId="urn:microsoft.com/office/officeart/2005/8/layout/cycle4"/>
    <dgm:cxn modelId="{EF41A07B-1B20-4452-859D-EFBD5C76BC0D}" srcId="{C0E81B2D-5A3E-4A4D-8EA8-C7C1F9524B36}" destId="{4C0DC107-0C34-49CD-BDB2-7771A24723B0}" srcOrd="2" destOrd="0" parTransId="{63148E38-8C6C-4CE4-A230-EE4734C5ABDA}" sibTransId="{4491F342-05FE-455B-8C96-AC4AF72C1439}"/>
    <dgm:cxn modelId="{6B4231B6-7326-46FC-BF0E-34CB9552E8CB}" type="presOf" srcId="{BE5C93DE-B2B2-486F-9FDB-7F92C298527F}" destId="{04885D24-4DB9-44AE-BC35-AFBD422745AE}" srcOrd="0" destOrd="0" presId="urn:microsoft.com/office/officeart/2005/8/layout/cycle4"/>
    <dgm:cxn modelId="{24C552FC-3003-4844-8A2C-1863744E6810}" type="presOf" srcId="{EDA414DB-697A-4F90-90D5-F1B9348A4A3D}" destId="{319E6AF7-0A57-4583-9C9E-96A613215F2A}" srcOrd="0" destOrd="0" presId="urn:microsoft.com/office/officeart/2005/8/layout/cycle4"/>
    <dgm:cxn modelId="{98AA5396-4237-47C5-85C8-C623EB6A99EA}" srcId="{C0E81B2D-5A3E-4A4D-8EA8-C7C1F9524B36}" destId="{20EF7D05-F658-45D9-A63F-D91BD6F3DB03}" srcOrd="1" destOrd="0" parTransId="{9A0AADAD-4E75-43AD-867C-727C8684B58E}" sibTransId="{CD02FA3B-DA51-491E-9B4B-E8601691C1B9}"/>
    <dgm:cxn modelId="{0C05DA30-80AC-4EC5-B988-C5ADA4FA1F95}" type="presOf" srcId="{D9FB4E06-21A0-454C-AF05-245761C63FC0}" destId="{DB67361F-C34B-4910-89F8-74FF5CD1D7B8}" srcOrd="0" destOrd="0" presId="urn:microsoft.com/office/officeart/2005/8/layout/cycle4"/>
    <dgm:cxn modelId="{770BE03A-636C-46D2-A723-795384E3D233}" type="presOf" srcId="{C0E81B2D-5A3E-4A4D-8EA8-C7C1F9524B36}" destId="{8CA31A67-004B-46C6-BB81-B0A9B1E68124}" srcOrd="0" destOrd="0" presId="urn:microsoft.com/office/officeart/2005/8/layout/cycle4"/>
    <dgm:cxn modelId="{BDC4BFD7-FCEC-4F7C-9ADC-63419045FE15}" srcId="{EF6D8127-BB37-4550-8892-79B5EEB50BF8}" destId="{00AC28EB-C7ED-4374-93FC-C5FF225D7796}" srcOrd="1" destOrd="0" parTransId="{D131C65A-4556-42A5-A2F2-C943FC5CDBAC}" sibTransId="{FA7CC979-992E-486F-9BFB-2ED4ADC5FA60}"/>
    <dgm:cxn modelId="{A238BC71-BB2B-4875-BF28-F3B45CC1C7A9}" type="presOf" srcId="{EDA414DB-697A-4F90-90D5-F1B9348A4A3D}" destId="{ECBD62A1-E960-4D09-90AD-9EACC501D5E4}" srcOrd="1" destOrd="0" presId="urn:microsoft.com/office/officeart/2005/8/layout/cycle4"/>
    <dgm:cxn modelId="{57D9B821-30ED-45A9-A689-D16B60534652}" type="presOf" srcId="{531F0D3B-7979-4C57-8125-943862CF63DB}" destId="{04885D24-4DB9-44AE-BC35-AFBD422745AE}" srcOrd="0" destOrd="3" presId="urn:microsoft.com/office/officeart/2005/8/layout/cycle4"/>
    <dgm:cxn modelId="{70F2AB3C-D371-4DC4-B4A7-E476B2DE8F0E}" type="presOf" srcId="{5B836924-B624-4750-996E-1A9E7C39264C}" destId="{7F625666-0E5B-470F-9B0F-842E16F81B6B}" srcOrd="0" destOrd="1" presId="urn:microsoft.com/office/officeart/2005/8/layout/cycle4"/>
    <dgm:cxn modelId="{14EE31A6-6465-40DF-9192-8AC880197F3D}" type="presOf" srcId="{427B357D-CEFF-4AE3-AB4E-EDE83944C9CB}" destId="{3E1CDC06-1597-4E8A-A42B-A7EC185D1CAE}" srcOrd="1" destOrd="0" presId="urn:microsoft.com/office/officeart/2005/8/layout/cycle4"/>
    <dgm:cxn modelId="{CE9D2068-8AB2-4AD0-B9FB-E9EE3F896F64}" srcId="{8616EF00-CCC4-4C81-9A03-DBD033055FB4}" destId="{84A97C7D-6F6B-42D6-9315-F67849C3CC2A}" srcOrd="3" destOrd="0" parTransId="{08558A25-9D83-4FBF-BA3C-1BA62F764A94}" sibTransId="{07090857-73D6-49BC-92D8-D1631B99639F}"/>
    <dgm:cxn modelId="{2A966E77-85EA-4672-816A-CEDCA8077A00}" type="presOf" srcId="{00AC28EB-C7ED-4374-93FC-C5FF225D7796}" destId="{4D3B3B3E-25E4-4384-A4D1-B37147DC02C7}" srcOrd="0" destOrd="0" presId="urn:microsoft.com/office/officeart/2005/8/layout/cycle4"/>
    <dgm:cxn modelId="{B4FD52A2-A087-4806-8349-6A152C35EA29}" srcId="{E7A7C564-4D42-42FA-9600-DB3BBC2C7C25}" destId="{F70B3622-484E-44D2-9516-DE031F36AC76}" srcOrd="3" destOrd="0" parTransId="{11DE5A19-8289-4DCB-A890-1C614D30E765}" sibTransId="{BBCE1D43-6415-44B1-B132-D8BB500F7E20}"/>
    <dgm:cxn modelId="{1C14C0E0-5FB0-4E23-AF1C-514A51AA41D1}" type="presParOf" srcId="{F6309AD1-F637-4FFA-8DC3-0EFD5547C6B9}" destId="{E9CF1A0A-8261-4FE1-A860-D1FEC02BDEB9}" srcOrd="0" destOrd="0" presId="urn:microsoft.com/office/officeart/2005/8/layout/cycle4"/>
    <dgm:cxn modelId="{59721C53-1E2C-4015-B062-D425281E896D}" type="presParOf" srcId="{E9CF1A0A-8261-4FE1-A860-D1FEC02BDEB9}" destId="{B200B923-8DCC-45F9-80D0-9EB5EC9FC5EC}" srcOrd="0" destOrd="0" presId="urn:microsoft.com/office/officeart/2005/8/layout/cycle4"/>
    <dgm:cxn modelId="{4AF9D2F6-52ED-482B-8232-7049BC22981C}" type="presParOf" srcId="{B200B923-8DCC-45F9-80D0-9EB5EC9FC5EC}" destId="{7F625666-0E5B-470F-9B0F-842E16F81B6B}" srcOrd="0" destOrd="0" presId="urn:microsoft.com/office/officeart/2005/8/layout/cycle4"/>
    <dgm:cxn modelId="{A8BF536A-349B-4525-BEB1-0A5CE148FA8C}" type="presParOf" srcId="{B200B923-8DCC-45F9-80D0-9EB5EC9FC5EC}" destId="{3E1CDC06-1597-4E8A-A42B-A7EC185D1CAE}" srcOrd="1" destOrd="0" presId="urn:microsoft.com/office/officeart/2005/8/layout/cycle4"/>
    <dgm:cxn modelId="{3FA3DDAB-8BA3-42D1-9065-649E83899A8A}" type="presParOf" srcId="{E9CF1A0A-8261-4FE1-A860-D1FEC02BDEB9}" destId="{11C6C0EB-D2D0-4D44-B5E8-5E6D1CC18709}" srcOrd="1" destOrd="0" presId="urn:microsoft.com/office/officeart/2005/8/layout/cycle4"/>
    <dgm:cxn modelId="{3E37611C-E68B-4125-84D6-8A51E11EBD1C}" type="presParOf" srcId="{11C6C0EB-D2D0-4D44-B5E8-5E6D1CC18709}" destId="{04885D24-4DB9-44AE-BC35-AFBD422745AE}" srcOrd="0" destOrd="0" presId="urn:microsoft.com/office/officeart/2005/8/layout/cycle4"/>
    <dgm:cxn modelId="{E0DC0299-0045-460D-B0FA-03B1FD04179B}" type="presParOf" srcId="{11C6C0EB-D2D0-4D44-B5E8-5E6D1CC18709}" destId="{56B69D77-953D-4C40-8953-7CF85B866D08}" srcOrd="1" destOrd="0" presId="urn:microsoft.com/office/officeart/2005/8/layout/cycle4"/>
    <dgm:cxn modelId="{A9C7727E-4D89-4B9F-AA5C-15BC80425AEB}" type="presParOf" srcId="{E9CF1A0A-8261-4FE1-A860-D1FEC02BDEB9}" destId="{9AB78117-D56D-475C-8548-A10E5B1B137D}" srcOrd="2" destOrd="0" presId="urn:microsoft.com/office/officeart/2005/8/layout/cycle4"/>
    <dgm:cxn modelId="{1A2B31C7-59A7-4150-8C3E-DF50D579743B}" type="presParOf" srcId="{9AB78117-D56D-475C-8548-A10E5B1B137D}" destId="{319E6AF7-0A57-4583-9C9E-96A613215F2A}" srcOrd="0" destOrd="0" presId="urn:microsoft.com/office/officeart/2005/8/layout/cycle4"/>
    <dgm:cxn modelId="{6111D24F-A196-4D94-81FB-FF8F96267B24}" type="presParOf" srcId="{9AB78117-D56D-475C-8548-A10E5B1B137D}" destId="{ECBD62A1-E960-4D09-90AD-9EACC501D5E4}" srcOrd="1" destOrd="0" presId="urn:microsoft.com/office/officeart/2005/8/layout/cycle4"/>
    <dgm:cxn modelId="{DB4E1E3C-6435-4F97-98B5-00A140D5B6FB}" type="presParOf" srcId="{E9CF1A0A-8261-4FE1-A860-D1FEC02BDEB9}" destId="{7BCA0822-71FD-4DC0-8045-D4F7E4E5781A}" srcOrd="3" destOrd="0" presId="urn:microsoft.com/office/officeart/2005/8/layout/cycle4"/>
    <dgm:cxn modelId="{50DCF233-FD1A-44DE-95E5-1CE549C86400}" type="presParOf" srcId="{7BCA0822-71FD-4DC0-8045-D4F7E4E5781A}" destId="{DB67361F-C34B-4910-89F8-74FF5CD1D7B8}" srcOrd="0" destOrd="0" presId="urn:microsoft.com/office/officeart/2005/8/layout/cycle4"/>
    <dgm:cxn modelId="{07A27C50-7DA0-42E6-AE7D-592135D414B4}" type="presParOf" srcId="{7BCA0822-71FD-4DC0-8045-D4F7E4E5781A}" destId="{1C3EE6BA-8C78-42F3-8760-84F719C88513}" srcOrd="1" destOrd="0" presId="urn:microsoft.com/office/officeart/2005/8/layout/cycle4"/>
    <dgm:cxn modelId="{074D4FA7-7C99-40C3-B639-3536A9B94DEA}" type="presParOf" srcId="{E9CF1A0A-8261-4FE1-A860-D1FEC02BDEB9}" destId="{05B78762-9B69-48A3-8CED-419B87692A01}" srcOrd="4" destOrd="0" presId="urn:microsoft.com/office/officeart/2005/8/layout/cycle4"/>
    <dgm:cxn modelId="{55F9867C-AF8A-407E-8A8D-EDD043286FD7}" type="presParOf" srcId="{F6309AD1-F637-4FFA-8DC3-0EFD5547C6B9}" destId="{4EF82AF3-17E2-4553-AB38-D4B477E4BAF3}" srcOrd="1" destOrd="0" presId="urn:microsoft.com/office/officeart/2005/8/layout/cycle4"/>
    <dgm:cxn modelId="{286A09D9-718E-4B41-A982-CFCFF6B451A4}" type="presParOf" srcId="{4EF82AF3-17E2-4553-AB38-D4B477E4BAF3}" destId="{A443B547-181C-43A3-B5A1-0927740A9D6E}" srcOrd="0" destOrd="0" presId="urn:microsoft.com/office/officeart/2005/8/layout/cycle4"/>
    <dgm:cxn modelId="{C6471823-34DF-4A3F-975E-2AA7143C1715}" type="presParOf" srcId="{4EF82AF3-17E2-4553-AB38-D4B477E4BAF3}" destId="{4D3B3B3E-25E4-4384-A4D1-B37147DC02C7}" srcOrd="1" destOrd="0" presId="urn:microsoft.com/office/officeart/2005/8/layout/cycle4"/>
    <dgm:cxn modelId="{AED3F66E-5F81-4195-B0E8-D1F26C7D64A4}" type="presParOf" srcId="{4EF82AF3-17E2-4553-AB38-D4B477E4BAF3}" destId="{8CA31A67-004B-46C6-BB81-B0A9B1E68124}" srcOrd="2" destOrd="0" presId="urn:microsoft.com/office/officeart/2005/8/layout/cycle4"/>
    <dgm:cxn modelId="{EFAF36A1-A5A1-4FFA-8EF0-0A43C6EF9D3A}" type="presParOf" srcId="{4EF82AF3-17E2-4553-AB38-D4B477E4BAF3}" destId="{0EDE26AD-CA32-4935-BDA9-25DED0A03F44}" srcOrd="3" destOrd="0" presId="urn:microsoft.com/office/officeart/2005/8/layout/cycle4"/>
    <dgm:cxn modelId="{F44F9BD2-E0CA-445E-929C-9FD857264901}" type="presParOf" srcId="{4EF82AF3-17E2-4553-AB38-D4B477E4BAF3}" destId="{E7039279-12BA-46DB-A6A5-4B3F701C8F8C}" srcOrd="4" destOrd="0" presId="urn:microsoft.com/office/officeart/2005/8/layout/cycle4"/>
    <dgm:cxn modelId="{452506B9-05B8-4228-9EFE-B0AF2048AE17}" type="presParOf" srcId="{F6309AD1-F637-4FFA-8DC3-0EFD5547C6B9}" destId="{8F168CDD-BC62-4A42-B5ED-A9A32C98E22D}" srcOrd="2" destOrd="0" presId="urn:microsoft.com/office/officeart/2005/8/layout/cycle4"/>
    <dgm:cxn modelId="{A321D747-B25C-499B-B381-2D44AF5BDDFE}" type="presParOf" srcId="{F6309AD1-F637-4FFA-8DC3-0EFD5547C6B9}" destId="{49AE47C6-AF0B-441C-A85A-D12A80570D4F}" srcOrd="3" destOrd="0" presId="urn:microsoft.com/office/officeart/2005/8/layout/cycle4"/>
  </dgm:cxnLst>
  <dgm:bg/>
  <dgm:whole/>
</dgm:dataModel>
</file>

<file path=ppt/diagrams/data4.xml><?xml version="1.0" encoding="utf-8"?>
<dgm:dataModel xmlns:dgm="http://schemas.openxmlformats.org/drawingml/2006/diagram" xmlns:a="http://schemas.openxmlformats.org/drawingml/2006/main">
  <dgm:ptLst>
    <dgm:pt modelId="{4B794625-82B9-4F76-9CD9-BD9128879181}" type="doc">
      <dgm:prSet loTypeId="urn:microsoft.com/office/officeart/2005/8/layout/hList1" loCatId="list" qsTypeId="urn:microsoft.com/office/officeart/2005/8/quickstyle/simple5" qsCatId="simple" csTypeId="urn:microsoft.com/office/officeart/2005/8/colors/colorful1" csCatId="colorful" phldr="1"/>
      <dgm:spPr/>
      <dgm:t>
        <a:bodyPr/>
        <a:lstStyle/>
        <a:p>
          <a:endParaRPr lang="zh-CN" altLang="en-US"/>
        </a:p>
      </dgm:t>
    </dgm:pt>
    <dgm:pt modelId="{5358799F-FDF7-4933-8594-520BBB02714B}">
      <dgm:prSet phldrT="[文本]" custT="1"/>
      <dgm:spPr/>
      <dgm:t>
        <a:bodyPr/>
        <a:lstStyle/>
        <a:p>
          <a:r>
            <a:rPr lang="zh-CN" altLang="en-US" sz="1400" b="1" dirty="0" smtClean="0">
              <a:latin typeface="幼圆" pitchFamily="49" charset="-122"/>
              <a:ea typeface="幼圆" pitchFamily="49" charset="-122"/>
            </a:rPr>
            <a:t>咨询（已完成超过</a:t>
          </a:r>
          <a:r>
            <a:rPr lang="en-US" altLang="zh-CN" sz="1400" b="1" dirty="0" smtClean="0">
              <a:latin typeface="幼圆" pitchFamily="49" charset="-122"/>
              <a:ea typeface="幼圆" pitchFamily="49" charset="-122"/>
            </a:rPr>
            <a:t>30</a:t>
          </a:r>
          <a:r>
            <a:rPr lang="zh-CN" altLang="en-US" sz="1400" b="1" dirty="0" smtClean="0">
              <a:latin typeface="幼圆" pitchFamily="49" charset="-122"/>
              <a:ea typeface="幼圆" pitchFamily="49" charset="-122"/>
            </a:rPr>
            <a:t>个咨询实施项目）</a:t>
          </a:r>
          <a:endParaRPr lang="zh-CN" altLang="en-US" sz="1400" b="1" dirty="0">
            <a:latin typeface="幼圆" pitchFamily="49" charset="-122"/>
            <a:ea typeface="幼圆" pitchFamily="49" charset="-122"/>
          </a:endParaRPr>
        </a:p>
      </dgm:t>
    </dgm:pt>
    <dgm:pt modelId="{3ED8E671-A3B5-4E13-A34C-BFD7D93E83CA}" type="parTrans" cxnId="{AF5DBEF8-1595-4AB2-9577-E5EE91EDC417}">
      <dgm:prSet/>
      <dgm:spPr/>
      <dgm:t>
        <a:bodyPr/>
        <a:lstStyle/>
        <a:p>
          <a:endParaRPr lang="zh-CN" altLang="en-US" sz="1400">
            <a:latin typeface="幼圆" pitchFamily="49" charset="-122"/>
            <a:ea typeface="幼圆" pitchFamily="49" charset="-122"/>
          </a:endParaRPr>
        </a:p>
      </dgm:t>
    </dgm:pt>
    <dgm:pt modelId="{84D13A9B-EDAB-4BC0-A78D-BB6C4A99D76E}" type="sibTrans" cxnId="{AF5DBEF8-1595-4AB2-9577-E5EE91EDC417}">
      <dgm:prSet/>
      <dgm:spPr/>
      <dgm:t>
        <a:bodyPr/>
        <a:lstStyle/>
        <a:p>
          <a:endParaRPr lang="zh-CN" altLang="en-US" sz="1400">
            <a:latin typeface="幼圆" pitchFamily="49" charset="-122"/>
            <a:ea typeface="幼圆" pitchFamily="49" charset="-122"/>
          </a:endParaRPr>
        </a:p>
      </dgm:t>
    </dgm:pt>
    <dgm:pt modelId="{DCCDC6F5-C23D-4703-A124-FBDAC86E9574}">
      <dgm:prSet phldrT="[文本]" custT="1"/>
      <dgm:spPr/>
      <dgm:t>
        <a:bodyPr/>
        <a:lstStyle/>
        <a:p>
          <a:r>
            <a:rPr lang="zh-CN" altLang="en-US" sz="1100" dirty="0" smtClean="0">
              <a:latin typeface="+mn-lt"/>
              <a:ea typeface="+mn-ea"/>
              <a:cs typeface="Arial" pitchFamily="34" charset="0"/>
            </a:rPr>
            <a:t>国信证券</a:t>
          </a:r>
          <a:r>
            <a:rPr lang="en-US" altLang="zh-CN" sz="1100" dirty="0" smtClean="0">
              <a:latin typeface="+mn-lt"/>
              <a:ea typeface="+mn-ea"/>
              <a:cs typeface="Arial" pitchFamily="34" charset="0"/>
            </a:rPr>
            <a:t>IT</a:t>
          </a:r>
          <a:r>
            <a:rPr lang="zh-CN" altLang="en-US" sz="1100" dirty="0" smtClean="0">
              <a:latin typeface="+mn-lt"/>
              <a:ea typeface="+mn-ea"/>
              <a:cs typeface="Arial" pitchFamily="34" charset="0"/>
            </a:rPr>
            <a:t>服务管理咨询与实施项目</a:t>
          </a:r>
        </a:p>
      </dgm:t>
    </dgm:pt>
    <dgm:pt modelId="{10AEC65F-5C8F-4803-9CA9-9F41EE834749}" type="parTrans" cxnId="{8845574C-23A6-4CEC-A883-622D4AA4855D}">
      <dgm:prSet/>
      <dgm:spPr/>
      <dgm:t>
        <a:bodyPr/>
        <a:lstStyle/>
        <a:p>
          <a:endParaRPr lang="zh-CN" altLang="en-US" sz="1400">
            <a:latin typeface="幼圆" pitchFamily="49" charset="-122"/>
            <a:ea typeface="幼圆" pitchFamily="49" charset="-122"/>
          </a:endParaRPr>
        </a:p>
      </dgm:t>
    </dgm:pt>
    <dgm:pt modelId="{309AE9FB-6825-4DCA-9EFA-C114A625774A}" type="sibTrans" cxnId="{8845574C-23A6-4CEC-A883-622D4AA4855D}">
      <dgm:prSet/>
      <dgm:spPr/>
      <dgm:t>
        <a:bodyPr/>
        <a:lstStyle/>
        <a:p>
          <a:endParaRPr lang="zh-CN" altLang="en-US" sz="1400">
            <a:latin typeface="幼圆" pitchFamily="49" charset="-122"/>
            <a:ea typeface="幼圆" pitchFamily="49" charset="-122"/>
          </a:endParaRPr>
        </a:p>
      </dgm:t>
    </dgm:pt>
    <dgm:pt modelId="{C711CF3F-F275-4B46-B818-B17C3DDE3CB5}">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400" b="1" dirty="0" smtClean="0">
              <a:latin typeface="幼圆" pitchFamily="49" charset="-122"/>
              <a:ea typeface="幼圆" pitchFamily="49" charset="-122"/>
            </a:rPr>
            <a:t>培训（已培训超过</a:t>
          </a:r>
          <a:r>
            <a:rPr lang="en-US" altLang="zh-CN" sz="1400" b="1" dirty="0" smtClean="0">
              <a:latin typeface="幼圆" pitchFamily="49" charset="-122"/>
              <a:ea typeface="幼圆" pitchFamily="49" charset="-122"/>
            </a:rPr>
            <a:t>2000</a:t>
          </a:r>
          <a:r>
            <a:rPr lang="zh-CN" altLang="en-US" sz="1400" b="1" dirty="0" smtClean="0">
              <a:latin typeface="幼圆" pitchFamily="49" charset="-122"/>
              <a:ea typeface="幼圆" pitchFamily="49" charset="-122"/>
            </a:rPr>
            <a:t>家客户）</a:t>
          </a:r>
          <a:endParaRPr lang="zh-CN" altLang="en-US" sz="1400" b="1" dirty="0">
            <a:latin typeface="幼圆" pitchFamily="49" charset="-122"/>
            <a:ea typeface="幼圆" pitchFamily="49" charset="-122"/>
          </a:endParaRPr>
        </a:p>
      </dgm:t>
    </dgm:pt>
    <dgm:pt modelId="{DABC8130-1CB9-424B-9253-FC05CE46ABDD}" type="parTrans" cxnId="{232083B3-A63F-4056-976C-C2731E1EFFF7}">
      <dgm:prSet/>
      <dgm:spPr/>
      <dgm:t>
        <a:bodyPr/>
        <a:lstStyle/>
        <a:p>
          <a:endParaRPr lang="zh-CN" altLang="en-US" sz="1400">
            <a:latin typeface="幼圆" pitchFamily="49" charset="-122"/>
            <a:ea typeface="幼圆" pitchFamily="49" charset="-122"/>
          </a:endParaRPr>
        </a:p>
      </dgm:t>
    </dgm:pt>
    <dgm:pt modelId="{CD900958-29A4-43D9-9D01-D21B2E64747B}" type="sibTrans" cxnId="{232083B3-A63F-4056-976C-C2731E1EFFF7}">
      <dgm:prSet/>
      <dgm:spPr/>
      <dgm:t>
        <a:bodyPr/>
        <a:lstStyle/>
        <a:p>
          <a:endParaRPr lang="zh-CN" altLang="en-US" sz="1400">
            <a:latin typeface="幼圆" pitchFamily="49" charset="-122"/>
            <a:ea typeface="幼圆" pitchFamily="49" charset="-122"/>
          </a:endParaRPr>
        </a:p>
      </dgm:t>
    </dgm:pt>
    <dgm:pt modelId="{4AA6647C-962D-459F-833B-54B4730718A0}">
      <dgm:prSet phldrT="[文本]" custT="1"/>
      <dgm:spPr/>
      <dgm:t>
        <a:bodyPr/>
        <a:lstStyle/>
        <a:p>
          <a:r>
            <a:rPr lang="zh-CN" altLang="en-US" sz="1100" b="0" dirty="0" smtClean="0">
              <a:latin typeface="+mn-lt"/>
              <a:ea typeface="+mn-ea"/>
            </a:rPr>
            <a:t>外企：大连</a:t>
          </a:r>
          <a:r>
            <a:rPr lang="en-US" altLang="zh-CN" sz="1100" b="0" dirty="0" smtClean="0">
              <a:latin typeface="+mn-lt"/>
              <a:ea typeface="+mn-ea"/>
            </a:rPr>
            <a:t>Dell</a:t>
          </a:r>
          <a:r>
            <a:rPr lang="zh-CN" altLang="en-US" sz="1100" b="0" dirty="0" smtClean="0">
              <a:latin typeface="+mn-lt"/>
              <a:ea typeface="+mn-ea"/>
            </a:rPr>
            <a:t>、飞利浦电子、亨氏联合、莫仕连接器、特灵空调、</a:t>
          </a:r>
          <a:r>
            <a:rPr lang="en-US" altLang="zh-CN" sz="1100" b="0" dirty="0" smtClean="0">
              <a:latin typeface="+mn-lt"/>
              <a:ea typeface="+mn-ea"/>
            </a:rPr>
            <a:t>NTT</a:t>
          </a:r>
          <a:r>
            <a:rPr lang="zh-CN" altLang="en-US" sz="1100" b="0" dirty="0" smtClean="0">
              <a:latin typeface="+mn-lt"/>
              <a:ea typeface="+mn-ea"/>
            </a:rPr>
            <a:t>、</a:t>
          </a:r>
          <a:r>
            <a:rPr lang="en-US" altLang="zh-CN" sz="1100" b="0" dirty="0" smtClean="0">
              <a:latin typeface="+mn-lt"/>
              <a:ea typeface="+mn-ea"/>
            </a:rPr>
            <a:t>CA</a:t>
          </a:r>
          <a:r>
            <a:rPr lang="zh-CN" altLang="en-US" sz="1100" b="0" dirty="0" smtClean="0">
              <a:latin typeface="+mn-lt"/>
              <a:ea typeface="+mn-ea"/>
            </a:rPr>
            <a:t>、</a:t>
          </a:r>
          <a:r>
            <a:rPr lang="en-US" altLang="zh-CN" sz="1100" b="0" dirty="0" smtClean="0">
              <a:latin typeface="+mn-lt"/>
              <a:ea typeface="+mn-ea"/>
            </a:rPr>
            <a:t>CSK…</a:t>
          </a:r>
          <a:endParaRPr lang="zh-CN" altLang="en-US" sz="1100" b="0" dirty="0">
            <a:latin typeface="+mn-lt"/>
            <a:ea typeface="+mn-ea"/>
          </a:endParaRPr>
        </a:p>
      </dgm:t>
    </dgm:pt>
    <dgm:pt modelId="{404D1DC5-7081-4AA2-A968-2C1B1E9F92FC}" type="parTrans" cxnId="{678B6748-4824-43DF-8299-7B9FC31E8F34}">
      <dgm:prSet/>
      <dgm:spPr/>
      <dgm:t>
        <a:bodyPr/>
        <a:lstStyle/>
        <a:p>
          <a:endParaRPr lang="zh-CN" altLang="en-US" sz="1400">
            <a:latin typeface="幼圆" pitchFamily="49" charset="-122"/>
            <a:ea typeface="幼圆" pitchFamily="49" charset="-122"/>
          </a:endParaRPr>
        </a:p>
      </dgm:t>
    </dgm:pt>
    <dgm:pt modelId="{46BE20E2-0D34-464D-89CB-E2917F67C4E7}" type="sibTrans" cxnId="{678B6748-4824-43DF-8299-7B9FC31E8F34}">
      <dgm:prSet/>
      <dgm:spPr/>
      <dgm:t>
        <a:bodyPr/>
        <a:lstStyle/>
        <a:p>
          <a:endParaRPr lang="zh-CN" altLang="en-US" sz="1400">
            <a:latin typeface="幼圆" pitchFamily="49" charset="-122"/>
            <a:ea typeface="幼圆" pitchFamily="49" charset="-122"/>
          </a:endParaRPr>
        </a:p>
      </dgm:t>
    </dgm:pt>
    <dgm:pt modelId="{863B8DEC-B466-4775-96B6-A3CEF7587381}">
      <dgm:prSet phldrT="[文本]" custT="1"/>
      <dgm:spPr/>
      <dgm:t>
        <a:bodyPr/>
        <a:lstStyle/>
        <a:p>
          <a:r>
            <a:rPr lang="zh-CN" altLang="en-US" sz="1100" b="0" dirty="0" smtClean="0">
              <a:latin typeface="+mn-lt"/>
              <a:ea typeface="+mn-ea"/>
            </a:rPr>
            <a:t>金融：上海期货、首创安泰保险、湖北农行、厦门建行、昆仑证券、上海农行、北京银行</a:t>
          </a:r>
          <a:r>
            <a:rPr lang="en-US" altLang="zh-CN" sz="1100" b="0" dirty="0" smtClean="0">
              <a:latin typeface="+mn-lt"/>
              <a:ea typeface="+mn-ea"/>
            </a:rPr>
            <a:t>…</a:t>
          </a:r>
          <a:endParaRPr lang="zh-CN" altLang="en-US" sz="1100" b="0" dirty="0">
            <a:latin typeface="+mn-lt"/>
            <a:ea typeface="+mn-ea"/>
          </a:endParaRPr>
        </a:p>
      </dgm:t>
    </dgm:pt>
    <dgm:pt modelId="{F996B89B-D047-4E04-BE22-F3B016913122}" type="parTrans" cxnId="{40292C6B-BD30-402C-B50F-2E54A8500C5C}">
      <dgm:prSet/>
      <dgm:spPr/>
      <dgm:t>
        <a:bodyPr/>
        <a:lstStyle/>
        <a:p>
          <a:endParaRPr lang="zh-CN" altLang="en-US" sz="1400">
            <a:latin typeface="幼圆" pitchFamily="49" charset="-122"/>
            <a:ea typeface="幼圆" pitchFamily="49" charset="-122"/>
          </a:endParaRPr>
        </a:p>
      </dgm:t>
    </dgm:pt>
    <dgm:pt modelId="{EF611361-9B06-4B18-8AF7-89DAE85DF0B8}" type="sibTrans" cxnId="{40292C6B-BD30-402C-B50F-2E54A8500C5C}">
      <dgm:prSet/>
      <dgm:spPr/>
      <dgm:t>
        <a:bodyPr/>
        <a:lstStyle/>
        <a:p>
          <a:endParaRPr lang="zh-CN" altLang="en-US" sz="1400">
            <a:latin typeface="幼圆" pitchFamily="49" charset="-122"/>
            <a:ea typeface="幼圆" pitchFamily="49" charset="-122"/>
          </a:endParaRPr>
        </a:p>
      </dgm:t>
    </dgm:pt>
    <dgm:pt modelId="{948BFD12-18E0-4AB5-B331-55F994509591}">
      <dgm:prSet phldrT="[文本]" custT="1"/>
      <dgm:spPr/>
      <dgm:t>
        <a:bodyPr/>
        <a:lstStyle/>
        <a:p>
          <a:r>
            <a:rPr lang="zh-CN" altLang="en-US" sz="1100" dirty="0" smtClean="0">
              <a:latin typeface="+mn-lt"/>
              <a:ea typeface="+mn-ea"/>
              <a:cs typeface="Arial" pitchFamily="34" charset="0"/>
            </a:rPr>
            <a:t>山东网通</a:t>
          </a:r>
          <a:r>
            <a:rPr lang="en-US" altLang="zh-CN" sz="1100" dirty="0" smtClean="0">
              <a:latin typeface="+mn-lt"/>
              <a:ea typeface="+mn-ea"/>
              <a:cs typeface="Arial" pitchFamily="34" charset="0"/>
            </a:rPr>
            <a:t>IT</a:t>
          </a:r>
          <a:r>
            <a:rPr lang="zh-CN" altLang="en-US" sz="1100" dirty="0" smtClean="0">
              <a:latin typeface="+mn-lt"/>
              <a:ea typeface="+mn-ea"/>
              <a:cs typeface="Arial" pitchFamily="34" charset="0"/>
            </a:rPr>
            <a:t>运维管理流程改造</a:t>
          </a:r>
        </a:p>
      </dgm:t>
    </dgm:pt>
    <dgm:pt modelId="{F79A7384-370C-4D37-BBA3-18CDF18D64E0}" type="parTrans" cxnId="{00542A63-561D-4C21-9DDB-6FF628C292D3}">
      <dgm:prSet/>
      <dgm:spPr/>
      <dgm:t>
        <a:bodyPr/>
        <a:lstStyle/>
        <a:p>
          <a:endParaRPr lang="zh-CN" altLang="en-US"/>
        </a:p>
      </dgm:t>
    </dgm:pt>
    <dgm:pt modelId="{C9448841-6A7C-4978-963A-047243638062}" type="sibTrans" cxnId="{00542A63-561D-4C21-9DDB-6FF628C292D3}">
      <dgm:prSet/>
      <dgm:spPr/>
      <dgm:t>
        <a:bodyPr/>
        <a:lstStyle/>
        <a:p>
          <a:endParaRPr lang="zh-CN" altLang="en-US"/>
        </a:p>
      </dgm:t>
    </dgm:pt>
    <dgm:pt modelId="{47A20224-383B-4564-A93E-9A0F71757377}">
      <dgm:prSet phldrT="[文本]" custT="1"/>
      <dgm:spPr/>
      <dgm:t>
        <a:bodyPr/>
        <a:lstStyle/>
        <a:p>
          <a:r>
            <a:rPr lang="zh-CN" altLang="en-US" sz="1100" dirty="0" smtClean="0">
              <a:latin typeface="+mn-lt"/>
              <a:ea typeface="+mn-ea"/>
              <a:cs typeface="Arial" pitchFamily="34" charset="0"/>
            </a:rPr>
            <a:t>杭州社保</a:t>
          </a:r>
          <a:r>
            <a:rPr lang="en-US" altLang="zh-CN" sz="1100" dirty="0" smtClean="0">
              <a:latin typeface="+mn-lt"/>
              <a:ea typeface="+mn-ea"/>
              <a:cs typeface="Arial" pitchFamily="34" charset="0"/>
            </a:rPr>
            <a:t>IT</a:t>
          </a:r>
          <a:r>
            <a:rPr lang="zh-CN" altLang="en-US" sz="1100" dirty="0" smtClean="0">
              <a:latin typeface="+mn-lt"/>
              <a:ea typeface="+mn-ea"/>
              <a:cs typeface="Arial" pitchFamily="34" charset="0"/>
            </a:rPr>
            <a:t>服务管理咨询</a:t>
          </a:r>
        </a:p>
      </dgm:t>
    </dgm:pt>
    <dgm:pt modelId="{BF5032A4-9EFB-4A2D-9B77-D8974D1AF40C}" type="parTrans" cxnId="{E53B8CF1-0091-4B09-B883-518B4DE6DC1B}">
      <dgm:prSet/>
      <dgm:spPr/>
      <dgm:t>
        <a:bodyPr/>
        <a:lstStyle/>
        <a:p>
          <a:endParaRPr lang="zh-CN" altLang="en-US"/>
        </a:p>
      </dgm:t>
    </dgm:pt>
    <dgm:pt modelId="{55CA4834-ED1A-4637-B4F4-BA3741F73095}" type="sibTrans" cxnId="{E53B8CF1-0091-4B09-B883-518B4DE6DC1B}">
      <dgm:prSet/>
      <dgm:spPr/>
      <dgm:t>
        <a:bodyPr/>
        <a:lstStyle/>
        <a:p>
          <a:endParaRPr lang="zh-CN" altLang="en-US"/>
        </a:p>
      </dgm:t>
    </dgm:pt>
    <dgm:pt modelId="{52F86549-9C2D-4153-B062-1B642D170A5F}">
      <dgm:prSet phldrT="[文本]" custT="1"/>
      <dgm:spPr/>
      <dgm:t>
        <a:bodyPr/>
        <a:lstStyle/>
        <a:p>
          <a:r>
            <a:rPr lang="zh-CN" altLang="en-US" sz="1100" b="0" dirty="0" smtClean="0">
              <a:latin typeface="+mn-lt"/>
              <a:ea typeface="+mn-ea"/>
            </a:rPr>
            <a:t>电信：上海电信、广州移动、广东电信研究院、上海联通</a:t>
          </a:r>
          <a:endParaRPr lang="zh-CN" altLang="en-US" sz="1100" b="0" dirty="0">
            <a:latin typeface="+mn-lt"/>
            <a:ea typeface="+mn-ea"/>
          </a:endParaRPr>
        </a:p>
      </dgm:t>
    </dgm:pt>
    <dgm:pt modelId="{8D0ABA6D-455E-4B7E-AE66-014FE0310E49}" type="parTrans" cxnId="{3E88E4A6-047A-4677-B7DD-F5B259962DA3}">
      <dgm:prSet/>
      <dgm:spPr/>
      <dgm:t>
        <a:bodyPr/>
        <a:lstStyle/>
        <a:p>
          <a:endParaRPr lang="zh-CN" altLang="en-US"/>
        </a:p>
      </dgm:t>
    </dgm:pt>
    <dgm:pt modelId="{9F15EF5D-CCEB-486A-B3AC-16BEF826726C}" type="sibTrans" cxnId="{3E88E4A6-047A-4677-B7DD-F5B259962DA3}">
      <dgm:prSet/>
      <dgm:spPr/>
      <dgm:t>
        <a:bodyPr/>
        <a:lstStyle/>
        <a:p>
          <a:endParaRPr lang="zh-CN" altLang="en-US"/>
        </a:p>
      </dgm:t>
    </dgm:pt>
    <dgm:pt modelId="{F8B52C27-3A66-4865-983D-D77243DF110F}">
      <dgm:prSet phldrT="[文本]" custT="1"/>
      <dgm:spPr/>
      <dgm:t>
        <a:bodyPr/>
        <a:lstStyle/>
        <a:p>
          <a:r>
            <a:rPr lang="zh-CN" altLang="en-US" sz="1100" b="0" dirty="0" smtClean="0">
              <a:latin typeface="+mn-lt"/>
              <a:ea typeface="+mn-ea"/>
            </a:rPr>
            <a:t>政府：杭州海关、南京海关、青岛海关、广东检验检疫局、浦东检察院、上海经贸委</a:t>
          </a:r>
          <a:r>
            <a:rPr lang="en-US" altLang="zh-CN" sz="1100" b="0" dirty="0" smtClean="0">
              <a:latin typeface="+mn-lt"/>
              <a:ea typeface="+mn-ea"/>
            </a:rPr>
            <a:t>…</a:t>
          </a:r>
          <a:endParaRPr lang="zh-CN" altLang="en-US" sz="1100" b="0" dirty="0">
            <a:latin typeface="+mn-lt"/>
            <a:ea typeface="+mn-ea"/>
          </a:endParaRPr>
        </a:p>
      </dgm:t>
    </dgm:pt>
    <dgm:pt modelId="{9C17DBE0-F461-40C8-92BA-20BDD64B2B33}" type="parTrans" cxnId="{6056A981-517B-462A-BAC6-31EAEA68C4ED}">
      <dgm:prSet/>
      <dgm:spPr/>
      <dgm:t>
        <a:bodyPr/>
        <a:lstStyle/>
        <a:p>
          <a:endParaRPr lang="zh-CN" altLang="en-US"/>
        </a:p>
      </dgm:t>
    </dgm:pt>
    <dgm:pt modelId="{20001942-B714-4CBA-8D61-60FE973BCA87}" type="sibTrans" cxnId="{6056A981-517B-462A-BAC6-31EAEA68C4ED}">
      <dgm:prSet/>
      <dgm:spPr/>
      <dgm:t>
        <a:bodyPr/>
        <a:lstStyle/>
        <a:p>
          <a:endParaRPr lang="zh-CN" altLang="en-US"/>
        </a:p>
      </dgm:t>
    </dgm:pt>
    <dgm:pt modelId="{13BC075B-C826-4F38-A046-B02B3E662470}">
      <dgm:prSet phldrT="[文本]" custT="1"/>
      <dgm:spPr/>
      <dgm:t>
        <a:bodyPr/>
        <a:lstStyle/>
        <a:p>
          <a:r>
            <a:rPr lang="en-US" altLang="zh-CN" sz="1100" b="0" dirty="0" smtClean="0">
              <a:latin typeface="+mn-lt"/>
              <a:ea typeface="+mn-ea"/>
            </a:rPr>
            <a:t>SI</a:t>
          </a:r>
          <a:r>
            <a:rPr lang="zh-CN" altLang="en-US" sz="1100" b="0" dirty="0" smtClean="0">
              <a:latin typeface="+mn-lt"/>
              <a:ea typeface="+mn-ea"/>
            </a:rPr>
            <a:t>：神州数码、用友、东南融通、华讯网络、上海理想、新泰科技、泰富数码、大连日信</a:t>
          </a:r>
          <a:r>
            <a:rPr lang="en-US" altLang="zh-CN" sz="1400" b="1" dirty="0" smtClean="0">
              <a:latin typeface="+mn-lt"/>
              <a:ea typeface="+mn-ea"/>
            </a:rPr>
            <a:t>…</a:t>
          </a:r>
          <a:endParaRPr lang="zh-CN" altLang="en-US" sz="1400" dirty="0">
            <a:latin typeface="+mn-lt"/>
            <a:ea typeface="+mn-ea"/>
          </a:endParaRPr>
        </a:p>
      </dgm:t>
    </dgm:pt>
    <dgm:pt modelId="{2C9DB107-5E88-4177-A0FA-1E6DE814F027}" type="parTrans" cxnId="{4D7774F1-FA5F-449B-A1C1-B9CB591722DF}">
      <dgm:prSet/>
      <dgm:spPr/>
      <dgm:t>
        <a:bodyPr/>
        <a:lstStyle/>
        <a:p>
          <a:endParaRPr lang="zh-CN" altLang="en-US"/>
        </a:p>
      </dgm:t>
    </dgm:pt>
    <dgm:pt modelId="{86FBFD82-AB12-415E-B039-140B67D09ED5}" type="sibTrans" cxnId="{4D7774F1-FA5F-449B-A1C1-B9CB591722DF}">
      <dgm:prSet/>
      <dgm:spPr/>
      <dgm:t>
        <a:bodyPr/>
        <a:lstStyle/>
        <a:p>
          <a:endParaRPr lang="zh-CN" altLang="en-US"/>
        </a:p>
      </dgm:t>
    </dgm:pt>
    <dgm:pt modelId="{63AE5035-FCEE-45A0-85FB-FB9804A19C45}">
      <dgm:prSet phldrT="[文本]" custT="1"/>
      <dgm:spPr/>
      <dgm:t>
        <a:bodyPr/>
        <a:lstStyle/>
        <a:p>
          <a:r>
            <a:rPr lang="zh-CN" altLang="en-US" sz="1100" dirty="0" smtClean="0">
              <a:latin typeface="+mn-lt"/>
              <a:ea typeface="+mn-ea"/>
              <a:cs typeface="Arial" pitchFamily="34" charset="0"/>
            </a:rPr>
            <a:t>深圳发展银行</a:t>
          </a:r>
          <a:r>
            <a:rPr lang="en-US" altLang="zh-CN" sz="1100" dirty="0" smtClean="0">
              <a:latin typeface="+mn-lt"/>
              <a:ea typeface="+mn-ea"/>
              <a:cs typeface="Arial" pitchFamily="34" charset="0"/>
            </a:rPr>
            <a:t>IT</a:t>
          </a:r>
          <a:r>
            <a:rPr lang="zh-CN" altLang="en-US" sz="1100" dirty="0" smtClean="0">
              <a:latin typeface="+mn-lt"/>
              <a:ea typeface="+mn-ea"/>
              <a:cs typeface="Arial" pitchFamily="34" charset="0"/>
            </a:rPr>
            <a:t>服务管理平台实施</a:t>
          </a:r>
        </a:p>
      </dgm:t>
    </dgm:pt>
    <dgm:pt modelId="{2049B4A1-3CDF-4866-B1CB-B5E57C9E0B59}" type="parTrans" cxnId="{E4186319-539D-4706-BCA5-5D9318E6D5CC}">
      <dgm:prSet/>
      <dgm:spPr/>
      <dgm:t>
        <a:bodyPr/>
        <a:lstStyle/>
        <a:p>
          <a:endParaRPr lang="zh-CN" altLang="en-US"/>
        </a:p>
      </dgm:t>
    </dgm:pt>
    <dgm:pt modelId="{78ED422D-ABE1-4675-A2E0-BCF2C6314878}" type="sibTrans" cxnId="{E4186319-539D-4706-BCA5-5D9318E6D5CC}">
      <dgm:prSet/>
      <dgm:spPr/>
      <dgm:t>
        <a:bodyPr/>
        <a:lstStyle/>
        <a:p>
          <a:endParaRPr lang="zh-CN" altLang="en-US"/>
        </a:p>
      </dgm:t>
    </dgm:pt>
    <dgm:pt modelId="{34478663-93AA-4431-8A1F-6207F0AB92DE}">
      <dgm:prSet phldrT="[文本]" custT="1"/>
      <dgm:spPr/>
      <dgm:t>
        <a:bodyPr/>
        <a:lstStyle/>
        <a:p>
          <a:r>
            <a:rPr lang="zh-CN" altLang="en-US" sz="1100" dirty="0" smtClean="0">
              <a:latin typeface="+mn-lt"/>
              <a:ea typeface="+mn-ea"/>
              <a:cs typeface="Arial" pitchFamily="34" charset="0"/>
            </a:rPr>
            <a:t>中国电信网管专家服务</a:t>
          </a:r>
          <a:r>
            <a:rPr lang="en-US" altLang="zh-CN" sz="1100" dirty="0" smtClean="0">
              <a:latin typeface="+mn-lt"/>
              <a:ea typeface="+mn-ea"/>
              <a:cs typeface="Arial" pitchFamily="34" charset="0"/>
            </a:rPr>
            <a:t>IT</a:t>
          </a:r>
          <a:r>
            <a:rPr lang="zh-CN" altLang="en-US" sz="1100" dirty="0" smtClean="0">
              <a:latin typeface="+mn-lt"/>
              <a:ea typeface="+mn-ea"/>
              <a:cs typeface="Arial" pitchFamily="34" charset="0"/>
            </a:rPr>
            <a:t>服务管理咨询</a:t>
          </a:r>
        </a:p>
      </dgm:t>
    </dgm:pt>
    <dgm:pt modelId="{EE437C0A-F81A-4A46-AA55-D87F05580BEB}" type="parTrans" cxnId="{A77E0CF2-1C0E-4A9A-A470-C39A52FEEB60}">
      <dgm:prSet/>
      <dgm:spPr/>
      <dgm:t>
        <a:bodyPr/>
        <a:lstStyle/>
        <a:p>
          <a:endParaRPr lang="zh-CN" altLang="en-US"/>
        </a:p>
      </dgm:t>
    </dgm:pt>
    <dgm:pt modelId="{78DD59AE-6B62-4372-9609-2378E3AD2FA0}" type="sibTrans" cxnId="{A77E0CF2-1C0E-4A9A-A470-C39A52FEEB60}">
      <dgm:prSet/>
      <dgm:spPr/>
      <dgm:t>
        <a:bodyPr/>
        <a:lstStyle/>
        <a:p>
          <a:endParaRPr lang="zh-CN" altLang="en-US"/>
        </a:p>
      </dgm:t>
    </dgm:pt>
    <dgm:pt modelId="{8D1FF2B5-854E-4078-A850-B2E9E0CB648B}">
      <dgm:prSet phldrT="[文本]" custT="1"/>
      <dgm:spPr/>
      <dgm:t>
        <a:bodyPr/>
        <a:lstStyle/>
        <a:p>
          <a:r>
            <a:rPr lang="zh-CN" altLang="en-US" sz="1100" dirty="0" smtClean="0">
              <a:latin typeface="+mn-lt"/>
              <a:ea typeface="+mn-ea"/>
              <a:cs typeface="Arial" pitchFamily="34" charset="0"/>
            </a:rPr>
            <a:t>上海浦发银行服务台系统建设咨询与实施</a:t>
          </a:r>
        </a:p>
      </dgm:t>
    </dgm:pt>
    <dgm:pt modelId="{F46A7F59-75FA-439B-BBF8-E7A9C7FD2C10}" type="parTrans" cxnId="{4AA45172-A4A7-4D10-9F0E-4C6B1054D503}">
      <dgm:prSet/>
      <dgm:spPr/>
      <dgm:t>
        <a:bodyPr/>
        <a:lstStyle/>
        <a:p>
          <a:endParaRPr lang="zh-CN" altLang="en-US"/>
        </a:p>
      </dgm:t>
    </dgm:pt>
    <dgm:pt modelId="{DEA9BEDD-308F-4B2D-B506-8086F78C7019}" type="sibTrans" cxnId="{4AA45172-A4A7-4D10-9F0E-4C6B1054D503}">
      <dgm:prSet/>
      <dgm:spPr/>
      <dgm:t>
        <a:bodyPr/>
        <a:lstStyle/>
        <a:p>
          <a:endParaRPr lang="zh-CN" altLang="en-US"/>
        </a:p>
      </dgm:t>
    </dgm:pt>
    <dgm:pt modelId="{936513A8-6687-4D22-B1BE-0715794180D3}">
      <dgm:prSet phldrT="[文本]" custT="1"/>
      <dgm:spPr/>
      <dgm:t>
        <a:bodyPr/>
        <a:lstStyle/>
        <a:p>
          <a:r>
            <a:rPr lang="zh-CN" altLang="en-US" sz="1100" dirty="0" smtClean="0">
              <a:latin typeface="+mn-lt"/>
              <a:ea typeface="+mn-ea"/>
              <a:cs typeface="Arial" pitchFamily="34" charset="0"/>
            </a:rPr>
            <a:t>万国数据（</a:t>
          </a:r>
          <a:r>
            <a:rPr lang="en-US" altLang="zh-CN" sz="1100" dirty="0" smtClean="0">
              <a:latin typeface="+mn-lt"/>
              <a:ea typeface="+mn-ea"/>
              <a:cs typeface="Arial" pitchFamily="34" charset="0"/>
            </a:rPr>
            <a:t>GDS</a:t>
          </a:r>
          <a:r>
            <a:rPr lang="zh-CN" altLang="en-US" sz="1100" dirty="0" smtClean="0">
              <a:latin typeface="+mn-lt"/>
              <a:ea typeface="+mn-ea"/>
              <a:cs typeface="Arial" pitchFamily="34" charset="0"/>
            </a:rPr>
            <a:t>）</a:t>
          </a:r>
          <a:r>
            <a:rPr lang="en-US" altLang="zh-CN" sz="1100" dirty="0" smtClean="0">
              <a:latin typeface="+mn-lt"/>
              <a:ea typeface="+mn-ea"/>
              <a:cs typeface="Arial" pitchFamily="34" charset="0"/>
            </a:rPr>
            <a:t>ITIL</a:t>
          </a:r>
          <a:r>
            <a:rPr lang="zh-CN" altLang="en-US" sz="1100" dirty="0" smtClean="0">
              <a:latin typeface="+mn-lt"/>
              <a:ea typeface="+mn-ea"/>
              <a:cs typeface="Arial" pitchFamily="34" charset="0"/>
            </a:rPr>
            <a:t>流程设计和</a:t>
          </a:r>
          <a:r>
            <a:rPr lang="en-US" altLang="zh-CN" sz="1100" dirty="0" smtClean="0">
              <a:latin typeface="+mn-lt"/>
              <a:ea typeface="+mn-ea"/>
              <a:cs typeface="Arial" pitchFamily="34" charset="0"/>
            </a:rPr>
            <a:t>ISO20000</a:t>
          </a:r>
          <a:r>
            <a:rPr lang="zh-CN" altLang="en-US" sz="1100" dirty="0" smtClean="0">
              <a:latin typeface="+mn-lt"/>
              <a:ea typeface="+mn-ea"/>
              <a:cs typeface="Arial" pitchFamily="34" charset="0"/>
            </a:rPr>
            <a:t>咨询</a:t>
          </a:r>
        </a:p>
      </dgm:t>
    </dgm:pt>
    <dgm:pt modelId="{46412114-09DC-4155-84D0-844AB167027E}" type="parTrans" cxnId="{94700E07-CA30-470D-B82A-8050E4A9207F}">
      <dgm:prSet/>
      <dgm:spPr/>
      <dgm:t>
        <a:bodyPr/>
        <a:lstStyle/>
        <a:p>
          <a:endParaRPr lang="zh-CN" altLang="en-US"/>
        </a:p>
      </dgm:t>
    </dgm:pt>
    <dgm:pt modelId="{3B401AE9-C586-476C-87BE-EE802CF4A89C}" type="sibTrans" cxnId="{94700E07-CA30-470D-B82A-8050E4A9207F}">
      <dgm:prSet/>
      <dgm:spPr/>
      <dgm:t>
        <a:bodyPr/>
        <a:lstStyle/>
        <a:p>
          <a:endParaRPr lang="zh-CN" altLang="en-US"/>
        </a:p>
      </dgm:t>
    </dgm:pt>
    <dgm:pt modelId="{B4AA22CE-0D28-4252-AC67-09066E176CB4}">
      <dgm:prSet custT="1"/>
      <dgm:spPr/>
      <dgm:t>
        <a:bodyPr/>
        <a:lstStyle/>
        <a:p>
          <a:r>
            <a:rPr lang="zh-CN" altLang="en-US" sz="1100" dirty="0" smtClean="0">
              <a:latin typeface="+mn-lt"/>
              <a:ea typeface="+mn-ea"/>
              <a:cs typeface="Arial" pitchFamily="34" charset="0"/>
            </a:rPr>
            <a:t>中原地产</a:t>
          </a:r>
          <a:r>
            <a:rPr lang="en-US" altLang="zh-CN" sz="1100" dirty="0" smtClean="0">
              <a:latin typeface="+mn-lt"/>
              <a:ea typeface="+mn-ea"/>
              <a:cs typeface="Arial" pitchFamily="34" charset="0"/>
            </a:rPr>
            <a:t>ISO20000&amp;ISO27001</a:t>
          </a:r>
          <a:r>
            <a:rPr lang="zh-CN" altLang="en-US" sz="1100" dirty="0" smtClean="0">
              <a:latin typeface="+mn-lt"/>
              <a:ea typeface="+mn-ea"/>
              <a:cs typeface="Arial" pitchFamily="34" charset="0"/>
            </a:rPr>
            <a:t>认证咨询</a:t>
          </a:r>
        </a:p>
      </dgm:t>
    </dgm:pt>
    <dgm:pt modelId="{04BB1C0C-73B7-4B35-B447-C3923A4244DD}" type="parTrans" cxnId="{98367A10-3700-44FA-8372-503EB8CB35EB}">
      <dgm:prSet/>
      <dgm:spPr/>
      <dgm:t>
        <a:bodyPr/>
        <a:lstStyle/>
        <a:p>
          <a:endParaRPr lang="zh-CN" altLang="en-US"/>
        </a:p>
      </dgm:t>
    </dgm:pt>
    <dgm:pt modelId="{8B479E7A-3A67-462F-9B2B-DD3B15964F1E}" type="sibTrans" cxnId="{98367A10-3700-44FA-8372-503EB8CB35EB}">
      <dgm:prSet/>
      <dgm:spPr/>
      <dgm:t>
        <a:bodyPr/>
        <a:lstStyle/>
        <a:p>
          <a:endParaRPr lang="zh-CN" altLang="en-US"/>
        </a:p>
      </dgm:t>
    </dgm:pt>
    <dgm:pt modelId="{08E0D120-AFF3-42C4-A637-A60E826A0212}">
      <dgm:prSet custT="1"/>
      <dgm:spPr/>
      <dgm:t>
        <a:bodyPr/>
        <a:lstStyle/>
        <a:p>
          <a:r>
            <a:rPr lang="zh-CN" altLang="en-US" sz="1100" dirty="0" smtClean="0">
              <a:latin typeface="+mn-lt"/>
              <a:ea typeface="+mn-ea"/>
              <a:cs typeface="Arial" pitchFamily="34" charset="0"/>
            </a:rPr>
            <a:t>上海长城电子</a:t>
          </a:r>
          <a:r>
            <a:rPr lang="en-US" altLang="zh-CN" sz="1100" dirty="0" smtClean="0">
              <a:latin typeface="+mn-lt"/>
              <a:ea typeface="+mn-ea"/>
              <a:cs typeface="Arial" pitchFamily="34" charset="0"/>
            </a:rPr>
            <a:t>ISO20000&amp;ISO27001</a:t>
          </a:r>
          <a:r>
            <a:rPr lang="zh-CN" altLang="en-US" sz="1100" dirty="0" smtClean="0">
              <a:latin typeface="+mn-lt"/>
              <a:ea typeface="+mn-ea"/>
              <a:cs typeface="Arial" pitchFamily="34" charset="0"/>
            </a:rPr>
            <a:t>认证咨询</a:t>
          </a:r>
        </a:p>
      </dgm:t>
    </dgm:pt>
    <dgm:pt modelId="{838981E8-9261-4AC6-AE46-99B4247FEB1A}" type="parTrans" cxnId="{9ED4EBC2-F836-425E-A9A0-32B082FB90CB}">
      <dgm:prSet/>
      <dgm:spPr/>
      <dgm:t>
        <a:bodyPr/>
        <a:lstStyle/>
        <a:p>
          <a:endParaRPr lang="zh-CN" altLang="en-US"/>
        </a:p>
      </dgm:t>
    </dgm:pt>
    <dgm:pt modelId="{77471874-3DDD-4785-9E7F-928FE1E5803D}" type="sibTrans" cxnId="{9ED4EBC2-F836-425E-A9A0-32B082FB90CB}">
      <dgm:prSet/>
      <dgm:spPr/>
      <dgm:t>
        <a:bodyPr/>
        <a:lstStyle/>
        <a:p>
          <a:endParaRPr lang="zh-CN" altLang="en-US"/>
        </a:p>
      </dgm:t>
    </dgm:pt>
    <dgm:pt modelId="{632DD5C7-FCA0-46A5-8DBA-6DFA90EA78DA}">
      <dgm:prSet phldrT="[文本]" custT="1"/>
      <dgm:spPr/>
      <dgm:t>
        <a:bodyPr/>
        <a:lstStyle/>
        <a:p>
          <a:r>
            <a:rPr lang="zh-CN" altLang="en-US" sz="1100" dirty="0" smtClean="0">
              <a:latin typeface="+mn-lt"/>
              <a:ea typeface="+mn-ea"/>
              <a:cs typeface="Arial" pitchFamily="34" charset="0"/>
            </a:rPr>
            <a:t>大连口岸物流科技</a:t>
          </a:r>
          <a:r>
            <a:rPr lang="en-US" altLang="zh-CN" sz="1100" dirty="0" smtClean="0">
              <a:latin typeface="+mn-lt"/>
              <a:ea typeface="+mn-ea"/>
              <a:cs typeface="Arial" pitchFamily="34" charset="0"/>
            </a:rPr>
            <a:t>ISO20000&amp;ISO27001</a:t>
          </a:r>
          <a:r>
            <a:rPr lang="zh-CN" altLang="en-US" sz="1100" dirty="0" smtClean="0">
              <a:latin typeface="+mn-lt"/>
              <a:ea typeface="+mn-ea"/>
              <a:cs typeface="Arial" pitchFamily="34" charset="0"/>
            </a:rPr>
            <a:t>认证咨询</a:t>
          </a:r>
        </a:p>
      </dgm:t>
    </dgm:pt>
    <dgm:pt modelId="{F9809AB6-2FB0-458C-9F28-B15C2BE2008A}" type="parTrans" cxnId="{2E298F00-BC24-4221-895E-4649E38A228D}">
      <dgm:prSet/>
      <dgm:spPr/>
      <dgm:t>
        <a:bodyPr/>
        <a:lstStyle/>
        <a:p>
          <a:endParaRPr lang="zh-CN" altLang="en-US"/>
        </a:p>
      </dgm:t>
    </dgm:pt>
    <dgm:pt modelId="{6606B971-545C-454B-AF75-43EBAADB0EFF}" type="sibTrans" cxnId="{2E298F00-BC24-4221-895E-4649E38A228D}">
      <dgm:prSet/>
      <dgm:spPr/>
      <dgm:t>
        <a:bodyPr/>
        <a:lstStyle/>
        <a:p>
          <a:endParaRPr lang="zh-CN" altLang="en-US"/>
        </a:p>
      </dgm:t>
    </dgm:pt>
    <dgm:pt modelId="{9DF40028-8738-4454-BF53-915B767A2422}" type="pres">
      <dgm:prSet presAssocID="{4B794625-82B9-4F76-9CD9-BD9128879181}" presName="Name0" presStyleCnt="0">
        <dgm:presLayoutVars>
          <dgm:dir/>
          <dgm:animLvl val="lvl"/>
          <dgm:resizeHandles val="exact"/>
        </dgm:presLayoutVars>
      </dgm:prSet>
      <dgm:spPr/>
      <dgm:t>
        <a:bodyPr/>
        <a:lstStyle/>
        <a:p>
          <a:endParaRPr lang="zh-CN" altLang="en-US"/>
        </a:p>
      </dgm:t>
    </dgm:pt>
    <dgm:pt modelId="{85A627E5-58E1-4899-8157-F64050E15FE5}" type="pres">
      <dgm:prSet presAssocID="{5358799F-FDF7-4933-8594-520BBB02714B}" presName="composite" presStyleCnt="0"/>
      <dgm:spPr/>
    </dgm:pt>
    <dgm:pt modelId="{26BCDD6A-C1C1-4E03-AD4F-2628C7113CA6}" type="pres">
      <dgm:prSet presAssocID="{5358799F-FDF7-4933-8594-520BBB02714B}" presName="parTx" presStyleLbl="alignNode1" presStyleIdx="0" presStyleCnt="2">
        <dgm:presLayoutVars>
          <dgm:chMax val="0"/>
          <dgm:chPref val="0"/>
          <dgm:bulletEnabled val="1"/>
        </dgm:presLayoutVars>
      </dgm:prSet>
      <dgm:spPr/>
      <dgm:t>
        <a:bodyPr/>
        <a:lstStyle/>
        <a:p>
          <a:endParaRPr lang="zh-CN" altLang="en-US"/>
        </a:p>
      </dgm:t>
    </dgm:pt>
    <dgm:pt modelId="{33DA8B5D-56A9-4ED3-BDF8-B790D71E7EE3}" type="pres">
      <dgm:prSet presAssocID="{5358799F-FDF7-4933-8594-520BBB02714B}" presName="desTx" presStyleLbl="alignAccFollowNode1" presStyleIdx="0" presStyleCnt="2">
        <dgm:presLayoutVars>
          <dgm:bulletEnabled val="1"/>
        </dgm:presLayoutVars>
      </dgm:prSet>
      <dgm:spPr/>
      <dgm:t>
        <a:bodyPr/>
        <a:lstStyle/>
        <a:p>
          <a:endParaRPr lang="zh-CN" altLang="en-US"/>
        </a:p>
      </dgm:t>
    </dgm:pt>
    <dgm:pt modelId="{DE761690-1E3A-4C76-BFEF-0F6245C6513E}" type="pres">
      <dgm:prSet presAssocID="{84D13A9B-EDAB-4BC0-A78D-BB6C4A99D76E}" presName="space" presStyleCnt="0"/>
      <dgm:spPr/>
    </dgm:pt>
    <dgm:pt modelId="{F3606843-582B-4BD6-91B9-C61F63CF4D33}" type="pres">
      <dgm:prSet presAssocID="{C711CF3F-F275-4B46-B818-B17C3DDE3CB5}" presName="composite" presStyleCnt="0"/>
      <dgm:spPr/>
    </dgm:pt>
    <dgm:pt modelId="{3EE87063-971C-4ECB-A65A-63C8BC96100C}" type="pres">
      <dgm:prSet presAssocID="{C711CF3F-F275-4B46-B818-B17C3DDE3CB5}" presName="parTx" presStyleLbl="alignNode1" presStyleIdx="1" presStyleCnt="2">
        <dgm:presLayoutVars>
          <dgm:chMax val="0"/>
          <dgm:chPref val="0"/>
          <dgm:bulletEnabled val="1"/>
        </dgm:presLayoutVars>
      </dgm:prSet>
      <dgm:spPr/>
      <dgm:t>
        <a:bodyPr/>
        <a:lstStyle/>
        <a:p>
          <a:endParaRPr lang="zh-CN" altLang="en-US"/>
        </a:p>
      </dgm:t>
    </dgm:pt>
    <dgm:pt modelId="{D2840C28-1567-4B69-B86D-6304CF2530FA}" type="pres">
      <dgm:prSet presAssocID="{C711CF3F-F275-4B46-B818-B17C3DDE3CB5}" presName="desTx" presStyleLbl="alignAccFollowNode1" presStyleIdx="1" presStyleCnt="2">
        <dgm:presLayoutVars>
          <dgm:bulletEnabled val="1"/>
        </dgm:presLayoutVars>
      </dgm:prSet>
      <dgm:spPr/>
      <dgm:t>
        <a:bodyPr/>
        <a:lstStyle/>
        <a:p>
          <a:endParaRPr lang="zh-CN" altLang="en-US"/>
        </a:p>
      </dgm:t>
    </dgm:pt>
  </dgm:ptLst>
  <dgm:cxnLst>
    <dgm:cxn modelId="{C058C8E9-EA9D-4F2E-9749-358F58DD3FDB}" type="presOf" srcId="{F8B52C27-3A66-4865-983D-D77243DF110F}" destId="{D2840C28-1567-4B69-B86D-6304CF2530FA}" srcOrd="0" destOrd="3" presId="urn:microsoft.com/office/officeart/2005/8/layout/hList1"/>
    <dgm:cxn modelId="{9E52437C-2F1B-401E-BD01-88107D49B456}" type="presOf" srcId="{C711CF3F-F275-4B46-B818-B17C3DDE3CB5}" destId="{3EE87063-971C-4ECB-A65A-63C8BC96100C}" srcOrd="0" destOrd="0" presId="urn:microsoft.com/office/officeart/2005/8/layout/hList1"/>
    <dgm:cxn modelId="{232083B3-A63F-4056-976C-C2731E1EFFF7}" srcId="{4B794625-82B9-4F76-9CD9-BD9128879181}" destId="{C711CF3F-F275-4B46-B818-B17C3DDE3CB5}" srcOrd="1" destOrd="0" parTransId="{DABC8130-1CB9-424B-9253-FC05CE46ABDD}" sibTransId="{CD900958-29A4-43D9-9D01-D21B2E64747B}"/>
    <dgm:cxn modelId="{08E8999B-F7D7-4BD2-8D6A-16D86462C3FD}" type="presOf" srcId="{63AE5035-FCEE-45A0-85FB-FB9804A19C45}" destId="{33DA8B5D-56A9-4ED3-BDF8-B790D71E7EE3}" srcOrd="0" destOrd="6" presId="urn:microsoft.com/office/officeart/2005/8/layout/hList1"/>
    <dgm:cxn modelId="{678B6748-4824-43DF-8299-7B9FC31E8F34}" srcId="{C711CF3F-F275-4B46-B818-B17C3DDE3CB5}" destId="{4AA6647C-962D-459F-833B-54B4730718A0}" srcOrd="0" destOrd="0" parTransId="{404D1DC5-7081-4AA2-A968-2C1B1E9F92FC}" sibTransId="{46BE20E2-0D34-464D-89CB-E2917F67C4E7}"/>
    <dgm:cxn modelId="{CBF6321E-365A-4CE4-9C15-FA27DE47CBD5}" type="presOf" srcId="{47A20224-383B-4564-A93E-9A0F71757377}" destId="{33DA8B5D-56A9-4ED3-BDF8-B790D71E7EE3}" srcOrd="0" destOrd="9" presId="urn:microsoft.com/office/officeart/2005/8/layout/hList1"/>
    <dgm:cxn modelId="{98367A10-3700-44FA-8372-503EB8CB35EB}" srcId="{5358799F-FDF7-4933-8594-520BBB02714B}" destId="{B4AA22CE-0D28-4252-AC67-09066E176CB4}" srcOrd="2" destOrd="0" parTransId="{04BB1C0C-73B7-4B35-B447-C3923A4244DD}" sibTransId="{8B479E7A-3A67-462F-9B2B-DD3B15964F1E}"/>
    <dgm:cxn modelId="{C61D870D-D039-487F-A365-3670D2A80AA7}" type="presOf" srcId="{8D1FF2B5-854E-4078-A850-B2E9E0CB648B}" destId="{33DA8B5D-56A9-4ED3-BDF8-B790D71E7EE3}" srcOrd="0" destOrd="5" presId="urn:microsoft.com/office/officeart/2005/8/layout/hList1"/>
    <dgm:cxn modelId="{E4186319-539D-4706-BCA5-5D9318E6D5CC}" srcId="{5358799F-FDF7-4933-8594-520BBB02714B}" destId="{63AE5035-FCEE-45A0-85FB-FB9804A19C45}" srcOrd="6" destOrd="0" parTransId="{2049B4A1-3CDF-4866-B1CB-B5E57C9E0B59}" sibTransId="{78ED422D-ABE1-4675-A2E0-BCF2C6314878}"/>
    <dgm:cxn modelId="{E53B8CF1-0091-4B09-B883-518B4DE6DC1B}" srcId="{5358799F-FDF7-4933-8594-520BBB02714B}" destId="{47A20224-383B-4564-A93E-9A0F71757377}" srcOrd="9" destOrd="0" parTransId="{BF5032A4-9EFB-4A2D-9B77-D8974D1AF40C}" sibTransId="{55CA4834-ED1A-4637-B4F4-BA3741F73095}"/>
    <dgm:cxn modelId="{A77E0CF2-1C0E-4A9A-A470-C39A52FEEB60}" srcId="{5358799F-FDF7-4933-8594-520BBB02714B}" destId="{34478663-93AA-4431-8A1F-6207F0AB92DE}" srcOrd="8" destOrd="0" parTransId="{EE437C0A-F81A-4A46-AA55-D87F05580BEB}" sibTransId="{78DD59AE-6B62-4372-9609-2378E3AD2FA0}"/>
    <dgm:cxn modelId="{40292C6B-BD30-402C-B50F-2E54A8500C5C}" srcId="{C711CF3F-F275-4B46-B818-B17C3DDE3CB5}" destId="{863B8DEC-B466-4775-96B6-A3CEF7587381}" srcOrd="1" destOrd="0" parTransId="{F996B89B-D047-4E04-BE22-F3B016913122}" sibTransId="{EF611361-9B06-4B18-8AF7-89DAE85DF0B8}"/>
    <dgm:cxn modelId="{1BD57AE5-BCBD-433A-A5A7-6992C38FE03F}" type="presOf" srcId="{08E0D120-AFF3-42C4-A637-A60E826A0212}" destId="{33DA8B5D-56A9-4ED3-BDF8-B790D71E7EE3}" srcOrd="0" destOrd="3" presId="urn:microsoft.com/office/officeart/2005/8/layout/hList1"/>
    <dgm:cxn modelId="{EF8BCD80-2CC9-4E88-B876-77D55E28D739}" type="presOf" srcId="{DCCDC6F5-C23D-4703-A124-FBDAC86E9574}" destId="{33DA8B5D-56A9-4ED3-BDF8-B790D71E7EE3}" srcOrd="0" destOrd="4" presId="urn:microsoft.com/office/officeart/2005/8/layout/hList1"/>
    <dgm:cxn modelId="{4AA45172-A4A7-4D10-9F0E-4C6B1054D503}" srcId="{5358799F-FDF7-4933-8594-520BBB02714B}" destId="{8D1FF2B5-854E-4078-A850-B2E9E0CB648B}" srcOrd="5" destOrd="0" parTransId="{F46A7F59-75FA-439B-BBF8-E7A9C7FD2C10}" sibTransId="{DEA9BEDD-308F-4B2D-B506-8086F78C7019}"/>
    <dgm:cxn modelId="{8845574C-23A6-4CEC-A883-622D4AA4855D}" srcId="{5358799F-FDF7-4933-8594-520BBB02714B}" destId="{DCCDC6F5-C23D-4703-A124-FBDAC86E9574}" srcOrd="4" destOrd="0" parTransId="{10AEC65F-5C8F-4803-9CA9-9F41EE834749}" sibTransId="{309AE9FB-6825-4DCA-9EFA-C114A625774A}"/>
    <dgm:cxn modelId="{4D7774F1-FA5F-449B-A1C1-B9CB591722DF}" srcId="{C711CF3F-F275-4B46-B818-B17C3DDE3CB5}" destId="{13BC075B-C826-4F38-A046-B02B3E662470}" srcOrd="4" destOrd="0" parTransId="{2C9DB107-5E88-4177-A0FA-1E6DE814F027}" sibTransId="{86FBFD82-AB12-415E-B039-140B67D09ED5}"/>
    <dgm:cxn modelId="{DD49B64B-2CD0-4590-A081-C7D5C014AF9C}" type="presOf" srcId="{13BC075B-C826-4F38-A046-B02B3E662470}" destId="{D2840C28-1567-4B69-B86D-6304CF2530FA}" srcOrd="0" destOrd="4" presId="urn:microsoft.com/office/officeart/2005/8/layout/hList1"/>
    <dgm:cxn modelId="{94700E07-CA30-470D-B82A-8050E4A9207F}" srcId="{5358799F-FDF7-4933-8594-520BBB02714B}" destId="{936513A8-6687-4D22-B1BE-0715794180D3}" srcOrd="1" destOrd="0" parTransId="{46412114-09DC-4155-84D0-844AB167027E}" sibTransId="{3B401AE9-C586-476C-87BE-EE802CF4A89C}"/>
    <dgm:cxn modelId="{AF5DBEF8-1595-4AB2-9577-E5EE91EDC417}" srcId="{4B794625-82B9-4F76-9CD9-BD9128879181}" destId="{5358799F-FDF7-4933-8594-520BBB02714B}" srcOrd="0" destOrd="0" parTransId="{3ED8E671-A3B5-4E13-A34C-BFD7D93E83CA}" sibTransId="{84D13A9B-EDAB-4BC0-A78D-BB6C4A99D76E}"/>
    <dgm:cxn modelId="{6EBE355D-CF16-4EBD-AA19-AC4F67F9E493}" type="presOf" srcId="{936513A8-6687-4D22-B1BE-0715794180D3}" destId="{33DA8B5D-56A9-4ED3-BDF8-B790D71E7EE3}" srcOrd="0" destOrd="1" presId="urn:microsoft.com/office/officeart/2005/8/layout/hList1"/>
    <dgm:cxn modelId="{E4C42470-5952-4CDA-88EA-452019141299}" type="presOf" srcId="{52F86549-9C2D-4153-B062-1B642D170A5F}" destId="{D2840C28-1567-4B69-B86D-6304CF2530FA}" srcOrd="0" destOrd="2" presId="urn:microsoft.com/office/officeart/2005/8/layout/hList1"/>
    <dgm:cxn modelId="{00542A63-561D-4C21-9DDB-6FF628C292D3}" srcId="{5358799F-FDF7-4933-8594-520BBB02714B}" destId="{948BFD12-18E0-4AB5-B331-55F994509591}" srcOrd="7" destOrd="0" parTransId="{F79A7384-370C-4D37-BBA3-18CDF18D64E0}" sibTransId="{C9448841-6A7C-4978-963A-047243638062}"/>
    <dgm:cxn modelId="{3E88E4A6-047A-4677-B7DD-F5B259962DA3}" srcId="{C711CF3F-F275-4B46-B818-B17C3DDE3CB5}" destId="{52F86549-9C2D-4153-B062-1B642D170A5F}" srcOrd="2" destOrd="0" parTransId="{8D0ABA6D-455E-4B7E-AE66-014FE0310E49}" sibTransId="{9F15EF5D-CCEB-486A-B3AC-16BEF826726C}"/>
    <dgm:cxn modelId="{6056A981-517B-462A-BAC6-31EAEA68C4ED}" srcId="{C711CF3F-F275-4B46-B818-B17C3DDE3CB5}" destId="{F8B52C27-3A66-4865-983D-D77243DF110F}" srcOrd="3" destOrd="0" parTransId="{9C17DBE0-F461-40C8-92BA-20BDD64B2B33}" sibTransId="{20001942-B714-4CBA-8D61-60FE973BCA87}"/>
    <dgm:cxn modelId="{AB565EAC-51E9-487D-9ADB-4C201F40AFD4}" type="presOf" srcId="{632DD5C7-FCA0-46A5-8DBA-6DFA90EA78DA}" destId="{33DA8B5D-56A9-4ED3-BDF8-B790D71E7EE3}" srcOrd="0" destOrd="0" presId="urn:microsoft.com/office/officeart/2005/8/layout/hList1"/>
    <dgm:cxn modelId="{AEFA74EC-1A94-48E1-B894-DF646A21DC12}" type="presOf" srcId="{5358799F-FDF7-4933-8594-520BBB02714B}" destId="{26BCDD6A-C1C1-4E03-AD4F-2628C7113CA6}" srcOrd="0" destOrd="0" presId="urn:microsoft.com/office/officeart/2005/8/layout/hList1"/>
    <dgm:cxn modelId="{E3C12C97-B720-44AC-AF52-E5C05C2C6264}" type="presOf" srcId="{948BFD12-18E0-4AB5-B331-55F994509591}" destId="{33DA8B5D-56A9-4ED3-BDF8-B790D71E7EE3}" srcOrd="0" destOrd="7" presId="urn:microsoft.com/office/officeart/2005/8/layout/hList1"/>
    <dgm:cxn modelId="{3E2AC5A6-B5FA-4B1A-8EC9-F97ED739D1A3}" type="presOf" srcId="{34478663-93AA-4431-8A1F-6207F0AB92DE}" destId="{33DA8B5D-56A9-4ED3-BDF8-B790D71E7EE3}" srcOrd="0" destOrd="8" presId="urn:microsoft.com/office/officeart/2005/8/layout/hList1"/>
    <dgm:cxn modelId="{9ED4EBC2-F836-425E-A9A0-32B082FB90CB}" srcId="{5358799F-FDF7-4933-8594-520BBB02714B}" destId="{08E0D120-AFF3-42C4-A637-A60E826A0212}" srcOrd="3" destOrd="0" parTransId="{838981E8-9261-4AC6-AE46-99B4247FEB1A}" sibTransId="{77471874-3DDD-4785-9E7F-928FE1E5803D}"/>
    <dgm:cxn modelId="{2E298F00-BC24-4221-895E-4649E38A228D}" srcId="{5358799F-FDF7-4933-8594-520BBB02714B}" destId="{632DD5C7-FCA0-46A5-8DBA-6DFA90EA78DA}" srcOrd="0" destOrd="0" parTransId="{F9809AB6-2FB0-458C-9F28-B15C2BE2008A}" sibTransId="{6606B971-545C-454B-AF75-43EBAADB0EFF}"/>
    <dgm:cxn modelId="{0E23CD53-3846-4B2A-A850-869C89FC0E1A}" type="presOf" srcId="{B4AA22CE-0D28-4252-AC67-09066E176CB4}" destId="{33DA8B5D-56A9-4ED3-BDF8-B790D71E7EE3}" srcOrd="0" destOrd="2" presId="urn:microsoft.com/office/officeart/2005/8/layout/hList1"/>
    <dgm:cxn modelId="{57166A3A-E0C3-42BC-8E61-74141E2D146A}" type="presOf" srcId="{4AA6647C-962D-459F-833B-54B4730718A0}" destId="{D2840C28-1567-4B69-B86D-6304CF2530FA}" srcOrd="0" destOrd="0" presId="urn:microsoft.com/office/officeart/2005/8/layout/hList1"/>
    <dgm:cxn modelId="{7E65AD31-DCDF-4124-8396-020CA25E8282}" type="presOf" srcId="{863B8DEC-B466-4775-96B6-A3CEF7587381}" destId="{D2840C28-1567-4B69-B86D-6304CF2530FA}" srcOrd="0" destOrd="1" presId="urn:microsoft.com/office/officeart/2005/8/layout/hList1"/>
    <dgm:cxn modelId="{59217279-477D-42CC-AFD2-965A99BA753B}" type="presOf" srcId="{4B794625-82B9-4F76-9CD9-BD9128879181}" destId="{9DF40028-8738-4454-BF53-915B767A2422}" srcOrd="0" destOrd="0" presId="urn:microsoft.com/office/officeart/2005/8/layout/hList1"/>
    <dgm:cxn modelId="{C1340EDB-C617-4B8D-AD8D-14F39F966141}" type="presParOf" srcId="{9DF40028-8738-4454-BF53-915B767A2422}" destId="{85A627E5-58E1-4899-8157-F64050E15FE5}" srcOrd="0" destOrd="0" presId="urn:microsoft.com/office/officeart/2005/8/layout/hList1"/>
    <dgm:cxn modelId="{C767A144-A048-42B5-B171-E72F65C49434}" type="presParOf" srcId="{85A627E5-58E1-4899-8157-F64050E15FE5}" destId="{26BCDD6A-C1C1-4E03-AD4F-2628C7113CA6}" srcOrd="0" destOrd="0" presId="urn:microsoft.com/office/officeart/2005/8/layout/hList1"/>
    <dgm:cxn modelId="{69EC47B5-52CE-4CF0-AF38-AAE126D7F9D9}" type="presParOf" srcId="{85A627E5-58E1-4899-8157-F64050E15FE5}" destId="{33DA8B5D-56A9-4ED3-BDF8-B790D71E7EE3}" srcOrd="1" destOrd="0" presId="urn:microsoft.com/office/officeart/2005/8/layout/hList1"/>
    <dgm:cxn modelId="{620EB3DD-6E85-4A85-B0B9-251FA71607B7}" type="presParOf" srcId="{9DF40028-8738-4454-BF53-915B767A2422}" destId="{DE761690-1E3A-4C76-BFEF-0F6245C6513E}" srcOrd="1" destOrd="0" presId="urn:microsoft.com/office/officeart/2005/8/layout/hList1"/>
    <dgm:cxn modelId="{3C8224AA-C9F8-4485-944C-CA3450BD111D}" type="presParOf" srcId="{9DF40028-8738-4454-BF53-915B767A2422}" destId="{F3606843-582B-4BD6-91B9-C61F63CF4D33}" srcOrd="2" destOrd="0" presId="urn:microsoft.com/office/officeart/2005/8/layout/hList1"/>
    <dgm:cxn modelId="{8D6C02C4-5D2A-471A-BD25-E31919C2BCB8}" type="presParOf" srcId="{F3606843-582B-4BD6-91B9-C61F63CF4D33}" destId="{3EE87063-971C-4ECB-A65A-63C8BC96100C}" srcOrd="0" destOrd="0" presId="urn:microsoft.com/office/officeart/2005/8/layout/hList1"/>
    <dgm:cxn modelId="{AEF15801-F03C-4D0C-86F5-968D8FE4ED26}" type="presParOf" srcId="{F3606843-582B-4BD6-91B9-C61F63CF4D33}" destId="{D2840C28-1567-4B69-B86D-6304CF2530FA}" srcOrd="1" destOrd="0" presId="urn:microsoft.com/office/officeart/2005/8/layout/hList1"/>
  </dgm:cxnLst>
  <dgm:bg/>
  <dgm:whole/>
</dgm:dataModel>
</file>

<file path=ppt/diagrams/data5.xml><?xml version="1.0" encoding="utf-8"?>
<dgm:dataModel xmlns:dgm="http://schemas.openxmlformats.org/drawingml/2006/diagram" xmlns:a="http://schemas.openxmlformats.org/drawingml/2006/main">
  <dgm:ptLst>
    <dgm:pt modelId="{4B794625-82B9-4F76-9CD9-BD9128879181}" type="doc">
      <dgm:prSet loTypeId="urn:microsoft.com/office/officeart/2005/8/layout/hList1" loCatId="list" qsTypeId="urn:microsoft.com/office/officeart/2005/8/quickstyle/simple5" qsCatId="simple" csTypeId="urn:microsoft.com/office/officeart/2005/8/colors/colorful4" csCatId="colorful" phldr="1"/>
      <dgm:spPr/>
      <dgm:t>
        <a:bodyPr/>
        <a:lstStyle/>
        <a:p>
          <a:endParaRPr lang="zh-CN" altLang="en-US"/>
        </a:p>
      </dgm:t>
    </dgm:pt>
    <dgm:pt modelId="{5358799F-FDF7-4933-8594-520BBB02714B}">
      <dgm:prSet phldrT="[文本]" custT="1"/>
      <dgm:spPr/>
      <dgm:t>
        <a:bodyPr/>
        <a:lstStyle/>
        <a:p>
          <a:r>
            <a:rPr lang="zh-CN" altLang="en-US" sz="1400" b="1" dirty="0" smtClean="0">
              <a:latin typeface="幼圆" pitchFamily="49" charset="-122"/>
              <a:ea typeface="幼圆" pitchFamily="49" charset="-122"/>
            </a:rPr>
            <a:t>出版（已出版近</a:t>
          </a:r>
          <a:r>
            <a:rPr lang="en-US" altLang="zh-CN" sz="1400" b="1" dirty="0" smtClean="0">
              <a:latin typeface="幼圆" pitchFamily="49" charset="-122"/>
              <a:ea typeface="幼圆" pitchFamily="49" charset="-122"/>
            </a:rPr>
            <a:t>10</a:t>
          </a:r>
          <a:r>
            <a:rPr lang="zh-CN" altLang="en-US" sz="1400" b="1" dirty="0" smtClean="0">
              <a:latin typeface="幼圆" pitchFamily="49" charset="-122"/>
              <a:ea typeface="幼圆" pitchFamily="49" charset="-122"/>
            </a:rPr>
            <a:t>本图书）</a:t>
          </a:r>
          <a:endParaRPr lang="zh-CN" altLang="en-US" sz="1400" b="1" dirty="0">
            <a:latin typeface="幼圆" pitchFamily="49" charset="-122"/>
            <a:ea typeface="幼圆" pitchFamily="49" charset="-122"/>
          </a:endParaRPr>
        </a:p>
      </dgm:t>
    </dgm:pt>
    <dgm:pt modelId="{3ED8E671-A3B5-4E13-A34C-BFD7D93E83CA}" type="parTrans" cxnId="{AF5DBEF8-1595-4AB2-9577-E5EE91EDC417}">
      <dgm:prSet/>
      <dgm:spPr/>
      <dgm:t>
        <a:bodyPr/>
        <a:lstStyle/>
        <a:p>
          <a:endParaRPr lang="zh-CN" altLang="en-US" sz="1400">
            <a:latin typeface="幼圆" pitchFamily="49" charset="-122"/>
            <a:ea typeface="幼圆" pitchFamily="49" charset="-122"/>
          </a:endParaRPr>
        </a:p>
      </dgm:t>
    </dgm:pt>
    <dgm:pt modelId="{84D13A9B-EDAB-4BC0-A78D-BB6C4A99D76E}" type="sibTrans" cxnId="{AF5DBEF8-1595-4AB2-9577-E5EE91EDC417}">
      <dgm:prSet/>
      <dgm:spPr/>
      <dgm:t>
        <a:bodyPr/>
        <a:lstStyle/>
        <a:p>
          <a:endParaRPr lang="zh-CN" altLang="en-US" sz="1400">
            <a:latin typeface="幼圆" pitchFamily="49" charset="-122"/>
            <a:ea typeface="幼圆" pitchFamily="49" charset="-122"/>
          </a:endParaRPr>
        </a:p>
      </dgm:t>
    </dgm:pt>
    <dgm:pt modelId="{DCCDC6F5-C23D-4703-A124-FBDAC86E9574}">
      <dgm:prSet phldrT="[文本]" custT="1"/>
      <dgm:spPr/>
      <dgm:t>
        <a:bodyPr/>
        <a:lstStyle/>
        <a:p>
          <a:r>
            <a:rPr lang="zh-CN" altLang="en-US" sz="1100" b="0" dirty="0" smtClean="0">
              <a:latin typeface="+mn-lt"/>
              <a:ea typeface="+mn-ea"/>
            </a:rPr>
            <a:t>中国第一本</a:t>
          </a:r>
          <a:r>
            <a:rPr lang="en-US" altLang="zh-CN" sz="1100" b="0" dirty="0" smtClean="0">
              <a:latin typeface="+mn-lt"/>
              <a:ea typeface="+mn-ea"/>
            </a:rPr>
            <a:t>ITSM</a:t>
          </a:r>
          <a:r>
            <a:rPr lang="zh-CN" altLang="en-US" sz="1100" b="0" dirty="0" smtClean="0">
              <a:latin typeface="+mn-lt"/>
              <a:ea typeface="+mn-ea"/>
            </a:rPr>
            <a:t>专著</a:t>
          </a:r>
          <a:r>
            <a:rPr lang="en-US" altLang="zh-CN" sz="1100" b="0" dirty="0" smtClean="0">
              <a:latin typeface="+mn-lt"/>
              <a:ea typeface="+mn-ea"/>
            </a:rPr>
            <a:t>《IT</a:t>
          </a:r>
          <a:r>
            <a:rPr lang="zh-CN" altLang="en-US" sz="1100" b="0" dirty="0" smtClean="0">
              <a:latin typeface="+mn-lt"/>
              <a:ea typeface="+mn-ea"/>
            </a:rPr>
            <a:t>服务管理：概念、理解与实施</a:t>
          </a:r>
          <a:r>
            <a:rPr lang="en-US" altLang="zh-CN" sz="1100" b="0" dirty="0" smtClean="0">
              <a:latin typeface="+mn-lt"/>
              <a:ea typeface="+mn-ea"/>
            </a:rPr>
            <a:t>》</a:t>
          </a:r>
          <a:endParaRPr lang="zh-CN" altLang="en-US" sz="1100" b="0" dirty="0" smtClean="0">
            <a:latin typeface="+mn-lt"/>
            <a:ea typeface="+mn-ea"/>
          </a:endParaRPr>
        </a:p>
      </dgm:t>
    </dgm:pt>
    <dgm:pt modelId="{10AEC65F-5C8F-4803-9CA9-9F41EE834749}" type="parTrans" cxnId="{8845574C-23A6-4CEC-A883-622D4AA4855D}">
      <dgm:prSet/>
      <dgm:spPr/>
      <dgm:t>
        <a:bodyPr/>
        <a:lstStyle/>
        <a:p>
          <a:endParaRPr lang="zh-CN" altLang="en-US" sz="1400">
            <a:latin typeface="幼圆" pitchFamily="49" charset="-122"/>
            <a:ea typeface="幼圆" pitchFamily="49" charset="-122"/>
          </a:endParaRPr>
        </a:p>
      </dgm:t>
    </dgm:pt>
    <dgm:pt modelId="{309AE9FB-6825-4DCA-9EFA-C114A625774A}" type="sibTrans" cxnId="{8845574C-23A6-4CEC-A883-622D4AA4855D}">
      <dgm:prSet/>
      <dgm:spPr/>
      <dgm:t>
        <a:bodyPr/>
        <a:lstStyle/>
        <a:p>
          <a:endParaRPr lang="zh-CN" altLang="en-US" sz="1400">
            <a:latin typeface="幼圆" pitchFamily="49" charset="-122"/>
            <a:ea typeface="幼圆" pitchFamily="49" charset="-122"/>
          </a:endParaRPr>
        </a:p>
      </dgm:t>
    </dgm:pt>
    <dgm:pt modelId="{C711CF3F-F275-4B46-B818-B17C3DDE3CB5}">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altLang="en-US" sz="1400" b="1" dirty="0" smtClean="0">
              <a:latin typeface="幼圆" pitchFamily="49" charset="-122"/>
              <a:ea typeface="幼圆" pitchFamily="49" charset="-122"/>
            </a:rPr>
            <a:t>研究（已完成超过</a:t>
          </a:r>
          <a:r>
            <a:rPr lang="en-US" altLang="zh-CN" sz="1400" b="1" dirty="0" smtClean="0">
              <a:latin typeface="幼圆" pitchFamily="49" charset="-122"/>
              <a:ea typeface="幼圆" pitchFamily="49" charset="-122"/>
            </a:rPr>
            <a:t>10</a:t>
          </a:r>
          <a:r>
            <a:rPr lang="zh-CN" altLang="en-US" sz="1400" b="1" dirty="0" smtClean="0">
              <a:latin typeface="幼圆" pitchFamily="49" charset="-122"/>
              <a:ea typeface="幼圆" pitchFamily="49" charset="-122"/>
            </a:rPr>
            <a:t>个研究项目）</a:t>
          </a:r>
          <a:endParaRPr lang="zh-CN" altLang="en-US" sz="1400" b="1" dirty="0">
            <a:latin typeface="幼圆" pitchFamily="49" charset="-122"/>
            <a:ea typeface="幼圆" pitchFamily="49" charset="-122"/>
          </a:endParaRPr>
        </a:p>
      </dgm:t>
    </dgm:pt>
    <dgm:pt modelId="{DABC8130-1CB9-424B-9253-FC05CE46ABDD}" type="parTrans" cxnId="{232083B3-A63F-4056-976C-C2731E1EFFF7}">
      <dgm:prSet/>
      <dgm:spPr/>
      <dgm:t>
        <a:bodyPr/>
        <a:lstStyle/>
        <a:p>
          <a:endParaRPr lang="zh-CN" altLang="en-US" sz="1400">
            <a:latin typeface="幼圆" pitchFamily="49" charset="-122"/>
            <a:ea typeface="幼圆" pitchFamily="49" charset="-122"/>
          </a:endParaRPr>
        </a:p>
      </dgm:t>
    </dgm:pt>
    <dgm:pt modelId="{CD900958-29A4-43D9-9D01-D21B2E64747B}" type="sibTrans" cxnId="{232083B3-A63F-4056-976C-C2731E1EFFF7}">
      <dgm:prSet/>
      <dgm:spPr/>
      <dgm:t>
        <a:bodyPr/>
        <a:lstStyle/>
        <a:p>
          <a:endParaRPr lang="zh-CN" altLang="en-US" sz="1400">
            <a:latin typeface="幼圆" pitchFamily="49" charset="-122"/>
            <a:ea typeface="幼圆" pitchFamily="49" charset="-122"/>
          </a:endParaRPr>
        </a:p>
      </dgm:t>
    </dgm:pt>
    <dgm:pt modelId="{4AA6647C-962D-459F-833B-54B4730718A0}">
      <dgm:prSet phldrT="[文本]" custT="1"/>
      <dgm:spPr/>
      <dgm:t>
        <a:bodyPr/>
        <a:lstStyle/>
        <a:p>
          <a:r>
            <a:rPr lang="zh-CN" altLang="en-US" sz="1100" b="0" dirty="0" smtClean="0">
              <a:latin typeface="+mn-lt"/>
              <a:ea typeface="+mn-ea"/>
            </a:rPr>
            <a:t>中国</a:t>
          </a:r>
          <a:r>
            <a:rPr lang="en-US" altLang="zh-CN" sz="1100" b="0" dirty="0" smtClean="0">
              <a:latin typeface="+mn-lt"/>
              <a:ea typeface="+mn-ea"/>
            </a:rPr>
            <a:t>ITSM</a:t>
          </a:r>
          <a:r>
            <a:rPr lang="zh-CN" altLang="en-US" sz="1100" b="0" dirty="0" smtClean="0">
              <a:latin typeface="+mn-lt"/>
              <a:ea typeface="+mn-ea"/>
            </a:rPr>
            <a:t>市场研究</a:t>
          </a:r>
          <a:endParaRPr lang="zh-CN" altLang="en-US" sz="1100" b="0" dirty="0">
            <a:latin typeface="+mn-lt"/>
            <a:ea typeface="+mn-ea"/>
          </a:endParaRPr>
        </a:p>
      </dgm:t>
    </dgm:pt>
    <dgm:pt modelId="{404D1DC5-7081-4AA2-A968-2C1B1E9F92FC}" type="parTrans" cxnId="{678B6748-4824-43DF-8299-7B9FC31E8F34}">
      <dgm:prSet/>
      <dgm:spPr/>
      <dgm:t>
        <a:bodyPr/>
        <a:lstStyle/>
        <a:p>
          <a:endParaRPr lang="zh-CN" altLang="en-US" sz="1400">
            <a:latin typeface="幼圆" pitchFamily="49" charset="-122"/>
            <a:ea typeface="幼圆" pitchFamily="49" charset="-122"/>
          </a:endParaRPr>
        </a:p>
      </dgm:t>
    </dgm:pt>
    <dgm:pt modelId="{46BE20E2-0D34-464D-89CB-E2917F67C4E7}" type="sibTrans" cxnId="{678B6748-4824-43DF-8299-7B9FC31E8F34}">
      <dgm:prSet/>
      <dgm:spPr/>
      <dgm:t>
        <a:bodyPr/>
        <a:lstStyle/>
        <a:p>
          <a:endParaRPr lang="zh-CN" altLang="en-US" sz="1400">
            <a:latin typeface="幼圆" pitchFamily="49" charset="-122"/>
            <a:ea typeface="幼圆" pitchFamily="49" charset="-122"/>
          </a:endParaRPr>
        </a:p>
      </dgm:t>
    </dgm:pt>
    <dgm:pt modelId="{948BFD12-18E0-4AB5-B331-55F994509591}">
      <dgm:prSet phldrT="[文本]" custT="1"/>
      <dgm:spPr/>
      <dgm:t>
        <a:bodyPr/>
        <a:lstStyle/>
        <a:p>
          <a:r>
            <a:rPr lang="en-US" altLang="zh-CN" sz="1100" b="0" dirty="0" smtClean="0">
              <a:latin typeface="+mn-lt"/>
              <a:ea typeface="+mn-ea"/>
            </a:rPr>
            <a:t>CA</a:t>
          </a:r>
          <a:r>
            <a:rPr lang="zh-CN" altLang="en-US" sz="1100" b="0" dirty="0" smtClean="0">
              <a:latin typeface="+mn-lt"/>
              <a:ea typeface="+mn-ea"/>
            </a:rPr>
            <a:t>赞助，</a:t>
          </a:r>
          <a:r>
            <a:rPr lang="en-US" altLang="zh-CN" sz="1100" b="0" dirty="0" smtClean="0">
              <a:latin typeface="+mn-lt"/>
              <a:ea typeface="+mn-ea"/>
            </a:rPr>
            <a:t>IBM</a:t>
          </a:r>
          <a:r>
            <a:rPr lang="zh-CN" altLang="en-US" sz="1100" b="0" dirty="0" smtClean="0">
              <a:latin typeface="+mn-lt"/>
              <a:ea typeface="+mn-ea"/>
            </a:rPr>
            <a:t>、</a:t>
          </a:r>
          <a:r>
            <a:rPr lang="en-US" altLang="zh-CN" sz="1100" b="0" dirty="0" smtClean="0">
              <a:latin typeface="+mn-lt"/>
              <a:ea typeface="+mn-ea"/>
            </a:rPr>
            <a:t>HP</a:t>
          </a:r>
          <a:r>
            <a:rPr lang="zh-CN" altLang="en-US" sz="1100" b="0" dirty="0" smtClean="0">
              <a:latin typeface="+mn-lt"/>
              <a:ea typeface="+mn-ea"/>
            </a:rPr>
            <a:t>等支持，组织五国专家</a:t>
          </a:r>
          <a:r>
            <a:rPr lang="en-US" altLang="zh-CN" sz="1100" b="0" dirty="0" smtClean="0">
              <a:latin typeface="+mn-lt"/>
              <a:ea typeface="+mn-ea"/>
            </a:rPr>
            <a:t>《</a:t>
          </a:r>
          <a:r>
            <a:rPr lang="zh-CN" altLang="en-US" sz="1100" b="0" dirty="0" smtClean="0">
              <a:latin typeface="+mn-lt"/>
              <a:ea typeface="+mn-ea"/>
            </a:rPr>
            <a:t>中国</a:t>
          </a:r>
          <a:r>
            <a:rPr lang="en-US" altLang="zh-CN" sz="1100" b="0" dirty="0" smtClean="0">
              <a:latin typeface="+mn-lt"/>
              <a:ea typeface="+mn-ea"/>
            </a:rPr>
            <a:t>IT</a:t>
          </a:r>
          <a:r>
            <a:rPr lang="zh-CN" altLang="en-US" sz="1100" b="0" dirty="0" smtClean="0">
              <a:latin typeface="+mn-lt"/>
              <a:ea typeface="+mn-ea"/>
            </a:rPr>
            <a:t>服务管理指南</a:t>
          </a:r>
          <a:r>
            <a:rPr lang="en-US" altLang="zh-CN" sz="1100" b="0" dirty="0" smtClean="0">
              <a:latin typeface="+mn-lt"/>
              <a:ea typeface="+mn-ea"/>
            </a:rPr>
            <a:t>》- </a:t>
          </a:r>
          <a:r>
            <a:rPr lang="zh-CN" altLang="en-US" sz="1100" b="0" dirty="0" smtClean="0">
              <a:latin typeface="+mn-lt"/>
              <a:ea typeface="+mn-ea"/>
            </a:rPr>
            <a:t>当前最受欢迎的中文</a:t>
          </a:r>
          <a:r>
            <a:rPr lang="en-US" altLang="zh-CN" sz="1100" b="0" dirty="0" smtClean="0">
              <a:latin typeface="+mn-lt"/>
              <a:ea typeface="+mn-ea"/>
            </a:rPr>
            <a:t>ITSM</a:t>
          </a:r>
          <a:r>
            <a:rPr lang="zh-CN" altLang="en-US" sz="1100" b="0" dirty="0" smtClean="0">
              <a:latin typeface="+mn-lt"/>
              <a:ea typeface="+mn-ea"/>
            </a:rPr>
            <a:t>图书</a:t>
          </a:r>
        </a:p>
      </dgm:t>
    </dgm:pt>
    <dgm:pt modelId="{F79A7384-370C-4D37-BBA3-18CDF18D64E0}" type="parTrans" cxnId="{00542A63-561D-4C21-9DDB-6FF628C292D3}">
      <dgm:prSet/>
      <dgm:spPr/>
      <dgm:t>
        <a:bodyPr/>
        <a:lstStyle/>
        <a:p>
          <a:endParaRPr lang="zh-CN" altLang="en-US"/>
        </a:p>
      </dgm:t>
    </dgm:pt>
    <dgm:pt modelId="{C9448841-6A7C-4978-963A-047243638062}" type="sibTrans" cxnId="{00542A63-561D-4C21-9DDB-6FF628C292D3}">
      <dgm:prSet/>
      <dgm:spPr/>
      <dgm:t>
        <a:bodyPr/>
        <a:lstStyle/>
        <a:p>
          <a:endParaRPr lang="zh-CN" altLang="en-US"/>
        </a:p>
      </dgm:t>
    </dgm:pt>
    <dgm:pt modelId="{47A20224-383B-4564-A93E-9A0F71757377}">
      <dgm:prSet phldrT="[文本]" custT="1"/>
      <dgm:spPr/>
      <dgm:t>
        <a:bodyPr/>
        <a:lstStyle/>
        <a:p>
          <a:r>
            <a:rPr lang="zh-CN" altLang="en-US" sz="1100" b="0" dirty="0" smtClean="0">
              <a:latin typeface="+mn-lt"/>
              <a:ea typeface="+mn-ea"/>
            </a:rPr>
            <a:t>在主流</a:t>
          </a:r>
          <a:r>
            <a:rPr lang="en-US" altLang="zh-CN" sz="1100" b="0" dirty="0" smtClean="0">
              <a:latin typeface="+mn-lt"/>
              <a:ea typeface="+mn-ea"/>
            </a:rPr>
            <a:t>IT</a:t>
          </a:r>
          <a:r>
            <a:rPr lang="zh-CN" altLang="en-US" sz="1100" b="0" dirty="0" smtClean="0">
              <a:latin typeface="+mn-lt"/>
              <a:ea typeface="+mn-ea"/>
            </a:rPr>
            <a:t>媒体上创办中国第一个</a:t>
          </a:r>
          <a:r>
            <a:rPr lang="en-US" altLang="zh-CN" sz="1100" b="0" dirty="0" smtClean="0">
              <a:latin typeface="+mn-lt"/>
              <a:ea typeface="+mn-ea"/>
            </a:rPr>
            <a:t>ITSM</a:t>
          </a:r>
          <a:r>
            <a:rPr lang="zh-CN" altLang="en-US" sz="1100" b="0" dirty="0" smtClean="0">
              <a:latin typeface="+mn-lt"/>
              <a:ea typeface="+mn-ea"/>
            </a:rPr>
            <a:t>专栏</a:t>
          </a:r>
        </a:p>
      </dgm:t>
    </dgm:pt>
    <dgm:pt modelId="{BF5032A4-9EFB-4A2D-9B77-D8974D1AF40C}" type="parTrans" cxnId="{E53B8CF1-0091-4B09-B883-518B4DE6DC1B}">
      <dgm:prSet/>
      <dgm:spPr/>
      <dgm:t>
        <a:bodyPr/>
        <a:lstStyle/>
        <a:p>
          <a:endParaRPr lang="zh-CN" altLang="en-US"/>
        </a:p>
      </dgm:t>
    </dgm:pt>
    <dgm:pt modelId="{55CA4834-ED1A-4637-B4F4-BA3741F73095}" type="sibTrans" cxnId="{E53B8CF1-0091-4B09-B883-518B4DE6DC1B}">
      <dgm:prSet/>
      <dgm:spPr/>
      <dgm:t>
        <a:bodyPr/>
        <a:lstStyle/>
        <a:p>
          <a:endParaRPr lang="zh-CN" altLang="en-US"/>
        </a:p>
      </dgm:t>
    </dgm:pt>
    <dgm:pt modelId="{FD295283-95D7-4327-A0D4-8844336D7874}">
      <dgm:prSet phldrT="[文本]" custT="1"/>
      <dgm:spPr/>
      <dgm:t>
        <a:bodyPr/>
        <a:lstStyle/>
        <a:p>
          <a:r>
            <a:rPr lang="en-US" altLang="zh-CN" sz="1100" b="0" dirty="0" smtClean="0">
              <a:latin typeface="+mn-lt"/>
              <a:ea typeface="+mn-ea"/>
            </a:rPr>
            <a:t>ITIL V3</a:t>
          </a:r>
          <a:r>
            <a:rPr lang="zh-CN" altLang="en-US" sz="1100" b="0" dirty="0" smtClean="0">
              <a:latin typeface="+mn-lt"/>
              <a:ea typeface="+mn-ea"/>
            </a:rPr>
            <a:t>专栏网站</a:t>
          </a:r>
        </a:p>
      </dgm:t>
    </dgm:pt>
    <dgm:pt modelId="{DDEE45C2-BC74-4CD7-855D-DFDBE055FD9A}" type="parTrans" cxnId="{37F67911-9A68-4AA1-BF6E-C6103FCFFB55}">
      <dgm:prSet/>
      <dgm:spPr/>
      <dgm:t>
        <a:bodyPr/>
        <a:lstStyle/>
        <a:p>
          <a:endParaRPr lang="zh-CN" altLang="en-US"/>
        </a:p>
      </dgm:t>
    </dgm:pt>
    <dgm:pt modelId="{5660C174-EAE4-4A73-9715-02673757D236}" type="sibTrans" cxnId="{37F67911-9A68-4AA1-BF6E-C6103FCFFB55}">
      <dgm:prSet/>
      <dgm:spPr/>
      <dgm:t>
        <a:bodyPr/>
        <a:lstStyle/>
        <a:p>
          <a:endParaRPr lang="zh-CN" altLang="en-US"/>
        </a:p>
      </dgm:t>
    </dgm:pt>
    <dgm:pt modelId="{9E21BB29-EF08-4FEC-B92F-B8E4395576BB}">
      <dgm:prSet phldrT="[文本]" custT="1"/>
      <dgm:spPr/>
      <dgm:t>
        <a:bodyPr/>
        <a:lstStyle/>
        <a:p>
          <a:r>
            <a:rPr lang="en-US" altLang="zh-CN" sz="1100" b="0" dirty="0" smtClean="0">
              <a:latin typeface="+mn-lt"/>
              <a:ea typeface="+mn-ea"/>
            </a:rPr>
            <a:t>《ITIL V3</a:t>
          </a:r>
          <a:r>
            <a:rPr lang="zh-CN" altLang="en-US" sz="1100" b="0" dirty="0" smtClean="0">
              <a:latin typeface="+mn-lt"/>
              <a:ea typeface="+mn-ea"/>
            </a:rPr>
            <a:t>白皮书</a:t>
          </a:r>
          <a:r>
            <a:rPr lang="en-US" altLang="zh-CN" sz="1100" b="0" dirty="0" smtClean="0">
              <a:latin typeface="+mn-lt"/>
              <a:ea typeface="+mn-ea"/>
            </a:rPr>
            <a:t>》</a:t>
          </a:r>
          <a:endParaRPr lang="zh-CN" altLang="en-US" sz="1100" b="0" dirty="0" smtClean="0">
            <a:latin typeface="+mn-lt"/>
            <a:ea typeface="+mn-ea"/>
          </a:endParaRPr>
        </a:p>
      </dgm:t>
    </dgm:pt>
    <dgm:pt modelId="{37427255-848A-4630-BA72-D0DA895AAB8E}" type="parTrans" cxnId="{35242EC8-1385-4769-A5A9-7CE1978CD3AF}">
      <dgm:prSet/>
      <dgm:spPr/>
      <dgm:t>
        <a:bodyPr/>
        <a:lstStyle/>
        <a:p>
          <a:endParaRPr lang="zh-CN" altLang="en-US"/>
        </a:p>
      </dgm:t>
    </dgm:pt>
    <dgm:pt modelId="{ECA1678E-1097-4B5C-83EC-A4715645A9D6}" type="sibTrans" cxnId="{35242EC8-1385-4769-A5A9-7CE1978CD3AF}">
      <dgm:prSet/>
      <dgm:spPr/>
      <dgm:t>
        <a:bodyPr/>
        <a:lstStyle/>
        <a:p>
          <a:endParaRPr lang="zh-CN" altLang="en-US"/>
        </a:p>
      </dgm:t>
    </dgm:pt>
    <dgm:pt modelId="{3AA72352-3814-4785-88A5-B49E5F1F9BF3}">
      <dgm:prSet phldrT="[文本]" custT="1"/>
      <dgm:spPr/>
      <dgm:t>
        <a:bodyPr/>
        <a:lstStyle/>
        <a:p>
          <a:r>
            <a:rPr lang="zh-CN" altLang="en-US" sz="1100" b="0" dirty="0" smtClean="0">
              <a:latin typeface="+mn-lt"/>
              <a:ea typeface="+mn-ea"/>
            </a:rPr>
            <a:t>中国最早的</a:t>
          </a:r>
          <a:r>
            <a:rPr lang="en-US" altLang="zh-CN" sz="1100" b="0" dirty="0" smtClean="0">
              <a:latin typeface="+mn-lt"/>
              <a:ea typeface="+mn-ea"/>
            </a:rPr>
            <a:t>ITSM</a:t>
          </a:r>
          <a:r>
            <a:rPr lang="zh-CN" altLang="en-US" sz="1100" b="0" dirty="0" smtClean="0">
              <a:latin typeface="+mn-lt"/>
              <a:ea typeface="+mn-ea"/>
            </a:rPr>
            <a:t>门户网站（</a:t>
          </a:r>
          <a:r>
            <a:rPr lang="en-US" altLang="zh-CN" sz="1100" b="0" dirty="0" smtClean="0">
              <a:latin typeface="+mn-lt"/>
              <a:ea typeface="+mn-ea"/>
            </a:rPr>
            <a:t>SIMA</a:t>
          </a:r>
          <a:r>
            <a:rPr lang="zh-CN" altLang="en-US" sz="1100" b="0" dirty="0" smtClean="0">
              <a:latin typeface="+mn-lt"/>
              <a:ea typeface="+mn-ea"/>
            </a:rPr>
            <a:t>）拥有者</a:t>
          </a:r>
        </a:p>
      </dgm:t>
    </dgm:pt>
    <dgm:pt modelId="{EBE0DEB6-6F03-48B7-990B-DC83F8D144C0}" type="parTrans" cxnId="{96370C3B-5B42-466E-BABC-FBF03A803174}">
      <dgm:prSet/>
      <dgm:spPr/>
      <dgm:t>
        <a:bodyPr/>
        <a:lstStyle/>
        <a:p>
          <a:endParaRPr lang="zh-CN" altLang="en-US"/>
        </a:p>
      </dgm:t>
    </dgm:pt>
    <dgm:pt modelId="{005B27F8-7D8C-4293-A471-3299C438F601}" type="sibTrans" cxnId="{96370C3B-5B42-466E-BABC-FBF03A803174}">
      <dgm:prSet/>
      <dgm:spPr/>
      <dgm:t>
        <a:bodyPr/>
        <a:lstStyle/>
        <a:p>
          <a:endParaRPr lang="zh-CN" altLang="en-US"/>
        </a:p>
      </dgm:t>
    </dgm:pt>
    <dgm:pt modelId="{7623F4BD-A040-4B8D-8141-EB705EA483BE}">
      <dgm:prSet phldrT="[文本]" custT="1"/>
      <dgm:spPr/>
      <dgm:t>
        <a:bodyPr/>
        <a:lstStyle/>
        <a:p>
          <a:r>
            <a:rPr lang="zh-CN" altLang="en-US" sz="1100" b="0" dirty="0" smtClean="0">
              <a:latin typeface="+mn-lt"/>
              <a:ea typeface="+mn-ea"/>
            </a:rPr>
            <a:t>中国企业</a:t>
          </a:r>
          <a:r>
            <a:rPr lang="en-US" altLang="zh-CN" sz="1100" b="0" dirty="0" smtClean="0">
              <a:latin typeface="+mn-lt"/>
              <a:ea typeface="+mn-ea"/>
            </a:rPr>
            <a:t>IT</a:t>
          </a:r>
          <a:r>
            <a:rPr lang="zh-CN" altLang="en-US" sz="1100" b="0" dirty="0" smtClean="0">
              <a:latin typeface="+mn-lt"/>
              <a:ea typeface="+mn-ea"/>
            </a:rPr>
            <a:t>基础设施运营管理现状研究</a:t>
          </a:r>
          <a:endParaRPr lang="zh-CN" altLang="en-US" sz="1100" b="0" dirty="0">
            <a:latin typeface="+mn-lt"/>
            <a:ea typeface="+mn-ea"/>
          </a:endParaRPr>
        </a:p>
      </dgm:t>
    </dgm:pt>
    <dgm:pt modelId="{F949D814-C000-4E93-918A-09D28F405A9C}" type="parTrans" cxnId="{35696A30-0889-4BE2-98FF-A139C2B5FB16}">
      <dgm:prSet/>
      <dgm:spPr/>
      <dgm:t>
        <a:bodyPr/>
        <a:lstStyle/>
        <a:p>
          <a:endParaRPr lang="zh-CN" altLang="en-US"/>
        </a:p>
      </dgm:t>
    </dgm:pt>
    <dgm:pt modelId="{92646890-7F98-4EAA-9EA1-DCB3BED787E5}" type="sibTrans" cxnId="{35696A30-0889-4BE2-98FF-A139C2B5FB16}">
      <dgm:prSet/>
      <dgm:spPr/>
      <dgm:t>
        <a:bodyPr/>
        <a:lstStyle/>
        <a:p>
          <a:endParaRPr lang="zh-CN" altLang="en-US"/>
        </a:p>
      </dgm:t>
    </dgm:pt>
    <dgm:pt modelId="{51CF28DE-6139-44DD-A1F3-C6995B735FB3}">
      <dgm:prSet phldrT="[文本]" custT="1"/>
      <dgm:spPr/>
      <dgm:t>
        <a:bodyPr/>
        <a:lstStyle/>
        <a:p>
          <a:r>
            <a:rPr lang="zh-CN" altLang="en-US" sz="1100" b="0" dirty="0" smtClean="0">
              <a:latin typeface="+mn-lt"/>
              <a:ea typeface="+mn-ea"/>
            </a:rPr>
            <a:t>全球</a:t>
          </a:r>
          <a:r>
            <a:rPr lang="en-US" altLang="zh-CN" sz="1100" b="0" dirty="0" smtClean="0">
              <a:latin typeface="+mn-lt"/>
              <a:ea typeface="+mn-ea"/>
            </a:rPr>
            <a:t>No. 1</a:t>
          </a:r>
          <a:r>
            <a:rPr lang="zh-CN" altLang="en-US" sz="1100" b="0" dirty="0" smtClean="0">
              <a:latin typeface="+mn-lt"/>
              <a:ea typeface="+mn-ea"/>
            </a:rPr>
            <a:t>资产管理厂商中国公司“</a:t>
          </a:r>
          <a:r>
            <a:rPr lang="en-US" altLang="zh-CN" sz="1100" b="0" dirty="0" smtClean="0">
              <a:latin typeface="+mn-lt"/>
              <a:ea typeface="+mn-ea"/>
            </a:rPr>
            <a:t>IT</a:t>
          </a:r>
          <a:r>
            <a:rPr lang="zh-CN" altLang="en-US" sz="1100" b="0" dirty="0" smtClean="0">
              <a:latin typeface="+mn-lt"/>
              <a:ea typeface="+mn-ea"/>
            </a:rPr>
            <a:t>资产管理竞争环境研究”</a:t>
          </a:r>
          <a:endParaRPr lang="zh-CN" altLang="en-US" sz="1100" b="0" dirty="0">
            <a:latin typeface="+mn-lt"/>
            <a:ea typeface="+mn-ea"/>
          </a:endParaRPr>
        </a:p>
      </dgm:t>
    </dgm:pt>
    <dgm:pt modelId="{49F870FE-1B90-4171-A4F5-8AF023D71459}" type="parTrans" cxnId="{D23E9B10-7591-4037-8363-0A757E3599B8}">
      <dgm:prSet/>
      <dgm:spPr/>
      <dgm:t>
        <a:bodyPr/>
        <a:lstStyle/>
        <a:p>
          <a:endParaRPr lang="zh-CN" altLang="en-US"/>
        </a:p>
      </dgm:t>
    </dgm:pt>
    <dgm:pt modelId="{AB4110E4-91B9-4414-9A5B-0CFCA6D800EC}" type="sibTrans" cxnId="{D23E9B10-7591-4037-8363-0A757E3599B8}">
      <dgm:prSet/>
      <dgm:spPr/>
      <dgm:t>
        <a:bodyPr/>
        <a:lstStyle/>
        <a:p>
          <a:endParaRPr lang="zh-CN" altLang="en-US"/>
        </a:p>
      </dgm:t>
    </dgm:pt>
    <dgm:pt modelId="{CE41B71D-1882-4C3E-8FC7-23C994AC3C60}">
      <dgm:prSet phldrT="[文本]" custT="1"/>
      <dgm:spPr/>
      <dgm:t>
        <a:bodyPr/>
        <a:lstStyle/>
        <a:p>
          <a:r>
            <a:rPr lang="en-US" altLang="zh-CN" sz="1100" b="0" dirty="0" smtClean="0">
              <a:latin typeface="+mn-lt"/>
              <a:ea typeface="+mn-ea"/>
            </a:rPr>
            <a:t>IT</a:t>
          </a:r>
          <a:r>
            <a:rPr lang="zh-CN" altLang="en-US" sz="1100" b="0" dirty="0" smtClean="0">
              <a:latin typeface="+mn-lt"/>
              <a:ea typeface="+mn-ea"/>
            </a:rPr>
            <a:t>运维人员能力素质测评研究</a:t>
          </a:r>
          <a:endParaRPr lang="zh-CN" altLang="en-US" sz="1100" b="0" dirty="0">
            <a:latin typeface="+mn-lt"/>
            <a:ea typeface="+mn-ea"/>
          </a:endParaRPr>
        </a:p>
      </dgm:t>
    </dgm:pt>
    <dgm:pt modelId="{5C2FF20C-D964-4693-9EFC-ACB28A39388D}" type="parTrans" cxnId="{A529B497-80E6-4170-8457-C617B9BEF59E}">
      <dgm:prSet/>
      <dgm:spPr/>
      <dgm:t>
        <a:bodyPr/>
        <a:lstStyle/>
        <a:p>
          <a:endParaRPr lang="zh-CN" altLang="en-US"/>
        </a:p>
      </dgm:t>
    </dgm:pt>
    <dgm:pt modelId="{84C95C0F-6CEE-4E60-9F18-94779B0A2F6E}" type="sibTrans" cxnId="{A529B497-80E6-4170-8457-C617B9BEF59E}">
      <dgm:prSet/>
      <dgm:spPr/>
      <dgm:t>
        <a:bodyPr/>
        <a:lstStyle/>
        <a:p>
          <a:endParaRPr lang="zh-CN" altLang="en-US"/>
        </a:p>
      </dgm:t>
    </dgm:pt>
    <dgm:pt modelId="{F483BBBE-2C5A-4DC3-BBEA-176323F3E04C}">
      <dgm:prSet phldrT="[文本]" custT="1"/>
      <dgm:spPr/>
      <dgm:t>
        <a:bodyPr/>
        <a:lstStyle/>
        <a:p>
          <a:r>
            <a:rPr lang="en-US" altLang="zh-CN" sz="1100" b="0" dirty="0" smtClean="0">
              <a:latin typeface="+mn-lt"/>
              <a:ea typeface="+mn-ea"/>
            </a:rPr>
            <a:t>ITIL</a:t>
          </a:r>
          <a:r>
            <a:rPr lang="zh-CN" altLang="en-US" sz="1100" b="0" dirty="0" smtClean="0">
              <a:latin typeface="+mn-lt"/>
              <a:ea typeface="+mn-ea"/>
            </a:rPr>
            <a:t>在电子政务运维管理中的应用研究</a:t>
          </a:r>
          <a:endParaRPr lang="zh-CN" altLang="en-US" sz="1100" b="0" dirty="0">
            <a:latin typeface="+mn-lt"/>
            <a:ea typeface="+mn-ea"/>
          </a:endParaRPr>
        </a:p>
      </dgm:t>
    </dgm:pt>
    <dgm:pt modelId="{5917D56B-B608-471B-A396-6F587F453601}" type="parTrans" cxnId="{713A9E7A-0767-46E8-97B7-343AF3042698}">
      <dgm:prSet/>
      <dgm:spPr/>
      <dgm:t>
        <a:bodyPr/>
        <a:lstStyle/>
        <a:p>
          <a:endParaRPr lang="zh-CN" altLang="en-US"/>
        </a:p>
      </dgm:t>
    </dgm:pt>
    <dgm:pt modelId="{4B13D030-B3A8-429B-A6DA-8A808FE4ECE7}" type="sibTrans" cxnId="{713A9E7A-0767-46E8-97B7-343AF3042698}">
      <dgm:prSet/>
      <dgm:spPr/>
      <dgm:t>
        <a:bodyPr/>
        <a:lstStyle/>
        <a:p>
          <a:endParaRPr lang="zh-CN" altLang="en-US"/>
        </a:p>
      </dgm:t>
    </dgm:pt>
    <dgm:pt modelId="{D8FD83E9-B5B7-4A52-B890-0DA93B4742A9}">
      <dgm:prSet phldrT="[文本]" custT="1"/>
      <dgm:spPr/>
      <dgm:t>
        <a:bodyPr/>
        <a:lstStyle/>
        <a:p>
          <a:r>
            <a:rPr lang="en-US" altLang="zh-CN" sz="1100" b="0" dirty="0" smtClean="0">
              <a:latin typeface="+mn-lt"/>
              <a:ea typeface="+mn-ea"/>
            </a:rPr>
            <a:t>ITIL</a:t>
          </a:r>
          <a:r>
            <a:rPr lang="zh-CN" altLang="en-US" sz="1100" b="0" dirty="0" smtClean="0">
              <a:latin typeface="+mn-lt"/>
              <a:ea typeface="+mn-ea"/>
            </a:rPr>
            <a:t>在中国实施应用现状调查研究</a:t>
          </a:r>
          <a:endParaRPr lang="zh-CN" altLang="en-US" sz="1100" b="0" dirty="0">
            <a:latin typeface="+mn-lt"/>
            <a:ea typeface="+mn-ea"/>
          </a:endParaRPr>
        </a:p>
      </dgm:t>
    </dgm:pt>
    <dgm:pt modelId="{F30CEB62-2F7A-4AD5-9C2C-0E20ECB9249D}" type="parTrans" cxnId="{86FEB1A5-0CA6-4BE9-B05B-4E2264055ADD}">
      <dgm:prSet/>
      <dgm:spPr/>
      <dgm:t>
        <a:bodyPr/>
        <a:lstStyle/>
        <a:p>
          <a:endParaRPr lang="zh-CN" altLang="en-US"/>
        </a:p>
      </dgm:t>
    </dgm:pt>
    <dgm:pt modelId="{C44FCAD7-2CBB-469C-8E83-0965A015644D}" type="sibTrans" cxnId="{86FEB1A5-0CA6-4BE9-B05B-4E2264055ADD}">
      <dgm:prSet/>
      <dgm:spPr/>
      <dgm:t>
        <a:bodyPr/>
        <a:lstStyle/>
        <a:p>
          <a:endParaRPr lang="zh-CN" altLang="en-US"/>
        </a:p>
      </dgm:t>
    </dgm:pt>
    <dgm:pt modelId="{A633957A-AB6A-4F1D-89AF-9D77ED5C3603}">
      <dgm:prSet phldrT="[文本]" custT="1"/>
      <dgm:spPr/>
      <dgm:t>
        <a:bodyPr/>
        <a:lstStyle/>
        <a:p>
          <a:r>
            <a:rPr lang="en-US" altLang="zh-CN" sz="1100" b="0" dirty="0" smtClean="0">
              <a:latin typeface="+mn-lt"/>
              <a:ea typeface="+mn-ea"/>
            </a:rPr>
            <a:t>ITIL V3</a:t>
          </a:r>
          <a:r>
            <a:rPr lang="zh-CN" altLang="en-US" sz="1100" b="0" dirty="0" smtClean="0">
              <a:latin typeface="+mn-lt"/>
              <a:ea typeface="+mn-ea"/>
            </a:rPr>
            <a:t>专栏网站及</a:t>
          </a:r>
          <a:r>
            <a:rPr lang="en-US" altLang="zh-CN" sz="1100" b="0" dirty="0" smtClean="0">
              <a:latin typeface="+mn-lt"/>
              <a:ea typeface="+mn-ea"/>
            </a:rPr>
            <a:t>《ITILV3</a:t>
          </a:r>
          <a:r>
            <a:rPr lang="zh-CN" altLang="en-US" sz="1100" b="0" dirty="0" smtClean="0">
              <a:latin typeface="+mn-lt"/>
              <a:ea typeface="+mn-ea"/>
            </a:rPr>
            <a:t>白皮书</a:t>
          </a:r>
          <a:r>
            <a:rPr lang="en-US" altLang="zh-CN" sz="1100" b="0" dirty="0" smtClean="0">
              <a:latin typeface="+mn-lt"/>
              <a:ea typeface="+mn-ea"/>
            </a:rPr>
            <a:t>》</a:t>
          </a:r>
          <a:endParaRPr lang="zh-CN" altLang="en-US" sz="1100" b="0" dirty="0">
            <a:latin typeface="+mn-lt"/>
            <a:ea typeface="+mn-ea"/>
          </a:endParaRPr>
        </a:p>
      </dgm:t>
    </dgm:pt>
    <dgm:pt modelId="{D08E8379-799C-446B-AF83-D5B319D557C1}" type="parTrans" cxnId="{584E995A-964F-4047-ABE3-0B5333F2E210}">
      <dgm:prSet/>
      <dgm:spPr/>
      <dgm:t>
        <a:bodyPr/>
        <a:lstStyle/>
        <a:p>
          <a:endParaRPr lang="zh-CN" altLang="en-US"/>
        </a:p>
      </dgm:t>
    </dgm:pt>
    <dgm:pt modelId="{F1649397-BA7F-4F10-B91C-50937B63A1B1}" type="sibTrans" cxnId="{584E995A-964F-4047-ABE3-0B5333F2E210}">
      <dgm:prSet/>
      <dgm:spPr/>
      <dgm:t>
        <a:bodyPr/>
        <a:lstStyle/>
        <a:p>
          <a:endParaRPr lang="zh-CN" altLang="en-US"/>
        </a:p>
      </dgm:t>
    </dgm:pt>
    <dgm:pt modelId="{1931BD6C-87B5-41A6-9DF9-B193A35A4CB4}">
      <dgm:prSet phldrT="[文本]" custT="1"/>
      <dgm:spPr/>
      <dgm:t>
        <a:bodyPr/>
        <a:lstStyle/>
        <a:p>
          <a:r>
            <a:rPr lang="en-US" altLang="zh-CN" sz="1100" b="0" dirty="0" smtClean="0">
              <a:latin typeface="+mn-lt"/>
              <a:ea typeface="+mn-ea"/>
            </a:rPr>
            <a:t>《</a:t>
          </a:r>
          <a:r>
            <a:rPr lang="zh-CN" altLang="en-US" sz="1100" b="0" dirty="0" smtClean="0">
              <a:latin typeface="+mn-lt"/>
              <a:ea typeface="+mn-ea"/>
            </a:rPr>
            <a:t>中国</a:t>
          </a:r>
          <a:r>
            <a:rPr lang="en-US" altLang="zh-CN" sz="1100" b="0" dirty="0" smtClean="0">
              <a:latin typeface="+mn-lt"/>
              <a:ea typeface="+mn-ea"/>
            </a:rPr>
            <a:t>IT</a:t>
          </a:r>
          <a:r>
            <a:rPr lang="zh-CN" altLang="en-US" sz="1100" b="0" dirty="0" smtClean="0">
              <a:latin typeface="+mn-lt"/>
              <a:ea typeface="+mn-ea"/>
            </a:rPr>
            <a:t>服务管理指南</a:t>
          </a:r>
          <a:r>
            <a:rPr lang="en-US" altLang="zh-CN" sz="1100" b="0" dirty="0" smtClean="0">
              <a:latin typeface="+mn-lt"/>
              <a:ea typeface="+mn-ea"/>
            </a:rPr>
            <a:t>2》</a:t>
          </a:r>
          <a:r>
            <a:rPr lang="zh-CN" altLang="en-US" sz="1100" b="0" dirty="0" smtClean="0">
              <a:latin typeface="+mn-lt"/>
              <a:ea typeface="+mn-ea"/>
            </a:rPr>
            <a:t>（理论篇、实践篇、案例篇）</a:t>
          </a:r>
        </a:p>
      </dgm:t>
    </dgm:pt>
    <dgm:pt modelId="{0F1D26FB-F355-4E00-BA93-2B7AEF309223}" type="parTrans" cxnId="{00228813-E311-4215-8E2B-FDFB1C7838B8}">
      <dgm:prSet/>
      <dgm:spPr/>
    </dgm:pt>
    <dgm:pt modelId="{F1940CE1-F7B7-4BDD-B35F-30F2A3181D3A}" type="sibTrans" cxnId="{00228813-E311-4215-8E2B-FDFB1C7838B8}">
      <dgm:prSet/>
      <dgm:spPr/>
    </dgm:pt>
    <dgm:pt modelId="{37368EBC-DD8E-4269-AD9C-19E885E0A3D4}">
      <dgm:prSet phldrT="[文本]" custT="1"/>
      <dgm:spPr/>
      <dgm:t>
        <a:bodyPr/>
        <a:lstStyle/>
        <a:p>
          <a:r>
            <a:rPr lang="en-US" altLang="zh-CN" sz="1100" b="0" dirty="0" smtClean="0">
              <a:latin typeface="+mn-lt"/>
              <a:ea typeface="+mn-ea"/>
            </a:rPr>
            <a:t>《</a:t>
          </a:r>
          <a:r>
            <a:rPr lang="zh-CN" altLang="en-US" sz="1100" b="0" dirty="0" smtClean="0">
              <a:latin typeface="+mn-lt"/>
              <a:ea typeface="+mn-ea"/>
            </a:rPr>
            <a:t>指南</a:t>
          </a:r>
          <a:r>
            <a:rPr lang="en-US" altLang="zh-CN" sz="1100" b="0" dirty="0" smtClean="0">
              <a:latin typeface="+mn-lt"/>
              <a:ea typeface="+mn-ea"/>
            </a:rPr>
            <a:t>2》</a:t>
          </a:r>
          <a:r>
            <a:rPr lang="zh-CN" altLang="en-US" sz="1100" b="0" dirty="0" smtClean="0">
              <a:latin typeface="+mn-lt"/>
              <a:ea typeface="+mn-ea"/>
            </a:rPr>
            <a:t>专栏网站和出版</a:t>
          </a:r>
          <a:endParaRPr lang="zh-CN" altLang="en-US" sz="1100" b="0" dirty="0">
            <a:latin typeface="+mn-lt"/>
            <a:ea typeface="+mn-ea"/>
          </a:endParaRPr>
        </a:p>
      </dgm:t>
    </dgm:pt>
    <dgm:pt modelId="{F64B5493-BAC0-4848-8E6F-F1428FAC3021}" type="parTrans" cxnId="{FAE4C31B-747E-470C-A233-10834D393B21}">
      <dgm:prSet/>
      <dgm:spPr/>
    </dgm:pt>
    <dgm:pt modelId="{C75B0A51-21D5-4416-8672-749D33E8C2AF}" type="sibTrans" cxnId="{FAE4C31B-747E-470C-A233-10834D393B21}">
      <dgm:prSet/>
      <dgm:spPr/>
    </dgm:pt>
    <dgm:pt modelId="{9DF40028-8738-4454-BF53-915B767A2422}" type="pres">
      <dgm:prSet presAssocID="{4B794625-82B9-4F76-9CD9-BD9128879181}" presName="Name0" presStyleCnt="0">
        <dgm:presLayoutVars>
          <dgm:dir/>
          <dgm:animLvl val="lvl"/>
          <dgm:resizeHandles val="exact"/>
        </dgm:presLayoutVars>
      </dgm:prSet>
      <dgm:spPr/>
      <dgm:t>
        <a:bodyPr/>
        <a:lstStyle/>
        <a:p>
          <a:endParaRPr lang="zh-CN" altLang="en-US"/>
        </a:p>
      </dgm:t>
    </dgm:pt>
    <dgm:pt modelId="{85A627E5-58E1-4899-8157-F64050E15FE5}" type="pres">
      <dgm:prSet presAssocID="{5358799F-FDF7-4933-8594-520BBB02714B}" presName="composite" presStyleCnt="0"/>
      <dgm:spPr/>
    </dgm:pt>
    <dgm:pt modelId="{26BCDD6A-C1C1-4E03-AD4F-2628C7113CA6}" type="pres">
      <dgm:prSet presAssocID="{5358799F-FDF7-4933-8594-520BBB02714B}" presName="parTx" presStyleLbl="alignNode1" presStyleIdx="0" presStyleCnt="2">
        <dgm:presLayoutVars>
          <dgm:chMax val="0"/>
          <dgm:chPref val="0"/>
          <dgm:bulletEnabled val="1"/>
        </dgm:presLayoutVars>
      </dgm:prSet>
      <dgm:spPr/>
      <dgm:t>
        <a:bodyPr/>
        <a:lstStyle/>
        <a:p>
          <a:endParaRPr lang="zh-CN" altLang="en-US"/>
        </a:p>
      </dgm:t>
    </dgm:pt>
    <dgm:pt modelId="{33DA8B5D-56A9-4ED3-BDF8-B790D71E7EE3}" type="pres">
      <dgm:prSet presAssocID="{5358799F-FDF7-4933-8594-520BBB02714B}" presName="desTx" presStyleLbl="alignAccFollowNode1" presStyleIdx="0" presStyleCnt="2">
        <dgm:presLayoutVars>
          <dgm:bulletEnabled val="1"/>
        </dgm:presLayoutVars>
      </dgm:prSet>
      <dgm:spPr/>
      <dgm:t>
        <a:bodyPr/>
        <a:lstStyle/>
        <a:p>
          <a:endParaRPr lang="zh-CN" altLang="en-US"/>
        </a:p>
      </dgm:t>
    </dgm:pt>
    <dgm:pt modelId="{DE761690-1E3A-4C76-BFEF-0F6245C6513E}" type="pres">
      <dgm:prSet presAssocID="{84D13A9B-EDAB-4BC0-A78D-BB6C4A99D76E}" presName="space" presStyleCnt="0"/>
      <dgm:spPr/>
    </dgm:pt>
    <dgm:pt modelId="{F3606843-582B-4BD6-91B9-C61F63CF4D33}" type="pres">
      <dgm:prSet presAssocID="{C711CF3F-F275-4B46-B818-B17C3DDE3CB5}" presName="composite" presStyleCnt="0"/>
      <dgm:spPr/>
    </dgm:pt>
    <dgm:pt modelId="{3EE87063-971C-4ECB-A65A-63C8BC96100C}" type="pres">
      <dgm:prSet presAssocID="{C711CF3F-F275-4B46-B818-B17C3DDE3CB5}" presName="parTx" presStyleLbl="alignNode1" presStyleIdx="1" presStyleCnt="2">
        <dgm:presLayoutVars>
          <dgm:chMax val="0"/>
          <dgm:chPref val="0"/>
          <dgm:bulletEnabled val="1"/>
        </dgm:presLayoutVars>
      </dgm:prSet>
      <dgm:spPr/>
      <dgm:t>
        <a:bodyPr/>
        <a:lstStyle/>
        <a:p>
          <a:endParaRPr lang="zh-CN" altLang="en-US"/>
        </a:p>
      </dgm:t>
    </dgm:pt>
    <dgm:pt modelId="{D2840C28-1567-4B69-B86D-6304CF2530FA}" type="pres">
      <dgm:prSet presAssocID="{C711CF3F-F275-4B46-B818-B17C3DDE3CB5}" presName="desTx" presStyleLbl="alignAccFollowNode1" presStyleIdx="1" presStyleCnt="2">
        <dgm:presLayoutVars>
          <dgm:bulletEnabled val="1"/>
        </dgm:presLayoutVars>
      </dgm:prSet>
      <dgm:spPr/>
      <dgm:t>
        <a:bodyPr/>
        <a:lstStyle/>
        <a:p>
          <a:endParaRPr lang="zh-CN" altLang="en-US"/>
        </a:p>
      </dgm:t>
    </dgm:pt>
  </dgm:ptLst>
  <dgm:cxnLst>
    <dgm:cxn modelId="{ABEF0958-C945-4523-8B48-395883039CBE}" type="presOf" srcId="{9E21BB29-EF08-4FEC-B92F-B8E4395576BB}" destId="{33DA8B5D-56A9-4ED3-BDF8-B790D71E7EE3}" srcOrd="0" destOrd="5" presId="urn:microsoft.com/office/officeart/2005/8/layout/hList1"/>
    <dgm:cxn modelId="{86FEB1A5-0CA6-4BE9-B05B-4E2264055ADD}" srcId="{C711CF3F-F275-4B46-B818-B17C3DDE3CB5}" destId="{D8FD83E9-B5B7-4A52-B890-0DA93B4742A9}" srcOrd="5" destOrd="0" parTransId="{F30CEB62-2F7A-4AD5-9C2C-0E20ECB9249D}" sibTransId="{C44FCAD7-2CBB-469C-8E83-0965A015644D}"/>
    <dgm:cxn modelId="{A7D4F085-FF8C-44C0-AD37-09022103A7F2}" type="presOf" srcId="{F483BBBE-2C5A-4DC3-BBEA-176323F3E04C}" destId="{D2840C28-1567-4B69-B86D-6304CF2530FA}" srcOrd="0" destOrd="4" presId="urn:microsoft.com/office/officeart/2005/8/layout/hList1"/>
    <dgm:cxn modelId="{232083B3-A63F-4056-976C-C2731E1EFFF7}" srcId="{4B794625-82B9-4F76-9CD9-BD9128879181}" destId="{C711CF3F-F275-4B46-B818-B17C3DDE3CB5}" srcOrd="1" destOrd="0" parTransId="{DABC8130-1CB9-424B-9253-FC05CE46ABDD}" sibTransId="{CD900958-29A4-43D9-9D01-D21B2E64747B}"/>
    <dgm:cxn modelId="{96370C3B-5B42-466E-BABC-FBF03A803174}" srcId="{5358799F-FDF7-4933-8594-520BBB02714B}" destId="{3AA72352-3814-4785-88A5-B49E5F1F9BF3}" srcOrd="2" destOrd="0" parTransId="{EBE0DEB6-6F03-48B7-990B-DC83F8D144C0}" sibTransId="{005B27F8-7D8C-4293-A471-3299C438F601}"/>
    <dgm:cxn modelId="{2A4F83F8-2F8F-4B03-953C-680F80380121}" type="presOf" srcId="{51CF28DE-6139-44DD-A1F3-C6995B735FB3}" destId="{D2840C28-1567-4B69-B86D-6304CF2530FA}" srcOrd="0" destOrd="2" presId="urn:microsoft.com/office/officeart/2005/8/layout/hList1"/>
    <dgm:cxn modelId="{6DE477B5-C4E8-449C-9836-7093A4B189F0}" type="presOf" srcId="{D8FD83E9-B5B7-4A52-B890-0DA93B4742A9}" destId="{D2840C28-1567-4B69-B86D-6304CF2530FA}" srcOrd="0" destOrd="5" presId="urn:microsoft.com/office/officeart/2005/8/layout/hList1"/>
    <dgm:cxn modelId="{713A9E7A-0767-46E8-97B7-343AF3042698}" srcId="{C711CF3F-F275-4B46-B818-B17C3DDE3CB5}" destId="{F483BBBE-2C5A-4DC3-BBEA-176323F3E04C}" srcOrd="4" destOrd="0" parTransId="{5917D56B-B608-471B-A396-6F587F453601}" sibTransId="{4B13D030-B3A8-429B-A6DA-8A808FE4ECE7}"/>
    <dgm:cxn modelId="{03A84A80-E45A-4A5E-9118-E5816CCAE25A}" type="presOf" srcId="{DCCDC6F5-C23D-4703-A124-FBDAC86E9574}" destId="{33DA8B5D-56A9-4ED3-BDF8-B790D71E7EE3}" srcOrd="0" destOrd="0" presId="urn:microsoft.com/office/officeart/2005/8/layout/hList1"/>
    <dgm:cxn modelId="{678B6748-4824-43DF-8299-7B9FC31E8F34}" srcId="{C711CF3F-F275-4B46-B818-B17C3DDE3CB5}" destId="{4AA6647C-962D-459F-833B-54B4730718A0}" srcOrd="0" destOrd="0" parTransId="{404D1DC5-7081-4AA2-A968-2C1B1E9F92FC}" sibTransId="{46BE20E2-0D34-464D-89CB-E2917F67C4E7}"/>
    <dgm:cxn modelId="{584E995A-964F-4047-ABE3-0B5333F2E210}" srcId="{C711CF3F-F275-4B46-B818-B17C3DDE3CB5}" destId="{A633957A-AB6A-4F1D-89AF-9D77ED5C3603}" srcOrd="6" destOrd="0" parTransId="{D08E8379-799C-446B-AF83-D5B319D557C1}" sibTransId="{F1649397-BA7F-4F10-B91C-50937B63A1B1}"/>
    <dgm:cxn modelId="{F5C94E5C-5B1F-4491-96FA-FD721F0F9962}" type="presOf" srcId="{C711CF3F-F275-4B46-B818-B17C3DDE3CB5}" destId="{3EE87063-971C-4ECB-A65A-63C8BC96100C}" srcOrd="0" destOrd="0" presId="urn:microsoft.com/office/officeart/2005/8/layout/hList1"/>
    <dgm:cxn modelId="{D69EAFE5-3C2E-4525-B9DF-CB586974ABC5}" type="presOf" srcId="{7623F4BD-A040-4B8D-8141-EB705EA483BE}" destId="{D2840C28-1567-4B69-B86D-6304CF2530FA}" srcOrd="0" destOrd="1" presId="urn:microsoft.com/office/officeart/2005/8/layout/hList1"/>
    <dgm:cxn modelId="{E53B8CF1-0091-4B09-B883-518B4DE6DC1B}" srcId="{5358799F-FDF7-4933-8594-520BBB02714B}" destId="{47A20224-383B-4564-A93E-9A0F71757377}" srcOrd="3" destOrd="0" parTransId="{BF5032A4-9EFB-4A2D-9B77-D8974D1AF40C}" sibTransId="{55CA4834-ED1A-4637-B4F4-BA3741F73095}"/>
    <dgm:cxn modelId="{D23E9B10-7591-4037-8363-0A757E3599B8}" srcId="{C711CF3F-F275-4B46-B818-B17C3DDE3CB5}" destId="{51CF28DE-6139-44DD-A1F3-C6995B735FB3}" srcOrd="2" destOrd="0" parTransId="{49F870FE-1B90-4171-A4F5-8AF023D71459}" sibTransId="{AB4110E4-91B9-4414-9A5B-0CFCA6D800EC}"/>
    <dgm:cxn modelId="{37F67911-9A68-4AA1-BF6E-C6103FCFFB55}" srcId="{5358799F-FDF7-4933-8594-520BBB02714B}" destId="{FD295283-95D7-4327-A0D4-8844336D7874}" srcOrd="4" destOrd="0" parTransId="{DDEE45C2-BC74-4CD7-855D-DFDBE055FD9A}" sibTransId="{5660C174-EAE4-4A73-9715-02673757D236}"/>
    <dgm:cxn modelId="{61DC6D62-5BD3-4CA8-A943-76F895C9CC22}" type="presOf" srcId="{4AA6647C-962D-459F-833B-54B4730718A0}" destId="{D2840C28-1567-4B69-B86D-6304CF2530FA}" srcOrd="0" destOrd="0" presId="urn:microsoft.com/office/officeart/2005/8/layout/hList1"/>
    <dgm:cxn modelId="{8845574C-23A6-4CEC-A883-622D4AA4855D}" srcId="{5358799F-FDF7-4933-8594-520BBB02714B}" destId="{DCCDC6F5-C23D-4703-A124-FBDAC86E9574}" srcOrd="0" destOrd="0" parTransId="{10AEC65F-5C8F-4803-9CA9-9F41EE834749}" sibTransId="{309AE9FB-6825-4DCA-9EFA-C114A625774A}"/>
    <dgm:cxn modelId="{4F2B79FF-633D-439E-806F-7D8D49127694}" type="presOf" srcId="{A633957A-AB6A-4F1D-89AF-9D77ED5C3603}" destId="{D2840C28-1567-4B69-B86D-6304CF2530FA}" srcOrd="0" destOrd="6" presId="urn:microsoft.com/office/officeart/2005/8/layout/hList1"/>
    <dgm:cxn modelId="{0FFF4E6D-D51B-47A2-9A7F-195875CE89BA}" type="presOf" srcId="{47A20224-383B-4564-A93E-9A0F71757377}" destId="{33DA8B5D-56A9-4ED3-BDF8-B790D71E7EE3}" srcOrd="0" destOrd="3" presId="urn:microsoft.com/office/officeart/2005/8/layout/hList1"/>
    <dgm:cxn modelId="{AF5DBEF8-1595-4AB2-9577-E5EE91EDC417}" srcId="{4B794625-82B9-4F76-9CD9-BD9128879181}" destId="{5358799F-FDF7-4933-8594-520BBB02714B}" srcOrd="0" destOrd="0" parTransId="{3ED8E671-A3B5-4E13-A34C-BFD7D93E83CA}" sibTransId="{84D13A9B-EDAB-4BC0-A78D-BB6C4A99D76E}"/>
    <dgm:cxn modelId="{00542A63-561D-4C21-9DDB-6FF628C292D3}" srcId="{5358799F-FDF7-4933-8594-520BBB02714B}" destId="{948BFD12-18E0-4AB5-B331-55F994509591}" srcOrd="1" destOrd="0" parTransId="{F79A7384-370C-4D37-BBA3-18CDF18D64E0}" sibTransId="{C9448841-6A7C-4978-963A-047243638062}"/>
    <dgm:cxn modelId="{6176F9D3-BEAA-4F66-A880-7E60676A64E9}" type="presOf" srcId="{CE41B71D-1882-4C3E-8FC7-23C994AC3C60}" destId="{D2840C28-1567-4B69-B86D-6304CF2530FA}" srcOrd="0" destOrd="3" presId="urn:microsoft.com/office/officeart/2005/8/layout/hList1"/>
    <dgm:cxn modelId="{9CBCFE59-6608-47A6-8E30-323F7610C559}" type="presOf" srcId="{3AA72352-3814-4785-88A5-B49E5F1F9BF3}" destId="{33DA8B5D-56A9-4ED3-BDF8-B790D71E7EE3}" srcOrd="0" destOrd="2" presId="urn:microsoft.com/office/officeart/2005/8/layout/hList1"/>
    <dgm:cxn modelId="{00228813-E311-4215-8E2B-FDFB1C7838B8}" srcId="{5358799F-FDF7-4933-8594-520BBB02714B}" destId="{1931BD6C-87B5-41A6-9DF9-B193A35A4CB4}" srcOrd="6" destOrd="0" parTransId="{0F1D26FB-F355-4E00-BA93-2B7AEF309223}" sibTransId="{F1940CE1-F7B7-4BDD-B35F-30F2A3181D3A}"/>
    <dgm:cxn modelId="{35242EC8-1385-4769-A5A9-7CE1978CD3AF}" srcId="{5358799F-FDF7-4933-8594-520BBB02714B}" destId="{9E21BB29-EF08-4FEC-B92F-B8E4395576BB}" srcOrd="5" destOrd="0" parTransId="{37427255-848A-4630-BA72-D0DA895AAB8E}" sibTransId="{ECA1678E-1097-4B5C-83EC-A4715645A9D6}"/>
    <dgm:cxn modelId="{530ED905-F805-4A37-BE3D-31E3051A7ACC}" type="presOf" srcId="{5358799F-FDF7-4933-8594-520BBB02714B}" destId="{26BCDD6A-C1C1-4E03-AD4F-2628C7113CA6}" srcOrd="0" destOrd="0" presId="urn:microsoft.com/office/officeart/2005/8/layout/hList1"/>
    <dgm:cxn modelId="{D07E5281-5D8D-4E90-B43F-D548C20A9A5C}" type="presOf" srcId="{948BFD12-18E0-4AB5-B331-55F994509591}" destId="{33DA8B5D-56A9-4ED3-BDF8-B790D71E7EE3}" srcOrd="0" destOrd="1" presId="urn:microsoft.com/office/officeart/2005/8/layout/hList1"/>
    <dgm:cxn modelId="{85132BF6-9E3A-4558-B143-80737863C010}" type="presOf" srcId="{37368EBC-DD8E-4269-AD9C-19E885E0A3D4}" destId="{D2840C28-1567-4B69-B86D-6304CF2530FA}" srcOrd="0" destOrd="7" presId="urn:microsoft.com/office/officeart/2005/8/layout/hList1"/>
    <dgm:cxn modelId="{35696A30-0889-4BE2-98FF-A139C2B5FB16}" srcId="{C711CF3F-F275-4B46-B818-B17C3DDE3CB5}" destId="{7623F4BD-A040-4B8D-8141-EB705EA483BE}" srcOrd="1" destOrd="0" parTransId="{F949D814-C000-4E93-918A-09D28F405A9C}" sibTransId="{92646890-7F98-4EAA-9EA1-DCB3BED787E5}"/>
    <dgm:cxn modelId="{FAE4C31B-747E-470C-A233-10834D393B21}" srcId="{C711CF3F-F275-4B46-B818-B17C3DDE3CB5}" destId="{37368EBC-DD8E-4269-AD9C-19E885E0A3D4}" srcOrd="7" destOrd="0" parTransId="{F64B5493-BAC0-4848-8E6F-F1428FAC3021}" sibTransId="{C75B0A51-21D5-4416-8672-749D33E8C2AF}"/>
    <dgm:cxn modelId="{FBCF30DD-C5B0-424C-BA7B-C717C1098D40}" type="presOf" srcId="{FD295283-95D7-4327-A0D4-8844336D7874}" destId="{33DA8B5D-56A9-4ED3-BDF8-B790D71E7EE3}" srcOrd="0" destOrd="4" presId="urn:microsoft.com/office/officeart/2005/8/layout/hList1"/>
    <dgm:cxn modelId="{7AAD5023-FE3B-48CF-BA57-76B7BFD95975}" type="presOf" srcId="{1931BD6C-87B5-41A6-9DF9-B193A35A4CB4}" destId="{33DA8B5D-56A9-4ED3-BDF8-B790D71E7EE3}" srcOrd="0" destOrd="6" presId="urn:microsoft.com/office/officeart/2005/8/layout/hList1"/>
    <dgm:cxn modelId="{A529B497-80E6-4170-8457-C617B9BEF59E}" srcId="{C711CF3F-F275-4B46-B818-B17C3DDE3CB5}" destId="{CE41B71D-1882-4C3E-8FC7-23C994AC3C60}" srcOrd="3" destOrd="0" parTransId="{5C2FF20C-D964-4693-9EFC-ACB28A39388D}" sibTransId="{84C95C0F-6CEE-4E60-9F18-94779B0A2F6E}"/>
    <dgm:cxn modelId="{171CBB2D-4A46-4B74-976C-B3AC55F592C1}" type="presOf" srcId="{4B794625-82B9-4F76-9CD9-BD9128879181}" destId="{9DF40028-8738-4454-BF53-915B767A2422}" srcOrd="0" destOrd="0" presId="urn:microsoft.com/office/officeart/2005/8/layout/hList1"/>
    <dgm:cxn modelId="{420C4CF4-6BBF-4D28-89E1-74A302A307E6}" type="presParOf" srcId="{9DF40028-8738-4454-BF53-915B767A2422}" destId="{85A627E5-58E1-4899-8157-F64050E15FE5}" srcOrd="0" destOrd="0" presId="urn:microsoft.com/office/officeart/2005/8/layout/hList1"/>
    <dgm:cxn modelId="{4F74D27A-D4C9-4530-91FD-CFA571CE3CB5}" type="presParOf" srcId="{85A627E5-58E1-4899-8157-F64050E15FE5}" destId="{26BCDD6A-C1C1-4E03-AD4F-2628C7113CA6}" srcOrd="0" destOrd="0" presId="urn:microsoft.com/office/officeart/2005/8/layout/hList1"/>
    <dgm:cxn modelId="{CC824342-691C-460F-8699-AB169B90B14A}" type="presParOf" srcId="{85A627E5-58E1-4899-8157-F64050E15FE5}" destId="{33DA8B5D-56A9-4ED3-BDF8-B790D71E7EE3}" srcOrd="1" destOrd="0" presId="urn:microsoft.com/office/officeart/2005/8/layout/hList1"/>
    <dgm:cxn modelId="{3280284D-5A31-4C14-B956-8682EA6C270A}" type="presParOf" srcId="{9DF40028-8738-4454-BF53-915B767A2422}" destId="{DE761690-1E3A-4C76-BFEF-0F6245C6513E}" srcOrd="1" destOrd="0" presId="urn:microsoft.com/office/officeart/2005/8/layout/hList1"/>
    <dgm:cxn modelId="{4651DF62-ACA8-462C-9CB7-C510B4B4643E}" type="presParOf" srcId="{9DF40028-8738-4454-BF53-915B767A2422}" destId="{F3606843-582B-4BD6-91B9-C61F63CF4D33}" srcOrd="2" destOrd="0" presId="urn:microsoft.com/office/officeart/2005/8/layout/hList1"/>
    <dgm:cxn modelId="{0FE9AF49-D781-4490-81A8-AABAF70DA59A}" type="presParOf" srcId="{F3606843-582B-4BD6-91B9-C61F63CF4D33}" destId="{3EE87063-971C-4ECB-A65A-63C8BC96100C}" srcOrd="0" destOrd="0" presId="urn:microsoft.com/office/officeart/2005/8/layout/hList1"/>
    <dgm:cxn modelId="{39F47CBE-E8E9-439D-ABFB-02CA1570988C}" type="presParOf" srcId="{F3606843-582B-4BD6-91B9-C61F63CF4D33}" destId="{D2840C28-1567-4B69-B86D-6304CF2530FA}" srcOrd="1" destOrd="0" presId="urn:microsoft.com/office/officeart/2005/8/layout/hList1"/>
  </dgm:cxnLst>
  <dgm:bg/>
  <dgm:whole/>
</dgm:dataModel>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117D31-6B88-4858-9EEA-A307D42C15B7}" type="datetimeFigureOut">
              <a:rPr lang="zh-CN" altLang="en-US" smtClean="0"/>
              <a:pPr/>
              <a:t>2009-11-18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530BAC-E463-4BE3-B675-91C1105F732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4A15BE-878E-4D99-BFF0-97CB38523A33}" type="slidenum">
              <a:rPr lang="en-US" altLang="zh-CN" smtClean="0"/>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7BB78A-DE75-4764-84B4-81E0E72B522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7BB78A-DE75-4764-84B4-81E0E72B522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4A15BE-878E-4D99-BFF0-97CB38523A33}" type="slidenum">
              <a:rPr lang="en-US" altLang="zh-CN" smtClean="0"/>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4A15BE-878E-4D99-BFF0-97CB38523A33}" type="slidenum">
              <a:rPr lang="en-US" altLang="zh-CN" smtClean="0"/>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4A15BE-878E-4D99-BFF0-97CB38523A33}" type="slidenum">
              <a:rPr lang="en-US" altLang="zh-CN" smtClean="0"/>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7BB78A-DE75-4764-84B4-81E0E72B5224}"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7BB78A-DE75-4764-84B4-81E0E72B5224}"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p:spPr>
      </p:sp>
      <p:sp>
        <p:nvSpPr>
          <p:cNvPr id="45059"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3ACB26D8-336F-4882-8444-ED7D054309CF}" type="slidenum">
              <a:rPr lang="en-US" altLang="zh-CN" smtClean="0"/>
              <a:pPr>
                <a:defRPr/>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33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4A15BE-878E-4D99-BFF0-97CB38523A33}" type="slidenum">
              <a:rPr lang="en-US" altLang="zh-CN" smtClean="0"/>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D530BAC-E463-4BE3-B675-91C1105F7326}"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1-封面-白2.jpg"/>
          <p:cNvPicPr>
            <a:picLocks noChangeAspect="1"/>
          </p:cNvPicPr>
          <p:nvPr userDrawn="1"/>
        </p:nvPicPr>
        <p:blipFill>
          <a:blip r:embed="rId2"/>
          <a:stretch>
            <a:fillRect/>
          </a:stretch>
        </p:blipFill>
        <p:spPr>
          <a:xfrm>
            <a:off x="0" y="-24"/>
            <a:ext cx="9144000" cy="3946922"/>
          </a:xfrm>
          <a:prstGeom prst="rect">
            <a:avLst/>
          </a:prstGeom>
        </p:spPr>
      </p:pic>
      <p:sp>
        <p:nvSpPr>
          <p:cNvPr id="2" name="标题 1"/>
          <p:cNvSpPr>
            <a:spLocks noGrp="1"/>
          </p:cNvSpPr>
          <p:nvPr>
            <p:ph type="ctrTitle"/>
          </p:nvPr>
        </p:nvSpPr>
        <p:spPr>
          <a:xfrm>
            <a:off x="685800" y="4286256"/>
            <a:ext cx="7772400" cy="1184273"/>
          </a:xfrm>
        </p:spPr>
        <p:txBody>
          <a:bodyPr>
            <a:normAutofit/>
          </a:bodyPr>
          <a:lstStyle>
            <a:lvl1pPr>
              <a:defRPr sz="3200">
                <a:solidFill>
                  <a:srgbClr val="CC3300"/>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671530" y="5600712"/>
            <a:ext cx="6400800" cy="614370"/>
          </a:xfrm>
        </p:spPr>
        <p:txBody>
          <a:bodyPr>
            <a:normAutofit/>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8" name="矩形 7"/>
          <p:cNvSpPr/>
          <p:nvPr userDrawn="1"/>
        </p:nvSpPr>
        <p:spPr>
          <a:xfrm>
            <a:off x="6929454" y="6357958"/>
            <a:ext cx="1928826" cy="285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defRPr>
                <a:solidFill>
                  <a:schemeClr val="tx1"/>
                </a:solidFill>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latin typeface="楷体" pitchFamily="49" charset="-122"/>
                <a:ea typeface="楷体" pitchFamily="49"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页脚占位符 4"/>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12"/>
          </p:nvPr>
        </p:nvSpPr>
        <p:spPr/>
        <p:txBody>
          <a:bodyPr/>
          <a:lstStyle/>
          <a:p>
            <a:fld id="{80C3DFE3-3EEA-4AF2-B4A7-1ED1FE19833E}" type="slidenum">
              <a:rPr lang="zh-CN" altLang="en-US" smtClean="0"/>
              <a:pPr/>
              <a:t>‹#›</a:t>
            </a:fld>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normAutofit/>
          </a:bodyPr>
          <a:lstStyle>
            <a:lvl1pPr algn="l">
              <a:defRPr sz="3600" b="1" cap="all">
                <a:solidFill>
                  <a:srgbClr val="CC3300"/>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857496"/>
            <a:ext cx="7772400" cy="1500187"/>
          </a:xfrm>
        </p:spPr>
        <p:txBody>
          <a:bodyPr anchor="b">
            <a:normAutofit/>
          </a:bodyPr>
          <a:lstStyle>
            <a:lvl1pPr marL="0" indent="0">
              <a:buNone/>
              <a:defRPr sz="3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页脚占位符 4"/>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7158" y="1357298"/>
            <a:ext cx="4138642" cy="4929222"/>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357298"/>
            <a:ext cx="4138642" cy="4929222"/>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57158" y="1357298"/>
            <a:ext cx="41402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357158" y="2071678"/>
            <a:ext cx="4140230" cy="4214842"/>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25" y="1357298"/>
            <a:ext cx="41418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45025" y="2071678"/>
            <a:ext cx="4141817" cy="4214842"/>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页脚占位符 7"/>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页脚占位符 3"/>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3008313" cy="798496"/>
          </a:xfrm>
        </p:spPr>
        <p:txBody>
          <a:bodyPr anchor="b">
            <a:normAutofit/>
          </a:bodyPr>
          <a:lstStyle>
            <a:lvl1pPr algn="l">
              <a:defRPr sz="24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1231903"/>
            <a:ext cx="5111750" cy="5054617"/>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214422"/>
            <a:ext cx="3008313" cy="507209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页脚占位符 5"/>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页脚占位符 5"/>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ppt模板4-内页-白2.jpg"/>
          <p:cNvPicPr>
            <a:picLocks noChangeAspect="1"/>
          </p:cNvPicPr>
          <p:nvPr userDrawn="1"/>
        </p:nvPicPr>
        <p:blipFill>
          <a:blip r:embed="rId13"/>
          <a:stretch>
            <a:fillRect/>
          </a:stretch>
        </p:blipFill>
        <p:spPr>
          <a:xfrm>
            <a:off x="0" y="-24"/>
            <a:ext cx="9144000" cy="1446609"/>
          </a:xfrm>
          <a:prstGeom prst="rect">
            <a:avLst/>
          </a:prstGeom>
        </p:spPr>
      </p:pic>
      <p:sp>
        <p:nvSpPr>
          <p:cNvPr id="2" name="标题占位符 1"/>
          <p:cNvSpPr>
            <a:spLocks noGrp="1"/>
          </p:cNvSpPr>
          <p:nvPr>
            <p:ph type="title"/>
          </p:nvPr>
        </p:nvSpPr>
        <p:spPr>
          <a:xfrm>
            <a:off x="357158" y="71414"/>
            <a:ext cx="7286676" cy="868346"/>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357158" y="1285860"/>
            <a:ext cx="8501122" cy="500066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页脚占位符 4"/>
          <p:cNvSpPr>
            <a:spLocks noGrp="1"/>
          </p:cNvSpPr>
          <p:nvPr>
            <p:ph type="ftr" sz="quarter" idx="3"/>
          </p:nvPr>
        </p:nvSpPr>
        <p:spPr>
          <a:xfrm>
            <a:off x="3214678" y="6357958"/>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4"/>
          </p:nvPr>
        </p:nvSpPr>
        <p:spPr>
          <a:xfrm>
            <a:off x="357158"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913308-F349-4B6D-A68A-DD1791B4A57B}" type="slidenum">
              <a:rPr lang="zh-CN" altLang="en-US" smtClean="0"/>
              <a:pPr/>
              <a:t>‹#›</a:t>
            </a:fld>
            <a:endParaRPr lang="zh-CN" altLang="en-US"/>
          </a:p>
        </p:txBody>
      </p:sp>
      <p:pic>
        <p:nvPicPr>
          <p:cNvPr id="8" name="图片 7"/>
          <p:cNvPicPr/>
          <p:nvPr userDrawn="1"/>
        </p:nvPicPr>
        <p:blipFill>
          <a:blip r:embed="rId14"/>
          <a:srcRect/>
          <a:stretch>
            <a:fillRect/>
          </a:stretch>
        </p:blipFill>
        <p:spPr bwMode="auto">
          <a:xfrm>
            <a:off x="7286644" y="6395135"/>
            <a:ext cx="1571636" cy="248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spcBef>
          <a:spcPct val="0"/>
        </a:spcBef>
        <a:buNone/>
        <a:defRPr sz="2800" b="1" kern="1200">
          <a:solidFill>
            <a:schemeClr val="bg1"/>
          </a:solidFill>
          <a:latin typeface="Arial" pitchFamily="34" charset="0"/>
          <a:ea typeface="黑体" pitchFamily="49" charset="-122"/>
          <a:cs typeface="Arial" pitchFamily="34" charset="0"/>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Data" Target="../diagrams/data1.xml"/><Relationship Id="rId7" Type="http://schemas.openxmlformats.org/officeDocument/2006/relationships/diagramData" Target="../diagrams/data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diagramColors" Target="../diagrams/colors2.xml"/><Relationship Id="rId4" Type="http://schemas.openxmlformats.org/officeDocument/2006/relationships/diagramLayout" Target="../diagrams/layout1.xml"/><Relationship Id="rId9"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Data" Target="../diagrams/data4.xml"/><Relationship Id="rId7" Type="http://schemas.openxmlformats.org/officeDocument/2006/relationships/diagramData" Target="../diagrams/data5.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diagramColors" Target="../diagrams/colors5.xml"/><Relationship Id="rId4" Type="http://schemas.openxmlformats.org/officeDocument/2006/relationships/diagramLayout" Target="../diagrams/layout4.xml"/><Relationship Id="rId9"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jpe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30.xml"/><Relationship Id="rId16" Type="http://schemas.openxmlformats.org/officeDocument/2006/relationships/image" Target="../media/image24.jpeg"/><Relationship Id="rId20"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14.jpe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jpeg"/><Relationship Id="rId23" Type="http://schemas.openxmlformats.org/officeDocument/2006/relationships/image" Target="../media/image31.gif"/><Relationship Id="rId10" Type="http://schemas.openxmlformats.org/officeDocument/2006/relationships/image" Target="../media/image18.jpe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jpeg"/><Relationship Id="rId14" Type="http://schemas.openxmlformats.org/officeDocument/2006/relationships/image" Target="../media/image22.png"/><Relationship Id="rId22" Type="http://schemas.openxmlformats.org/officeDocument/2006/relationships/image" Target="../media/image30.png"/></Relationships>
</file>

<file path=ppt/slides/_rels/slide31.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gif"/><Relationship Id="rId3" Type="http://schemas.openxmlformats.org/officeDocument/2006/relationships/image" Target="../media/image32.jpeg"/><Relationship Id="rId7" Type="http://schemas.openxmlformats.org/officeDocument/2006/relationships/image" Target="../media/image36.jpeg"/><Relationship Id="rId12" Type="http://schemas.openxmlformats.org/officeDocument/2006/relationships/image" Target="../media/image41.jpeg"/><Relationship Id="rId17" Type="http://schemas.openxmlformats.org/officeDocument/2006/relationships/image" Target="../media/image46.jpeg"/><Relationship Id="rId2" Type="http://schemas.openxmlformats.org/officeDocument/2006/relationships/notesSlide" Target="../notesSlides/notesSlide31.xml"/><Relationship Id="rId16" Type="http://schemas.openxmlformats.org/officeDocument/2006/relationships/image" Target="../media/image45.gif"/><Relationship Id="rId1" Type="http://schemas.openxmlformats.org/officeDocument/2006/relationships/slideLayout" Target="../slideLayouts/slideLayout6.xml"/><Relationship Id="rId6" Type="http://schemas.openxmlformats.org/officeDocument/2006/relationships/image" Target="../media/image35.gif"/><Relationship Id="rId11" Type="http://schemas.openxmlformats.org/officeDocument/2006/relationships/image" Target="../media/image40.gif"/><Relationship Id="rId5" Type="http://schemas.openxmlformats.org/officeDocument/2006/relationships/image" Target="../media/image34.jpeg"/><Relationship Id="rId15" Type="http://schemas.openxmlformats.org/officeDocument/2006/relationships/image" Target="../media/image4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 Id="rId1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hyperlink" Target="mailto:ServiceDesk@sinoserviceone.com"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www.sinoserviceone.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816495"/>
            <a:ext cx="7772400" cy="755645"/>
          </a:xfrm>
        </p:spPr>
        <p:txBody>
          <a:bodyPr>
            <a:noAutofit/>
          </a:bodyPr>
          <a:lstStyle/>
          <a:p>
            <a:r>
              <a:rPr lang="zh-CN" altLang="en-US" sz="2400" dirty="0" smtClean="0"/>
              <a:t>基于</a:t>
            </a:r>
            <a:r>
              <a:rPr lang="en-US" altLang="zh-CN" sz="2400" dirty="0" smtClean="0"/>
              <a:t>ITIL V3</a:t>
            </a:r>
            <a:r>
              <a:rPr lang="zh-CN" altLang="en-US" sz="2400" dirty="0" smtClean="0"/>
              <a:t>的专业服务管理体系构建</a:t>
            </a:r>
            <a:r>
              <a:rPr lang="en-US" altLang="zh-CN" sz="2400" dirty="0" smtClean="0"/>
              <a:t/>
            </a:r>
            <a:br>
              <a:rPr lang="en-US" altLang="zh-CN" sz="2400" dirty="0" smtClean="0"/>
            </a:br>
            <a:r>
              <a:rPr lang="en-US" altLang="zh-CN" sz="2400" dirty="0" smtClean="0"/>
              <a:t>                                    ----  ITSP</a:t>
            </a:r>
            <a:r>
              <a:rPr lang="zh-CN" altLang="en-US" sz="2400" dirty="0" smtClean="0"/>
              <a:t>的视角</a:t>
            </a:r>
            <a:endParaRPr lang="zh-CN" altLang="en-US" sz="2400" dirty="0"/>
          </a:p>
        </p:txBody>
      </p:sp>
      <p:sp>
        <p:nvSpPr>
          <p:cNvPr id="4" name="TextBox 3"/>
          <p:cNvSpPr txBox="1"/>
          <p:nvPr/>
        </p:nvSpPr>
        <p:spPr>
          <a:xfrm>
            <a:off x="714348" y="6286520"/>
            <a:ext cx="2571768" cy="369332"/>
          </a:xfrm>
          <a:prstGeom prst="rect">
            <a:avLst/>
          </a:prstGeom>
          <a:noFill/>
        </p:spPr>
        <p:txBody>
          <a:bodyPr wrap="square" rtlCol="0">
            <a:spAutoFit/>
          </a:bodyPr>
          <a:lstStyle/>
          <a:p>
            <a:fld id="{51C58CE3-68D1-48B3-AFAF-A28F91EFEECE}" type="datetime2">
              <a:rPr lang="zh-CN" altLang="en-US" smtClean="0"/>
              <a:pPr/>
              <a:t>2009年11月18日</a:t>
            </a:fld>
            <a:endParaRPr lang="zh-CN" altLang="en-US" dirty="0"/>
          </a:p>
        </p:txBody>
      </p:sp>
      <p:sp>
        <p:nvSpPr>
          <p:cNvPr id="5" name="矩形标注 4"/>
          <p:cNvSpPr/>
          <p:nvPr/>
        </p:nvSpPr>
        <p:spPr>
          <a:xfrm>
            <a:off x="-1643106" y="5000636"/>
            <a:ext cx="1357322" cy="428628"/>
          </a:xfrm>
          <a:prstGeom prst="wedgeRectCallout">
            <a:avLst>
              <a:gd name="adj1" fmla="val 69044"/>
              <a:gd name="adj2" fmla="val 3544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文档主标题</a:t>
            </a:r>
            <a:endParaRPr lang="zh-CN" altLang="en-US" sz="1200" dirty="0">
              <a:solidFill>
                <a:schemeClr val="tx1"/>
              </a:solidFill>
            </a:endParaRPr>
          </a:p>
        </p:txBody>
      </p:sp>
      <p:sp>
        <p:nvSpPr>
          <p:cNvPr id="6" name="矩形标注 5"/>
          <p:cNvSpPr/>
          <p:nvPr/>
        </p:nvSpPr>
        <p:spPr>
          <a:xfrm>
            <a:off x="-1643106" y="5572140"/>
            <a:ext cx="1357322" cy="500066"/>
          </a:xfrm>
          <a:prstGeom prst="wedgeRectCallout">
            <a:avLst>
              <a:gd name="adj1" fmla="val 66722"/>
              <a:gd name="adj2" fmla="val 33553"/>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文档作者单位名称和作者姓名</a:t>
            </a:r>
            <a:endParaRPr lang="zh-CN" altLang="en-US" sz="1200" dirty="0">
              <a:solidFill>
                <a:schemeClr val="tx1"/>
              </a:solidFill>
            </a:endParaRPr>
          </a:p>
        </p:txBody>
      </p:sp>
      <p:sp>
        <p:nvSpPr>
          <p:cNvPr id="7" name="矩形标注 6"/>
          <p:cNvSpPr/>
          <p:nvPr/>
        </p:nvSpPr>
        <p:spPr>
          <a:xfrm>
            <a:off x="-1643106" y="6215106"/>
            <a:ext cx="1357322" cy="500042"/>
          </a:xfrm>
          <a:prstGeom prst="wedgeRectCallout">
            <a:avLst>
              <a:gd name="adj1" fmla="val 65559"/>
              <a:gd name="adj2" fmla="val 18105"/>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文档创建、更新日期。自动更新</a:t>
            </a:r>
            <a:endParaRPr lang="zh-CN" altLang="en-US" sz="1200" dirty="0">
              <a:solidFill>
                <a:schemeClr val="tx1"/>
              </a:solidFill>
            </a:endParaRPr>
          </a:p>
        </p:txBody>
      </p:sp>
      <p:sp>
        <p:nvSpPr>
          <p:cNvPr id="8" name="TextBox 7"/>
          <p:cNvSpPr txBox="1"/>
          <p:nvPr/>
        </p:nvSpPr>
        <p:spPr>
          <a:xfrm>
            <a:off x="714348" y="5786454"/>
            <a:ext cx="7429552"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翰纬咨询 刘亿舟 </a:t>
            </a:r>
            <a:endParaRPr lang="zh-CN" altLang="en-US" sz="2400" b="1" dirty="0">
              <a:latin typeface="楷体" pitchFamily="49" charset="-122"/>
              <a:ea typeface="楷体" pitchFamily="49" charset="-122"/>
            </a:endParaRPr>
          </a:p>
        </p:txBody>
      </p:sp>
      <p:sp>
        <p:nvSpPr>
          <p:cNvPr id="9" name="矩形标注 8"/>
          <p:cNvSpPr/>
          <p:nvPr/>
        </p:nvSpPr>
        <p:spPr>
          <a:xfrm>
            <a:off x="-1643106" y="4429132"/>
            <a:ext cx="1357322" cy="428628"/>
          </a:xfrm>
          <a:prstGeom prst="wedgeRectCallout">
            <a:avLst>
              <a:gd name="adj1" fmla="val 70206"/>
              <a:gd name="adj2" fmla="val -869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文档副标题</a:t>
            </a:r>
            <a:endParaRPr lang="zh-CN" altLang="en-US" sz="1200" dirty="0">
              <a:solidFill>
                <a:schemeClr val="tx1"/>
              </a:solidFill>
            </a:endParaRPr>
          </a:p>
        </p:txBody>
      </p:sp>
      <p:sp>
        <p:nvSpPr>
          <p:cNvPr id="11" name="副标题 10"/>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rot="5400000">
            <a:off x="-1946274" y="15509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a:headEnd/>
            <a:tailEnd/>
          </a:ln>
        </p:spPr>
        <p:style>
          <a:lnRef idx="1">
            <a:schemeClr val="accent2"/>
          </a:lnRef>
          <a:fillRef idx="3">
            <a:schemeClr val="accent2"/>
          </a:fillRef>
          <a:effectRef idx="2">
            <a:schemeClr val="accent2"/>
          </a:effectRef>
          <a:fontRef idx="minor">
            <a:schemeClr val="lt1"/>
          </a:fontRef>
        </p:style>
        <p:txBody>
          <a:bodyPr tIns="91440" bIns="91440" anchor="ctr">
            <a:spAutoFit/>
          </a:bodyPr>
          <a:lstStyle/>
          <a:p>
            <a:endParaRPr lang="zh-CN" altLang="en-US"/>
          </a:p>
        </p:txBody>
      </p:sp>
      <p:sp>
        <p:nvSpPr>
          <p:cNvPr id="63491" name="AutoShape 3"/>
          <p:cNvSpPr>
            <a:spLocks noChangeArrowheads="1"/>
          </p:cNvSpPr>
          <p:nvPr/>
        </p:nvSpPr>
        <p:spPr bwMode="ltGray">
          <a:xfrm rot="5400000" flipH="1">
            <a:off x="-1515267" y="1983581"/>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63492" name="AutoShape 4"/>
          <p:cNvSpPr>
            <a:spLocks noChangeArrowheads="1"/>
          </p:cNvSpPr>
          <p:nvPr/>
        </p:nvSpPr>
        <p:spPr bwMode="gray">
          <a:xfrm>
            <a:off x="3109914" y="3581400"/>
            <a:ext cx="4419600" cy="508000"/>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eaLnBrk="0" hangingPunct="0"/>
            <a:r>
              <a:rPr lang="zh-CN" altLang="en-US" sz="1600" b="1" dirty="0" smtClean="0">
                <a:latin typeface="Futura Bk" charset="0"/>
              </a:rPr>
              <a:t>基于</a:t>
            </a:r>
            <a:r>
              <a:rPr lang="en-US" altLang="zh-CN" sz="1600" b="1" dirty="0" smtClean="0">
                <a:latin typeface="Futura Bk" charset="0"/>
              </a:rPr>
              <a:t>ITIL V3</a:t>
            </a:r>
            <a:r>
              <a:rPr lang="zh-CN" altLang="en-US" sz="1600" b="1" dirty="0" smtClean="0">
                <a:latin typeface="Futura Bk" charset="0"/>
              </a:rPr>
              <a:t>的专业服务体系设计</a:t>
            </a:r>
            <a:endParaRPr lang="zh-CN" altLang="en-US" sz="1600" b="1" dirty="0">
              <a:latin typeface="Futura Bk" charset="0"/>
            </a:endParaRPr>
          </a:p>
        </p:txBody>
      </p:sp>
      <p:sp>
        <p:nvSpPr>
          <p:cNvPr id="63493" name="AutoShape 5"/>
          <p:cNvSpPr>
            <a:spLocks noChangeArrowheads="1"/>
          </p:cNvSpPr>
          <p:nvPr/>
        </p:nvSpPr>
        <p:spPr bwMode="gray">
          <a:xfrm>
            <a:off x="2957514" y="2743200"/>
            <a:ext cx="45720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en-US" altLang="zh-CN" sz="1600" b="1" dirty="0" smtClean="0">
                <a:latin typeface="Futura Bk" charset="0"/>
              </a:rPr>
              <a:t>ITSP</a:t>
            </a:r>
            <a:r>
              <a:rPr lang="zh-CN" altLang="en-US" sz="1600" b="1" dirty="0" smtClean="0">
                <a:latin typeface="Futura Bk" charset="0"/>
              </a:rPr>
              <a:t>战略发展分析</a:t>
            </a:r>
            <a:endParaRPr lang="zh-CN" altLang="en-US" sz="1600" b="1" dirty="0">
              <a:latin typeface="Futura Bk" charset="0"/>
            </a:endParaRPr>
          </a:p>
        </p:txBody>
      </p:sp>
      <p:sp>
        <p:nvSpPr>
          <p:cNvPr id="63494" name="AutoShape 6"/>
          <p:cNvSpPr>
            <a:spLocks noChangeArrowheads="1"/>
          </p:cNvSpPr>
          <p:nvPr/>
        </p:nvSpPr>
        <p:spPr bwMode="gray">
          <a:xfrm>
            <a:off x="2347914" y="1905000"/>
            <a:ext cx="5181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现状与挑战</a:t>
            </a:r>
            <a:endParaRPr lang="zh-CN" altLang="en-US" sz="1600" b="1" dirty="0">
              <a:latin typeface="Futura Bk" charset="0"/>
            </a:endParaRPr>
          </a:p>
        </p:txBody>
      </p:sp>
      <p:sp>
        <p:nvSpPr>
          <p:cNvPr id="63509" name="Text Box 21"/>
          <p:cNvSpPr txBox="1">
            <a:spLocks noChangeArrowheads="1"/>
          </p:cNvSpPr>
          <p:nvPr/>
        </p:nvSpPr>
        <p:spPr bwMode="auto">
          <a:xfrm>
            <a:off x="519114" y="3143248"/>
            <a:ext cx="1828800" cy="2031325"/>
          </a:xfrm>
          <a:prstGeom prst="rect">
            <a:avLst/>
          </a:prstGeom>
          <a:noFill/>
          <a:ln w="9525" algn="ctr">
            <a:noFill/>
            <a:miter lim="800000"/>
            <a:headEnd/>
            <a:tailEnd/>
          </a:ln>
          <a:effectLst/>
        </p:spPr>
        <p:txBody>
          <a:bodyPr>
            <a:spAutoFit/>
          </a:bodyPr>
          <a:lstStyle/>
          <a:p>
            <a:pPr>
              <a:lnSpc>
                <a:spcPct val="140000"/>
              </a:lnSpc>
            </a:pPr>
            <a:r>
              <a:rPr lang="zh-CN" altLang="en-US" b="1" dirty="0" smtClean="0">
                <a:latin typeface="Arial" pitchFamily="34" charset="0"/>
                <a:ea typeface="黑体" pitchFamily="49" charset="-122"/>
                <a:cs typeface="Arial" pitchFamily="34" charset="0"/>
              </a:rPr>
              <a:t>基于</a:t>
            </a:r>
            <a:r>
              <a:rPr lang="en-US" altLang="zh-CN" b="1" dirty="0" smtClean="0">
                <a:latin typeface="Arial" pitchFamily="34" charset="0"/>
                <a:ea typeface="黑体" pitchFamily="49" charset="-122"/>
                <a:cs typeface="Arial" pitchFamily="34" charset="0"/>
              </a:rPr>
              <a:t>ITIL V3</a:t>
            </a:r>
            <a:r>
              <a:rPr lang="zh-CN" altLang="en-US" b="1" dirty="0" smtClean="0">
                <a:latin typeface="Arial" pitchFamily="34" charset="0"/>
                <a:ea typeface="黑体" pitchFamily="49" charset="-122"/>
                <a:cs typeface="Arial" pitchFamily="34" charset="0"/>
              </a:rPr>
              <a:t>的专业管理服务体系构建 </a:t>
            </a:r>
            <a:r>
              <a:rPr lang="en-US" altLang="zh-CN" b="1" dirty="0" smtClean="0">
                <a:latin typeface="Arial" pitchFamily="34" charset="0"/>
                <a:ea typeface="黑体" pitchFamily="49" charset="-122"/>
                <a:cs typeface="Arial" pitchFamily="34" charset="0"/>
              </a:rPr>
              <a:t>– ITSP</a:t>
            </a:r>
            <a:r>
              <a:rPr lang="zh-CN" altLang="en-US" b="1" dirty="0" smtClean="0">
                <a:latin typeface="Arial" pitchFamily="34" charset="0"/>
                <a:ea typeface="黑体" pitchFamily="49" charset="-122"/>
                <a:cs typeface="Arial" pitchFamily="34" charset="0"/>
              </a:rPr>
              <a:t>的视角</a:t>
            </a:r>
          </a:p>
          <a:p>
            <a:pPr>
              <a:lnSpc>
                <a:spcPct val="140000"/>
              </a:lnSpc>
            </a:pPr>
            <a:endParaRPr lang="zh-CN" altLang="en-US" b="1" dirty="0">
              <a:latin typeface="Arial" pitchFamily="34" charset="0"/>
              <a:ea typeface="黑体" pitchFamily="49" charset="-122"/>
              <a:cs typeface="Arial" pitchFamily="34" charset="0"/>
            </a:endParaRPr>
          </a:p>
        </p:txBody>
      </p:sp>
      <p:sp>
        <p:nvSpPr>
          <p:cNvPr id="63510" name="AutoShape 22"/>
          <p:cNvSpPr>
            <a:spLocks noChangeArrowheads="1"/>
          </p:cNvSpPr>
          <p:nvPr/>
        </p:nvSpPr>
        <p:spPr bwMode="gray">
          <a:xfrm>
            <a:off x="2957514" y="4405958"/>
            <a:ext cx="45720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案例分享</a:t>
            </a:r>
            <a:endParaRPr lang="zh-CN" altLang="en-US" sz="1600" b="1" dirty="0">
              <a:latin typeface="Futura Bk" charset="0"/>
            </a:endParaRPr>
          </a:p>
        </p:txBody>
      </p:sp>
      <p:sp>
        <p:nvSpPr>
          <p:cNvPr id="63527" name="AutoShape 39"/>
          <p:cNvSpPr>
            <a:spLocks noChangeArrowheads="1"/>
          </p:cNvSpPr>
          <p:nvPr/>
        </p:nvSpPr>
        <p:spPr bwMode="gray">
          <a:xfrm>
            <a:off x="2538434" y="5278454"/>
            <a:ext cx="51054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关于我们</a:t>
            </a:r>
          </a:p>
        </p:txBody>
      </p:sp>
      <p:sp>
        <p:nvSpPr>
          <p:cNvPr id="47" name="标题 46"/>
          <p:cNvSpPr>
            <a:spLocks noGrp="1"/>
          </p:cNvSpPr>
          <p:nvPr>
            <p:ph type="title"/>
          </p:nvPr>
        </p:nvSpPr>
        <p:spPr/>
        <p:txBody>
          <a:bodyPr/>
          <a:lstStyle/>
          <a:p>
            <a:r>
              <a:rPr lang="zh-CN" altLang="en-US" dirty="0" smtClean="0"/>
              <a:t>议程 </a:t>
            </a:r>
            <a:r>
              <a:rPr lang="en-US" altLang="zh-CN" dirty="0" smtClean="0"/>
              <a:t>/ Agenda</a:t>
            </a:r>
            <a:endParaRPr lang="zh-CN" altLang="en-US" dirty="0"/>
          </a:p>
        </p:txBody>
      </p:sp>
      <p:sp>
        <p:nvSpPr>
          <p:cNvPr id="48" name="流程图: 联系 47"/>
          <p:cNvSpPr/>
          <p:nvPr/>
        </p:nvSpPr>
        <p:spPr>
          <a:xfrm>
            <a:off x="1928794" y="2071678"/>
            <a:ext cx="285752" cy="285752"/>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2500298" y="2857496"/>
            <a:ext cx="285752" cy="285752"/>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流程图: 联系 49"/>
          <p:cNvSpPr/>
          <p:nvPr/>
        </p:nvSpPr>
        <p:spPr>
          <a:xfrm>
            <a:off x="2714612" y="3714752"/>
            <a:ext cx="285752" cy="285752"/>
          </a:xfrm>
          <a:prstGeom prst="flowChart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1" name="流程图: 联系 50"/>
          <p:cNvSpPr/>
          <p:nvPr/>
        </p:nvSpPr>
        <p:spPr>
          <a:xfrm>
            <a:off x="2571736" y="4500570"/>
            <a:ext cx="285752" cy="285752"/>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52" name="流程图: 联系 51"/>
          <p:cNvSpPr/>
          <p:nvPr/>
        </p:nvSpPr>
        <p:spPr>
          <a:xfrm>
            <a:off x="2143108" y="5357826"/>
            <a:ext cx="285752" cy="285752"/>
          </a:xfrm>
          <a:prstGeom prst="flowChartConnecto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5" name="矩形标注 54"/>
          <p:cNvSpPr/>
          <p:nvPr/>
        </p:nvSpPr>
        <p:spPr>
          <a:xfrm>
            <a:off x="9501222" y="785794"/>
            <a:ext cx="1357322" cy="1500198"/>
          </a:xfrm>
          <a:prstGeom prst="wedgeRectCallout">
            <a:avLst>
              <a:gd name="adj1" fmla="val -71499"/>
              <a:gd name="adj2" fmla="val 43537"/>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当值章节对应的椭圆框使用效果：绘图工具</a:t>
            </a:r>
            <a:r>
              <a:rPr lang="en-US" altLang="zh-CN" sz="1200" dirty="0" smtClean="0">
                <a:solidFill>
                  <a:schemeClr val="tx1"/>
                </a:solidFill>
              </a:rPr>
              <a:t>-</a:t>
            </a:r>
            <a:r>
              <a:rPr lang="zh-CN" altLang="en-US" sz="1200" dirty="0" smtClean="0">
                <a:solidFill>
                  <a:schemeClr val="tx1"/>
                </a:solidFill>
              </a:rPr>
              <a:t>形状样式</a:t>
            </a:r>
            <a:r>
              <a:rPr lang="en-US" altLang="zh-CN" sz="1200" dirty="0" smtClean="0">
                <a:solidFill>
                  <a:schemeClr val="tx1"/>
                </a:solidFill>
              </a:rPr>
              <a:t>-</a:t>
            </a:r>
            <a:r>
              <a:rPr lang="zh-CN" altLang="en-US" sz="1200" dirty="0" smtClean="0">
                <a:solidFill>
                  <a:schemeClr val="tx1"/>
                </a:solidFill>
              </a:rPr>
              <a:t>红色系列</a:t>
            </a:r>
            <a:r>
              <a:rPr lang="en-US" altLang="zh-CN" sz="1200" dirty="0" smtClean="0">
                <a:solidFill>
                  <a:schemeClr val="tx1"/>
                </a:solidFill>
              </a:rPr>
              <a:t>-</a:t>
            </a:r>
            <a:r>
              <a:rPr lang="zh-CN" altLang="en-US" sz="1200" b="1" dirty="0" smtClean="0">
                <a:solidFill>
                  <a:schemeClr val="tx1"/>
                </a:solidFill>
              </a:rPr>
              <a:t>细微效果</a:t>
            </a:r>
            <a:r>
              <a:rPr lang="en-US" altLang="zh-CN" sz="1200" b="1" dirty="0" smtClean="0">
                <a:solidFill>
                  <a:schemeClr val="tx1"/>
                </a:solidFill>
              </a:rPr>
              <a:t>-</a:t>
            </a:r>
            <a:r>
              <a:rPr lang="zh-CN" altLang="en-US" sz="1200" b="1" dirty="0" smtClean="0">
                <a:solidFill>
                  <a:schemeClr val="tx1"/>
                </a:solidFill>
              </a:rPr>
              <a:t>强调</a:t>
            </a:r>
            <a:r>
              <a:rPr lang="en-US" altLang="zh-CN" sz="1200" b="1" dirty="0" smtClean="0">
                <a:solidFill>
                  <a:schemeClr val="tx1"/>
                </a:solidFill>
              </a:rPr>
              <a:t>2</a:t>
            </a:r>
          </a:p>
          <a:p>
            <a:r>
              <a:rPr lang="zh-CN" altLang="en-US" sz="1200" dirty="0" smtClean="0">
                <a:solidFill>
                  <a:schemeClr val="tx1"/>
                </a:solidFill>
              </a:rPr>
              <a:t>此椭圆框亦使用了“百叶窗”自定义动画效果</a:t>
            </a:r>
            <a:endParaRPr lang="zh-CN" altLang="en-US" sz="1200" dirty="0">
              <a:solidFill>
                <a:schemeClr val="tx1"/>
              </a:solidFill>
            </a:endParaRPr>
          </a:p>
        </p:txBody>
      </p:sp>
      <p:sp>
        <p:nvSpPr>
          <p:cNvPr id="56" name="矩形标注 55"/>
          <p:cNvSpPr/>
          <p:nvPr/>
        </p:nvSpPr>
        <p:spPr>
          <a:xfrm>
            <a:off x="9501222" y="3500438"/>
            <a:ext cx="1357322" cy="714380"/>
          </a:xfrm>
          <a:prstGeom prst="wedgeRectCallout">
            <a:avLst>
              <a:gd name="adj1" fmla="val -74984"/>
              <a:gd name="adj2" fmla="val 11169"/>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其他章节对应椭圆框不使用任何效果，包括动画效果</a:t>
            </a:r>
            <a:endParaRPr lang="zh-CN" altLang="en-US" sz="1200" dirty="0">
              <a:solidFill>
                <a:schemeClr val="tx1"/>
              </a:solidFill>
            </a:endParaRPr>
          </a:p>
        </p:txBody>
      </p:sp>
      <p:sp>
        <p:nvSpPr>
          <p:cNvPr id="57" name="矩形标注 56"/>
          <p:cNvSpPr/>
          <p:nvPr/>
        </p:nvSpPr>
        <p:spPr>
          <a:xfrm>
            <a:off x="-1714544" y="3429000"/>
            <a:ext cx="1428760" cy="571504"/>
          </a:xfrm>
          <a:prstGeom prst="wedgeRectCallout">
            <a:avLst>
              <a:gd name="adj1" fmla="val 65850"/>
              <a:gd name="adj2" fmla="val 8961"/>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用文档主标题替换右侧半圆球中的问好</a:t>
            </a:r>
            <a:endParaRPr lang="zh-CN" altLang="en-US" sz="1200" dirty="0">
              <a:solidFill>
                <a:schemeClr val="tx1"/>
              </a:solidFill>
            </a:endParaRPr>
          </a:p>
        </p:txBody>
      </p:sp>
      <p:sp>
        <p:nvSpPr>
          <p:cNvPr id="19" name="灯片编号占位符 18"/>
          <p:cNvSpPr>
            <a:spLocks noGrp="1"/>
          </p:cNvSpPr>
          <p:nvPr>
            <p:ph type="sldNum" sz="quarter" idx="12"/>
          </p:nvPr>
        </p:nvSpPr>
        <p:spPr/>
        <p:txBody>
          <a:bodyPr/>
          <a:lstStyle/>
          <a:p>
            <a:fld id="{80C3DFE3-3EEA-4AF2-B4A7-1ED1FE19833E}" type="slidenum">
              <a:rPr lang="zh-CN" altLang="en-US" smtClean="0"/>
              <a:pPr/>
              <a:t>10</a:t>
            </a:fld>
            <a:endParaRPr lang="zh-CN" altLang="en-US" dirty="0"/>
          </a:p>
        </p:txBody>
      </p:sp>
      <p:sp>
        <p:nvSpPr>
          <p:cNvPr id="20" name="页脚占位符 19"/>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21" name="矩形标注 20"/>
          <p:cNvSpPr/>
          <p:nvPr/>
        </p:nvSpPr>
        <p:spPr>
          <a:xfrm>
            <a:off x="-1714544" y="-24"/>
            <a:ext cx="1500198" cy="1357322"/>
          </a:xfrm>
          <a:prstGeom prst="wedgeRectCallout">
            <a:avLst>
              <a:gd name="adj1" fmla="val 58756"/>
              <a:gd name="adj2" fmla="val 2591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此页面相当于</a:t>
            </a:r>
            <a:r>
              <a:rPr lang="en-US" altLang="zh-CN" sz="1200" dirty="0" smtClean="0">
                <a:solidFill>
                  <a:schemeClr val="tx1"/>
                </a:solidFill>
              </a:rPr>
              <a:t>Word</a:t>
            </a:r>
            <a:r>
              <a:rPr lang="zh-CN" altLang="en-US" sz="1200" dirty="0" smtClean="0">
                <a:solidFill>
                  <a:schemeClr val="tx1"/>
                </a:solidFill>
              </a:rPr>
              <a:t>文档的一级标题页面，即</a:t>
            </a:r>
            <a:r>
              <a:rPr lang="en-US" altLang="zh-CN" sz="1200" dirty="0" smtClean="0">
                <a:solidFill>
                  <a:schemeClr val="tx1"/>
                </a:solidFill>
              </a:rPr>
              <a:t>PPT</a:t>
            </a:r>
            <a:r>
              <a:rPr lang="zh-CN" altLang="en-US" sz="1200" dirty="0" smtClean="0">
                <a:solidFill>
                  <a:schemeClr val="tx1"/>
                </a:solidFill>
              </a:rPr>
              <a:t>文档的所有一级标题列在此。二级标题使用方法见下页。</a:t>
            </a:r>
            <a:endParaRPr lang="zh-CN" altLang="en-US" sz="1200" dirty="0">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内容占位符 2"/>
          <p:cNvSpPr>
            <a:spLocks noGrp="1"/>
          </p:cNvSpPr>
          <p:nvPr>
            <p:ph idx="4294967295"/>
          </p:nvPr>
        </p:nvSpPr>
        <p:spPr>
          <a:xfrm>
            <a:off x="0" y="4572008"/>
            <a:ext cx="8229600" cy="1571636"/>
          </a:xfrm>
        </p:spPr>
        <p:txBody>
          <a:bodyPr>
            <a:noAutofit/>
          </a:bodyPr>
          <a:lstStyle/>
          <a:p>
            <a:pPr lvl="1">
              <a:lnSpc>
                <a:spcPct val="150000"/>
              </a:lnSpc>
            </a:pPr>
            <a:r>
              <a:rPr lang="en-US" altLang="zh-CN" sz="1200" dirty="0" smtClean="0"/>
              <a:t>ITIL V2</a:t>
            </a:r>
            <a:r>
              <a:rPr lang="zh-CN" altLang="en-US" sz="1200" dirty="0" smtClean="0"/>
              <a:t>较好地解决了</a:t>
            </a:r>
            <a:r>
              <a:rPr lang="en-US" altLang="zh-CN" sz="1200" dirty="0" smtClean="0"/>
              <a:t>IT</a:t>
            </a:r>
            <a:r>
              <a:rPr lang="zh-CN" altLang="en-US" sz="1200" dirty="0" smtClean="0"/>
              <a:t>服务组织内部的流程，但容易出现“流程竖井”</a:t>
            </a:r>
            <a:r>
              <a:rPr lang="en-US" altLang="zh-CN" sz="1200" dirty="0" smtClean="0"/>
              <a:t>,ITIL V3</a:t>
            </a:r>
            <a:r>
              <a:rPr lang="zh-CN" altLang="en-US" sz="1200" dirty="0" smtClean="0"/>
              <a:t>强调服务生命周期；</a:t>
            </a:r>
            <a:endParaRPr lang="en-US" altLang="zh-CN" sz="1200" dirty="0" smtClean="0"/>
          </a:p>
          <a:p>
            <a:pPr lvl="1">
              <a:lnSpc>
                <a:spcPct val="150000"/>
              </a:lnSpc>
            </a:pPr>
            <a:r>
              <a:rPr lang="zh-CN" altLang="en-US" sz="1200" dirty="0" smtClean="0"/>
              <a:t>全球专业</a:t>
            </a:r>
            <a:r>
              <a:rPr lang="en-US" altLang="zh-CN" sz="1200" dirty="0" smtClean="0"/>
              <a:t>IT</a:t>
            </a:r>
            <a:r>
              <a:rPr lang="zh-CN" altLang="en-US" sz="1200" dirty="0" smtClean="0"/>
              <a:t>服务外包市场的成熟和扩展，使得</a:t>
            </a:r>
            <a:r>
              <a:rPr lang="en-US" altLang="zh-CN" sz="1200" dirty="0" smtClean="0"/>
              <a:t>ITIL</a:t>
            </a:r>
            <a:r>
              <a:rPr lang="zh-CN" altLang="en-US" sz="1200" dirty="0" smtClean="0"/>
              <a:t>需要为服务整个商业运营提供指导，而不仅仅停留在</a:t>
            </a:r>
            <a:r>
              <a:rPr lang="en-US" altLang="zh-CN" sz="1200" dirty="0" smtClean="0"/>
              <a:t>IT</a:t>
            </a:r>
            <a:r>
              <a:rPr lang="zh-CN" altLang="en-US" sz="1200" dirty="0" smtClean="0"/>
              <a:t>组织内部的运营；</a:t>
            </a:r>
            <a:endParaRPr lang="en-US" altLang="zh-CN" sz="1200" dirty="0" smtClean="0"/>
          </a:p>
          <a:p>
            <a:pPr lvl="1">
              <a:lnSpc>
                <a:spcPct val="150000"/>
              </a:lnSpc>
            </a:pPr>
            <a:r>
              <a:rPr lang="en-US" altLang="zh-CN" sz="1200" dirty="0" smtClean="0"/>
              <a:t>ITIL V2</a:t>
            </a:r>
            <a:r>
              <a:rPr lang="zh-CN" altLang="en-US" sz="1200" dirty="0" smtClean="0"/>
              <a:t>强调运营和管控， 而</a:t>
            </a:r>
            <a:r>
              <a:rPr lang="en-US" altLang="zh-CN" sz="1200" dirty="0" smtClean="0"/>
              <a:t>ITIL V3</a:t>
            </a:r>
            <a:r>
              <a:rPr lang="zh-CN" altLang="en-US" sz="1200" dirty="0" smtClean="0"/>
              <a:t>强调战略和持续改进；</a:t>
            </a:r>
            <a:endParaRPr lang="en-US" altLang="zh-CN" sz="1200" dirty="0" smtClean="0"/>
          </a:p>
          <a:p>
            <a:pPr lvl="1">
              <a:lnSpc>
                <a:spcPct val="150000"/>
              </a:lnSpc>
            </a:pPr>
            <a:r>
              <a:rPr lang="en-US" altLang="zh-CN" sz="1200" dirty="0" smtClean="0"/>
              <a:t>ITIL V2</a:t>
            </a:r>
            <a:r>
              <a:rPr lang="zh-CN" altLang="en-US" sz="1200" dirty="0" smtClean="0"/>
              <a:t>有助于实现优质的 </a:t>
            </a:r>
            <a:r>
              <a:rPr lang="en-US" altLang="zh-CN" sz="1200" dirty="0" smtClean="0"/>
              <a:t>Managed Service</a:t>
            </a:r>
            <a:r>
              <a:rPr lang="zh-CN" altLang="en-US" sz="1200" dirty="0" smtClean="0"/>
              <a:t>， 而</a:t>
            </a:r>
            <a:r>
              <a:rPr lang="en-US" altLang="zh-CN" sz="1200" dirty="0" smtClean="0"/>
              <a:t>ITIL V3</a:t>
            </a:r>
            <a:r>
              <a:rPr lang="zh-CN" altLang="en-US" sz="1200" dirty="0" smtClean="0"/>
              <a:t>则有助于实现符合客户要求的</a:t>
            </a:r>
            <a:r>
              <a:rPr lang="en-US" altLang="zh-CN" sz="1200" dirty="0" smtClean="0"/>
              <a:t>Designed Service</a:t>
            </a:r>
            <a:r>
              <a:rPr lang="zh-CN" altLang="en-US" sz="1200" dirty="0" smtClean="0"/>
              <a:t>。</a:t>
            </a:r>
            <a:endParaRPr lang="zh-CN" altLang="zh-CN" sz="1200" dirty="0" smtClean="0"/>
          </a:p>
          <a:p>
            <a:pPr eaLnBrk="1" hangingPunct="1">
              <a:lnSpc>
                <a:spcPct val="150000"/>
              </a:lnSpc>
            </a:pPr>
            <a:endParaRPr lang="zh-CN" altLang="en-US" sz="1200" dirty="0" smtClean="0"/>
          </a:p>
        </p:txBody>
      </p:sp>
      <p:pic>
        <p:nvPicPr>
          <p:cNvPr id="6" name="Picture 7"/>
          <p:cNvPicPr>
            <a:picLocks noChangeAspect="1" noChangeArrowheads="1"/>
          </p:cNvPicPr>
          <p:nvPr/>
        </p:nvPicPr>
        <p:blipFill>
          <a:blip r:embed="rId3"/>
          <a:srcRect/>
          <a:stretch>
            <a:fillRect/>
          </a:stretch>
        </p:blipFill>
        <p:spPr bwMode="auto">
          <a:xfrm>
            <a:off x="457200" y="1846263"/>
            <a:ext cx="3276600" cy="1924050"/>
          </a:xfrm>
          <a:prstGeom prst="rect">
            <a:avLst/>
          </a:prstGeom>
          <a:noFill/>
          <a:ln w="9525">
            <a:solidFill>
              <a:srgbClr val="FFFFFF"/>
            </a:solidFill>
            <a:miter lim="800000"/>
            <a:headEnd/>
            <a:tailEnd/>
          </a:ln>
        </p:spPr>
      </p:pic>
      <p:sp>
        <p:nvSpPr>
          <p:cNvPr id="7" name="AutoShape 8"/>
          <p:cNvSpPr>
            <a:spLocks noChangeArrowheads="1"/>
          </p:cNvSpPr>
          <p:nvPr/>
        </p:nvSpPr>
        <p:spPr bwMode="auto">
          <a:xfrm>
            <a:off x="4191000" y="2590800"/>
            <a:ext cx="914400" cy="457200"/>
          </a:xfrm>
          <a:prstGeom prst="rightArrow">
            <a:avLst>
              <a:gd name="adj1" fmla="val 50000"/>
              <a:gd name="adj2" fmla="val 50000"/>
            </a:avLst>
          </a:prstGeom>
          <a:solidFill>
            <a:srgbClr val="000000"/>
          </a:solidFill>
          <a:ln w="9525">
            <a:solidFill>
              <a:srgbClr val="000000"/>
            </a:solidFill>
            <a:miter lim="800000"/>
            <a:headEnd/>
            <a:tailEnd/>
          </a:ln>
        </p:spPr>
        <p:txBody>
          <a:bodyPr wrap="none" lIns="91432" tIns="45716" rIns="91432" bIns="45716"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宋体" pitchFamily="2" charset="-122"/>
              <a:cs typeface="Arial"/>
            </a:endParaRPr>
          </a:p>
        </p:txBody>
      </p:sp>
      <p:pic>
        <p:nvPicPr>
          <p:cNvPr id="8" name="Picture 11" descr="V3_Synergy_Unleashed"/>
          <p:cNvPicPr>
            <a:picLocks noChangeAspect="1" noChangeArrowheads="1"/>
          </p:cNvPicPr>
          <p:nvPr/>
        </p:nvPicPr>
        <p:blipFill>
          <a:blip r:embed="rId4"/>
          <a:srcRect/>
          <a:stretch>
            <a:fillRect/>
          </a:stretch>
        </p:blipFill>
        <p:spPr bwMode="auto">
          <a:xfrm>
            <a:off x="5715000" y="1674813"/>
            <a:ext cx="2438400" cy="2393950"/>
          </a:xfrm>
          <a:prstGeom prst="rect">
            <a:avLst/>
          </a:prstGeom>
          <a:noFill/>
          <a:ln w="9525">
            <a:noFill/>
            <a:miter lim="800000"/>
            <a:headEnd/>
            <a:tailEnd/>
          </a:ln>
        </p:spPr>
      </p:pic>
      <p:sp>
        <p:nvSpPr>
          <p:cNvPr id="11" name="标题 3"/>
          <p:cNvSpPr txBox="1">
            <a:spLocks/>
          </p:cNvSpPr>
          <p:nvPr/>
        </p:nvSpPr>
        <p:spPr>
          <a:xfrm>
            <a:off x="428596" y="142852"/>
            <a:ext cx="8258204" cy="642942"/>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800" b="1" dirty="0" smtClean="0">
                <a:solidFill>
                  <a:schemeClr val="bg1"/>
                </a:solidFill>
                <a:latin typeface="幼圆" pitchFamily="49" charset="-122"/>
                <a:ea typeface="幼圆" pitchFamily="49" charset="-122"/>
                <a:cs typeface="+mj-cs"/>
              </a:rPr>
              <a:t>为什么从</a:t>
            </a:r>
            <a:r>
              <a:rPr lang="en-US" altLang="zh-CN" sz="2800" b="1" dirty="0" smtClean="0">
                <a:solidFill>
                  <a:schemeClr val="bg1"/>
                </a:solidFill>
                <a:latin typeface="幼圆" pitchFamily="49" charset="-122"/>
                <a:ea typeface="幼圆" pitchFamily="49" charset="-122"/>
                <a:cs typeface="+mj-cs"/>
              </a:rPr>
              <a:t>V2 </a:t>
            </a:r>
            <a:r>
              <a:rPr lang="zh-CN" altLang="en-US" sz="2800" b="1" dirty="0" smtClean="0">
                <a:solidFill>
                  <a:schemeClr val="bg1"/>
                </a:solidFill>
                <a:latin typeface="幼圆" pitchFamily="49" charset="-122"/>
                <a:ea typeface="幼圆" pitchFamily="49" charset="-122"/>
                <a:cs typeface="+mj-cs"/>
              </a:rPr>
              <a:t>到 </a:t>
            </a:r>
            <a:r>
              <a:rPr lang="en-US" altLang="zh-CN" sz="2800" b="1" dirty="0" smtClean="0">
                <a:solidFill>
                  <a:schemeClr val="bg1"/>
                </a:solidFill>
                <a:latin typeface="幼圆" pitchFamily="49" charset="-122"/>
                <a:ea typeface="幼圆" pitchFamily="49" charset="-122"/>
                <a:cs typeface="+mj-cs"/>
              </a:rPr>
              <a:t>V3</a:t>
            </a:r>
            <a:r>
              <a:rPr lang="zh-CN" altLang="en-US" sz="2800" b="1" dirty="0" smtClean="0">
                <a:solidFill>
                  <a:schemeClr val="bg1"/>
                </a:solidFill>
                <a:latin typeface="幼圆" pitchFamily="49" charset="-122"/>
                <a:ea typeface="幼圆" pitchFamily="49" charset="-122"/>
                <a:cs typeface="+mj-cs"/>
              </a:rPr>
              <a:t>？</a:t>
            </a:r>
            <a:endParaRPr kumimoji="0" lang="zh-CN" altLang="en-US" sz="2800" b="1" i="1" u="none" strike="noStrike" kern="1200" cap="none" spc="0" normalizeH="0" baseline="0" noProof="0" dirty="0" smtClean="0">
              <a:ln>
                <a:noFill/>
              </a:ln>
              <a:solidFill>
                <a:schemeClr val="bg1"/>
              </a:solidFill>
              <a:effectLst/>
              <a:uLnTx/>
              <a:uFillTx/>
              <a:latin typeface="+mj-lt"/>
              <a:ea typeface="幼圆" pitchFamily="49" charset="-122"/>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3"/>
          <p:cNvSpPr txBox="1">
            <a:spLocks/>
          </p:cNvSpPr>
          <p:nvPr/>
        </p:nvSpPr>
        <p:spPr>
          <a:xfrm>
            <a:off x="428596" y="142852"/>
            <a:ext cx="8258204" cy="642942"/>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chemeClr val="bg1"/>
                </a:solidFill>
                <a:effectLst/>
                <a:uLnTx/>
                <a:uFillTx/>
                <a:latin typeface="幼圆" pitchFamily="49" charset="-122"/>
                <a:ea typeface="幼圆" pitchFamily="49" charset="-122"/>
                <a:cs typeface="+mj-cs"/>
              </a:rPr>
              <a:t>ＩＴＩＬＶ２与Ｖ３异同</a:t>
            </a:r>
            <a:endParaRPr kumimoji="0" lang="zh-CN" altLang="en-US" sz="2400" b="0" i="1" u="none" strike="noStrike" kern="1200" cap="none" spc="0" normalizeH="0" baseline="0" noProof="0" dirty="0" smtClean="0">
              <a:ln>
                <a:noFill/>
              </a:ln>
              <a:solidFill>
                <a:schemeClr val="bg1"/>
              </a:solidFill>
              <a:effectLst/>
              <a:uLnTx/>
              <a:uFillTx/>
              <a:latin typeface="+mj-lt"/>
              <a:ea typeface="幼圆" pitchFamily="49" charset="-122"/>
              <a:cs typeface="+mj-cs"/>
            </a:endParaRPr>
          </a:p>
        </p:txBody>
      </p:sp>
      <p:graphicFrame>
        <p:nvGraphicFramePr>
          <p:cNvPr id="9" name="图示 8"/>
          <p:cNvGraphicFramePr/>
          <p:nvPr/>
        </p:nvGraphicFramePr>
        <p:xfrm>
          <a:off x="1000100" y="5061315"/>
          <a:ext cx="7111142" cy="6217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内容占位符 3"/>
          <p:cNvGraphicFramePr>
            <a:graphicFrameLocks/>
          </p:cNvGraphicFramePr>
          <p:nvPr/>
        </p:nvGraphicFramePr>
        <p:xfrm>
          <a:off x="1142976" y="4254349"/>
          <a:ext cx="6929486" cy="111449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右弧形箭头 11"/>
          <p:cNvSpPr/>
          <p:nvPr/>
        </p:nvSpPr>
        <p:spPr>
          <a:xfrm>
            <a:off x="8215338" y="4440145"/>
            <a:ext cx="571504" cy="1203433"/>
          </a:xfrm>
          <a:prstGeom prst="curvedLeft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上弧形箭头 12"/>
          <p:cNvSpPr/>
          <p:nvPr/>
        </p:nvSpPr>
        <p:spPr>
          <a:xfrm rot="16200000">
            <a:off x="76912" y="4791829"/>
            <a:ext cx="1274871" cy="571504"/>
          </a:xfrm>
          <a:prstGeom prst="curved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13"/>
          <p:cNvSpPr txBox="1"/>
          <p:nvPr/>
        </p:nvSpPr>
        <p:spPr>
          <a:xfrm>
            <a:off x="1142976" y="4151004"/>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财务管理</a:t>
            </a:r>
            <a:endParaRPr lang="zh-CN" altLang="en-US" sz="1000" dirty="0"/>
          </a:p>
        </p:txBody>
      </p:sp>
      <p:sp>
        <p:nvSpPr>
          <p:cNvPr id="15" name="TextBox 14"/>
          <p:cNvSpPr txBox="1"/>
          <p:nvPr/>
        </p:nvSpPr>
        <p:spPr>
          <a:xfrm>
            <a:off x="1142976" y="3833345"/>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服务组合管理</a:t>
            </a:r>
            <a:endParaRPr lang="zh-CN" altLang="en-US" sz="1000" dirty="0"/>
          </a:p>
        </p:txBody>
      </p:sp>
      <p:sp>
        <p:nvSpPr>
          <p:cNvPr id="16" name="TextBox 15"/>
          <p:cNvSpPr txBox="1"/>
          <p:nvPr/>
        </p:nvSpPr>
        <p:spPr>
          <a:xfrm>
            <a:off x="1142976" y="3508062"/>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需求管理</a:t>
            </a:r>
            <a:endParaRPr lang="zh-CN" altLang="en-US" sz="1000" dirty="0"/>
          </a:p>
        </p:txBody>
      </p:sp>
      <p:sp>
        <p:nvSpPr>
          <p:cNvPr id="17" name="TextBox 16"/>
          <p:cNvSpPr txBox="1"/>
          <p:nvPr/>
        </p:nvSpPr>
        <p:spPr>
          <a:xfrm>
            <a:off x="1142976" y="3190403"/>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战略制定</a:t>
            </a:r>
            <a:endParaRPr lang="zh-CN" altLang="en-US" sz="1000" dirty="0"/>
          </a:p>
        </p:txBody>
      </p:sp>
      <p:sp>
        <p:nvSpPr>
          <p:cNvPr id="18" name="TextBox 17"/>
          <p:cNvSpPr txBox="1"/>
          <p:nvPr/>
        </p:nvSpPr>
        <p:spPr>
          <a:xfrm>
            <a:off x="2857488" y="4151004"/>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服务级别管理</a:t>
            </a:r>
            <a:endParaRPr lang="zh-CN" altLang="en-US" sz="1000" dirty="0"/>
          </a:p>
        </p:txBody>
      </p:sp>
      <p:sp>
        <p:nvSpPr>
          <p:cNvPr id="19" name="TextBox 18"/>
          <p:cNvSpPr txBox="1"/>
          <p:nvPr/>
        </p:nvSpPr>
        <p:spPr>
          <a:xfrm>
            <a:off x="2857488" y="3833345"/>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可用性管理</a:t>
            </a:r>
            <a:endParaRPr lang="zh-CN" altLang="en-US" sz="1000" dirty="0"/>
          </a:p>
        </p:txBody>
      </p:sp>
      <p:sp>
        <p:nvSpPr>
          <p:cNvPr id="20" name="TextBox 19"/>
          <p:cNvSpPr txBox="1"/>
          <p:nvPr/>
        </p:nvSpPr>
        <p:spPr>
          <a:xfrm>
            <a:off x="2857488" y="3508062"/>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容量管理</a:t>
            </a:r>
            <a:endParaRPr lang="zh-CN" altLang="en-US" sz="1000" dirty="0"/>
          </a:p>
        </p:txBody>
      </p:sp>
      <p:sp>
        <p:nvSpPr>
          <p:cNvPr id="21" name="TextBox 20"/>
          <p:cNvSpPr txBox="1"/>
          <p:nvPr/>
        </p:nvSpPr>
        <p:spPr>
          <a:xfrm>
            <a:off x="2857488" y="3175155"/>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可持续性管理</a:t>
            </a:r>
            <a:endParaRPr lang="zh-CN" altLang="en-US" sz="1000" dirty="0"/>
          </a:p>
        </p:txBody>
      </p:sp>
      <p:sp>
        <p:nvSpPr>
          <p:cNvPr id="22" name="TextBox 21"/>
          <p:cNvSpPr txBox="1"/>
          <p:nvPr/>
        </p:nvSpPr>
        <p:spPr>
          <a:xfrm>
            <a:off x="2857488" y="2846483"/>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solidFill>
                  <a:srgbClr val="FF0000"/>
                </a:solidFill>
              </a:rPr>
              <a:t>信息安全管理</a:t>
            </a:r>
            <a:endParaRPr lang="zh-CN" altLang="en-US" sz="1000" dirty="0">
              <a:solidFill>
                <a:srgbClr val="FF0000"/>
              </a:solidFill>
            </a:endParaRPr>
          </a:p>
        </p:txBody>
      </p:sp>
      <p:sp>
        <p:nvSpPr>
          <p:cNvPr id="23" name="TextBox 22"/>
          <p:cNvSpPr txBox="1"/>
          <p:nvPr/>
        </p:nvSpPr>
        <p:spPr>
          <a:xfrm>
            <a:off x="2857488" y="2532213"/>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服务目录管理</a:t>
            </a:r>
            <a:endParaRPr lang="zh-CN" altLang="en-US" sz="1000" dirty="0"/>
          </a:p>
        </p:txBody>
      </p:sp>
      <p:sp>
        <p:nvSpPr>
          <p:cNvPr id="24" name="TextBox 23"/>
          <p:cNvSpPr txBox="1"/>
          <p:nvPr/>
        </p:nvSpPr>
        <p:spPr>
          <a:xfrm>
            <a:off x="2857488" y="2214554"/>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solidFill>
                  <a:srgbClr val="FF0000"/>
                </a:solidFill>
              </a:rPr>
              <a:t>供应商管理</a:t>
            </a:r>
            <a:endParaRPr lang="zh-CN" altLang="en-US" sz="1000" dirty="0">
              <a:solidFill>
                <a:srgbClr val="FF0000"/>
              </a:solidFill>
            </a:endParaRPr>
          </a:p>
        </p:txBody>
      </p:sp>
      <p:sp>
        <p:nvSpPr>
          <p:cNvPr id="25" name="TextBox 24"/>
          <p:cNvSpPr txBox="1"/>
          <p:nvPr/>
        </p:nvSpPr>
        <p:spPr>
          <a:xfrm>
            <a:off x="4500562" y="4151004"/>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变更管理</a:t>
            </a:r>
            <a:endParaRPr lang="zh-CN" altLang="en-US" sz="1000" dirty="0"/>
          </a:p>
        </p:txBody>
      </p:sp>
      <p:sp>
        <p:nvSpPr>
          <p:cNvPr id="26" name="TextBox 25"/>
          <p:cNvSpPr txBox="1"/>
          <p:nvPr/>
        </p:nvSpPr>
        <p:spPr>
          <a:xfrm>
            <a:off x="4500562" y="3825721"/>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资产与配置管理</a:t>
            </a:r>
            <a:endParaRPr lang="zh-CN" altLang="en-US" sz="1000" dirty="0"/>
          </a:p>
        </p:txBody>
      </p:sp>
      <p:sp>
        <p:nvSpPr>
          <p:cNvPr id="27" name="TextBox 26"/>
          <p:cNvSpPr txBox="1"/>
          <p:nvPr/>
        </p:nvSpPr>
        <p:spPr>
          <a:xfrm>
            <a:off x="4500562" y="3500438"/>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发布与部署管理</a:t>
            </a:r>
            <a:endParaRPr lang="zh-CN" altLang="en-US" sz="1000" dirty="0"/>
          </a:p>
        </p:txBody>
      </p:sp>
      <p:sp>
        <p:nvSpPr>
          <p:cNvPr id="28" name="TextBox 27"/>
          <p:cNvSpPr txBox="1"/>
          <p:nvPr/>
        </p:nvSpPr>
        <p:spPr>
          <a:xfrm>
            <a:off x="4500562" y="3175155"/>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转换规划与支持</a:t>
            </a:r>
            <a:endParaRPr lang="zh-CN" altLang="en-US" sz="1000" dirty="0"/>
          </a:p>
        </p:txBody>
      </p:sp>
      <p:sp>
        <p:nvSpPr>
          <p:cNvPr id="29" name="TextBox 28"/>
          <p:cNvSpPr txBox="1"/>
          <p:nvPr/>
        </p:nvSpPr>
        <p:spPr>
          <a:xfrm>
            <a:off x="4500562" y="2846483"/>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服务验证与测试</a:t>
            </a:r>
            <a:endParaRPr lang="zh-CN" altLang="en-US" sz="1000" dirty="0"/>
          </a:p>
        </p:txBody>
      </p:sp>
      <p:sp>
        <p:nvSpPr>
          <p:cNvPr id="30" name="TextBox 29"/>
          <p:cNvSpPr txBox="1"/>
          <p:nvPr/>
        </p:nvSpPr>
        <p:spPr>
          <a:xfrm>
            <a:off x="4500562" y="2532213"/>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评估</a:t>
            </a:r>
            <a:endParaRPr lang="zh-CN" altLang="en-US" sz="1000" dirty="0"/>
          </a:p>
        </p:txBody>
      </p:sp>
      <p:sp>
        <p:nvSpPr>
          <p:cNvPr id="31" name="TextBox 30"/>
          <p:cNvSpPr txBox="1"/>
          <p:nvPr/>
        </p:nvSpPr>
        <p:spPr>
          <a:xfrm>
            <a:off x="4500562" y="2214554"/>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知识管理</a:t>
            </a:r>
            <a:endParaRPr lang="zh-CN" altLang="en-US" sz="1000" dirty="0"/>
          </a:p>
        </p:txBody>
      </p:sp>
      <p:sp>
        <p:nvSpPr>
          <p:cNvPr id="32" name="TextBox 31"/>
          <p:cNvSpPr txBox="1"/>
          <p:nvPr/>
        </p:nvSpPr>
        <p:spPr>
          <a:xfrm>
            <a:off x="6215074" y="4151004"/>
            <a:ext cx="1500198" cy="246221"/>
          </a:xfrm>
          <a:prstGeom prst="rect">
            <a:avLst/>
          </a:prstGeom>
          <a:solidFill>
            <a:schemeClr val="accent5">
              <a:lumMod val="75000"/>
            </a:schemeClr>
          </a:solidFill>
          <a:ln>
            <a:solidFill>
              <a:schemeClr val="tx1"/>
            </a:solidFill>
          </a:ln>
        </p:spPr>
        <p:txBody>
          <a:bodyPr wrap="square" rtlCol="0">
            <a:spAutoFit/>
          </a:bodyPr>
          <a:lstStyle/>
          <a:p>
            <a:pPr algn="ctr"/>
            <a:r>
              <a:rPr lang="zh-CN" altLang="en-US" sz="1000" dirty="0" smtClean="0">
                <a:solidFill>
                  <a:schemeClr val="bg1"/>
                </a:solidFill>
              </a:rPr>
              <a:t>服务台</a:t>
            </a:r>
            <a:endParaRPr lang="zh-CN" altLang="en-US" sz="1000" dirty="0">
              <a:solidFill>
                <a:schemeClr val="bg1"/>
              </a:solidFill>
            </a:endParaRPr>
          </a:p>
        </p:txBody>
      </p:sp>
      <p:sp>
        <p:nvSpPr>
          <p:cNvPr id="33" name="TextBox 32"/>
          <p:cNvSpPr txBox="1"/>
          <p:nvPr/>
        </p:nvSpPr>
        <p:spPr>
          <a:xfrm>
            <a:off x="6215074" y="3825721"/>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事故管理</a:t>
            </a:r>
            <a:endParaRPr lang="zh-CN" altLang="en-US" sz="1000" dirty="0"/>
          </a:p>
        </p:txBody>
      </p:sp>
      <p:sp>
        <p:nvSpPr>
          <p:cNvPr id="34" name="TextBox 33"/>
          <p:cNvSpPr txBox="1"/>
          <p:nvPr/>
        </p:nvSpPr>
        <p:spPr>
          <a:xfrm>
            <a:off x="6215074" y="3175155"/>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访问管理</a:t>
            </a:r>
            <a:endParaRPr lang="zh-CN" altLang="en-US" sz="1000" dirty="0"/>
          </a:p>
        </p:txBody>
      </p:sp>
      <p:sp>
        <p:nvSpPr>
          <p:cNvPr id="35" name="TextBox 34"/>
          <p:cNvSpPr txBox="1"/>
          <p:nvPr/>
        </p:nvSpPr>
        <p:spPr>
          <a:xfrm>
            <a:off x="6215074" y="2846483"/>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事件管理</a:t>
            </a:r>
            <a:endParaRPr lang="zh-CN" altLang="en-US" sz="1000" dirty="0"/>
          </a:p>
        </p:txBody>
      </p:sp>
      <p:sp>
        <p:nvSpPr>
          <p:cNvPr id="36" name="TextBox 35"/>
          <p:cNvSpPr txBox="1"/>
          <p:nvPr/>
        </p:nvSpPr>
        <p:spPr>
          <a:xfrm>
            <a:off x="6215074" y="2539837"/>
            <a:ext cx="1500198" cy="246221"/>
          </a:xfrm>
          <a:prstGeom prst="rect">
            <a:avLst/>
          </a:prstGeom>
          <a:solidFill>
            <a:schemeClr val="bg1">
              <a:lumMod val="75000"/>
            </a:schemeClr>
          </a:solidFill>
          <a:ln>
            <a:solidFill>
              <a:schemeClr val="tx1"/>
            </a:solidFill>
          </a:ln>
        </p:spPr>
        <p:txBody>
          <a:bodyPr wrap="square" rtlCol="0">
            <a:spAutoFit/>
          </a:bodyPr>
          <a:lstStyle/>
          <a:p>
            <a:pPr algn="ctr"/>
            <a:r>
              <a:rPr lang="zh-CN" altLang="en-US" sz="1000" dirty="0" smtClean="0"/>
              <a:t>请求实施</a:t>
            </a:r>
            <a:endParaRPr lang="zh-CN" altLang="en-US" sz="1000" dirty="0"/>
          </a:p>
        </p:txBody>
      </p:sp>
      <p:sp>
        <p:nvSpPr>
          <p:cNvPr id="37" name="TextBox 36"/>
          <p:cNvSpPr txBox="1"/>
          <p:nvPr/>
        </p:nvSpPr>
        <p:spPr>
          <a:xfrm>
            <a:off x="6215074" y="2214554"/>
            <a:ext cx="1500198" cy="246221"/>
          </a:xfrm>
          <a:prstGeom prst="rect">
            <a:avLst/>
          </a:prstGeom>
          <a:solidFill>
            <a:schemeClr val="accent5">
              <a:lumMod val="75000"/>
            </a:schemeClr>
          </a:solidFill>
          <a:ln>
            <a:solidFill>
              <a:schemeClr val="tx1"/>
            </a:solidFill>
          </a:ln>
        </p:spPr>
        <p:txBody>
          <a:bodyPr wrap="square" rtlCol="0">
            <a:spAutoFit/>
          </a:bodyPr>
          <a:lstStyle/>
          <a:p>
            <a:pPr algn="ctr"/>
            <a:r>
              <a:rPr lang="zh-CN" altLang="en-US" sz="1000" dirty="0" smtClean="0">
                <a:solidFill>
                  <a:schemeClr val="bg1"/>
                </a:solidFill>
              </a:rPr>
              <a:t>技术管理</a:t>
            </a:r>
            <a:endParaRPr lang="zh-CN" altLang="en-US" sz="1000" dirty="0">
              <a:solidFill>
                <a:schemeClr val="bg1"/>
              </a:solidFill>
            </a:endParaRPr>
          </a:p>
        </p:txBody>
      </p:sp>
      <p:sp>
        <p:nvSpPr>
          <p:cNvPr id="38" name="TextBox 37"/>
          <p:cNvSpPr txBox="1"/>
          <p:nvPr/>
        </p:nvSpPr>
        <p:spPr>
          <a:xfrm>
            <a:off x="6215074" y="1896895"/>
            <a:ext cx="1500198" cy="246221"/>
          </a:xfrm>
          <a:prstGeom prst="rect">
            <a:avLst/>
          </a:prstGeom>
          <a:solidFill>
            <a:schemeClr val="accent5">
              <a:lumMod val="75000"/>
            </a:schemeClr>
          </a:solidFill>
          <a:ln>
            <a:solidFill>
              <a:schemeClr val="tx1"/>
            </a:solidFill>
          </a:ln>
        </p:spPr>
        <p:txBody>
          <a:bodyPr wrap="square" rtlCol="0">
            <a:spAutoFit/>
          </a:bodyPr>
          <a:lstStyle/>
          <a:p>
            <a:pPr algn="ctr"/>
            <a:r>
              <a:rPr lang="zh-CN" altLang="en-US" sz="1000" dirty="0" smtClean="0">
                <a:solidFill>
                  <a:schemeClr val="bg1"/>
                </a:solidFill>
              </a:rPr>
              <a:t>应用管理</a:t>
            </a:r>
            <a:endParaRPr lang="zh-CN" altLang="en-US" sz="1000" dirty="0">
              <a:solidFill>
                <a:schemeClr val="bg1"/>
              </a:solidFill>
            </a:endParaRPr>
          </a:p>
        </p:txBody>
      </p:sp>
      <p:sp>
        <p:nvSpPr>
          <p:cNvPr id="39" name="TextBox 38"/>
          <p:cNvSpPr txBox="1"/>
          <p:nvPr/>
        </p:nvSpPr>
        <p:spPr>
          <a:xfrm>
            <a:off x="6215074" y="1571612"/>
            <a:ext cx="1500198" cy="246221"/>
          </a:xfrm>
          <a:prstGeom prst="rect">
            <a:avLst/>
          </a:prstGeom>
          <a:solidFill>
            <a:schemeClr val="accent5">
              <a:lumMod val="75000"/>
            </a:schemeClr>
          </a:solidFill>
          <a:ln>
            <a:solidFill>
              <a:schemeClr val="tx1"/>
            </a:solidFill>
          </a:ln>
        </p:spPr>
        <p:txBody>
          <a:bodyPr wrap="square" rtlCol="0">
            <a:spAutoFit/>
          </a:bodyPr>
          <a:lstStyle/>
          <a:p>
            <a:pPr algn="ctr"/>
            <a:r>
              <a:rPr lang="zh-CN" altLang="en-US" sz="1000" dirty="0" smtClean="0">
                <a:solidFill>
                  <a:schemeClr val="bg1"/>
                </a:solidFill>
              </a:rPr>
              <a:t>运营管理</a:t>
            </a:r>
            <a:endParaRPr lang="zh-CN" altLang="en-US" sz="1000" dirty="0">
              <a:solidFill>
                <a:schemeClr val="bg1"/>
              </a:solidFill>
            </a:endParaRPr>
          </a:p>
        </p:txBody>
      </p:sp>
      <p:sp>
        <p:nvSpPr>
          <p:cNvPr id="40" name="TextBox 39"/>
          <p:cNvSpPr txBox="1"/>
          <p:nvPr/>
        </p:nvSpPr>
        <p:spPr>
          <a:xfrm>
            <a:off x="785786" y="1468267"/>
            <a:ext cx="928694" cy="246221"/>
          </a:xfrm>
          <a:prstGeom prst="rect">
            <a:avLst/>
          </a:prstGeom>
          <a:solidFill>
            <a:schemeClr val="bg1"/>
          </a:solidFill>
          <a:ln>
            <a:solidFill>
              <a:schemeClr val="tx1"/>
            </a:solidFill>
          </a:ln>
        </p:spPr>
        <p:txBody>
          <a:bodyPr wrap="square" rtlCol="0">
            <a:spAutoFit/>
          </a:bodyPr>
          <a:lstStyle/>
          <a:p>
            <a:pPr algn="ctr"/>
            <a:r>
              <a:rPr lang="en-US" altLang="zh-CN" sz="1000" dirty="0" smtClean="0"/>
              <a:t>From ITIL v2</a:t>
            </a:r>
            <a:endParaRPr lang="zh-CN" altLang="en-US" sz="1000" dirty="0"/>
          </a:p>
        </p:txBody>
      </p:sp>
      <p:sp>
        <p:nvSpPr>
          <p:cNvPr id="41" name="TextBox 40"/>
          <p:cNvSpPr txBox="1"/>
          <p:nvPr/>
        </p:nvSpPr>
        <p:spPr>
          <a:xfrm>
            <a:off x="785786" y="1754019"/>
            <a:ext cx="928694" cy="246221"/>
          </a:xfrm>
          <a:prstGeom prst="rect">
            <a:avLst/>
          </a:prstGeom>
          <a:solidFill>
            <a:schemeClr val="bg1">
              <a:lumMod val="75000"/>
            </a:schemeClr>
          </a:solidFill>
          <a:ln>
            <a:solidFill>
              <a:schemeClr val="tx1"/>
            </a:solidFill>
          </a:ln>
        </p:spPr>
        <p:txBody>
          <a:bodyPr wrap="square" rtlCol="0">
            <a:spAutoFit/>
          </a:bodyPr>
          <a:lstStyle/>
          <a:p>
            <a:pPr algn="ctr"/>
            <a:r>
              <a:rPr lang="en-US" altLang="zh-CN" sz="1000" dirty="0" smtClean="0"/>
              <a:t>New in ITIL v3</a:t>
            </a:r>
            <a:endParaRPr lang="zh-CN" altLang="en-US" sz="1000" dirty="0"/>
          </a:p>
        </p:txBody>
      </p:sp>
      <p:sp>
        <p:nvSpPr>
          <p:cNvPr id="42" name="TextBox 41"/>
          <p:cNvSpPr txBox="1"/>
          <p:nvPr/>
        </p:nvSpPr>
        <p:spPr>
          <a:xfrm>
            <a:off x="785786" y="2039771"/>
            <a:ext cx="928694" cy="246221"/>
          </a:xfrm>
          <a:prstGeom prst="rect">
            <a:avLst/>
          </a:prstGeom>
          <a:solidFill>
            <a:schemeClr val="accent5">
              <a:lumMod val="75000"/>
            </a:schemeClr>
          </a:solidFill>
          <a:ln>
            <a:solidFill>
              <a:schemeClr val="tx1"/>
            </a:solidFill>
          </a:ln>
        </p:spPr>
        <p:txBody>
          <a:bodyPr wrap="square" rtlCol="0">
            <a:spAutoFit/>
          </a:bodyPr>
          <a:lstStyle/>
          <a:p>
            <a:pPr algn="ctr"/>
            <a:r>
              <a:rPr lang="en-US" altLang="zh-CN" sz="1000" dirty="0" smtClean="0">
                <a:solidFill>
                  <a:schemeClr val="bg1"/>
                </a:solidFill>
              </a:rPr>
              <a:t>Functions</a:t>
            </a:r>
            <a:endParaRPr lang="zh-CN" altLang="en-US" sz="1000" dirty="0">
              <a:solidFill>
                <a:schemeClr val="bg1"/>
              </a:solidFill>
            </a:endParaRPr>
          </a:p>
        </p:txBody>
      </p:sp>
      <p:sp>
        <p:nvSpPr>
          <p:cNvPr id="44" name="TextBox 43"/>
          <p:cNvSpPr txBox="1"/>
          <p:nvPr/>
        </p:nvSpPr>
        <p:spPr>
          <a:xfrm>
            <a:off x="6215074" y="3500438"/>
            <a:ext cx="1500198" cy="246221"/>
          </a:xfrm>
          <a:prstGeom prst="rect">
            <a:avLst/>
          </a:prstGeom>
          <a:solidFill>
            <a:schemeClr val="bg1"/>
          </a:solidFill>
          <a:ln>
            <a:solidFill>
              <a:schemeClr val="tx1"/>
            </a:solidFill>
          </a:ln>
        </p:spPr>
        <p:txBody>
          <a:bodyPr wrap="square" rtlCol="0">
            <a:spAutoFit/>
          </a:bodyPr>
          <a:lstStyle/>
          <a:p>
            <a:pPr algn="ctr"/>
            <a:r>
              <a:rPr lang="zh-CN" altLang="en-US" sz="1000" dirty="0" smtClean="0"/>
              <a:t>问题管理</a:t>
            </a:r>
            <a:endParaRPr lang="zh-CN" altLang="en-US" sz="1000" dirty="0"/>
          </a:p>
        </p:txBody>
      </p:sp>
      <p:sp>
        <p:nvSpPr>
          <p:cNvPr id="45" name="TextBox 44"/>
          <p:cNvSpPr txBox="1"/>
          <p:nvPr/>
        </p:nvSpPr>
        <p:spPr>
          <a:xfrm>
            <a:off x="1295376" y="5722640"/>
            <a:ext cx="6705648" cy="246221"/>
          </a:xfrm>
          <a:prstGeom prst="rect">
            <a:avLst/>
          </a:prstGeom>
          <a:solidFill>
            <a:schemeClr val="bg1">
              <a:lumMod val="75000"/>
            </a:schemeClr>
          </a:solidFill>
          <a:ln>
            <a:solidFill>
              <a:schemeClr val="tx1"/>
            </a:solidFill>
          </a:ln>
        </p:spPr>
        <p:txBody>
          <a:bodyPr wrap="square" rtlCol="0">
            <a:spAutoFit/>
          </a:bodyPr>
          <a:lstStyle/>
          <a:p>
            <a:r>
              <a:rPr lang="en-US" altLang="zh-CN" sz="1000" dirty="0" smtClean="0"/>
              <a:t>7 Step Improvement</a:t>
            </a:r>
            <a:endParaRPr lang="zh-CN" altLang="en-US" sz="1000" dirty="0"/>
          </a:p>
        </p:txBody>
      </p:sp>
      <p:sp>
        <p:nvSpPr>
          <p:cNvPr id="46" name="TextBox 45"/>
          <p:cNvSpPr txBox="1"/>
          <p:nvPr/>
        </p:nvSpPr>
        <p:spPr>
          <a:xfrm>
            <a:off x="1285852" y="6040299"/>
            <a:ext cx="3071834" cy="246221"/>
          </a:xfrm>
          <a:prstGeom prst="rect">
            <a:avLst/>
          </a:prstGeom>
          <a:solidFill>
            <a:schemeClr val="bg1">
              <a:lumMod val="75000"/>
            </a:schemeClr>
          </a:solidFill>
          <a:ln>
            <a:solidFill>
              <a:schemeClr val="tx1"/>
            </a:solidFill>
          </a:ln>
        </p:spPr>
        <p:txBody>
          <a:bodyPr wrap="square" rtlCol="0">
            <a:spAutoFit/>
          </a:bodyPr>
          <a:lstStyle/>
          <a:p>
            <a:r>
              <a:rPr lang="en-US" altLang="zh-CN" sz="1000" dirty="0" smtClean="0"/>
              <a:t>Service Reporting</a:t>
            </a:r>
            <a:endParaRPr lang="zh-CN" altLang="en-US" sz="1000" dirty="0"/>
          </a:p>
        </p:txBody>
      </p:sp>
      <p:sp>
        <p:nvSpPr>
          <p:cNvPr id="47" name="TextBox 46"/>
          <p:cNvSpPr txBox="1"/>
          <p:nvPr/>
        </p:nvSpPr>
        <p:spPr>
          <a:xfrm>
            <a:off x="4929190" y="6040299"/>
            <a:ext cx="3071834" cy="246221"/>
          </a:xfrm>
          <a:prstGeom prst="rect">
            <a:avLst/>
          </a:prstGeom>
          <a:solidFill>
            <a:schemeClr val="bg1">
              <a:lumMod val="75000"/>
            </a:schemeClr>
          </a:solidFill>
          <a:ln>
            <a:solidFill>
              <a:schemeClr val="tx1"/>
            </a:solidFill>
          </a:ln>
        </p:spPr>
        <p:txBody>
          <a:bodyPr wrap="square" rtlCol="0">
            <a:spAutoFit/>
          </a:bodyPr>
          <a:lstStyle/>
          <a:p>
            <a:r>
              <a:rPr lang="en-US" altLang="zh-CN" sz="1000" dirty="0" smtClean="0"/>
              <a:t>Service Measurement</a:t>
            </a:r>
            <a:endParaRPr lang="zh-CN" altLang="en-US" sz="1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a:p>
        </p:txBody>
      </p:sp>
      <p:sp>
        <p:nvSpPr>
          <p:cNvPr id="19" name="圆角矩形 18"/>
          <p:cNvSpPr/>
          <p:nvPr/>
        </p:nvSpPr>
        <p:spPr>
          <a:xfrm>
            <a:off x="500034" y="1643050"/>
            <a:ext cx="1000132" cy="3857652"/>
          </a:xfrm>
          <a:prstGeom prst="roundRect">
            <a:avLst/>
          </a:prstGeom>
          <a:ln>
            <a:solidFill>
              <a:srgbClr val="C0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600" b="1" dirty="0" smtClean="0">
                <a:latin typeface="楷体" pitchFamily="49" charset="-122"/>
                <a:ea typeface="楷体" pitchFamily="49" charset="-122"/>
              </a:rPr>
              <a:t>服务管理体系</a:t>
            </a:r>
            <a:endParaRPr lang="zh-CN" altLang="en-US" sz="1600" b="1" dirty="0">
              <a:latin typeface="楷体" pitchFamily="49" charset="-122"/>
              <a:ea typeface="楷体" pitchFamily="49" charset="-122"/>
            </a:endParaRPr>
          </a:p>
        </p:txBody>
      </p:sp>
      <p:sp>
        <p:nvSpPr>
          <p:cNvPr id="23" name="圆角矩形 22"/>
          <p:cNvSpPr/>
          <p:nvPr/>
        </p:nvSpPr>
        <p:spPr>
          <a:xfrm>
            <a:off x="1785918" y="1714488"/>
            <a:ext cx="1214446" cy="85725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1600" b="1" dirty="0" smtClean="0">
                <a:latin typeface="楷体" pitchFamily="49" charset="-122"/>
                <a:ea typeface="楷体" pitchFamily="49" charset="-122"/>
              </a:rPr>
              <a:t>人 员</a:t>
            </a:r>
            <a:endParaRPr lang="en-US" altLang="zh-CN" sz="1600" b="1" dirty="0" smtClean="0">
              <a:latin typeface="楷体" pitchFamily="49" charset="-122"/>
              <a:ea typeface="楷体" pitchFamily="49" charset="-122"/>
            </a:endParaRPr>
          </a:p>
          <a:p>
            <a:pPr algn="ctr"/>
            <a:r>
              <a:rPr lang="en-US" altLang="zh-CN" sz="1600" b="1" dirty="0" smtClean="0">
                <a:latin typeface="Arial" pitchFamily="34" charset="0"/>
                <a:ea typeface="楷体" pitchFamily="49" charset="-122"/>
                <a:cs typeface="Arial" pitchFamily="34" charset="0"/>
              </a:rPr>
              <a:t>People</a:t>
            </a:r>
            <a:endParaRPr lang="zh-CN" altLang="en-US" sz="1600" b="1" dirty="0">
              <a:latin typeface="Arial" pitchFamily="34" charset="0"/>
              <a:ea typeface="楷体" pitchFamily="49" charset="-122"/>
              <a:cs typeface="Arial" pitchFamily="34" charset="0"/>
            </a:endParaRPr>
          </a:p>
        </p:txBody>
      </p:sp>
      <p:sp>
        <p:nvSpPr>
          <p:cNvPr id="28" name="圆角矩形 27"/>
          <p:cNvSpPr/>
          <p:nvPr/>
        </p:nvSpPr>
        <p:spPr>
          <a:xfrm>
            <a:off x="3214678" y="1714488"/>
            <a:ext cx="1214446"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岗位模型</a:t>
            </a:r>
            <a:endParaRPr lang="zh-CN" altLang="en-US" sz="1600" b="1" dirty="0">
              <a:latin typeface="楷体" pitchFamily="49" charset="-122"/>
              <a:ea typeface="楷体" pitchFamily="49" charset="-122"/>
            </a:endParaRPr>
          </a:p>
        </p:txBody>
      </p:sp>
      <p:sp>
        <p:nvSpPr>
          <p:cNvPr id="29" name="圆角矩形 28"/>
          <p:cNvSpPr/>
          <p:nvPr/>
        </p:nvSpPr>
        <p:spPr>
          <a:xfrm>
            <a:off x="3214678" y="2214554"/>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胜任力模型</a:t>
            </a:r>
            <a:endParaRPr lang="zh-CN" altLang="en-US" sz="1600" b="1" dirty="0">
              <a:latin typeface="楷体" pitchFamily="49" charset="-122"/>
              <a:ea typeface="楷体" pitchFamily="49" charset="-122"/>
            </a:endParaRPr>
          </a:p>
        </p:txBody>
      </p:sp>
      <p:sp>
        <p:nvSpPr>
          <p:cNvPr id="30" name="圆角矩形 29"/>
          <p:cNvSpPr/>
          <p:nvPr/>
        </p:nvSpPr>
        <p:spPr>
          <a:xfrm>
            <a:off x="3214678" y="2786058"/>
            <a:ext cx="1214446"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流程框架</a:t>
            </a:r>
            <a:endParaRPr lang="zh-CN" altLang="en-US" sz="1600" b="1" dirty="0">
              <a:latin typeface="楷体" pitchFamily="49" charset="-122"/>
              <a:ea typeface="楷体" pitchFamily="49" charset="-122"/>
            </a:endParaRPr>
          </a:p>
        </p:txBody>
      </p:sp>
      <p:sp>
        <p:nvSpPr>
          <p:cNvPr id="31" name="圆角矩形 30"/>
          <p:cNvSpPr/>
          <p:nvPr/>
        </p:nvSpPr>
        <p:spPr>
          <a:xfrm>
            <a:off x="4857752" y="3214686"/>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流程成熟度</a:t>
            </a:r>
            <a:endParaRPr lang="zh-CN" altLang="en-US" sz="1600" b="1" dirty="0">
              <a:latin typeface="楷体" pitchFamily="49" charset="-122"/>
              <a:ea typeface="楷体" pitchFamily="49" charset="-122"/>
            </a:endParaRPr>
          </a:p>
        </p:txBody>
      </p:sp>
      <p:sp>
        <p:nvSpPr>
          <p:cNvPr id="32" name="圆角矩形 31"/>
          <p:cNvSpPr/>
          <p:nvPr/>
        </p:nvSpPr>
        <p:spPr>
          <a:xfrm>
            <a:off x="3214678" y="3214686"/>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流程模型</a:t>
            </a:r>
            <a:endParaRPr lang="zh-CN" altLang="en-US" sz="1600" b="1" dirty="0">
              <a:latin typeface="楷体" pitchFamily="49" charset="-122"/>
              <a:ea typeface="楷体" pitchFamily="49" charset="-122"/>
            </a:endParaRPr>
          </a:p>
        </p:txBody>
      </p:sp>
      <p:sp>
        <p:nvSpPr>
          <p:cNvPr id="33" name="Rectangle 2"/>
          <p:cNvSpPr txBox="1">
            <a:spLocks noChangeArrowheads="1"/>
          </p:cNvSpPr>
          <p:nvPr/>
        </p:nvSpPr>
        <p:spPr>
          <a:xfrm>
            <a:off x="357158" y="71414"/>
            <a:ext cx="7286676" cy="868346"/>
          </a:xfrm>
          <a:prstGeom prst="rect">
            <a:avLst/>
          </a:prstGeom>
        </p:spPr>
        <p:txBody>
          <a:bodyPr vert="horz" lIns="91440" tIns="45720" rIns="91440" bIns="45720" rtlCol="0"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cap="all" dirty="0" smtClean="0">
                <a:solidFill>
                  <a:schemeClr val="bg1"/>
                </a:solidFill>
                <a:latin typeface="楷体" pitchFamily="49" charset="-122"/>
                <a:ea typeface="楷体" pitchFamily="49" charset="-122"/>
                <a:cs typeface="Arial" pitchFamily="34" charset="0"/>
              </a:rPr>
              <a:t>服务</a:t>
            </a:r>
            <a:r>
              <a:rPr lang="en-US" altLang="zh-CN" sz="3600" b="1" cap="all" dirty="0" smtClean="0">
                <a:solidFill>
                  <a:schemeClr val="bg1"/>
                </a:solidFill>
                <a:latin typeface="楷体" pitchFamily="49" charset="-122"/>
                <a:ea typeface="楷体" pitchFamily="49" charset="-122"/>
                <a:cs typeface="Arial" pitchFamily="34" charset="0"/>
              </a:rPr>
              <a:t>4P</a:t>
            </a:r>
            <a:r>
              <a:rPr lang="zh-CN" altLang="en-US" sz="3600" b="1" cap="all" dirty="0" smtClean="0">
                <a:solidFill>
                  <a:schemeClr val="bg1"/>
                </a:solidFill>
                <a:latin typeface="楷体" pitchFamily="49" charset="-122"/>
                <a:ea typeface="楷体" pitchFamily="49" charset="-122"/>
                <a:cs typeface="Arial" pitchFamily="34" charset="0"/>
              </a:rPr>
              <a:t>模型</a:t>
            </a:r>
            <a:endParaRPr kumimoji="0" lang="zh-CN" altLang="en-US" sz="3600" b="1" i="0" u="none" strike="noStrike" kern="1200" cap="all" spc="0" normalizeH="0" baseline="0" noProof="0" dirty="0" smtClean="0">
              <a:ln>
                <a:noFill/>
              </a:ln>
              <a:solidFill>
                <a:schemeClr val="bg1"/>
              </a:solidFill>
              <a:effectLst/>
              <a:uLnTx/>
              <a:uFillTx/>
              <a:latin typeface="楷体" pitchFamily="49" charset="-122"/>
              <a:ea typeface="楷体" pitchFamily="49" charset="-122"/>
              <a:cs typeface="Arial" pitchFamily="34" charset="0"/>
            </a:endParaRPr>
          </a:p>
        </p:txBody>
      </p:sp>
      <p:sp>
        <p:nvSpPr>
          <p:cNvPr id="36" name="圆角矩形 35"/>
          <p:cNvSpPr/>
          <p:nvPr/>
        </p:nvSpPr>
        <p:spPr>
          <a:xfrm>
            <a:off x="1785918" y="2714620"/>
            <a:ext cx="1214446" cy="85725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1600" b="1" dirty="0" smtClean="0">
                <a:latin typeface="楷体" pitchFamily="49" charset="-122"/>
                <a:ea typeface="楷体" pitchFamily="49" charset="-122"/>
              </a:rPr>
              <a:t>流程</a:t>
            </a:r>
            <a:endParaRPr lang="en-US" altLang="zh-CN" sz="1600" b="1" dirty="0" smtClean="0">
              <a:latin typeface="楷体" pitchFamily="49" charset="-122"/>
              <a:ea typeface="楷体" pitchFamily="49" charset="-122"/>
            </a:endParaRPr>
          </a:p>
          <a:p>
            <a:pPr algn="ctr"/>
            <a:r>
              <a:rPr lang="en-US" altLang="zh-CN" sz="1600" b="1" dirty="0" smtClean="0">
                <a:latin typeface="Arial" pitchFamily="34" charset="0"/>
                <a:ea typeface="楷体" pitchFamily="49" charset="-122"/>
                <a:cs typeface="Arial" pitchFamily="34" charset="0"/>
              </a:rPr>
              <a:t>Process</a:t>
            </a:r>
            <a:endParaRPr lang="zh-CN" altLang="en-US" sz="1600" b="1" dirty="0">
              <a:latin typeface="Arial" pitchFamily="34" charset="0"/>
              <a:ea typeface="楷体" pitchFamily="49" charset="-122"/>
              <a:cs typeface="Arial" pitchFamily="34" charset="0"/>
            </a:endParaRPr>
          </a:p>
        </p:txBody>
      </p:sp>
      <p:sp>
        <p:nvSpPr>
          <p:cNvPr id="37" name="圆角矩形 36"/>
          <p:cNvSpPr/>
          <p:nvPr/>
        </p:nvSpPr>
        <p:spPr>
          <a:xfrm>
            <a:off x="1785918" y="3786190"/>
            <a:ext cx="1214446" cy="85725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1600" b="1" dirty="0" smtClean="0">
                <a:latin typeface="楷体" pitchFamily="49" charset="-122"/>
                <a:ea typeface="楷体" pitchFamily="49" charset="-122"/>
              </a:rPr>
              <a:t>产品</a:t>
            </a:r>
            <a:endParaRPr lang="en-US" altLang="zh-CN" sz="1600" b="1" dirty="0" smtClean="0">
              <a:latin typeface="楷体" pitchFamily="49" charset="-122"/>
              <a:ea typeface="楷体" pitchFamily="49" charset="-122"/>
            </a:endParaRPr>
          </a:p>
          <a:p>
            <a:pPr algn="ctr"/>
            <a:r>
              <a:rPr lang="en-US" altLang="zh-CN" sz="1600" b="1" dirty="0" smtClean="0">
                <a:latin typeface="Arial" pitchFamily="34" charset="0"/>
                <a:ea typeface="楷体" pitchFamily="49" charset="-122"/>
                <a:cs typeface="Arial" pitchFamily="34" charset="0"/>
              </a:rPr>
              <a:t>Product</a:t>
            </a:r>
            <a:endParaRPr lang="zh-CN" altLang="en-US" sz="1600" b="1" dirty="0">
              <a:latin typeface="Arial" pitchFamily="34" charset="0"/>
              <a:ea typeface="楷体" pitchFamily="49" charset="-122"/>
              <a:cs typeface="Arial" pitchFamily="34" charset="0"/>
            </a:endParaRPr>
          </a:p>
        </p:txBody>
      </p:sp>
      <p:sp>
        <p:nvSpPr>
          <p:cNvPr id="38" name="圆角矩形 37"/>
          <p:cNvSpPr/>
          <p:nvPr/>
        </p:nvSpPr>
        <p:spPr>
          <a:xfrm>
            <a:off x="1785918" y="4857760"/>
            <a:ext cx="1214446" cy="85725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1600" b="1" dirty="0" smtClean="0">
                <a:latin typeface="楷体" pitchFamily="49" charset="-122"/>
                <a:ea typeface="楷体" pitchFamily="49" charset="-122"/>
              </a:rPr>
              <a:t>合作伙伴</a:t>
            </a:r>
            <a:endParaRPr lang="en-US" altLang="zh-CN" sz="1600" b="1" dirty="0" smtClean="0">
              <a:latin typeface="楷体" pitchFamily="49" charset="-122"/>
              <a:ea typeface="楷体" pitchFamily="49" charset="-122"/>
            </a:endParaRPr>
          </a:p>
          <a:p>
            <a:pPr algn="ctr"/>
            <a:r>
              <a:rPr lang="en-US" altLang="zh-CN" sz="1600" b="1" dirty="0" smtClean="0">
                <a:latin typeface="Arial" pitchFamily="34" charset="0"/>
                <a:ea typeface="楷体" pitchFamily="49" charset="-122"/>
                <a:cs typeface="Arial" pitchFamily="34" charset="0"/>
              </a:rPr>
              <a:t>Partner</a:t>
            </a:r>
            <a:endParaRPr lang="zh-CN" altLang="en-US" sz="1600" b="1" dirty="0">
              <a:latin typeface="Arial" pitchFamily="34" charset="0"/>
              <a:ea typeface="楷体" pitchFamily="49" charset="-122"/>
              <a:cs typeface="Arial" pitchFamily="34" charset="0"/>
            </a:endParaRPr>
          </a:p>
        </p:txBody>
      </p:sp>
      <p:sp>
        <p:nvSpPr>
          <p:cNvPr id="39" name="圆角矩形 38"/>
          <p:cNvSpPr/>
          <p:nvPr/>
        </p:nvSpPr>
        <p:spPr>
          <a:xfrm>
            <a:off x="4857752" y="1714488"/>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考核体系</a:t>
            </a:r>
            <a:endParaRPr lang="zh-CN" altLang="en-US" sz="1600" b="1" dirty="0">
              <a:latin typeface="楷体" pitchFamily="49" charset="-122"/>
              <a:ea typeface="楷体" pitchFamily="49" charset="-122"/>
            </a:endParaRPr>
          </a:p>
        </p:txBody>
      </p:sp>
      <p:sp>
        <p:nvSpPr>
          <p:cNvPr id="40" name="圆角矩形 39"/>
          <p:cNvSpPr/>
          <p:nvPr/>
        </p:nvSpPr>
        <p:spPr>
          <a:xfrm>
            <a:off x="3214678" y="3786190"/>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交付物</a:t>
            </a:r>
            <a:endParaRPr lang="zh-CN" altLang="en-US" sz="1600" b="1" dirty="0">
              <a:latin typeface="楷体" pitchFamily="49" charset="-122"/>
              <a:ea typeface="楷体" pitchFamily="49" charset="-122"/>
            </a:endParaRPr>
          </a:p>
        </p:txBody>
      </p:sp>
      <p:sp>
        <p:nvSpPr>
          <p:cNvPr id="41" name="圆角矩形 40"/>
          <p:cNvSpPr/>
          <p:nvPr/>
        </p:nvSpPr>
        <p:spPr>
          <a:xfrm>
            <a:off x="3214678" y="4286256"/>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管理平台</a:t>
            </a:r>
            <a:endParaRPr lang="zh-CN" altLang="en-US" sz="1600" b="1" dirty="0">
              <a:latin typeface="楷体" pitchFamily="49" charset="-122"/>
              <a:ea typeface="楷体" pitchFamily="49" charset="-122"/>
            </a:endParaRPr>
          </a:p>
        </p:txBody>
      </p:sp>
      <p:sp>
        <p:nvSpPr>
          <p:cNvPr id="42" name="圆角矩形 41"/>
          <p:cNvSpPr/>
          <p:nvPr/>
        </p:nvSpPr>
        <p:spPr>
          <a:xfrm>
            <a:off x="3286116" y="4929198"/>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合作伙伴</a:t>
            </a:r>
            <a:endParaRPr lang="zh-CN" altLang="en-US" sz="1600" b="1" dirty="0">
              <a:latin typeface="楷体" pitchFamily="49" charset="-122"/>
              <a:ea typeface="楷体" pitchFamily="49" charset="-122"/>
            </a:endParaRPr>
          </a:p>
        </p:txBody>
      </p:sp>
      <p:sp>
        <p:nvSpPr>
          <p:cNvPr id="43" name="圆角矩形 42"/>
          <p:cNvSpPr/>
          <p:nvPr/>
        </p:nvSpPr>
        <p:spPr>
          <a:xfrm>
            <a:off x="3286116" y="5429264"/>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供应商管理</a:t>
            </a:r>
            <a:endParaRPr lang="zh-CN" altLang="en-US" sz="1600" b="1" dirty="0">
              <a:latin typeface="楷体" pitchFamily="49" charset="-122"/>
              <a:ea typeface="楷体" pitchFamily="49" charset="-122"/>
            </a:endParaRPr>
          </a:p>
        </p:txBody>
      </p:sp>
      <p:sp>
        <p:nvSpPr>
          <p:cNvPr id="44" name="圆角矩形 43"/>
          <p:cNvSpPr/>
          <p:nvPr/>
        </p:nvSpPr>
        <p:spPr>
          <a:xfrm>
            <a:off x="4857752" y="2214554"/>
            <a:ext cx="1214446"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意识</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认知</a:t>
            </a:r>
            <a:endParaRPr lang="zh-CN" altLang="en-US" sz="1600" b="1" dirty="0">
              <a:latin typeface="楷体" pitchFamily="49" charset="-122"/>
              <a:ea typeface="楷体" pitchFamily="49" charset="-122"/>
            </a:endParaRPr>
          </a:p>
        </p:txBody>
      </p:sp>
      <p:sp>
        <p:nvSpPr>
          <p:cNvPr id="45" name="圆角矩形 44"/>
          <p:cNvSpPr/>
          <p:nvPr/>
        </p:nvSpPr>
        <p:spPr>
          <a:xfrm>
            <a:off x="6500826" y="2214554"/>
            <a:ext cx="1214446"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理解</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执行</a:t>
            </a:r>
            <a:endParaRPr lang="zh-CN" altLang="en-US" sz="1600" b="1" dirty="0">
              <a:latin typeface="楷体" pitchFamily="49" charset="-122"/>
              <a:ea typeface="楷体" pitchFamily="49" charset="-122"/>
            </a:endParaRPr>
          </a:p>
        </p:txBody>
      </p:sp>
      <p:sp>
        <p:nvSpPr>
          <p:cNvPr id="46" name="圆角矩形 45"/>
          <p:cNvSpPr/>
          <p:nvPr/>
        </p:nvSpPr>
        <p:spPr>
          <a:xfrm>
            <a:off x="4857752" y="2786058"/>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标准 </a:t>
            </a:r>
            <a:endParaRPr lang="zh-CN" altLang="en-US" sz="1600" b="1" dirty="0">
              <a:latin typeface="楷体" pitchFamily="49" charset="-122"/>
              <a:ea typeface="楷体" pitchFamily="49" charset="-122"/>
            </a:endParaRPr>
          </a:p>
        </p:txBody>
      </p:sp>
      <p:sp>
        <p:nvSpPr>
          <p:cNvPr id="47" name="圆角矩形 46"/>
          <p:cNvSpPr/>
          <p:nvPr/>
        </p:nvSpPr>
        <p:spPr>
          <a:xfrm>
            <a:off x="6500826" y="2786058"/>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法规遵从 </a:t>
            </a:r>
            <a:endParaRPr lang="zh-CN" altLang="en-US" sz="1600" b="1" dirty="0">
              <a:latin typeface="楷体" pitchFamily="49" charset="-122"/>
              <a:ea typeface="楷体" pitchFamily="49" charset="-122"/>
            </a:endParaRPr>
          </a:p>
        </p:txBody>
      </p:sp>
      <p:sp>
        <p:nvSpPr>
          <p:cNvPr id="48" name="圆角矩形 47"/>
          <p:cNvSpPr/>
          <p:nvPr/>
        </p:nvSpPr>
        <p:spPr>
          <a:xfrm>
            <a:off x="4857752" y="3786190"/>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服务目录</a:t>
            </a:r>
            <a:endParaRPr lang="zh-CN" altLang="en-US" sz="1600" b="1" dirty="0">
              <a:latin typeface="楷体" pitchFamily="49" charset="-122"/>
              <a:ea typeface="楷体" pitchFamily="49" charset="-122"/>
            </a:endParaRPr>
          </a:p>
        </p:txBody>
      </p:sp>
      <p:sp>
        <p:nvSpPr>
          <p:cNvPr id="49" name="圆角矩形 48"/>
          <p:cNvSpPr/>
          <p:nvPr/>
        </p:nvSpPr>
        <p:spPr>
          <a:xfrm>
            <a:off x="6500826" y="3786190"/>
            <a:ext cx="1500198"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服务质量评价</a:t>
            </a:r>
            <a:endParaRPr lang="zh-CN" altLang="en-US" sz="1600" b="1" dirty="0">
              <a:latin typeface="楷体" pitchFamily="49" charset="-122"/>
              <a:ea typeface="楷体" pitchFamily="49" charset="-122"/>
            </a:endParaRPr>
          </a:p>
        </p:txBody>
      </p:sp>
      <p:sp>
        <p:nvSpPr>
          <p:cNvPr id="50" name="圆角矩形 49"/>
          <p:cNvSpPr/>
          <p:nvPr/>
        </p:nvSpPr>
        <p:spPr>
          <a:xfrm>
            <a:off x="4857752" y="4286256"/>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服务自动化</a:t>
            </a:r>
            <a:endParaRPr lang="zh-CN" altLang="en-US" sz="1600" b="1" dirty="0">
              <a:latin typeface="楷体" pitchFamily="49" charset="-122"/>
              <a:ea typeface="楷体" pitchFamily="49" charset="-122"/>
            </a:endParaRPr>
          </a:p>
        </p:txBody>
      </p:sp>
      <p:sp>
        <p:nvSpPr>
          <p:cNvPr id="51" name="圆角矩形 50"/>
          <p:cNvSpPr/>
          <p:nvPr/>
        </p:nvSpPr>
        <p:spPr>
          <a:xfrm>
            <a:off x="6500826" y="4286256"/>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报表</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可视化</a:t>
            </a:r>
            <a:endParaRPr lang="zh-CN" altLang="en-US" sz="1600" b="1" dirty="0">
              <a:latin typeface="楷体" pitchFamily="49" charset="-122"/>
              <a:ea typeface="楷体" pitchFamily="49" charset="-122"/>
            </a:endParaRPr>
          </a:p>
        </p:txBody>
      </p:sp>
      <p:sp>
        <p:nvSpPr>
          <p:cNvPr id="52" name="圆角矩形 51"/>
          <p:cNvSpPr/>
          <p:nvPr/>
        </p:nvSpPr>
        <p:spPr>
          <a:xfrm>
            <a:off x="4929190" y="5429264"/>
            <a:ext cx="1357322"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供应商认证</a:t>
            </a:r>
            <a:endParaRPr lang="zh-CN" altLang="en-US" sz="1600" b="1" dirty="0">
              <a:latin typeface="楷体" pitchFamily="49" charset="-122"/>
              <a:ea typeface="楷体" pitchFamily="49" charset="-122"/>
            </a:endParaRPr>
          </a:p>
        </p:txBody>
      </p:sp>
      <p:sp>
        <p:nvSpPr>
          <p:cNvPr id="53" name="圆角矩形 52"/>
          <p:cNvSpPr/>
          <p:nvPr/>
        </p:nvSpPr>
        <p:spPr>
          <a:xfrm>
            <a:off x="6572264" y="5429264"/>
            <a:ext cx="1857388" cy="35719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供应商考核体系</a:t>
            </a:r>
            <a:endParaRPr lang="zh-CN" altLang="en-US" sz="16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linds(horizontal)">
                                      <p:cBhvr>
                                        <p:cTn id="20" dur="500"/>
                                        <p:tgtEl>
                                          <p:spTgt spid="2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blinds(horizontal)">
                                      <p:cBhvr>
                                        <p:cTn id="23" dur="500"/>
                                        <p:tgtEl>
                                          <p:spTgt spid="4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linds(horizontal)">
                                      <p:cBhvr>
                                        <p:cTn id="26" dur="500"/>
                                        <p:tgtEl>
                                          <p:spTgt spid="3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blinds(horizontal)">
                                      <p:cBhvr>
                                        <p:cTn id="29" dur="500"/>
                                        <p:tgtEl>
                                          <p:spTgt spid="4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blinds(horizontal)">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linds(horizontal)">
                                      <p:cBhvr>
                                        <p:cTn id="39" dur="500"/>
                                        <p:tgtEl>
                                          <p:spTgt spid="3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linds(horizontal)">
                                      <p:cBhvr>
                                        <p:cTn id="42" dur="500"/>
                                        <p:tgtEl>
                                          <p:spTgt spid="32"/>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blinds(horizontal)">
                                      <p:cBhvr>
                                        <p:cTn id="45" dur="500"/>
                                        <p:tgtEl>
                                          <p:spTgt spid="31"/>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blinds(horizontal)">
                                      <p:cBhvr>
                                        <p:cTn id="48" dur="500"/>
                                        <p:tgtEl>
                                          <p:spTgt spid="46"/>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blinds(horizontal)">
                                      <p:cBhvr>
                                        <p:cTn id="51" dur="500"/>
                                        <p:tgtEl>
                                          <p:spTgt spid="47"/>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blinds(horizontal)">
                                      <p:cBhvr>
                                        <p:cTn id="56" dur="500"/>
                                        <p:tgtEl>
                                          <p:spTgt spid="37"/>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blinds(horizontal)">
                                      <p:cBhvr>
                                        <p:cTn id="61" dur="500"/>
                                        <p:tgtEl>
                                          <p:spTgt spid="40"/>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blinds(horizontal)">
                                      <p:cBhvr>
                                        <p:cTn id="64" dur="500"/>
                                        <p:tgtEl>
                                          <p:spTgt spid="48"/>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blinds(horizontal)">
                                      <p:cBhvr>
                                        <p:cTn id="67" dur="500"/>
                                        <p:tgtEl>
                                          <p:spTgt spid="49"/>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blinds(horizontal)">
                                      <p:cBhvr>
                                        <p:cTn id="70" dur="500"/>
                                        <p:tgtEl>
                                          <p:spTgt spid="51"/>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blinds(horizontal)">
                                      <p:cBhvr>
                                        <p:cTn id="73" dur="500"/>
                                        <p:tgtEl>
                                          <p:spTgt spid="5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blinds(horizontal)">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linds(horizontal)">
                                      <p:cBhvr>
                                        <p:cTn id="81" dur="500"/>
                                        <p:tgtEl>
                                          <p:spTgt spid="38"/>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blinds(horizontal)">
                                      <p:cBhvr>
                                        <p:cTn id="86" dur="500"/>
                                        <p:tgtEl>
                                          <p:spTgt spid="42"/>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blinds(horizontal)">
                                      <p:cBhvr>
                                        <p:cTn id="89" dur="500"/>
                                        <p:tgtEl>
                                          <p:spTgt spid="43"/>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blinds(horizontal)">
                                      <p:cBhvr>
                                        <p:cTn id="92" dur="500"/>
                                        <p:tgtEl>
                                          <p:spTgt spid="52"/>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blinds(horizontal)">
                                      <p:cBhvr>
                                        <p:cTn id="9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8" grpId="0" animBg="1"/>
      <p:bldP spid="29" grpId="0" animBg="1"/>
      <p:bldP spid="30" grpId="0" animBg="1"/>
      <p:bldP spid="31" grpId="0" animBg="1"/>
      <p:bldP spid="32"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管理方法</a:t>
            </a:r>
            <a:endParaRPr lang="zh-CN" altLang="en-US" dirty="0"/>
          </a:p>
        </p:txBody>
      </p:sp>
      <p:sp>
        <p:nvSpPr>
          <p:cNvPr id="3" name="页脚占位符 2"/>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a:p>
        </p:txBody>
      </p:sp>
      <p:sp>
        <p:nvSpPr>
          <p:cNvPr id="5" name="圆角矩形 4"/>
          <p:cNvSpPr/>
          <p:nvPr/>
        </p:nvSpPr>
        <p:spPr>
          <a:xfrm>
            <a:off x="214282" y="1285860"/>
            <a:ext cx="2857520" cy="500066"/>
          </a:xfrm>
          <a:prstGeom prst="roundRect">
            <a:avLst>
              <a:gd name="adj" fmla="val 931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管什么？</a:t>
            </a:r>
            <a:endParaRPr lang="en-US" altLang="zh-CN" sz="1400" b="1" dirty="0" smtClean="0"/>
          </a:p>
          <a:p>
            <a:pPr algn="ctr"/>
            <a:r>
              <a:rPr lang="en-US" altLang="zh-CN" sz="1400" dirty="0" smtClean="0"/>
              <a:t>(</a:t>
            </a:r>
            <a:r>
              <a:rPr lang="zh-CN" altLang="en-US" sz="1400" dirty="0" smtClean="0"/>
              <a:t>管理对象</a:t>
            </a:r>
            <a:r>
              <a:rPr lang="en-US" altLang="zh-CN" sz="1400" dirty="0" smtClean="0"/>
              <a:t>)</a:t>
            </a:r>
            <a:endParaRPr lang="zh-CN" altLang="en-US" sz="1400" dirty="0"/>
          </a:p>
        </p:txBody>
      </p:sp>
      <p:sp>
        <p:nvSpPr>
          <p:cNvPr id="6" name="圆角矩形 5"/>
          <p:cNvSpPr/>
          <p:nvPr/>
        </p:nvSpPr>
        <p:spPr>
          <a:xfrm>
            <a:off x="3214678" y="1285860"/>
            <a:ext cx="2857520" cy="500066"/>
          </a:xfrm>
          <a:prstGeom prst="roundRect">
            <a:avLst>
              <a:gd name="adj" fmla="val 931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怎么管？</a:t>
            </a:r>
            <a:endParaRPr lang="en-US" altLang="zh-CN" sz="1400" b="1" dirty="0" smtClean="0"/>
          </a:p>
          <a:p>
            <a:pPr algn="ctr"/>
            <a:r>
              <a:rPr lang="en-US" altLang="zh-CN" sz="1400" dirty="0" smtClean="0"/>
              <a:t>(</a:t>
            </a:r>
            <a:r>
              <a:rPr lang="zh-CN" altLang="en-US" sz="1400" dirty="0" smtClean="0"/>
              <a:t>管理方法</a:t>
            </a:r>
            <a:r>
              <a:rPr lang="en-US" altLang="zh-CN" sz="1400" dirty="0" smtClean="0"/>
              <a:t>)</a:t>
            </a:r>
            <a:endParaRPr lang="zh-CN" altLang="en-US" sz="1400" dirty="0"/>
          </a:p>
        </p:txBody>
      </p:sp>
      <p:sp>
        <p:nvSpPr>
          <p:cNvPr id="8" name="圆角矩形 7"/>
          <p:cNvSpPr/>
          <p:nvPr/>
        </p:nvSpPr>
        <p:spPr>
          <a:xfrm>
            <a:off x="6215074" y="1285860"/>
            <a:ext cx="2714644" cy="500066"/>
          </a:xfrm>
          <a:prstGeom prst="roundRect">
            <a:avLst>
              <a:gd name="adj" fmla="val 931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管得咋样？</a:t>
            </a:r>
            <a:endParaRPr lang="en-US" altLang="zh-CN" sz="1400" b="1" dirty="0" smtClean="0"/>
          </a:p>
          <a:p>
            <a:pPr algn="ctr"/>
            <a:r>
              <a:rPr lang="en-US" altLang="zh-CN" sz="1400" dirty="0" smtClean="0"/>
              <a:t>(</a:t>
            </a:r>
            <a:r>
              <a:rPr lang="zh-CN" altLang="en-US" sz="1400" dirty="0" smtClean="0"/>
              <a:t>成熟度</a:t>
            </a:r>
            <a:r>
              <a:rPr lang="en-US" altLang="zh-CN" sz="1400" dirty="0" smtClean="0"/>
              <a:t>)</a:t>
            </a:r>
            <a:endParaRPr lang="zh-CN" altLang="en-US" sz="1400" dirty="0"/>
          </a:p>
        </p:txBody>
      </p:sp>
      <p:pic>
        <p:nvPicPr>
          <p:cNvPr id="9" name="Picture 9" descr="v3-1"/>
          <p:cNvPicPr>
            <a:picLocks noChangeAspect="1" noChangeArrowheads="1"/>
          </p:cNvPicPr>
          <p:nvPr/>
        </p:nvPicPr>
        <p:blipFill>
          <a:blip r:embed="rId3"/>
          <a:srcRect/>
          <a:stretch>
            <a:fillRect/>
          </a:stretch>
        </p:blipFill>
        <p:spPr bwMode="auto">
          <a:xfrm>
            <a:off x="3214678" y="2143116"/>
            <a:ext cx="2714644" cy="2663310"/>
          </a:xfrm>
          <a:prstGeom prst="rect">
            <a:avLst/>
          </a:prstGeom>
          <a:noFill/>
        </p:spPr>
      </p:pic>
      <p:sp>
        <p:nvSpPr>
          <p:cNvPr id="28" name="单圆角矩形 27"/>
          <p:cNvSpPr/>
          <p:nvPr/>
        </p:nvSpPr>
        <p:spPr>
          <a:xfrm>
            <a:off x="6357950" y="4143380"/>
            <a:ext cx="500066" cy="357190"/>
          </a:xfrm>
          <a:prstGeom prst="round1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altLang="zh-CN" sz="1000" dirty="0" err="1" smtClean="0"/>
              <a:t>初始级</a:t>
            </a:r>
            <a:endParaRPr lang="en-US" altLang="zh-CN" sz="1000" dirty="0" smtClean="0"/>
          </a:p>
        </p:txBody>
      </p:sp>
      <p:sp>
        <p:nvSpPr>
          <p:cNvPr id="29" name="单圆角矩形 28"/>
          <p:cNvSpPr/>
          <p:nvPr/>
        </p:nvSpPr>
        <p:spPr>
          <a:xfrm>
            <a:off x="6858016" y="3964785"/>
            <a:ext cx="500066" cy="535785"/>
          </a:xfrm>
          <a:prstGeom prst="round1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000" dirty="0" smtClean="0"/>
              <a:t>可重复级</a:t>
            </a:r>
            <a:endParaRPr lang="en-US" altLang="zh-CN" sz="1000" dirty="0" smtClean="0"/>
          </a:p>
          <a:p>
            <a:pPr algn="ctr"/>
            <a:endParaRPr lang="zh-CN" altLang="en-US" sz="1000" dirty="0"/>
          </a:p>
        </p:txBody>
      </p:sp>
      <p:sp>
        <p:nvSpPr>
          <p:cNvPr id="30" name="单圆角矩形 29"/>
          <p:cNvSpPr/>
          <p:nvPr/>
        </p:nvSpPr>
        <p:spPr>
          <a:xfrm>
            <a:off x="7358082" y="3696892"/>
            <a:ext cx="500066" cy="803678"/>
          </a:xfrm>
          <a:prstGeom prst="round1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000" dirty="0" smtClean="0"/>
              <a:t>定义级</a:t>
            </a:r>
            <a:endParaRPr lang="en-US" altLang="zh-CN" sz="1000" dirty="0" smtClean="0"/>
          </a:p>
          <a:p>
            <a:pPr algn="ctr"/>
            <a:endParaRPr lang="en-US" altLang="zh-CN" sz="1000" dirty="0" smtClean="0"/>
          </a:p>
          <a:p>
            <a:pPr algn="ctr"/>
            <a:endParaRPr lang="zh-CN" altLang="en-US" sz="1000" dirty="0"/>
          </a:p>
        </p:txBody>
      </p:sp>
      <p:sp>
        <p:nvSpPr>
          <p:cNvPr id="31" name="单圆角矩形 30"/>
          <p:cNvSpPr/>
          <p:nvPr/>
        </p:nvSpPr>
        <p:spPr>
          <a:xfrm>
            <a:off x="7858148" y="3429000"/>
            <a:ext cx="500066" cy="1071570"/>
          </a:xfrm>
          <a:prstGeom prst="round1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000" dirty="0" smtClean="0"/>
              <a:t>管理级</a:t>
            </a:r>
            <a:endParaRPr lang="en-US" altLang="zh-CN" sz="1000" dirty="0" smtClean="0"/>
          </a:p>
          <a:p>
            <a:pPr algn="ctr"/>
            <a:endParaRPr lang="en-US" altLang="zh-CN" sz="1000" dirty="0" smtClean="0"/>
          </a:p>
          <a:p>
            <a:pPr algn="ctr"/>
            <a:endParaRPr lang="en-US" altLang="zh-CN" sz="1000" dirty="0" smtClean="0"/>
          </a:p>
          <a:p>
            <a:pPr algn="ctr"/>
            <a:endParaRPr lang="en-US" altLang="zh-CN" sz="1000" dirty="0" smtClean="0"/>
          </a:p>
          <a:p>
            <a:pPr algn="ctr"/>
            <a:endParaRPr lang="zh-CN" altLang="en-US" sz="1000" dirty="0"/>
          </a:p>
        </p:txBody>
      </p:sp>
      <p:sp>
        <p:nvSpPr>
          <p:cNvPr id="32" name="单圆角矩形 31"/>
          <p:cNvSpPr/>
          <p:nvPr/>
        </p:nvSpPr>
        <p:spPr>
          <a:xfrm>
            <a:off x="8358214" y="3071810"/>
            <a:ext cx="500066" cy="1428760"/>
          </a:xfrm>
          <a:prstGeom prst="round1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000" dirty="0" smtClean="0"/>
              <a:t>优化级</a:t>
            </a:r>
            <a:endParaRPr lang="en-US" altLang="zh-CN" sz="1000" dirty="0" smtClean="0"/>
          </a:p>
          <a:p>
            <a:pPr algn="ctr"/>
            <a:endParaRPr lang="en-US" altLang="zh-CN" sz="1000" dirty="0" smtClean="0"/>
          </a:p>
          <a:p>
            <a:pPr algn="ctr"/>
            <a:endParaRPr lang="en-US" altLang="zh-CN" sz="1000" dirty="0" smtClean="0"/>
          </a:p>
          <a:p>
            <a:pPr algn="ctr"/>
            <a:endParaRPr lang="en-US" altLang="zh-CN" sz="1000" dirty="0" smtClean="0"/>
          </a:p>
          <a:p>
            <a:pPr algn="ctr"/>
            <a:endParaRPr lang="en-US" altLang="zh-CN" sz="1000" dirty="0" smtClean="0"/>
          </a:p>
          <a:p>
            <a:pPr algn="ctr"/>
            <a:endParaRPr lang="en-US" altLang="zh-CN" sz="1000" dirty="0" smtClean="0"/>
          </a:p>
          <a:p>
            <a:pPr algn="ctr"/>
            <a:endParaRPr lang="en-US" altLang="zh-CN" sz="1000" dirty="0" smtClean="0"/>
          </a:p>
          <a:p>
            <a:pPr algn="ctr"/>
            <a:endParaRPr lang="zh-CN" altLang="en-US" sz="1000" dirty="0"/>
          </a:p>
        </p:txBody>
      </p:sp>
      <p:sp>
        <p:nvSpPr>
          <p:cNvPr id="24" name="对角圆角矩形 23"/>
          <p:cNvSpPr/>
          <p:nvPr/>
        </p:nvSpPr>
        <p:spPr>
          <a:xfrm>
            <a:off x="214282" y="5072074"/>
            <a:ext cx="2857520" cy="1571636"/>
          </a:xfrm>
          <a:prstGeom prst="round2DiagRect">
            <a:avLst>
              <a:gd name="adj1" fmla="val 4395"/>
              <a:gd name="adj2" fmla="val 0"/>
            </a:avLst>
          </a:prstGeom>
        </p:spPr>
        <p:style>
          <a:lnRef idx="2">
            <a:schemeClr val="accent2"/>
          </a:lnRef>
          <a:fillRef idx="1">
            <a:schemeClr val="lt1"/>
          </a:fillRef>
          <a:effectRef idx="0">
            <a:schemeClr val="accent2"/>
          </a:effectRef>
          <a:fontRef idx="minor">
            <a:schemeClr val="dk1"/>
          </a:fontRef>
        </p:style>
        <p:txBody>
          <a:bodyPr lIns="36000" tIns="36000" rIns="36000" bIns="36000" rtlCol="0" anchor="t" anchorCtr="0"/>
          <a:lstStyle/>
          <a:p>
            <a:r>
              <a:rPr lang="zh-CN" altLang="en-US" sz="1200" b="1" dirty="0" smtClean="0"/>
              <a:t>说明：</a:t>
            </a:r>
            <a:endParaRPr lang="en-US" altLang="zh-CN" sz="1200" b="1" dirty="0" smtClean="0"/>
          </a:p>
          <a:p>
            <a:r>
              <a:rPr lang="zh-CN" altLang="en-US" sz="1200" dirty="0" smtClean="0"/>
              <a:t>此模型来自</a:t>
            </a:r>
            <a:r>
              <a:rPr lang="en-US" altLang="zh-CN" sz="1200" dirty="0" smtClean="0"/>
              <a:t>ITILV3</a:t>
            </a:r>
            <a:r>
              <a:rPr lang="zh-CN" altLang="en-US" sz="1200" dirty="0" smtClean="0"/>
              <a:t>服务价值链模型。</a:t>
            </a:r>
            <a:endParaRPr lang="en-US" altLang="zh-CN" sz="1200" dirty="0" smtClean="0"/>
          </a:p>
          <a:p>
            <a:endParaRPr lang="en-US" altLang="zh-CN" sz="1200" dirty="0" smtClean="0"/>
          </a:p>
          <a:p>
            <a:r>
              <a:rPr lang="zh-CN" altLang="en-US" sz="1200" b="1" dirty="0" smtClean="0"/>
              <a:t>阐述：</a:t>
            </a:r>
            <a:endParaRPr lang="en-US" altLang="zh-CN" sz="1200" b="1" dirty="0" smtClean="0"/>
          </a:p>
          <a:p>
            <a:r>
              <a:rPr lang="zh-CN" altLang="en-US" sz="1200" dirty="0" smtClean="0"/>
              <a:t>从客户服务体验角度入手，根据客户需求定义服务产品，进而分析支撑服务产品所需的服务运营体系，包括</a:t>
            </a:r>
            <a:r>
              <a:rPr lang="en-US" altLang="zh-CN" sz="1200" dirty="0" smtClean="0"/>
              <a:t>5</a:t>
            </a:r>
            <a:r>
              <a:rPr lang="zh-CN" altLang="en-US" sz="1200" dirty="0" smtClean="0"/>
              <a:t>项能力和</a:t>
            </a:r>
            <a:r>
              <a:rPr lang="en-US" altLang="zh-CN" sz="1200" dirty="0" smtClean="0"/>
              <a:t>5</a:t>
            </a:r>
            <a:r>
              <a:rPr lang="zh-CN" altLang="en-US" sz="1200" dirty="0" smtClean="0"/>
              <a:t>项资源要求。</a:t>
            </a:r>
            <a:endParaRPr lang="zh-CN" altLang="en-US" sz="1200" dirty="0"/>
          </a:p>
        </p:txBody>
      </p:sp>
      <p:sp>
        <p:nvSpPr>
          <p:cNvPr id="25" name="对角圆角矩形 24"/>
          <p:cNvSpPr/>
          <p:nvPr/>
        </p:nvSpPr>
        <p:spPr>
          <a:xfrm>
            <a:off x="3214678" y="5072074"/>
            <a:ext cx="2857520" cy="1571636"/>
          </a:xfrm>
          <a:prstGeom prst="round2DiagRect">
            <a:avLst>
              <a:gd name="adj1" fmla="val 4395"/>
              <a:gd name="adj2" fmla="val 0"/>
            </a:avLst>
          </a:prstGeom>
        </p:spPr>
        <p:style>
          <a:lnRef idx="2">
            <a:schemeClr val="accent2"/>
          </a:lnRef>
          <a:fillRef idx="1">
            <a:schemeClr val="lt1"/>
          </a:fillRef>
          <a:effectRef idx="0">
            <a:schemeClr val="accent2"/>
          </a:effectRef>
          <a:fontRef idx="minor">
            <a:schemeClr val="dk1"/>
          </a:fontRef>
        </p:style>
        <p:txBody>
          <a:bodyPr lIns="36000" tIns="36000" rIns="36000" bIns="36000" rtlCol="0" anchor="t" anchorCtr="0"/>
          <a:lstStyle/>
          <a:p>
            <a:r>
              <a:rPr lang="zh-CN" altLang="en-US" sz="1200" b="1" dirty="0" smtClean="0"/>
              <a:t>说明：</a:t>
            </a:r>
            <a:endParaRPr lang="en-US" altLang="zh-CN" sz="1200" b="1" dirty="0" smtClean="0"/>
          </a:p>
          <a:p>
            <a:r>
              <a:rPr lang="zh-CN" altLang="en-US" sz="1200" dirty="0" smtClean="0"/>
              <a:t>此模型来自</a:t>
            </a:r>
            <a:r>
              <a:rPr lang="en-US" altLang="zh-CN" sz="1200" dirty="0" smtClean="0"/>
              <a:t>ITILV3</a:t>
            </a:r>
            <a:r>
              <a:rPr lang="zh-CN" altLang="en-US" sz="1200" dirty="0" smtClean="0"/>
              <a:t>服务生命周期模型。</a:t>
            </a:r>
            <a:endParaRPr lang="en-US" altLang="zh-CN" sz="1200" dirty="0" smtClean="0"/>
          </a:p>
          <a:p>
            <a:endParaRPr lang="en-US" altLang="zh-CN" sz="1200" dirty="0" smtClean="0"/>
          </a:p>
          <a:p>
            <a:r>
              <a:rPr lang="zh-CN" altLang="en-US" sz="1200" b="1" dirty="0" smtClean="0"/>
              <a:t>阐述：</a:t>
            </a:r>
            <a:endParaRPr lang="en-US" altLang="zh-CN" sz="1200" b="1" dirty="0" smtClean="0"/>
          </a:p>
          <a:p>
            <a:r>
              <a:rPr lang="zh-CN" altLang="en-US" sz="1200" dirty="0" smtClean="0"/>
              <a:t>基于服务生命周期对向客户提供的服务进行管理，涵盖服务战略、服务设计、服务转换、服务运营和服务改进五个模块。</a:t>
            </a:r>
            <a:endParaRPr lang="zh-CN" altLang="en-US" sz="1200" dirty="0"/>
          </a:p>
        </p:txBody>
      </p:sp>
      <p:sp>
        <p:nvSpPr>
          <p:cNvPr id="26" name="对角圆角矩形 25"/>
          <p:cNvSpPr/>
          <p:nvPr/>
        </p:nvSpPr>
        <p:spPr>
          <a:xfrm>
            <a:off x="6215074" y="5072074"/>
            <a:ext cx="2786082" cy="1571636"/>
          </a:xfrm>
          <a:prstGeom prst="round2DiagRect">
            <a:avLst>
              <a:gd name="adj1" fmla="val 4395"/>
              <a:gd name="adj2" fmla="val 0"/>
            </a:avLst>
          </a:prstGeom>
        </p:spPr>
        <p:style>
          <a:lnRef idx="2">
            <a:schemeClr val="accent2"/>
          </a:lnRef>
          <a:fillRef idx="1">
            <a:schemeClr val="lt1"/>
          </a:fillRef>
          <a:effectRef idx="0">
            <a:schemeClr val="accent2"/>
          </a:effectRef>
          <a:fontRef idx="minor">
            <a:schemeClr val="dk1"/>
          </a:fontRef>
        </p:style>
        <p:txBody>
          <a:bodyPr lIns="36000" tIns="36000" rIns="36000" bIns="36000" rtlCol="0" anchor="t" anchorCtr="0"/>
          <a:lstStyle/>
          <a:p>
            <a:r>
              <a:rPr lang="zh-CN" altLang="en-US" sz="1200" b="1" dirty="0" smtClean="0"/>
              <a:t>说明：</a:t>
            </a:r>
            <a:endParaRPr lang="en-US" altLang="zh-CN" sz="1200" b="1" dirty="0" smtClean="0"/>
          </a:p>
          <a:p>
            <a:r>
              <a:rPr lang="zh-CN" altLang="en-US" sz="1200" dirty="0" smtClean="0"/>
              <a:t>此模型来自</a:t>
            </a:r>
            <a:r>
              <a:rPr lang="en-US" altLang="zh-CN" sz="1200" dirty="0" smtClean="0"/>
              <a:t>PMF</a:t>
            </a:r>
            <a:r>
              <a:rPr lang="zh-CN" altLang="en-US" sz="1200" dirty="0" smtClean="0"/>
              <a:t>模型。</a:t>
            </a:r>
            <a:endParaRPr lang="en-US" altLang="zh-CN" sz="1200" dirty="0" smtClean="0"/>
          </a:p>
          <a:p>
            <a:endParaRPr lang="en-US" altLang="zh-CN" sz="1200" dirty="0" smtClean="0"/>
          </a:p>
          <a:p>
            <a:r>
              <a:rPr lang="zh-CN" altLang="en-US" sz="1200" dirty="0" smtClean="0"/>
              <a:t>阐述：</a:t>
            </a:r>
            <a:endParaRPr lang="en-US" altLang="zh-CN" sz="1200" dirty="0" smtClean="0"/>
          </a:p>
          <a:p>
            <a:r>
              <a:rPr lang="zh-CN" altLang="en-US" sz="1200" dirty="0" smtClean="0"/>
              <a:t>流程或服务体系的成熟度评价模型，从愿景、人员、流程、工具、文化五个方面衡量服务体系所处成熟度级别，这五个方面与</a:t>
            </a:r>
            <a:r>
              <a:rPr lang="en-US" altLang="zh-CN" sz="1200" dirty="0" smtClean="0"/>
              <a:t>ITIL v3</a:t>
            </a:r>
            <a:r>
              <a:rPr lang="zh-CN" altLang="en-US" sz="1200" dirty="0" smtClean="0"/>
              <a:t>的九大资产本质类似。</a:t>
            </a:r>
            <a:endParaRPr lang="zh-CN" altLang="en-US" sz="1200" dirty="0"/>
          </a:p>
        </p:txBody>
      </p:sp>
      <p:grpSp>
        <p:nvGrpSpPr>
          <p:cNvPr id="7" name="组合 75"/>
          <p:cNvGrpSpPr/>
          <p:nvPr/>
        </p:nvGrpSpPr>
        <p:grpSpPr>
          <a:xfrm>
            <a:off x="-71470" y="2214554"/>
            <a:ext cx="3143272" cy="2428892"/>
            <a:chOff x="481332" y="1571612"/>
            <a:chExt cx="8019758" cy="4786346"/>
          </a:xfrm>
        </p:grpSpPr>
        <p:sp>
          <p:nvSpPr>
            <p:cNvPr id="77" name="矩形 76"/>
            <p:cNvSpPr/>
            <p:nvPr/>
          </p:nvSpPr>
          <p:spPr>
            <a:xfrm>
              <a:off x="4000496" y="1571612"/>
              <a:ext cx="4500594" cy="4786346"/>
            </a:xfrm>
            <a:prstGeom prst="rect">
              <a:avLst/>
            </a:prstGeom>
            <a:noFill/>
            <a:ln w="3175">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Rectangle 2"/>
            <p:cNvSpPr>
              <a:spLocks noChangeArrowheads="1"/>
            </p:cNvSpPr>
            <p:nvPr/>
          </p:nvSpPr>
          <p:spPr bwMode="auto">
            <a:xfrm>
              <a:off x="4473599" y="3014682"/>
              <a:ext cx="1905000" cy="22860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defRPr/>
              </a:pPr>
              <a:endParaRPr lang="zh-CN" altLang="en-US">
                <a:latin typeface="Arial" charset="0"/>
                <a:ea typeface="宋体" charset="-122"/>
              </a:endParaRPr>
            </a:p>
          </p:txBody>
        </p:sp>
        <p:sp>
          <p:nvSpPr>
            <p:cNvPr id="79" name="Rectangle 5"/>
            <p:cNvSpPr>
              <a:spLocks noChangeArrowheads="1"/>
            </p:cNvSpPr>
            <p:nvPr/>
          </p:nvSpPr>
          <p:spPr bwMode="auto">
            <a:xfrm>
              <a:off x="7064399" y="2176483"/>
              <a:ext cx="1143001" cy="38100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1200" b="1" baseline="-25000" dirty="0" smtClean="0">
                  <a:latin typeface="Arial" charset="0"/>
                  <a:ea typeface="宋体" charset="-122"/>
                </a:rPr>
                <a:t>管理</a:t>
              </a:r>
              <a:endParaRPr lang="en-US" altLang="zh-CN" sz="1200" b="1" baseline="-25000" dirty="0">
                <a:latin typeface="Arial" charset="0"/>
                <a:ea typeface="宋体" charset="-122"/>
              </a:endParaRPr>
            </a:p>
          </p:txBody>
        </p:sp>
        <p:sp>
          <p:nvSpPr>
            <p:cNvPr id="80" name="Rectangle 6"/>
            <p:cNvSpPr>
              <a:spLocks noChangeArrowheads="1"/>
            </p:cNvSpPr>
            <p:nvPr/>
          </p:nvSpPr>
          <p:spPr bwMode="auto">
            <a:xfrm>
              <a:off x="7064399" y="2633681"/>
              <a:ext cx="1143001" cy="38100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1200" b="1" baseline="-25000" dirty="0" smtClean="0">
                  <a:latin typeface="Arial" charset="0"/>
                  <a:ea typeface="宋体" charset="-122"/>
                </a:rPr>
                <a:t>组织</a:t>
              </a:r>
              <a:endParaRPr lang="en-US" altLang="zh-CN" sz="1200" b="1" baseline="-25000" dirty="0">
                <a:latin typeface="Arial" charset="0"/>
                <a:ea typeface="宋体" charset="-122"/>
              </a:endParaRPr>
            </a:p>
          </p:txBody>
        </p:sp>
        <p:sp>
          <p:nvSpPr>
            <p:cNvPr id="81" name="Rectangle 7"/>
            <p:cNvSpPr>
              <a:spLocks noChangeArrowheads="1"/>
            </p:cNvSpPr>
            <p:nvPr/>
          </p:nvSpPr>
          <p:spPr bwMode="auto">
            <a:xfrm>
              <a:off x="7064399" y="3090882"/>
              <a:ext cx="1143001" cy="38100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1200" b="1" baseline="-25000" dirty="0" smtClean="0">
                  <a:latin typeface="Arial" charset="0"/>
                  <a:ea typeface="宋体" charset="-122"/>
                </a:rPr>
                <a:t>流程</a:t>
              </a:r>
              <a:endParaRPr lang="en-US" altLang="zh-CN" sz="1200" b="1" baseline="-25000" dirty="0">
                <a:latin typeface="Arial" charset="0"/>
                <a:ea typeface="宋体" charset="-122"/>
              </a:endParaRPr>
            </a:p>
          </p:txBody>
        </p:sp>
        <p:sp>
          <p:nvSpPr>
            <p:cNvPr id="82" name="Rectangle 8"/>
            <p:cNvSpPr>
              <a:spLocks noChangeArrowheads="1"/>
            </p:cNvSpPr>
            <p:nvPr/>
          </p:nvSpPr>
          <p:spPr bwMode="auto">
            <a:xfrm>
              <a:off x="7064399" y="3548082"/>
              <a:ext cx="1143001" cy="38100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1200" b="1" baseline="-25000" dirty="0" smtClean="0">
                  <a:latin typeface="Arial" charset="0"/>
                  <a:ea typeface="宋体" charset="-122"/>
                </a:rPr>
                <a:t>知识</a:t>
              </a:r>
              <a:endParaRPr lang="en-US" altLang="zh-CN" sz="1200" b="1" baseline="-25000" dirty="0">
                <a:latin typeface="Arial" charset="0"/>
                <a:ea typeface="宋体" charset="-122"/>
              </a:endParaRPr>
            </a:p>
          </p:txBody>
        </p:sp>
        <p:sp>
          <p:nvSpPr>
            <p:cNvPr id="83" name="Rectangle 9"/>
            <p:cNvSpPr>
              <a:spLocks noChangeArrowheads="1"/>
            </p:cNvSpPr>
            <p:nvPr/>
          </p:nvSpPr>
          <p:spPr bwMode="auto">
            <a:xfrm>
              <a:off x="7064399" y="4005283"/>
              <a:ext cx="1143001" cy="381001"/>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en-US" sz="1200" b="1" baseline="-25000" dirty="0" smtClean="0">
                  <a:latin typeface="Arial" charset="0"/>
                  <a:ea typeface="宋体" charset="-122"/>
                </a:rPr>
                <a:t>人员</a:t>
              </a:r>
              <a:endParaRPr lang="en-US" altLang="zh-CN" sz="1200" b="1" baseline="-25000" dirty="0">
                <a:latin typeface="Arial" charset="0"/>
                <a:ea typeface="宋体" charset="-122"/>
              </a:endParaRPr>
            </a:p>
          </p:txBody>
        </p:sp>
        <p:sp>
          <p:nvSpPr>
            <p:cNvPr id="84" name="Rectangle 10"/>
            <p:cNvSpPr>
              <a:spLocks noChangeArrowheads="1"/>
            </p:cNvSpPr>
            <p:nvPr/>
          </p:nvSpPr>
          <p:spPr bwMode="auto">
            <a:xfrm>
              <a:off x="7064399" y="4462483"/>
              <a:ext cx="1143001" cy="38100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1200" b="1" baseline="-25000" dirty="0" smtClean="0">
                  <a:latin typeface="Arial" charset="0"/>
                  <a:ea typeface="宋体" charset="-122"/>
                </a:rPr>
                <a:t>信息</a:t>
              </a:r>
              <a:endParaRPr lang="en-US" altLang="zh-CN" sz="1200" b="1" baseline="-25000" dirty="0">
                <a:latin typeface="Arial" charset="0"/>
                <a:ea typeface="宋体" charset="-122"/>
              </a:endParaRPr>
            </a:p>
          </p:txBody>
        </p:sp>
        <p:sp>
          <p:nvSpPr>
            <p:cNvPr id="85" name="Rectangle 11"/>
            <p:cNvSpPr>
              <a:spLocks noChangeArrowheads="1"/>
            </p:cNvSpPr>
            <p:nvPr/>
          </p:nvSpPr>
          <p:spPr bwMode="auto">
            <a:xfrm>
              <a:off x="7072339" y="4919681"/>
              <a:ext cx="1143001" cy="38100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1200" b="1" baseline="-25000" dirty="0" smtClean="0">
                  <a:latin typeface="Arial" charset="0"/>
                  <a:ea typeface="宋体" charset="-122"/>
                </a:rPr>
                <a:t>应用</a:t>
              </a:r>
              <a:endParaRPr lang="en-US" altLang="zh-CN" sz="1200" b="1" baseline="-25000" dirty="0">
                <a:latin typeface="Arial" charset="0"/>
                <a:ea typeface="宋体" charset="-122"/>
              </a:endParaRPr>
            </a:p>
          </p:txBody>
        </p:sp>
        <p:sp>
          <p:nvSpPr>
            <p:cNvPr id="86" name="Rectangle 12"/>
            <p:cNvSpPr>
              <a:spLocks noChangeArrowheads="1"/>
            </p:cNvSpPr>
            <p:nvPr/>
          </p:nvSpPr>
          <p:spPr bwMode="auto">
            <a:xfrm>
              <a:off x="7064399" y="5376882"/>
              <a:ext cx="1143001" cy="38100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1200" b="1" baseline="-25000" dirty="0" smtClean="0">
                  <a:latin typeface="Arial" charset="0"/>
                  <a:ea typeface="宋体" charset="-122"/>
                </a:rPr>
                <a:t>基础设施</a:t>
              </a:r>
              <a:endParaRPr lang="en-US" altLang="zh-CN" sz="1200" b="1" baseline="-25000" dirty="0">
                <a:latin typeface="Arial" charset="0"/>
                <a:ea typeface="宋体" charset="-122"/>
              </a:endParaRPr>
            </a:p>
          </p:txBody>
        </p:sp>
        <p:sp>
          <p:nvSpPr>
            <p:cNvPr id="87" name="Rectangle 13"/>
            <p:cNvSpPr>
              <a:spLocks noChangeArrowheads="1"/>
            </p:cNvSpPr>
            <p:nvPr/>
          </p:nvSpPr>
          <p:spPr bwMode="auto">
            <a:xfrm>
              <a:off x="7064399" y="5834082"/>
              <a:ext cx="1143001" cy="38100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1200" b="1" baseline="-25000" dirty="0" smtClean="0">
                  <a:latin typeface="Arial" charset="0"/>
                  <a:ea typeface="宋体" charset="-122"/>
                </a:rPr>
                <a:t>资金</a:t>
              </a:r>
              <a:endParaRPr lang="en-US" altLang="zh-CN" sz="1200" b="1" baseline="-25000" dirty="0">
                <a:latin typeface="Arial" charset="0"/>
                <a:ea typeface="宋体" charset="-122"/>
              </a:endParaRPr>
            </a:p>
          </p:txBody>
        </p:sp>
        <p:sp>
          <p:nvSpPr>
            <p:cNvPr id="88" name="Rectangle 16"/>
            <p:cNvSpPr>
              <a:spLocks noChangeArrowheads="1"/>
            </p:cNvSpPr>
            <p:nvPr/>
          </p:nvSpPr>
          <p:spPr bwMode="auto">
            <a:xfrm>
              <a:off x="4778399" y="3548082"/>
              <a:ext cx="1143000" cy="381001"/>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zh-CN" altLang="en-US" sz="1200" b="1" baseline="-25000" dirty="0" smtClean="0">
                  <a:latin typeface="Arial" charset="0"/>
                  <a:ea typeface="宋体" charset="-122"/>
                </a:rPr>
                <a:t>能力</a:t>
              </a:r>
              <a:endParaRPr lang="en-US" altLang="zh-CN" sz="1200" b="1" baseline="-25000" dirty="0">
                <a:latin typeface="Arial" charset="0"/>
                <a:ea typeface="宋体" charset="-122"/>
              </a:endParaRPr>
            </a:p>
          </p:txBody>
        </p:sp>
        <p:sp>
          <p:nvSpPr>
            <p:cNvPr id="89" name="Rectangle 17"/>
            <p:cNvSpPr>
              <a:spLocks noChangeArrowheads="1"/>
            </p:cNvSpPr>
            <p:nvPr/>
          </p:nvSpPr>
          <p:spPr bwMode="auto">
            <a:xfrm>
              <a:off x="4778399" y="4589482"/>
              <a:ext cx="1143000" cy="3810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200" b="1" baseline="-25000" dirty="0" smtClean="0">
                  <a:latin typeface="Arial" charset="0"/>
                  <a:ea typeface="宋体" charset="-122"/>
                </a:rPr>
                <a:t>资源</a:t>
              </a:r>
              <a:endParaRPr lang="en-US" altLang="zh-CN" sz="1200" b="1" baseline="-25000" dirty="0">
                <a:latin typeface="Arial" charset="0"/>
                <a:ea typeface="宋体" charset="-122"/>
              </a:endParaRPr>
            </a:p>
          </p:txBody>
        </p:sp>
        <p:cxnSp>
          <p:nvCxnSpPr>
            <p:cNvPr id="90" name="AutoShape 18"/>
            <p:cNvCxnSpPr>
              <a:cxnSpLocks noChangeShapeType="1"/>
            </p:cNvCxnSpPr>
            <p:nvPr/>
          </p:nvCxnSpPr>
          <p:spPr bwMode="auto">
            <a:xfrm flipV="1">
              <a:off x="5934099" y="2366982"/>
              <a:ext cx="1117600" cy="1371600"/>
            </a:xfrm>
            <a:prstGeom prst="bentConnector3">
              <a:avLst>
                <a:gd name="adj1" fmla="val 63352"/>
              </a:avLst>
            </a:prstGeom>
            <a:ln>
              <a:headEnd/>
              <a:tailEnd/>
            </a:ln>
          </p:spPr>
          <p:style>
            <a:lnRef idx="2">
              <a:schemeClr val="accent4"/>
            </a:lnRef>
            <a:fillRef idx="0">
              <a:schemeClr val="accent4"/>
            </a:fillRef>
            <a:effectRef idx="1">
              <a:schemeClr val="accent4"/>
            </a:effectRef>
            <a:fontRef idx="minor">
              <a:schemeClr val="tx1"/>
            </a:fontRef>
          </p:style>
        </p:cxnSp>
        <p:cxnSp>
          <p:nvCxnSpPr>
            <p:cNvPr id="91" name="AutoShape 19"/>
            <p:cNvCxnSpPr>
              <a:cxnSpLocks noChangeShapeType="1"/>
            </p:cNvCxnSpPr>
            <p:nvPr/>
          </p:nvCxnSpPr>
          <p:spPr bwMode="auto">
            <a:xfrm flipV="1">
              <a:off x="5934099" y="2824182"/>
              <a:ext cx="1117600" cy="914400"/>
            </a:xfrm>
            <a:prstGeom prst="bentConnector3">
              <a:avLst>
                <a:gd name="adj1" fmla="val 63491"/>
              </a:avLst>
            </a:prstGeom>
            <a:ln>
              <a:headEnd/>
              <a:tailEnd/>
            </a:ln>
          </p:spPr>
          <p:style>
            <a:lnRef idx="2">
              <a:schemeClr val="accent4"/>
            </a:lnRef>
            <a:fillRef idx="0">
              <a:schemeClr val="accent4"/>
            </a:fillRef>
            <a:effectRef idx="1">
              <a:schemeClr val="accent4"/>
            </a:effectRef>
            <a:fontRef idx="minor">
              <a:schemeClr val="tx1"/>
            </a:fontRef>
          </p:style>
        </p:cxnSp>
        <p:cxnSp>
          <p:nvCxnSpPr>
            <p:cNvPr id="92" name="AutoShape 20"/>
            <p:cNvCxnSpPr>
              <a:cxnSpLocks noChangeShapeType="1"/>
            </p:cNvCxnSpPr>
            <p:nvPr/>
          </p:nvCxnSpPr>
          <p:spPr bwMode="auto">
            <a:xfrm flipV="1">
              <a:off x="5934099" y="3281382"/>
              <a:ext cx="1117600" cy="457200"/>
            </a:xfrm>
            <a:prstGeom prst="bentConnector3">
              <a:avLst>
                <a:gd name="adj1" fmla="val 64343"/>
              </a:avLst>
            </a:prstGeom>
            <a:ln>
              <a:headEnd/>
              <a:tailEnd/>
            </a:ln>
          </p:spPr>
          <p:style>
            <a:lnRef idx="2">
              <a:schemeClr val="accent4"/>
            </a:lnRef>
            <a:fillRef idx="0">
              <a:schemeClr val="accent4"/>
            </a:fillRef>
            <a:effectRef idx="1">
              <a:schemeClr val="accent4"/>
            </a:effectRef>
            <a:fontRef idx="minor">
              <a:schemeClr val="tx1"/>
            </a:fontRef>
          </p:style>
        </p:cxnSp>
        <p:cxnSp>
          <p:nvCxnSpPr>
            <p:cNvPr id="93" name="AutoShape 21"/>
            <p:cNvCxnSpPr>
              <a:cxnSpLocks noChangeShapeType="1"/>
            </p:cNvCxnSpPr>
            <p:nvPr/>
          </p:nvCxnSpPr>
          <p:spPr bwMode="auto">
            <a:xfrm>
              <a:off x="5934099" y="3738582"/>
              <a:ext cx="1117600" cy="0"/>
            </a:xfrm>
            <a:prstGeom prst="straightConnector1">
              <a:avLst/>
            </a:prstGeom>
            <a:ln>
              <a:headEnd/>
              <a:tailEnd/>
            </a:ln>
          </p:spPr>
          <p:style>
            <a:lnRef idx="2">
              <a:schemeClr val="accent4"/>
            </a:lnRef>
            <a:fillRef idx="0">
              <a:schemeClr val="accent4"/>
            </a:fillRef>
            <a:effectRef idx="1">
              <a:schemeClr val="accent4"/>
            </a:effectRef>
            <a:fontRef idx="minor">
              <a:schemeClr val="tx1"/>
            </a:fontRef>
          </p:style>
        </p:cxnSp>
        <p:cxnSp>
          <p:nvCxnSpPr>
            <p:cNvPr id="94" name="AutoShape 22"/>
            <p:cNvCxnSpPr>
              <a:cxnSpLocks noChangeShapeType="1"/>
            </p:cNvCxnSpPr>
            <p:nvPr/>
          </p:nvCxnSpPr>
          <p:spPr bwMode="auto">
            <a:xfrm>
              <a:off x="5934099" y="3738582"/>
              <a:ext cx="1104900" cy="342900"/>
            </a:xfrm>
            <a:prstGeom prst="bentConnector3">
              <a:avLst>
                <a:gd name="adj1" fmla="val 65519"/>
              </a:avLst>
            </a:prstGeom>
            <a:ln>
              <a:headEnd/>
              <a:tailEnd/>
            </a:ln>
          </p:spPr>
          <p:style>
            <a:lnRef idx="2">
              <a:schemeClr val="accent4"/>
            </a:lnRef>
            <a:fillRef idx="0">
              <a:schemeClr val="accent4"/>
            </a:fillRef>
            <a:effectRef idx="1">
              <a:schemeClr val="accent4"/>
            </a:effectRef>
            <a:fontRef idx="minor">
              <a:schemeClr val="tx1"/>
            </a:fontRef>
          </p:style>
        </p:cxnSp>
        <p:cxnSp>
          <p:nvCxnSpPr>
            <p:cNvPr id="95" name="AutoShape 23"/>
            <p:cNvCxnSpPr>
              <a:cxnSpLocks noChangeShapeType="1"/>
            </p:cNvCxnSpPr>
            <p:nvPr/>
          </p:nvCxnSpPr>
          <p:spPr bwMode="auto">
            <a:xfrm flipV="1">
              <a:off x="5934099" y="4360882"/>
              <a:ext cx="1104900" cy="419100"/>
            </a:xfrm>
            <a:prstGeom prst="bentConnector3">
              <a:avLst>
                <a:gd name="adj1" fmla="val 64366"/>
              </a:avLst>
            </a:prstGeom>
            <a:ln>
              <a:headEnd/>
              <a:tailEnd/>
            </a:ln>
          </p:spPr>
          <p:style>
            <a:lnRef idx="2">
              <a:schemeClr val="accent5"/>
            </a:lnRef>
            <a:fillRef idx="0">
              <a:schemeClr val="accent5"/>
            </a:fillRef>
            <a:effectRef idx="1">
              <a:schemeClr val="accent5"/>
            </a:effectRef>
            <a:fontRef idx="minor">
              <a:schemeClr val="tx1"/>
            </a:fontRef>
          </p:style>
        </p:cxnSp>
        <p:sp>
          <p:nvSpPr>
            <p:cNvPr id="96" name="AutoShape 24"/>
            <p:cNvSpPr>
              <a:spLocks noChangeArrowheads="1"/>
            </p:cNvSpPr>
            <p:nvPr/>
          </p:nvSpPr>
          <p:spPr bwMode="auto">
            <a:xfrm>
              <a:off x="663681" y="1571612"/>
              <a:ext cx="3098461" cy="1747871"/>
            </a:xfrm>
            <a:prstGeom prst="cloudCallout">
              <a:avLst>
                <a:gd name="adj1" fmla="val -44644"/>
                <a:gd name="adj2" fmla="val 54028"/>
              </a:avLst>
            </a:prstGeom>
            <a:solidFill>
              <a:schemeClr val="bg1"/>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defRPr/>
              </a:pPr>
              <a:r>
                <a:rPr lang="en-US" altLang="zh-CN" sz="1200" baseline="-25000" dirty="0">
                  <a:latin typeface="Arial" charset="0"/>
                  <a:ea typeface="宋体" charset="-122"/>
                </a:rPr>
                <a:t>Prospects</a:t>
              </a:r>
            </a:p>
            <a:p>
              <a:pPr algn="ctr">
                <a:defRPr/>
              </a:pPr>
              <a:r>
                <a:rPr lang="en-US" altLang="zh-CN" sz="1200" baseline="-25000" dirty="0">
                  <a:latin typeface="Arial" charset="0"/>
                  <a:ea typeface="宋体" charset="-122"/>
                </a:rPr>
                <a:t>Competitors</a:t>
              </a:r>
            </a:p>
            <a:p>
              <a:pPr algn="ctr">
                <a:defRPr/>
              </a:pPr>
              <a:r>
                <a:rPr lang="en-US" altLang="zh-CN" sz="1200" baseline="-25000" dirty="0">
                  <a:latin typeface="Arial" charset="0"/>
                  <a:ea typeface="宋体" charset="-122"/>
                </a:rPr>
                <a:t>Regulators</a:t>
              </a:r>
            </a:p>
            <a:p>
              <a:pPr algn="ctr">
                <a:defRPr/>
              </a:pPr>
              <a:r>
                <a:rPr lang="en-US" altLang="zh-CN" sz="1200" baseline="-25000" dirty="0">
                  <a:latin typeface="Arial" charset="0"/>
                  <a:ea typeface="宋体" charset="-122"/>
                </a:rPr>
                <a:t>Suppliers</a:t>
              </a:r>
            </a:p>
          </p:txBody>
        </p:sp>
        <p:cxnSp>
          <p:nvCxnSpPr>
            <p:cNvPr id="97" name="AutoShape 25"/>
            <p:cNvCxnSpPr>
              <a:cxnSpLocks noChangeShapeType="1"/>
            </p:cNvCxnSpPr>
            <p:nvPr/>
          </p:nvCxnSpPr>
          <p:spPr bwMode="auto">
            <a:xfrm>
              <a:off x="5934099" y="4779982"/>
              <a:ext cx="1125538" cy="330200"/>
            </a:xfrm>
            <a:prstGeom prst="bentConnector3">
              <a:avLst>
                <a:gd name="adj1" fmla="val 63468"/>
              </a:avLst>
            </a:prstGeom>
            <a:ln>
              <a:headEnd/>
              <a:tailEnd/>
            </a:ln>
          </p:spPr>
          <p:style>
            <a:lnRef idx="2">
              <a:schemeClr val="accent5"/>
            </a:lnRef>
            <a:fillRef idx="0">
              <a:schemeClr val="accent5"/>
            </a:fillRef>
            <a:effectRef idx="1">
              <a:schemeClr val="accent5"/>
            </a:effectRef>
            <a:fontRef idx="minor">
              <a:schemeClr val="tx1"/>
            </a:fontRef>
          </p:style>
        </p:cxnSp>
        <p:cxnSp>
          <p:nvCxnSpPr>
            <p:cNvPr id="98" name="AutoShape 26"/>
            <p:cNvCxnSpPr>
              <a:cxnSpLocks noChangeShapeType="1"/>
            </p:cNvCxnSpPr>
            <p:nvPr/>
          </p:nvCxnSpPr>
          <p:spPr bwMode="auto">
            <a:xfrm>
              <a:off x="5934099" y="4779982"/>
              <a:ext cx="1117600" cy="787400"/>
            </a:xfrm>
            <a:prstGeom prst="bentConnector3">
              <a:avLst>
                <a:gd name="adj1" fmla="val 63634"/>
              </a:avLst>
            </a:prstGeom>
            <a:ln>
              <a:headEnd/>
              <a:tailEnd/>
            </a:ln>
          </p:spPr>
          <p:style>
            <a:lnRef idx="2">
              <a:schemeClr val="accent5"/>
            </a:lnRef>
            <a:fillRef idx="0">
              <a:schemeClr val="accent5"/>
            </a:fillRef>
            <a:effectRef idx="1">
              <a:schemeClr val="accent5"/>
            </a:effectRef>
            <a:fontRef idx="minor">
              <a:schemeClr val="tx1"/>
            </a:fontRef>
          </p:style>
        </p:cxnSp>
        <p:cxnSp>
          <p:nvCxnSpPr>
            <p:cNvPr id="99" name="AutoShape 27"/>
            <p:cNvCxnSpPr>
              <a:cxnSpLocks noChangeShapeType="1"/>
            </p:cNvCxnSpPr>
            <p:nvPr/>
          </p:nvCxnSpPr>
          <p:spPr bwMode="auto">
            <a:xfrm>
              <a:off x="5934099" y="4779982"/>
              <a:ext cx="1117600" cy="1244600"/>
            </a:xfrm>
            <a:prstGeom prst="bentConnector3">
              <a:avLst>
                <a:gd name="adj1" fmla="val 63634"/>
              </a:avLst>
            </a:prstGeom>
            <a:ln>
              <a:headEnd/>
              <a:tailEnd/>
            </a:ln>
          </p:spPr>
          <p:style>
            <a:lnRef idx="2">
              <a:schemeClr val="accent5"/>
            </a:lnRef>
            <a:fillRef idx="0">
              <a:schemeClr val="accent5"/>
            </a:fillRef>
            <a:effectRef idx="1">
              <a:schemeClr val="accent5"/>
            </a:effectRef>
            <a:fontRef idx="minor">
              <a:schemeClr val="tx1"/>
            </a:fontRef>
          </p:style>
        </p:cxnSp>
        <p:sp>
          <p:nvSpPr>
            <p:cNvPr id="100" name="Text Box 28"/>
            <p:cNvSpPr txBox="1">
              <a:spLocks noChangeArrowheads="1"/>
            </p:cNvSpPr>
            <p:nvPr/>
          </p:nvSpPr>
          <p:spPr bwMode="auto">
            <a:xfrm>
              <a:off x="4486297" y="3044329"/>
              <a:ext cx="1827586" cy="55518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Bef>
                  <a:spcPct val="50000"/>
                </a:spcBef>
                <a:defRPr/>
              </a:pPr>
              <a:r>
                <a:rPr lang="zh-CN" altLang="en-US" sz="1200" b="1" baseline="-25000" dirty="0" smtClean="0">
                  <a:latin typeface="Arial" charset="0"/>
                  <a:ea typeface="宋体" charset="-122"/>
                </a:rPr>
                <a:t>业务单元</a:t>
              </a:r>
              <a:endParaRPr lang="en-US" altLang="zh-CN" sz="1200" b="1" baseline="-25000" dirty="0">
                <a:latin typeface="Arial" charset="0"/>
                <a:ea typeface="宋体" charset="-122"/>
              </a:endParaRPr>
            </a:p>
          </p:txBody>
        </p:sp>
        <p:sp>
          <p:nvSpPr>
            <p:cNvPr id="101" name="Rectangle 31"/>
            <p:cNvSpPr>
              <a:spLocks noChangeArrowheads="1"/>
            </p:cNvSpPr>
            <p:nvPr/>
          </p:nvSpPr>
          <p:spPr bwMode="auto">
            <a:xfrm>
              <a:off x="2416200" y="4081482"/>
              <a:ext cx="1143001" cy="5334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tIns="36000" bIns="36000" anchor="ctr"/>
            <a:lstStyle/>
            <a:p>
              <a:pPr algn="ctr">
                <a:defRPr/>
              </a:pPr>
              <a:r>
                <a:rPr lang="zh-CN" altLang="en-US" sz="1200" b="1" baseline="-25000" dirty="0" smtClean="0">
                  <a:solidFill>
                    <a:schemeClr val="bg1"/>
                  </a:solidFill>
                  <a:latin typeface="宋体" pitchFamily="2" charset="-122"/>
                  <a:ea typeface="宋体" pitchFamily="2" charset="-122"/>
                </a:rPr>
                <a:t>服务</a:t>
              </a:r>
              <a:endParaRPr lang="en-US" altLang="zh-CN" sz="1200" b="1" baseline="-25000" dirty="0" smtClean="0">
                <a:solidFill>
                  <a:schemeClr val="bg1"/>
                </a:solidFill>
                <a:latin typeface="宋体" pitchFamily="2" charset="-122"/>
                <a:ea typeface="宋体" pitchFamily="2" charset="-122"/>
              </a:endParaRPr>
            </a:p>
            <a:p>
              <a:pPr algn="ctr">
                <a:defRPr/>
              </a:pPr>
              <a:r>
                <a:rPr lang="zh-CN" altLang="en-US" sz="1200" b="1" baseline="-25000" dirty="0" smtClean="0">
                  <a:solidFill>
                    <a:schemeClr val="bg1"/>
                  </a:solidFill>
                  <a:latin typeface="宋体" pitchFamily="2" charset="-122"/>
                  <a:ea typeface="宋体" pitchFamily="2" charset="-122"/>
                </a:rPr>
                <a:t>产品</a:t>
              </a:r>
              <a:endParaRPr lang="en-US" altLang="zh-CN" sz="1200" b="1" baseline="-25000" dirty="0">
                <a:solidFill>
                  <a:schemeClr val="bg1"/>
                </a:solidFill>
                <a:latin typeface="宋体" pitchFamily="2" charset="-122"/>
                <a:ea typeface="宋体" pitchFamily="2" charset="-122"/>
              </a:endParaRPr>
            </a:p>
          </p:txBody>
        </p:sp>
        <p:sp>
          <p:nvSpPr>
            <p:cNvPr id="102" name="Line 32"/>
            <p:cNvSpPr>
              <a:spLocks noChangeShapeType="1"/>
            </p:cNvSpPr>
            <p:nvPr/>
          </p:nvSpPr>
          <p:spPr bwMode="auto">
            <a:xfrm>
              <a:off x="3559199" y="4398982"/>
              <a:ext cx="914400" cy="0"/>
            </a:xfrm>
            <a:prstGeom prst="line">
              <a:avLst/>
            </a:prstGeom>
            <a:noFill/>
            <a:ln w="38100">
              <a:solidFill>
                <a:srgbClr val="92D050"/>
              </a:solidFill>
              <a:round/>
              <a:headEnd/>
              <a:tailEnd type="triangle" w="med" len="med"/>
            </a:ln>
          </p:spPr>
          <p:txBody>
            <a:bodyPr/>
            <a:lstStyle/>
            <a:p>
              <a:endParaRPr lang="zh-CN" altLang="en-US"/>
            </a:p>
          </p:txBody>
        </p:sp>
        <p:sp>
          <p:nvSpPr>
            <p:cNvPr id="103" name="Text Box 33"/>
            <p:cNvSpPr txBox="1">
              <a:spLocks noChangeArrowheads="1"/>
            </p:cNvSpPr>
            <p:nvPr/>
          </p:nvSpPr>
          <p:spPr bwMode="auto">
            <a:xfrm>
              <a:off x="3397608" y="4456956"/>
              <a:ext cx="1640405" cy="428282"/>
            </a:xfrm>
            <a:prstGeom prst="rect">
              <a:avLst/>
            </a:prstGeom>
            <a:noFill/>
            <a:ln w="9525">
              <a:noFill/>
              <a:miter lim="800000"/>
              <a:headEnd/>
              <a:tailEnd/>
            </a:ln>
          </p:spPr>
          <p:txBody>
            <a:bodyPr wrap="square">
              <a:spAutoFit/>
            </a:bodyPr>
            <a:lstStyle/>
            <a:p>
              <a:pPr>
                <a:lnSpc>
                  <a:spcPct val="60000"/>
                </a:lnSpc>
                <a:spcBef>
                  <a:spcPct val="50000"/>
                </a:spcBef>
              </a:pPr>
              <a:r>
                <a:rPr lang="zh-CN" altLang="en-US" sz="1200" baseline="-25000" dirty="0" smtClean="0"/>
                <a:t>消耗资产</a:t>
              </a:r>
              <a:endParaRPr lang="en-US" altLang="zh-CN" sz="1200" baseline="-25000" dirty="0"/>
            </a:p>
          </p:txBody>
        </p:sp>
        <p:sp>
          <p:nvSpPr>
            <p:cNvPr id="104" name="Text Box 38"/>
            <p:cNvSpPr txBox="1">
              <a:spLocks noChangeArrowheads="1"/>
            </p:cNvSpPr>
            <p:nvPr/>
          </p:nvSpPr>
          <p:spPr bwMode="auto">
            <a:xfrm>
              <a:off x="2486274" y="2860244"/>
              <a:ext cx="1822670" cy="428282"/>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60000"/>
                </a:lnSpc>
                <a:spcBef>
                  <a:spcPct val="50000"/>
                </a:spcBef>
                <a:defRPr/>
              </a:pPr>
              <a:r>
                <a:rPr lang="zh-CN" altLang="en-US" sz="1200" baseline="-25000" dirty="0" smtClean="0">
                  <a:latin typeface="Arial" charset="0"/>
                  <a:ea typeface="宋体" charset="-122"/>
                </a:rPr>
                <a:t>创造价值</a:t>
              </a:r>
              <a:endParaRPr lang="en-US" altLang="zh-CN" sz="1200" baseline="-25000" dirty="0">
                <a:latin typeface="Arial" charset="0"/>
                <a:ea typeface="宋体" charset="-122"/>
              </a:endParaRPr>
            </a:p>
          </p:txBody>
        </p:sp>
        <p:sp>
          <p:nvSpPr>
            <p:cNvPr id="105" name="Text Box 39"/>
            <p:cNvSpPr txBox="1">
              <a:spLocks noChangeArrowheads="1"/>
            </p:cNvSpPr>
            <p:nvPr/>
          </p:nvSpPr>
          <p:spPr bwMode="auto">
            <a:xfrm>
              <a:off x="3033073" y="5253419"/>
              <a:ext cx="2916276" cy="428282"/>
            </a:xfrm>
            <a:prstGeom prst="rect">
              <a:avLst/>
            </a:prstGeom>
            <a:noFill/>
            <a:ln w="9525">
              <a:noFill/>
              <a:miter lim="800000"/>
              <a:headEnd/>
              <a:tailEnd/>
            </a:ln>
          </p:spPr>
          <p:txBody>
            <a:bodyPr wrap="square">
              <a:spAutoFit/>
            </a:bodyPr>
            <a:lstStyle/>
            <a:p>
              <a:pPr>
                <a:lnSpc>
                  <a:spcPct val="60000"/>
                </a:lnSpc>
                <a:spcBef>
                  <a:spcPct val="50000"/>
                </a:spcBef>
              </a:pPr>
              <a:r>
                <a:rPr lang="zh-CN" altLang="en-US" sz="1200" baseline="-25000" dirty="0" smtClean="0">
                  <a:latin typeface="宋体" pitchFamily="2" charset="-122"/>
                  <a:ea typeface="宋体" pitchFamily="2" charset="-122"/>
                </a:rPr>
                <a:t>产生回报</a:t>
              </a:r>
              <a:r>
                <a:rPr lang="en-US" altLang="zh-CN" sz="1200" baseline="-25000" dirty="0" smtClean="0">
                  <a:latin typeface="宋体" pitchFamily="2" charset="-122"/>
                  <a:ea typeface="宋体" pitchFamily="2" charset="-122"/>
                </a:rPr>
                <a:t>/</a:t>
              </a:r>
              <a:r>
                <a:rPr lang="zh-CN" altLang="en-US" sz="1200" baseline="-25000" dirty="0" smtClean="0">
                  <a:latin typeface="宋体" pitchFamily="2" charset="-122"/>
                  <a:ea typeface="宋体" pitchFamily="2" charset="-122"/>
                </a:rPr>
                <a:t>回收成本</a:t>
              </a:r>
              <a:endParaRPr lang="en-US" altLang="zh-CN" sz="1200" baseline="-25000" dirty="0">
                <a:latin typeface="宋体" pitchFamily="2" charset="-122"/>
                <a:ea typeface="宋体" pitchFamily="2" charset="-122"/>
              </a:endParaRPr>
            </a:p>
          </p:txBody>
        </p:sp>
        <p:sp>
          <p:nvSpPr>
            <p:cNvPr id="106" name="Rectangle 42"/>
            <p:cNvSpPr>
              <a:spLocks noChangeArrowheads="1"/>
            </p:cNvSpPr>
            <p:nvPr/>
          </p:nvSpPr>
          <p:spPr bwMode="auto">
            <a:xfrm>
              <a:off x="739799" y="5148282"/>
              <a:ext cx="1143000" cy="5334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36000" tIns="36000" rIns="36000" bIns="36000" anchor="ctr"/>
            <a:lstStyle/>
            <a:p>
              <a:pPr algn="ctr">
                <a:defRPr/>
              </a:pPr>
              <a:r>
                <a:rPr lang="zh-CN" altLang="en-US" sz="1200" b="1" baseline="-25000" dirty="0" smtClean="0">
                  <a:latin typeface="Arial" charset="0"/>
                  <a:ea typeface="宋体" charset="-122"/>
                </a:rPr>
                <a:t>客户</a:t>
              </a:r>
              <a:endParaRPr lang="en-US" altLang="zh-CN" sz="1200" b="1" baseline="-25000" dirty="0">
                <a:latin typeface="Arial" charset="0"/>
                <a:ea typeface="宋体" charset="-122"/>
              </a:endParaRPr>
            </a:p>
          </p:txBody>
        </p:sp>
        <p:sp>
          <p:nvSpPr>
            <p:cNvPr id="107" name="Text Box 43"/>
            <p:cNvSpPr txBox="1">
              <a:spLocks noChangeArrowheads="1"/>
            </p:cNvSpPr>
            <p:nvPr/>
          </p:nvSpPr>
          <p:spPr bwMode="auto">
            <a:xfrm>
              <a:off x="481332" y="3471881"/>
              <a:ext cx="1458138" cy="428282"/>
            </a:xfrm>
            <a:prstGeom prst="rect">
              <a:avLst/>
            </a:prstGeom>
            <a:noFill/>
            <a:ln w="9525">
              <a:noFill/>
              <a:miter lim="800000"/>
              <a:headEnd/>
              <a:tailEnd/>
            </a:ln>
          </p:spPr>
          <p:txBody>
            <a:bodyPr wrap="square">
              <a:spAutoFit/>
            </a:bodyPr>
            <a:lstStyle/>
            <a:p>
              <a:pPr>
                <a:lnSpc>
                  <a:spcPct val="60000"/>
                </a:lnSpc>
                <a:spcBef>
                  <a:spcPct val="50000"/>
                </a:spcBef>
              </a:pPr>
              <a:r>
                <a:rPr lang="en-US" altLang="zh-CN" sz="1200" baseline="-25000" dirty="0"/>
                <a:t>Influence</a:t>
              </a:r>
            </a:p>
          </p:txBody>
        </p:sp>
        <p:cxnSp>
          <p:nvCxnSpPr>
            <p:cNvPr id="108" name="AutoShape 44"/>
            <p:cNvCxnSpPr>
              <a:cxnSpLocks noChangeShapeType="1"/>
              <a:endCxn id="106" idx="3"/>
            </p:cNvCxnSpPr>
            <p:nvPr/>
          </p:nvCxnSpPr>
          <p:spPr bwMode="auto">
            <a:xfrm rot="10800000" flipV="1">
              <a:off x="1895500" y="4614882"/>
              <a:ext cx="850900" cy="800100"/>
            </a:xfrm>
            <a:prstGeom prst="curvedConnector3">
              <a:avLst>
                <a:gd name="adj1" fmla="val 1491"/>
              </a:avLst>
            </a:prstGeom>
            <a:noFill/>
            <a:ln w="38100">
              <a:noFill/>
              <a:round/>
              <a:headEnd/>
              <a:tailEnd type="triangl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09" name="Text Box 45"/>
            <p:cNvSpPr txBox="1">
              <a:spLocks noChangeArrowheads="1"/>
            </p:cNvSpPr>
            <p:nvPr/>
          </p:nvSpPr>
          <p:spPr bwMode="auto">
            <a:xfrm>
              <a:off x="2141265" y="5437507"/>
              <a:ext cx="1256342" cy="428282"/>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60000"/>
                </a:lnSpc>
                <a:spcBef>
                  <a:spcPct val="50000"/>
                </a:spcBef>
                <a:defRPr/>
              </a:pPr>
              <a:r>
                <a:rPr lang="zh-CN" altLang="en-US" sz="1200" baseline="-25000" dirty="0" smtClean="0">
                  <a:latin typeface="Arial" charset="0"/>
                  <a:ea typeface="宋体" charset="-122"/>
                </a:rPr>
                <a:t>供给</a:t>
              </a:r>
              <a:endParaRPr lang="en-US" altLang="zh-CN" sz="1200" baseline="-25000" dirty="0">
                <a:latin typeface="Arial" charset="0"/>
                <a:ea typeface="宋体" charset="-122"/>
              </a:endParaRPr>
            </a:p>
          </p:txBody>
        </p:sp>
        <p:cxnSp>
          <p:nvCxnSpPr>
            <p:cNvPr id="110" name="AutoShape 46"/>
            <p:cNvCxnSpPr>
              <a:cxnSpLocks noChangeShapeType="1"/>
              <a:stCxn id="106" idx="0"/>
              <a:endCxn id="101" idx="1"/>
            </p:cNvCxnSpPr>
            <p:nvPr/>
          </p:nvCxnSpPr>
          <p:spPr bwMode="auto">
            <a:xfrm rot="16200000">
              <a:off x="1463700" y="4195782"/>
              <a:ext cx="787400" cy="1092200"/>
            </a:xfrm>
            <a:prstGeom prst="curvedConnector2">
              <a:avLst/>
            </a:prstGeom>
            <a:noFill/>
            <a:ln w="38100">
              <a:noFill/>
              <a:round/>
              <a:headEnd/>
              <a:tailEnd type="triangl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11" name="Text Box 47"/>
            <p:cNvSpPr txBox="1">
              <a:spLocks noChangeArrowheads="1"/>
            </p:cNvSpPr>
            <p:nvPr/>
          </p:nvSpPr>
          <p:spPr bwMode="auto">
            <a:xfrm>
              <a:off x="638164" y="4332965"/>
              <a:ext cx="1301306" cy="428282"/>
            </a:xfrm>
            <a:prstGeom prst="rect">
              <a:avLst/>
            </a:prstGeom>
            <a:noFill/>
            <a:ln w="9525">
              <a:noFill/>
              <a:miter lim="800000"/>
              <a:headEnd/>
              <a:tailEnd/>
            </a:ln>
          </p:spPr>
          <p:txBody>
            <a:bodyPr wrap="square">
              <a:spAutoFit/>
            </a:bodyPr>
            <a:lstStyle/>
            <a:p>
              <a:pPr>
                <a:lnSpc>
                  <a:spcPct val="60000"/>
                </a:lnSpc>
                <a:spcBef>
                  <a:spcPct val="50000"/>
                </a:spcBef>
              </a:pPr>
              <a:r>
                <a:rPr lang="zh-CN" altLang="en-US" sz="1200" baseline="-25000" dirty="0" smtClean="0"/>
                <a:t>需求</a:t>
              </a:r>
              <a:endParaRPr lang="en-US" altLang="zh-CN" sz="1200" baseline="-25000" dirty="0"/>
            </a:p>
          </p:txBody>
        </p:sp>
        <p:cxnSp>
          <p:nvCxnSpPr>
            <p:cNvPr id="112" name="直接箭头连接符 111"/>
            <p:cNvCxnSpPr/>
            <p:nvPr/>
          </p:nvCxnSpPr>
          <p:spPr>
            <a:xfrm rot="5400000">
              <a:off x="5019700" y="4259282"/>
              <a:ext cx="660400" cy="3175"/>
            </a:xfrm>
            <a:prstGeom prst="straightConnector1">
              <a:avLst/>
            </a:prstGeom>
            <a:ln w="38100">
              <a:solidFill>
                <a:srgbClr val="92D050"/>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113" name="形状 50"/>
            <p:cNvCxnSpPr>
              <a:cxnSpLocks noChangeShapeType="1"/>
            </p:cNvCxnSpPr>
            <p:nvPr/>
          </p:nvCxnSpPr>
          <p:spPr bwMode="auto">
            <a:xfrm rot="10800000" flipV="1">
              <a:off x="2987699" y="3395682"/>
              <a:ext cx="1485900" cy="685800"/>
            </a:xfrm>
            <a:prstGeom prst="bentConnector2">
              <a:avLst/>
            </a:prstGeom>
            <a:noFill/>
            <a:ln w="38100">
              <a:solidFill>
                <a:srgbClr val="92D050"/>
              </a:solidFill>
              <a:round/>
              <a:headEnd/>
              <a:tailEnd type="triangle" w="med" len="med"/>
            </a:ln>
          </p:spPr>
        </p:cxnSp>
        <p:cxnSp>
          <p:nvCxnSpPr>
            <p:cNvPr id="114" name="形状 51"/>
            <p:cNvCxnSpPr>
              <a:cxnSpLocks noChangeShapeType="1"/>
            </p:cNvCxnSpPr>
            <p:nvPr/>
          </p:nvCxnSpPr>
          <p:spPr bwMode="auto">
            <a:xfrm rot="16200000" flipH="1">
              <a:off x="3463949" y="4138632"/>
              <a:ext cx="533400" cy="1485900"/>
            </a:xfrm>
            <a:prstGeom prst="bentConnector2">
              <a:avLst/>
            </a:prstGeom>
            <a:noFill/>
            <a:ln w="38100">
              <a:solidFill>
                <a:srgbClr val="92D050"/>
              </a:solidFill>
              <a:round/>
              <a:headEnd/>
              <a:tailEnd type="triangle" w="med" len="med"/>
            </a:ln>
          </p:spPr>
        </p:cxnSp>
        <p:cxnSp>
          <p:nvCxnSpPr>
            <p:cNvPr id="115" name="形状 54"/>
            <p:cNvCxnSpPr>
              <a:cxnSpLocks noChangeShapeType="1"/>
            </p:cNvCxnSpPr>
            <p:nvPr/>
          </p:nvCxnSpPr>
          <p:spPr bwMode="auto">
            <a:xfrm rot="16200000" flipH="1">
              <a:off x="1539105" y="3471089"/>
              <a:ext cx="1030287" cy="723900"/>
            </a:xfrm>
            <a:prstGeom prst="bentConnector2">
              <a:avLst/>
            </a:prstGeom>
            <a:noFill/>
            <a:ln w="38100">
              <a:solidFill>
                <a:srgbClr val="CCFF66"/>
              </a:solidFill>
              <a:round/>
              <a:headEnd/>
              <a:tailEnd type="triangle" w="med" len="med"/>
            </a:ln>
          </p:spPr>
        </p:cxnSp>
        <p:cxnSp>
          <p:nvCxnSpPr>
            <p:cNvPr id="116" name="形状 58"/>
            <p:cNvCxnSpPr>
              <a:cxnSpLocks noChangeShapeType="1"/>
            </p:cNvCxnSpPr>
            <p:nvPr/>
          </p:nvCxnSpPr>
          <p:spPr bwMode="auto">
            <a:xfrm rot="10800000" flipV="1">
              <a:off x="1311299" y="4348182"/>
              <a:ext cx="1104900" cy="800100"/>
            </a:xfrm>
            <a:prstGeom prst="curvedConnector2">
              <a:avLst/>
            </a:prstGeom>
            <a:noFill/>
            <a:ln w="38100">
              <a:solidFill>
                <a:srgbClr val="92D050"/>
              </a:solidFill>
              <a:round/>
              <a:headEnd type="triangle" w="med" len="med"/>
              <a:tailEnd/>
            </a:ln>
          </p:spPr>
        </p:cxnSp>
        <p:cxnSp>
          <p:nvCxnSpPr>
            <p:cNvPr id="117" name="形状 59"/>
            <p:cNvCxnSpPr>
              <a:cxnSpLocks noChangeShapeType="1"/>
            </p:cNvCxnSpPr>
            <p:nvPr/>
          </p:nvCxnSpPr>
          <p:spPr bwMode="auto">
            <a:xfrm flipV="1">
              <a:off x="1882799" y="4614882"/>
              <a:ext cx="1104900" cy="800100"/>
            </a:xfrm>
            <a:prstGeom prst="curvedConnector2">
              <a:avLst/>
            </a:prstGeom>
            <a:noFill/>
            <a:ln w="38100">
              <a:solidFill>
                <a:srgbClr val="92D050"/>
              </a:solidFill>
              <a:round/>
              <a:headEnd type="triangle" w="med" len="med"/>
              <a:tailEnd/>
            </a:ln>
          </p:spPr>
        </p:cxnSp>
        <p:sp>
          <p:nvSpPr>
            <p:cNvPr id="118" name="TextBox 117"/>
            <p:cNvSpPr txBox="1"/>
            <p:nvPr/>
          </p:nvSpPr>
          <p:spPr>
            <a:xfrm>
              <a:off x="4071933" y="1630910"/>
              <a:ext cx="2424214" cy="634493"/>
            </a:xfrm>
            <a:prstGeom prst="rect">
              <a:avLst/>
            </a:prstGeom>
            <a:noFill/>
          </p:spPr>
          <p:txBody>
            <a:bodyPr wrap="square" rtlCol="0">
              <a:spAutoFit/>
            </a:bodyPr>
            <a:lstStyle/>
            <a:p>
              <a:r>
                <a:rPr lang="zh-CN" altLang="en-US" sz="1000" b="1" dirty="0" smtClean="0"/>
                <a:t>服务运营体系</a:t>
              </a:r>
              <a:endParaRPr lang="zh-CN" altLang="en-US" sz="10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linds(horizontal)">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par>
                          <p:cTn id="20" fill="hold">
                            <p:stCondLst>
                              <p:cond delay="5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par>
                          <p:cTn id="24" fill="hold">
                            <p:stCondLst>
                              <p:cond delay="1000"/>
                            </p:stCondLst>
                            <p:childTnLst>
                              <p:par>
                                <p:cTn id="25" presetID="3" presetClass="entr" presetSubtype="1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par>
                          <p:cTn id="33" fill="hold">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linds(horizontal)">
                                      <p:cBhvr>
                                        <p:cTn id="36" dur="500"/>
                                        <p:tgtEl>
                                          <p:spTgt spid="28"/>
                                        </p:tgtEl>
                                      </p:cBhvr>
                                    </p:animEffect>
                                  </p:childTnLst>
                                </p:cTn>
                              </p:par>
                            </p:childTnLst>
                          </p:cTn>
                        </p:par>
                        <p:par>
                          <p:cTn id="37" fill="hold">
                            <p:stCondLst>
                              <p:cond delay="1000"/>
                            </p:stCondLst>
                            <p:childTnLst>
                              <p:par>
                                <p:cTn id="38" presetID="3" presetClass="entr" presetSubtype="1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childTnLst>
                          </p:cTn>
                        </p:par>
                        <p:par>
                          <p:cTn id="41" fill="hold">
                            <p:stCondLst>
                              <p:cond delay="1500"/>
                            </p:stCondLst>
                            <p:childTnLst>
                              <p:par>
                                <p:cTn id="42" presetID="3" presetClass="entr" presetSubtype="1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blinds(horizontal)">
                                      <p:cBhvr>
                                        <p:cTn id="44" dur="500"/>
                                        <p:tgtEl>
                                          <p:spTgt spid="30"/>
                                        </p:tgtEl>
                                      </p:cBhvr>
                                    </p:animEffect>
                                  </p:childTnLst>
                                </p:cTn>
                              </p:par>
                            </p:childTnLst>
                          </p:cTn>
                        </p:par>
                        <p:par>
                          <p:cTn id="45" fill="hold">
                            <p:stCondLst>
                              <p:cond delay="2000"/>
                            </p:stCondLst>
                            <p:childTnLst>
                              <p:par>
                                <p:cTn id="46" presetID="3" presetClass="entr" presetSubtype="1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blinds(horizontal)">
                                      <p:cBhvr>
                                        <p:cTn id="48" dur="500"/>
                                        <p:tgtEl>
                                          <p:spTgt spid="31"/>
                                        </p:tgtEl>
                                      </p:cBhvr>
                                    </p:animEffect>
                                  </p:childTnLst>
                                </p:cTn>
                              </p:par>
                            </p:childTnLst>
                          </p:cTn>
                        </p:par>
                        <p:par>
                          <p:cTn id="49" fill="hold">
                            <p:stCondLst>
                              <p:cond delay="2500"/>
                            </p:stCondLst>
                            <p:childTnLst>
                              <p:par>
                                <p:cTn id="50" presetID="3" presetClass="entr" presetSubtype="1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linds(horizontal)">
                                      <p:cBhvr>
                                        <p:cTn id="52" dur="500"/>
                                        <p:tgtEl>
                                          <p:spTgt spid="32"/>
                                        </p:tgtEl>
                                      </p:cBhvr>
                                    </p:animEffect>
                                  </p:childTnLst>
                                </p:cTn>
                              </p:par>
                            </p:childTnLst>
                          </p:cTn>
                        </p:par>
                        <p:par>
                          <p:cTn id="53" fill="hold">
                            <p:stCondLst>
                              <p:cond delay="3000"/>
                            </p:stCondLst>
                            <p:childTnLst>
                              <p:par>
                                <p:cTn id="54" presetID="3" presetClass="entr" presetSubtype="1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linds(horizontal)">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28" grpId="0" animBg="1"/>
      <p:bldP spid="29" grpId="0" animBg="1"/>
      <p:bldP spid="30" grpId="0" animBg="1"/>
      <p:bldP spid="31" grpId="0" animBg="1"/>
      <p:bldP spid="32" grpId="0" animBg="1"/>
      <p:bldP spid="24" grpId="0" animBg="1"/>
      <p:bldP spid="25"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IT</a:t>
            </a:r>
            <a:r>
              <a:rPr lang="zh-CN" altLang="en-US" dirty="0" smtClean="0"/>
              <a:t>服务管理成熟度模型</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15</a:t>
            </a:fld>
            <a:endParaRPr lang="zh-CN" altLang="en-US" dirty="0"/>
          </a:p>
        </p:txBody>
      </p:sp>
      <p:graphicFrame>
        <p:nvGraphicFramePr>
          <p:cNvPr id="7" name="表格 6"/>
          <p:cNvGraphicFramePr>
            <a:graphicFrameLocks noGrp="1"/>
          </p:cNvGraphicFramePr>
          <p:nvPr/>
        </p:nvGraphicFramePr>
        <p:xfrm>
          <a:off x="-32" y="1125127"/>
          <a:ext cx="9144065" cy="5661459"/>
        </p:xfrm>
        <a:graphic>
          <a:graphicData uri="http://schemas.openxmlformats.org/drawingml/2006/table">
            <a:tbl>
              <a:tblPr/>
              <a:tblGrid>
                <a:gridCol w="294971"/>
                <a:gridCol w="1957633"/>
                <a:gridCol w="1632322"/>
                <a:gridCol w="1730338"/>
                <a:gridCol w="1621341"/>
                <a:gridCol w="1907460"/>
              </a:tblGrid>
              <a:tr h="128266">
                <a:tc>
                  <a:txBody>
                    <a:bodyPr/>
                    <a:lstStyle/>
                    <a:p>
                      <a:pPr algn="l" fontAlgn="ctr"/>
                      <a:r>
                        <a:rPr lang="zh-CN" altLang="en-US" sz="1050" b="0" i="0" u="none" strike="noStrike" dirty="0">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ctr" fontAlgn="ctr"/>
                      <a:r>
                        <a:rPr lang="zh-CN" altLang="en-US" sz="1050" b="1" i="0" u="none" strike="noStrike" dirty="0">
                          <a:solidFill>
                            <a:srgbClr val="FFFFFF"/>
                          </a:solidFill>
                          <a:latin typeface="微软雅黑"/>
                        </a:rPr>
                        <a:t>优化级（</a:t>
                      </a:r>
                      <a:r>
                        <a:rPr lang="en-US" sz="1050" b="1" i="0" u="none" strike="noStrike" dirty="0">
                          <a:solidFill>
                            <a:srgbClr val="FFFFFF"/>
                          </a:solidFill>
                          <a:latin typeface="微软雅黑"/>
                        </a:rPr>
                        <a:t>Optimizing）</a:t>
                      </a:r>
                    </a:p>
                  </a:txBody>
                  <a:tcPr marL="6751" marR="6751" marT="6751" marB="0" anchor="ctr">
                    <a:lnL>
                      <a:noFill/>
                    </a:lnL>
                    <a:lnR>
                      <a:noFill/>
                    </a:lnR>
                    <a:lnT>
                      <a:noFill/>
                    </a:lnT>
                    <a:lnB w="6350" cap="flat" cmpd="sng" algn="ctr">
                      <a:solidFill>
                        <a:srgbClr val="000000"/>
                      </a:solidFill>
                      <a:prstDash val="solid"/>
                      <a:round/>
                      <a:headEnd type="none" w="med" len="med"/>
                      <a:tailEnd type="none" w="med" len="med"/>
                    </a:lnB>
                    <a:solidFill>
                      <a:srgbClr val="0000CC"/>
                    </a:solidFill>
                  </a:tcPr>
                </a:tc>
              </a:tr>
              <a:tr h="128266">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ctr" fontAlgn="ctr"/>
                      <a:r>
                        <a:rPr lang="zh-CN" altLang="en-US" sz="1050" b="1" i="0" u="none" strike="noStrike">
                          <a:solidFill>
                            <a:srgbClr val="FFFFFF"/>
                          </a:solidFill>
                          <a:latin typeface="微软雅黑"/>
                        </a:rPr>
                        <a:t>管理级</a:t>
                      </a:r>
                      <a:r>
                        <a:rPr lang="en-US" altLang="zh-CN" sz="1050" b="1" i="0" u="none" strike="noStrike">
                          <a:solidFill>
                            <a:srgbClr val="FFFFFF"/>
                          </a:solidFill>
                          <a:latin typeface="微软雅黑"/>
                        </a:rPr>
                        <a:t>(</a:t>
                      </a:r>
                      <a:r>
                        <a:rPr lang="en-US" sz="1050" b="1" i="0" u="none" strike="noStrike">
                          <a:solidFill>
                            <a:srgbClr val="FFFFFF"/>
                          </a:solidFill>
                          <a:latin typeface="微软雅黑"/>
                        </a:rPr>
                        <a:t>Managed)</a:t>
                      </a:r>
                    </a:p>
                  </a:txBody>
                  <a:tcPr marL="6751" marR="6751" marT="675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00CC"/>
                    </a:solidFill>
                  </a:tcPr>
                </a:tc>
                <a:tc>
                  <a:txBody>
                    <a:bodyPr/>
                    <a:lstStyle/>
                    <a:p>
                      <a:pPr algn="ctr" fontAlgn="ctr"/>
                      <a:r>
                        <a:rPr lang="zh-CN" altLang="en-US" sz="1050" b="0" i="0" u="none" strike="noStrike" dirty="0">
                          <a:solidFill>
                            <a:srgbClr val="000000"/>
                          </a:solidFill>
                          <a:latin typeface="微软雅黑"/>
                        </a:rPr>
                        <a:t>　</a:t>
                      </a:r>
                      <a:r>
                        <a:rPr lang="zh-CN" altLang="en-US" sz="1050" b="0" i="0" u="none" strike="noStrike" dirty="0" smtClean="0">
                          <a:solidFill>
                            <a:srgbClr val="FF0000"/>
                          </a:solidFill>
                          <a:latin typeface="微软雅黑"/>
                        </a:rPr>
                        <a:t>（自优化）</a:t>
                      </a:r>
                      <a:endParaRPr lang="zh-CN" altLang="en-US" sz="1050" b="0" i="0" u="none" strike="noStrike" dirty="0">
                        <a:solidFill>
                          <a:srgbClr val="000000"/>
                        </a:solidFill>
                        <a:latin typeface="微软雅黑"/>
                      </a:endParaRP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28266">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ctr" fontAlgn="ctr"/>
                      <a:r>
                        <a:rPr lang="zh-CN" altLang="en-US" sz="1050" b="1" i="0" u="none" strike="noStrike">
                          <a:solidFill>
                            <a:srgbClr val="FFFFFF"/>
                          </a:solidFill>
                          <a:latin typeface="微软雅黑"/>
                        </a:rPr>
                        <a:t>定义级（</a:t>
                      </a:r>
                      <a:r>
                        <a:rPr lang="en-US" sz="1050" b="1" i="0" u="none" strike="noStrike">
                          <a:solidFill>
                            <a:srgbClr val="FFFFFF"/>
                          </a:solidFill>
                          <a:latin typeface="微软雅黑"/>
                        </a:rPr>
                        <a:t>Defined）</a:t>
                      </a:r>
                    </a:p>
                  </a:txBody>
                  <a:tcPr marL="6751" marR="6751" marT="675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00CC"/>
                    </a:solidFill>
                  </a:tcPr>
                </a:tc>
                <a:tc>
                  <a:txBody>
                    <a:bodyPr/>
                    <a:lstStyle/>
                    <a:p>
                      <a:pPr algn="ctr" fontAlgn="ctr"/>
                      <a:r>
                        <a:rPr lang="zh-CN" altLang="en-US" sz="1050" b="0" i="0" u="none" strike="noStrike" dirty="0">
                          <a:solidFill>
                            <a:srgbClr val="000000"/>
                          </a:solidFill>
                          <a:latin typeface="微软雅黑"/>
                        </a:rPr>
                        <a:t>　</a:t>
                      </a:r>
                      <a:r>
                        <a:rPr lang="zh-CN" altLang="en-US" sz="1050" b="0" i="0" u="none" strike="noStrike" dirty="0" smtClean="0">
                          <a:solidFill>
                            <a:srgbClr val="FF0000"/>
                          </a:solidFill>
                          <a:latin typeface="微软雅黑"/>
                        </a:rPr>
                        <a:t>（量化管理）</a:t>
                      </a:r>
                      <a:endParaRPr lang="zh-CN" altLang="en-US" sz="1050" b="0" i="0" u="none" strike="noStrike" dirty="0">
                        <a:solidFill>
                          <a:srgbClr val="000000"/>
                        </a:solidFill>
                        <a:latin typeface="微软雅黑"/>
                      </a:endParaRP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5">
                  <a:txBody>
                    <a:bodyPr/>
                    <a:lstStyle/>
                    <a:p>
                      <a:pPr algn="l" fontAlgn="ctr"/>
                      <a:r>
                        <a:rPr lang="zh-CN" altLang="en-US" sz="1050" b="1" i="0" u="none" strike="noStrike" dirty="0">
                          <a:solidFill>
                            <a:srgbClr val="000000"/>
                          </a:solidFill>
                          <a:latin typeface="微软雅黑"/>
                        </a:rPr>
                        <a:t>典型特征：</a:t>
                      </a:r>
                      <a:r>
                        <a:rPr lang="zh-CN" altLang="en-US" sz="1050" b="0" i="0" u="none" strike="noStrike" dirty="0">
                          <a:solidFill>
                            <a:srgbClr val="000000"/>
                          </a:solidFill>
                          <a:latin typeface="微软雅黑"/>
                        </a:rPr>
                        <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运用最佳实践</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IT</a:t>
                      </a:r>
                      <a:r>
                        <a:rPr lang="zh-CN" altLang="en-US" sz="1050" b="0" i="0" u="none" strike="noStrike" dirty="0">
                          <a:solidFill>
                            <a:srgbClr val="000000"/>
                          </a:solidFill>
                          <a:latin typeface="微软雅黑"/>
                        </a:rPr>
                        <a:t>与业务指标建立关联</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IT</a:t>
                      </a:r>
                      <a:r>
                        <a:rPr lang="zh-CN" altLang="en-US" sz="1050" b="0" i="0" u="none" strike="noStrike" dirty="0">
                          <a:solidFill>
                            <a:srgbClr val="000000"/>
                          </a:solidFill>
                          <a:latin typeface="微软雅黑"/>
                        </a:rPr>
                        <a:t>与业务协作改进流程</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持续改进的</a:t>
                      </a:r>
                      <a:r>
                        <a:rPr lang="en-US" altLang="zh-CN" sz="1050" b="0" i="0" u="none" strike="noStrike" dirty="0">
                          <a:solidFill>
                            <a:srgbClr val="000000"/>
                          </a:solidFill>
                          <a:latin typeface="微软雅黑"/>
                        </a:rPr>
                        <a:t>IT</a:t>
                      </a:r>
                      <a:r>
                        <a:rPr lang="zh-CN" altLang="en-US" sz="1050" b="0" i="0" u="none" strike="noStrike" dirty="0">
                          <a:solidFill>
                            <a:srgbClr val="000000"/>
                          </a:solidFill>
                          <a:latin typeface="微软雅黑"/>
                        </a:rPr>
                        <a:t>服务体系</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28266">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ctr" fontAlgn="ctr"/>
                      <a:r>
                        <a:rPr lang="zh-CN" altLang="en-US" sz="1050" b="1" i="0" u="none" strike="noStrike">
                          <a:solidFill>
                            <a:srgbClr val="FFFFFF"/>
                          </a:solidFill>
                          <a:latin typeface="微软雅黑"/>
                        </a:rPr>
                        <a:t>可重复级</a:t>
                      </a:r>
                      <a:r>
                        <a:rPr lang="en-US" altLang="zh-CN" sz="1050" b="1" i="0" u="none" strike="noStrike">
                          <a:solidFill>
                            <a:srgbClr val="FFFFFF"/>
                          </a:solidFill>
                          <a:latin typeface="微软雅黑"/>
                        </a:rPr>
                        <a:t>(</a:t>
                      </a:r>
                      <a:r>
                        <a:rPr lang="en-US" sz="1050" b="1" i="0" u="none" strike="noStrike">
                          <a:solidFill>
                            <a:srgbClr val="FFFFFF"/>
                          </a:solidFill>
                          <a:latin typeface="微软雅黑"/>
                        </a:rPr>
                        <a:t>Repeatable)</a:t>
                      </a:r>
                    </a:p>
                  </a:txBody>
                  <a:tcPr marL="6751" marR="6751" marT="675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00CC"/>
                    </a:solidFill>
                  </a:tcPr>
                </a:tc>
                <a:tc>
                  <a:txBody>
                    <a:bodyPr/>
                    <a:lstStyle/>
                    <a:p>
                      <a:pPr algn="ctr" fontAlgn="ctr"/>
                      <a:r>
                        <a:rPr lang="zh-CN" altLang="en-US" sz="1050" b="0" i="0" u="none" strike="noStrike" dirty="0">
                          <a:solidFill>
                            <a:srgbClr val="000000"/>
                          </a:solidFill>
                          <a:latin typeface="微软雅黑"/>
                        </a:rPr>
                        <a:t>　</a:t>
                      </a:r>
                      <a:r>
                        <a:rPr lang="zh-CN" altLang="en-US" sz="1050" b="0" i="0" u="none" strike="noStrike" dirty="0" smtClean="0">
                          <a:solidFill>
                            <a:srgbClr val="FF0000"/>
                          </a:solidFill>
                          <a:latin typeface="微软雅黑"/>
                        </a:rPr>
                        <a:t>（组织级）</a:t>
                      </a:r>
                      <a:endParaRPr lang="zh-CN" altLang="en-US" sz="1050" b="0" i="0" u="none" strike="noStrike" dirty="0">
                        <a:solidFill>
                          <a:srgbClr val="FF0000"/>
                        </a:solidFill>
                        <a:latin typeface="微软雅黑"/>
                      </a:endParaRP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4">
                  <a:txBody>
                    <a:bodyPr/>
                    <a:lstStyle/>
                    <a:p>
                      <a:pPr algn="l" fontAlgn="ctr"/>
                      <a:r>
                        <a:rPr lang="zh-CN" altLang="en-US" sz="1050" b="1" i="0" u="none" strike="noStrike" dirty="0">
                          <a:solidFill>
                            <a:srgbClr val="000000"/>
                          </a:solidFill>
                          <a:latin typeface="微软雅黑"/>
                        </a:rPr>
                        <a:t>典型特征：</a:t>
                      </a:r>
                      <a:r>
                        <a:rPr lang="zh-CN" altLang="en-US" sz="1050" b="0" i="0" u="none" strike="noStrike" dirty="0">
                          <a:solidFill>
                            <a:srgbClr val="000000"/>
                          </a:solidFill>
                          <a:latin typeface="微软雅黑"/>
                        </a:rPr>
                        <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受监督、测量的</a:t>
                      </a:r>
                      <a:r>
                        <a:rPr lang="en-US" altLang="zh-CN" sz="1050" b="0" i="0" u="none" strike="noStrike" dirty="0">
                          <a:solidFill>
                            <a:srgbClr val="000000"/>
                          </a:solidFill>
                          <a:latin typeface="微软雅黑"/>
                        </a:rPr>
                        <a:t>IT</a:t>
                      </a:r>
                      <a:r>
                        <a:rPr lang="zh-CN" altLang="en-US" sz="1050" b="0" i="0" u="none" strike="noStrike" dirty="0">
                          <a:solidFill>
                            <a:srgbClr val="000000"/>
                          </a:solidFill>
                          <a:latin typeface="微软雅黑"/>
                        </a:rPr>
                        <a:t>服务体系</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根据业务战略调整服务体系</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r>
              <a:tr h="128266">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a:noFill/>
                    </a:lnR>
                    <a:lnT>
                      <a:noFill/>
                    </a:lnT>
                    <a:lnB>
                      <a:noFill/>
                    </a:lnB>
                    <a:solidFill>
                      <a:srgbClr val="FFFFFF"/>
                    </a:solidFill>
                  </a:tcPr>
                </a:tc>
                <a:tc>
                  <a:txBody>
                    <a:bodyPr/>
                    <a:lstStyle/>
                    <a:p>
                      <a:pPr algn="ctr" fontAlgn="ctr"/>
                      <a:r>
                        <a:rPr lang="zh-CN" altLang="en-US" sz="1050" b="1" i="0" u="none" strike="noStrike">
                          <a:solidFill>
                            <a:srgbClr val="FFFFFF"/>
                          </a:solidFill>
                          <a:latin typeface="微软雅黑"/>
                        </a:rPr>
                        <a:t>初始级（</a:t>
                      </a:r>
                      <a:r>
                        <a:rPr lang="en-US" sz="1050" b="1" i="0" u="none" strike="noStrike">
                          <a:solidFill>
                            <a:srgbClr val="FFFFFF"/>
                          </a:solidFill>
                          <a:latin typeface="微软雅黑"/>
                        </a:rPr>
                        <a:t>Initial）</a:t>
                      </a:r>
                    </a:p>
                  </a:txBody>
                  <a:tcPr marL="6751" marR="6751" marT="675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00CC"/>
                    </a:solidFill>
                  </a:tcPr>
                </a:tc>
                <a:tc>
                  <a:txBody>
                    <a:bodyPr/>
                    <a:lstStyle/>
                    <a:p>
                      <a:pPr algn="ctr" fontAlgn="ctr"/>
                      <a:r>
                        <a:rPr lang="zh-CN" altLang="en-US" sz="1050" b="1" i="0" u="none" strike="noStrike" dirty="0" smtClean="0">
                          <a:solidFill>
                            <a:srgbClr val="FF0000"/>
                          </a:solidFill>
                          <a:latin typeface="微软雅黑"/>
                        </a:rPr>
                        <a:t>（项目级）</a:t>
                      </a:r>
                      <a:r>
                        <a:rPr lang="zh-CN" altLang="en-US" sz="1050" b="1" i="0" u="none" strike="noStrike" dirty="0">
                          <a:solidFill>
                            <a:srgbClr val="FFFFFF"/>
                          </a:solidFill>
                          <a:latin typeface="微软雅黑"/>
                        </a:rPr>
                        <a:t>　</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3">
                  <a:txBody>
                    <a:bodyPr/>
                    <a:lstStyle/>
                    <a:p>
                      <a:pPr algn="l" fontAlgn="ctr"/>
                      <a:r>
                        <a:rPr lang="zh-CN" altLang="en-US" sz="1050" b="1" i="0" u="none" strike="noStrike" dirty="0">
                          <a:solidFill>
                            <a:srgbClr val="000000"/>
                          </a:solidFill>
                          <a:latin typeface="微软雅黑"/>
                        </a:rPr>
                        <a:t>典型特征：</a:t>
                      </a:r>
                      <a:r>
                        <a:rPr lang="zh-CN" altLang="en-US" sz="1050" b="0" i="0" u="none" strike="noStrike" dirty="0">
                          <a:solidFill>
                            <a:srgbClr val="000000"/>
                          </a:solidFill>
                          <a:latin typeface="微软雅黑"/>
                        </a:rPr>
                        <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根据阿户需求调整服务产品和服务战略</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文档化的</a:t>
                      </a:r>
                      <a:r>
                        <a:rPr lang="en-US" altLang="zh-CN" sz="1050" b="0" i="0" u="none" strike="noStrike" dirty="0">
                          <a:solidFill>
                            <a:srgbClr val="000000"/>
                          </a:solidFill>
                          <a:latin typeface="微软雅黑"/>
                        </a:rPr>
                        <a:t>IT</a:t>
                      </a:r>
                      <a:r>
                        <a:rPr lang="zh-CN" altLang="en-US" sz="1050" b="0" i="0" u="none" strike="noStrike" dirty="0">
                          <a:solidFill>
                            <a:srgbClr val="000000"/>
                          </a:solidFill>
                          <a:latin typeface="微软雅黑"/>
                        </a:rPr>
                        <a:t>服务体系，供各项目使用</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适当的工具和信息报告</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vMerge="1">
                  <a:txBody>
                    <a:bodyPr/>
                    <a:lstStyle/>
                    <a:p>
                      <a:endParaRPr lang="zh-CN" altLang="en-US"/>
                    </a:p>
                  </a:txBody>
                  <a:tcPr/>
                </a:tc>
              </a:tr>
              <a:tr h="128266">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zh-CN" altLang="en-US" sz="1050" b="1" i="0" u="none" strike="noStrike" dirty="0" smtClean="0">
                          <a:solidFill>
                            <a:srgbClr val="FF0000"/>
                          </a:solidFill>
                          <a:latin typeface="微软雅黑"/>
                        </a:rPr>
                        <a:t>（个人级）</a:t>
                      </a:r>
                      <a:r>
                        <a:rPr lang="zh-CN" altLang="en-US" sz="1050" b="1" i="0" u="none" strike="noStrike" dirty="0">
                          <a:solidFill>
                            <a:srgbClr val="FF0000"/>
                          </a:solidFill>
                          <a:latin typeface="微软雅黑"/>
                        </a:rPr>
                        <a:t>　</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a:txBody>
                    <a:bodyPr/>
                    <a:lstStyle/>
                    <a:p>
                      <a:pPr algn="l" fontAlgn="ctr"/>
                      <a:r>
                        <a:rPr lang="zh-CN" altLang="en-US" sz="1050" b="1" i="0" u="none" strike="noStrike" dirty="0">
                          <a:solidFill>
                            <a:srgbClr val="000000"/>
                          </a:solidFill>
                          <a:latin typeface="微软雅黑"/>
                        </a:rPr>
                        <a:t>典型特征：</a:t>
                      </a:r>
                      <a:r>
                        <a:rPr lang="zh-CN" altLang="en-US" sz="1050" b="0" i="0" u="none" strike="noStrike" dirty="0">
                          <a:solidFill>
                            <a:srgbClr val="000000"/>
                          </a:solidFill>
                          <a:latin typeface="微软雅黑"/>
                        </a:rPr>
                        <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产品</a:t>
                      </a: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服务无清晰的目标和策略</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所有项目有默认的规则，但未文档化、系统化</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以个人经验主导</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499561">
                <a:tc>
                  <a:txBody>
                    <a:bodyPr/>
                    <a:lstStyle/>
                    <a:p>
                      <a:pPr algn="l" fontAlgn="ctr"/>
                      <a:r>
                        <a:rPr lang="zh-CN" altLang="en-US" sz="1050" b="0" i="0" u="none" strike="noStrike">
                          <a:solidFill>
                            <a:srgbClr val="000000"/>
                          </a:solidFill>
                          <a:latin typeface="微软雅黑"/>
                        </a:rPr>
                        <a:t>　</a:t>
                      </a:r>
                    </a:p>
                  </a:txBody>
                  <a:tcPr marL="6751" marR="6751" marT="675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50" b="1" i="0" u="none" strike="noStrike" dirty="0">
                          <a:solidFill>
                            <a:srgbClr val="000000"/>
                          </a:solidFill>
                          <a:latin typeface="微软雅黑"/>
                        </a:rPr>
                        <a:t>典型特征：</a:t>
                      </a:r>
                      <a:r>
                        <a:rPr lang="zh-CN" altLang="en-US" sz="1050" b="0" i="0" u="none" strike="noStrike" dirty="0">
                          <a:solidFill>
                            <a:srgbClr val="000000"/>
                          </a:solidFill>
                          <a:latin typeface="微软雅黑"/>
                        </a:rPr>
                        <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被动响应，没有文档记录</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 </a:t>
                      </a:r>
                      <a:r>
                        <a:rPr lang="zh-CN" altLang="en-US" sz="1050" b="0" i="0" u="none" strike="noStrike" dirty="0">
                          <a:solidFill>
                            <a:srgbClr val="000000"/>
                          </a:solidFill>
                          <a:latin typeface="微软雅黑"/>
                        </a:rPr>
                        <a:t>各项目经验无法重用</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1336664">
                <a:tc>
                  <a:txBody>
                    <a:bodyPr/>
                    <a:lstStyle/>
                    <a:p>
                      <a:pPr algn="ctr" fontAlgn="ctr"/>
                      <a:r>
                        <a:rPr lang="zh-CN" altLang="en-US" sz="1050" b="1" i="0" u="none" strike="noStrike">
                          <a:solidFill>
                            <a:srgbClr val="000000"/>
                          </a:solidFill>
                          <a:latin typeface="微软雅黑"/>
                        </a:rPr>
                        <a:t>人员</a:t>
                      </a:r>
                      <a:br>
                        <a:rPr lang="zh-CN" altLang="en-US" sz="1050" b="1" i="0" u="none" strike="noStrike">
                          <a:solidFill>
                            <a:srgbClr val="000000"/>
                          </a:solidFill>
                          <a:latin typeface="微软雅黑"/>
                        </a:rPr>
                      </a:br>
                      <a:r>
                        <a:rPr lang="en-US" altLang="zh-CN" sz="1050" b="1" i="0" u="none" strike="noStrike">
                          <a:solidFill>
                            <a:srgbClr val="000000"/>
                          </a:solidFill>
                          <a:latin typeface="微软雅黑"/>
                        </a:rPr>
                        <a:t>&amp;</a:t>
                      </a:r>
                      <a:br>
                        <a:rPr lang="en-US" altLang="zh-CN" sz="1050" b="1" i="0" u="none" strike="noStrike">
                          <a:solidFill>
                            <a:srgbClr val="000000"/>
                          </a:solidFill>
                          <a:latin typeface="微软雅黑"/>
                        </a:rPr>
                      </a:br>
                      <a:r>
                        <a:rPr lang="zh-CN" altLang="en-US" sz="1050" b="1" i="0" u="none" strike="noStrike">
                          <a:solidFill>
                            <a:srgbClr val="000000"/>
                          </a:solidFill>
                          <a:latin typeface="微软雅黑"/>
                        </a:rPr>
                        <a:t>组织</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非严格定义角色和职责；</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以个人为中心，强调“个人英雄主义”；</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工具或技术驱动，关注活动</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临时性的资源和活动安排；</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偶尔的报告和评审；</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基于经验自发定义的流程角色和职责；</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按职能进行技术分工，存在“以人定岗”</a:t>
                      </a:r>
                      <a:r>
                        <a:rPr lang="en-US" altLang="zh-CN" sz="1050" b="0" i="0" u="none" strike="noStrike" dirty="0">
                          <a:solidFill>
                            <a:srgbClr val="000000"/>
                          </a:solidFill>
                          <a:latin typeface="微软雅黑"/>
                        </a:rPr>
                        <a:t>;</a:t>
                      </a:r>
                      <a:br>
                        <a:rPr lang="en-US" altLang="zh-CN"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产品和服务驱动</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可获得资金和资源；</a:t>
                      </a:r>
                      <a:br>
                        <a:rPr lang="zh-CN" altLang="en-US" sz="1050" b="0" i="0" u="none" strike="noStrike" dirty="0">
                          <a:solidFill>
                            <a:srgbClr val="000000"/>
                          </a:solidFill>
                          <a:latin typeface="微软雅黑"/>
                        </a:rPr>
                      </a:b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没有清晰的目的和目标；</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具有明确定义并达成共识的目标；</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明确定义了为实现组织目标的流程角色和职责；</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有正式的流程管理策略和记录。</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客户需求驱动</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具有充足的资金和合适的资源；</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定期的、有计划的报告和回顾。</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目标明确且实现目标的规划被公布，并得到监控和回顾；</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以服务为中心，注重流程内部及流程之间的团队协作；</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能明确定义岗位职责并对人员绩效进行监控、度量和分析；</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以业务为导向</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有效的管理报告</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有定期的改进活动，并得到有计划的安排和回顾。</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与整体业务规划目标一致的完整的战略规划；</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有与业务相关联的目的和正式的目标，并作为每天的动作主动的监控；</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角色和职责被企业认同并融合成为企业文化的一部分。</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面向业务战略，进行持续改进；</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通过监控、衡量、报告、警报和评审等活动进行持续改进；</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计划性的定期回顾和审计，以检验效果、效率与合规一致性。</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972120">
                <a:tc>
                  <a:txBody>
                    <a:bodyPr/>
                    <a:lstStyle/>
                    <a:p>
                      <a:pPr algn="ctr" fontAlgn="ctr"/>
                      <a:r>
                        <a:rPr lang="zh-CN" altLang="en-US" sz="1050" b="1" i="0" u="none" strike="noStrike">
                          <a:solidFill>
                            <a:srgbClr val="000000"/>
                          </a:solidFill>
                          <a:latin typeface="微软雅黑"/>
                        </a:rPr>
                        <a:t>流程</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非严格定义流程和步骤，只有问题发生时才使用；</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无规律、无计划性的流程活动；</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流程总体上是被动的，缺乏定义。</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基于自身经验初步定义部分流程和步骤；</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流程在个别部门使用；</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大部分是被动性的流程活动；</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非定期和非计划性的流程活动。</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明确定义并被文档化流程和步骤；</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流程规范在相关部门正式公布并推行；</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有良好的流程过程及结果记录；</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存在主动的、有计划且有规律的流程活动。</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明确定义流程、步骤和标准，并植入在人员岗位职责要求当中；</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明确定义各流程之间接口及相互关系；</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系统开发流程与服务管理流程相互集成；</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以主动性流程为主。</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良好定义的流程；</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持续改进的流程、步骤和标准，价值被企业认同并融合成为企业文化的一部分；</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完全主动性的流程。</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86060">
                <a:tc>
                  <a:txBody>
                    <a:bodyPr/>
                    <a:lstStyle/>
                    <a:p>
                      <a:pPr algn="ctr" fontAlgn="ctr"/>
                      <a:r>
                        <a:rPr lang="zh-CN" altLang="en-US" sz="1050" b="1" i="0" u="none" strike="noStrike">
                          <a:solidFill>
                            <a:srgbClr val="000000"/>
                          </a:solidFill>
                          <a:latin typeface="微软雅黑"/>
                        </a:rPr>
                        <a:t>技术</a:t>
                      </a:r>
                      <a:r>
                        <a:rPr lang="en-US" altLang="zh-CN" sz="1050" b="1" i="0" u="none" strike="noStrike">
                          <a:solidFill>
                            <a:srgbClr val="000000"/>
                          </a:solidFill>
                          <a:latin typeface="微软雅黑"/>
                        </a:rPr>
                        <a:t>&amp;</a:t>
                      </a:r>
                      <a:br>
                        <a:rPr lang="en-US" altLang="zh-CN" sz="1050" b="1" i="0" u="none" strike="noStrike">
                          <a:solidFill>
                            <a:srgbClr val="000000"/>
                          </a:solidFill>
                          <a:latin typeface="微软雅黑"/>
                        </a:rPr>
                      </a:br>
                      <a:r>
                        <a:rPr lang="zh-CN" altLang="en-US" sz="1050" b="1" i="0" u="none" strike="noStrike">
                          <a:solidFill>
                            <a:srgbClr val="000000"/>
                          </a:solidFill>
                          <a:latin typeface="微软雅黑"/>
                        </a:rPr>
                        <a:t>工具</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流程为手工操作；</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或者仅使用少量相互独立的工具。</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有许多零散的工具，但缺乏控制；</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数据存放在分散的位置。</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持续的数据采集，有报警和阈值监控；</a:t>
                      </a:r>
                      <a:br>
                        <a:rPr lang="zh-CN" altLang="en-US" sz="1050" b="0" i="0" u="none" strike="noStrike">
                          <a:solidFill>
                            <a:srgbClr val="000000"/>
                          </a:solidFill>
                          <a:latin typeface="微软雅黑"/>
                        </a:rPr>
                      </a:b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保存并使用整合的数据进行计划、预测和趋势分析。</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a:solidFill>
                            <a:srgbClr val="000000"/>
                          </a:solidFill>
                          <a:latin typeface="微软雅黑"/>
                        </a:rPr>
                        <a:t>•</a:t>
                      </a:r>
                      <a:r>
                        <a:rPr lang="zh-CN" altLang="en-US" sz="1050" b="0" i="0" u="none" strike="noStrike">
                          <a:solidFill>
                            <a:srgbClr val="000000"/>
                          </a:solidFill>
                          <a:latin typeface="微软雅黑"/>
                        </a:rPr>
                        <a:t>通过集中集成的工具、数据库和流程，进行持续的监控、测量和报告。</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50" b="0" i="0" u="none" strike="noStrike" dirty="0">
                          <a:solidFill>
                            <a:srgbClr val="000000"/>
                          </a:solidFill>
                          <a:latin typeface="微软雅黑"/>
                        </a:rPr>
                        <a:t>•</a:t>
                      </a:r>
                      <a:r>
                        <a:rPr lang="zh-CN" altLang="en-US" sz="1050" b="0" i="0" u="none" strike="noStrike" dirty="0">
                          <a:solidFill>
                            <a:srgbClr val="000000"/>
                          </a:solidFill>
                          <a:latin typeface="微软雅黑"/>
                        </a:rPr>
                        <a:t>良好文档化的、完整的工具架构，实现对人员、流程和技术的全面集成。</a:t>
                      </a:r>
                    </a:p>
                  </a:txBody>
                  <a:tcPr marL="6751" marR="6751" marT="67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pPr eaLnBrk="1" hangingPunct="1"/>
            <a:r>
              <a:rPr lang="zh-CN" altLang="en-US" dirty="0" smtClean="0">
                <a:latin typeface="楷体" pitchFamily="49" charset="-122"/>
                <a:ea typeface="楷体" pitchFamily="49" charset="-122"/>
              </a:rPr>
              <a:t>信息技术服务中常见的三种典型组织方式</a:t>
            </a:r>
          </a:p>
        </p:txBody>
      </p:sp>
      <p:sp>
        <p:nvSpPr>
          <p:cNvPr id="31747" name="Rectangle 3"/>
          <p:cNvSpPr>
            <a:spLocks noGrp="1" noChangeArrowheads="1"/>
          </p:cNvSpPr>
          <p:nvPr>
            <p:ph type="body" idx="1"/>
          </p:nvPr>
        </p:nvSpPr>
        <p:spPr/>
        <p:txBody>
          <a:bodyPr>
            <a:normAutofit/>
          </a:bodyPr>
          <a:lstStyle/>
          <a:p>
            <a:pPr lvl="1" eaLnBrk="1" hangingPunct="1"/>
            <a:endParaRPr lang="en-US" altLang="zh-CN" dirty="0" smtClean="0"/>
          </a:p>
        </p:txBody>
      </p:sp>
      <p:graphicFrame>
        <p:nvGraphicFramePr>
          <p:cNvPr id="4" name="表格 3"/>
          <p:cNvGraphicFramePr>
            <a:graphicFrameLocks noGrp="1"/>
          </p:cNvGraphicFramePr>
          <p:nvPr/>
        </p:nvGraphicFramePr>
        <p:xfrm>
          <a:off x="500033" y="1428737"/>
          <a:ext cx="8072495" cy="4459896"/>
        </p:xfrm>
        <a:graphic>
          <a:graphicData uri="http://schemas.openxmlformats.org/drawingml/2006/table">
            <a:tbl>
              <a:tblPr firstRow="1" bandRow="1">
                <a:effectLst>
                  <a:outerShdw blurRad="50800" dist="50800" dir="5400000" algn="ctr" rotWithShape="0">
                    <a:schemeClr val="accent1">
                      <a:lumMod val="20000"/>
                      <a:lumOff val="80000"/>
                    </a:schemeClr>
                  </a:outerShdw>
                </a:effectLst>
                <a:tableStyleId>{5C22544A-7EE6-4342-B048-85BDC9FD1C3A}</a:tableStyleId>
              </a:tblPr>
              <a:tblGrid>
                <a:gridCol w="1000133"/>
                <a:gridCol w="2286016"/>
                <a:gridCol w="1571636"/>
                <a:gridCol w="1928826"/>
                <a:gridCol w="1285884"/>
              </a:tblGrid>
              <a:tr h="928693">
                <a:tc>
                  <a:txBody>
                    <a:bodyPr/>
                    <a:lstStyle/>
                    <a:p>
                      <a:pPr algn="ctr"/>
                      <a:r>
                        <a:rPr lang="zh-CN" altLang="en-US" sz="1400" dirty="0" smtClean="0"/>
                        <a:t>组织方式</a:t>
                      </a: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t>适用的管理场景</a:t>
                      </a:r>
                    </a:p>
                  </a:txBody>
                  <a:tcPr anchor="ctr"/>
                </a:tc>
                <a:tc>
                  <a:txBody>
                    <a:bodyPr/>
                    <a:lstStyle/>
                    <a:p>
                      <a:pPr algn="ctr"/>
                      <a:r>
                        <a:rPr lang="zh-CN" altLang="en-US" sz="1400" dirty="0" smtClean="0"/>
                        <a:t>缺点</a:t>
                      </a: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t>优点</a:t>
                      </a:r>
                    </a:p>
                  </a:txBody>
                  <a:tcPr anchor="ctr"/>
                </a:tc>
                <a:tc>
                  <a:txBody>
                    <a:bodyPr/>
                    <a:lstStyle/>
                    <a:p>
                      <a:pPr algn="ctr"/>
                      <a:r>
                        <a:rPr lang="zh-CN" altLang="en-US" sz="1400" dirty="0" smtClean="0"/>
                        <a:t>典型管理框架</a:t>
                      </a:r>
                      <a:endParaRPr lang="zh-CN" altLang="en-US" sz="1400" dirty="0"/>
                    </a:p>
                  </a:txBody>
                  <a:tcPr anchor="ctr"/>
                </a:tc>
              </a:tr>
              <a:tr h="1153763">
                <a:tc>
                  <a:txBody>
                    <a:bodyPr/>
                    <a:lstStyle/>
                    <a:p>
                      <a:pPr algn="ctr"/>
                      <a:r>
                        <a:rPr lang="zh-CN" altLang="en-US" sz="1200" b="1" dirty="0" smtClean="0"/>
                        <a:t>职能式</a:t>
                      </a:r>
                      <a:endParaRPr lang="zh-CN" altLang="en-US" sz="1200" b="1" dirty="0"/>
                    </a:p>
                  </a:txBody>
                  <a:tcPr anchor="ctr"/>
                </a:tc>
                <a:tc>
                  <a:txBody>
                    <a:bodyPr/>
                    <a:lstStyle/>
                    <a:p>
                      <a:pPr algn="l">
                        <a:buFont typeface="Wingdings" pitchFamily="2" charset="2"/>
                        <a:buChar char="ü"/>
                      </a:pPr>
                      <a:r>
                        <a:rPr lang="zh-CN" altLang="en-US" sz="1200" dirty="0" smtClean="0"/>
                        <a:t>职能相对独立的单元；</a:t>
                      </a:r>
                      <a:endParaRPr lang="en-US" altLang="zh-CN" sz="1200" dirty="0" smtClean="0"/>
                    </a:p>
                    <a:p>
                      <a:pPr algn="l">
                        <a:buFont typeface="Wingdings" pitchFamily="2" charset="2"/>
                        <a:buChar char="ü"/>
                      </a:pPr>
                      <a:r>
                        <a:rPr lang="zh-CN" altLang="en-US" sz="1200" dirty="0" smtClean="0"/>
                        <a:t>相对长久稳定的职责单元；</a:t>
                      </a:r>
                      <a:endParaRPr lang="en-US" altLang="zh-CN" sz="1200" dirty="0" smtClean="0"/>
                    </a:p>
                    <a:p>
                      <a:pPr algn="l">
                        <a:buFont typeface="Wingdings" pitchFamily="2" charset="2"/>
                        <a:buChar char="ü"/>
                      </a:pPr>
                      <a:r>
                        <a:rPr lang="zh-CN" altLang="en-US" sz="1200" dirty="0" smtClean="0"/>
                        <a:t>适合于组织中的部门设置；</a:t>
                      </a:r>
                      <a:endParaRPr lang="en-US" altLang="zh-CN" sz="1200" dirty="0" smtClean="0"/>
                    </a:p>
                  </a:txBody>
                  <a:tcPr anchor="ctr"/>
                </a:tc>
                <a:tc>
                  <a:txBody>
                    <a:bodyPr/>
                    <a:lstStyle/>
                    <a:p>
                      <a:pPr algn="l">
                        <a:buFont typeface="Wingdings" pitchFamily="2" charset="2"/>
                        <a:buChar char="ü"/>
                      </a:pPr>
                      <a:r>
                        <a:rPr lang="zh-CN" altLang="en-US" sz="1200" dirty="0" smtClean="0"/>
                        <a:t>跨部门沟通成本较高；</a:t>
                      </a:r>
                      <a:endParaRPr lang="en-US" altLang="zh-CN" sz="1200" dirty="0" smtClean="0"/>
                    </a:p>
                    <a:p>
                      <a:pPr algn="l">
                        <a:buFont typeface="Wingdings" pitchFamily="2" charset="2"/>
                        <a:buChar char="ü"/>
                      </a:pPr>
                      <a:r>
                        <a:rPr lang="zh-CN" altLang="en-US" sz="1200" dirty="0" smtClean="0"/>
                        <a:t>容易形成各自为政的“竖井”；</a:t>
                      </a:r>
                      <a:endParaRPr lang="en-US" altLang="zh-CN" sz="12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zh-CN" altLang="en-US" sz="1200" dirty="0" smtClean="0"/>
                        <a:t>组织结构稳定；</a:t>
                      </a:r>
                      <a:endParaRPr lang="en-US" altLang="zh-CN" sz="120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zh-CN" altLang="en-US" sz="1200" dirty="0" smtClean="0"/>
                        <a:t>资源相对有保障；</a:t>
                      </a:r>
                    </a:p>
                    <a:p>
                      <a:pPr algn="ctr"/>
                      <a:endParaRPr lang="zh-CN" altLang="en-US" sz="1200" dirty="0"/>
                    </a:p>
                  </a:txBody>
                  <a:tcPr anchor="ctr"/>
                </a:tc>
                <a:tc>
                  <a:txBody>
                    <a:bodyPr/>
                    <a:lstStyle/>
                    <a:p>
                      <a:pPr algn="ctr"/>
                      <a:r>
                        <a:rPr lang="zh-CN" altLang="en-US" sz="1200" dirty="0" smtClean="0"/>
                        <a:t>组织设计理论</a:t>
                      </a:r>
                      <a:endParaRPr lang="zh-CN" altLang="en-US" sz="1200" dirty="0"/>
                    </a:p>
                  </a:txBody>
                  <a:tcPr anchor="ctr"/>
                </a:tc>
              </a:tr>
              <a:tr h="1153763">
                <a:tc>
                  <a:txBody>
                    <a:bodyPr/>
                    <a:lstStyle/>
                    <a:p>
                      <a:pPr algn="ctr"/>
                      <a:r>
                        <a:rPr lang="zh-CN" altLang="en-US" sz="1200" b="1" dirty="0" smtClean="0"/>
                        <a:t>项目式</a:t>
                      </a:r>
                      <a:endParaRPr lang="zh-CN" altLang="en-US" sz="1200" b="1" dirty="0"/>
                    </a:p>
                  </a:txBody>
                  <a:tcPr anchor="ctr"/>
                </a:tc>
                <a:tc>
                  <a:txBody>
                    <a:bodyPr/>
                    <a:lstStyle/>
                    <a:p>
                      <a:pPr algn="l">
                        <a:buFont typeface="Wingdings" pitchFamily="2" charset="2"/>
                        <a:buChar char="ü"/>
                      </a:pPr>
                      <a:r>
                        <a:rPr lang="zh-CN" altLang="en-US" sz="1200" dirty="0" smtClean="0"/>
                        <a:t>临时性任务，有明确的目标；</a:t>
                      </a:r>
                      <a:endParaRPr lang="en-US" altLang="zh-CN" sz="1200" dirty="0" smtClean="0"/>
                    </a:p>
                    <a:p>
                      <a:pPr algn="l">
                        <a:buFont typeface="Wingdings" pitchFamily="2" charset="2"/>
                        <a:buChar char="ü"/>
                      </a:pPr>
                      <a:r>
                        <a:rPr lang="zh-CN" altLang="en-US" sz="1200" dirty="0" smtClean="0"/>
                        <a:t>有明确的预算和时间要求；</a:t>
                      </a:r>
                      <a:endParaRPr lang="en-US" altLang="zh-CN" sz="1200" dirty="0" smtClean="0"/>
                    </a:p>
                    <a:p>
                      <a:pPr algn="l">
                        <a:buFont typeface="Wingdings" pitchFamily="2" charset="2"/>
                        <a:buChar char="ü"/>
                      </a:pPr>
                      <a:r>
                        <a:rPr lang="zh-CN" altLang="en-US" sz="1200" dirty="0" smtClean="0"/>
                        <a:t>需要跨职能整合资源；</a:t>
                      </a:r>
                      <a:endParaRPr lang="zh-CN" altLang="en-US" sz="1200" dirty="0"/>
                    </a:p>
                  </a:txBody>
                  <a:tcPr anchor="ctr"/>
                </a:tc>
                <a:tc>
                  <a:txBody>
                    <a:bodyPr/>
                    <a:lstStyle/>
                    <a:p>
                      <a:pPr algn="l">
                        <a:buFont typeface="Wingdings" pitchFamily="2" charset="2"/>
                        <a:buChar char="ü"/>
                      </a:pPr>
                      <a:r>
                        <a:rPr lang="zh-CN" altLang="en-US" sz="1200" dirty="0" smtClean="0"/>
                        <a:t>不太适合于日常重复性的、运营性的小型任务；</a:t>
                      </a:r>
                      <a:endParaRPr lang="en-US" altLang="zh-CN" sz="1200" dirty="0" smtClean="0"/>
                    </a:p>
                    <a:p>
                      <a:pPr algn="l">
                        <a:buFont typeface="Wingdings" pitchFamily="2" charset="2"/>
                        <a:buChar char="ü"/>
                      </a:pPr>
                      <a:r>
                        <a:rPr lang="zh-CN" altLang="en-US" sz="1200" dirty="0" smtClean="0"/>
                        <a:t>团队结构不稳定；</a:t>
                      </a:r>
                      <a:endParaRPr lang="en-US" altLang="zh-CN" sz="1200" dirty="0" smtClean="0"/>
                    </a:p>
                    <a:p>
                      <a:pPr algn="l">
                        <a:buFont typeface="Wingdings" pitchFamily="2" charset="2"/>
                        <a:buChar char="ü"/>
                      </a:pPr>
                      <a:r>
                        <a:rPr lang="zh-CN" altLang="en-US" sz="1200" dirty="0" smtClean="0"/>
                        <a:t>需要强有力的项目经理</a:t>
                      </a:r>
                      <a:endParaRPr lang="zh-CN" altLang="en-US" sz="1200" dirty="0"/>
                    </a:p>
                  </a:txBody>
                  <a:tcPr anchor="ctr"/>
                </a:tc>
                <a:tc>
                  <a:txBody>
                    <a:bodyPr/>
                    <a:lstStyle/>
                    <a:p>
                      <a:pPr algn="l">
                        <a:buFont typeface="Wingdings" pitchFamily="2" charset="2"/>
                        <a:buChar char="ü"/>
                      </a:pPr>
                      <a:r>
                        <a:rPr lang="zh-CN" altLang="en-US" sz="1200" dirty="0" smtClean="0"/>
                        <a:t>管控力较强；</a:t>
                      </a:r>
                      <a:endParaRPr lang="en-US" altLang="zh-CN" sz="1200" dirty="0" smtClean="0"/>
                    </a:p>
                    <a:p>
                      <a:pPr algn="l">
                        <a:buFont typeface="Wingdings" pitchFamily="2" charset="2"/>
                        <a:buChar char="ü"/>
                      </a:pPr>
                      <a:r>
                        <a:rPr lang="zh-CN" altLang="en-US" sz="1200" dirty="0" smtClean="0"/>
                        <a:t>目标导向性强，便于考核；</a:t>
                      </a:r>
                      <a:endParaRPr lang="zh-CN" altLang="en-US" sz="1200" dirty="0"/>
                    </a:p>
                  </a:txBody>
                  <a:tcPr anchor="ctr"/>
                </a:tc>
                <a:tc>
                  <a:txBody>
                    <a:bodyPr/>
                    <a:lstStyle/>
                    <a:p>
                      <a:pPr algn="l"/>
                      <a:r>
                        <a:rPr lang="en-US" altLang="zh-CN" sz="1200" dirty="0" smtClean="0"/>
                        <a:t>PMBOK</a:t>
                      </a:r>
                      <a:r>
                        <a:rPr lang="zh-CN" altLang="en-US" sz="1200" dirty="0" smtClean="0"/>
                        <a:t>，</a:t>
                      </a:r>
                      <a:r>
                        <a:rPr lang="en-US" altLang="zh-CN" sz="1200" dirty="0" smtClean="0"/>
                        <a:t>PRINCE2</a:t>
                      </a:r>
                    </a:p>
                    <a:p>
                      <a:pPr algn="l"/>
                      <a:r>
                        <a:rPr lang="zh-CN" altLang="en-US" sz="1200" dirty="0" smtClean="0"/>
                        <a:t>项目组合</a:t>
                      </a:r>
                      <a:r>
                        <a:rPr lang="zh-CN" altLang="en-US" sz="1200" dirty="0" smtClean="0"/>
                        <a:t>管理</a:t>
                      </a:r>
                      <a:r>
                        <a:rPr lang="en-US" altLang="zh-CN" sz="1200" dirty="0" smtClean="0"/>
                        <a:t>(P3O)</a:t>
                      </a:r>
                      <a:endParaRPr lang="zh-CN" altLang="en-US" sz="1200" dirty="0"/>
                    </a:p>
                  </a:txBody>
                  <a:tcPr anchor="ctr"/>
                </a:tc>
              </a:tr>
              <a:tr h="1153763">
                <a:tc>
                  <a:txBody>
                    <a:bodyPr/>
                    <a:lstStyle/>
                    <a:p>
                      <a:pPr algn="ctr"/>
                      <a:r>
                        <a:rPr lang="zh-CN" altLang="en-US" sz="1200" b="1" dirty="0" smtClean="0"/>
                        <a:t>流程式</a:t>
                      </a:r>
                      <a:endParaRPr lang="zh-CN" altLang="en-US" sz="1200" b="1" dirty="0"/>
                    </a:p>
                  </a:txBody>
                  <a:tcPr anchor="ctr"/>
                </a:tc>
                <a:tc>
                  <a:txBody>
                    <a:bodyPr/>
                    <a:lstStyle/>
                    <a:p>
                      <a:pPr algn="l">
                        <a:buFont typeface="Wingdings" pitchFamily="2" charset="2"/>
                        <a:buChar char="ü"/>
                      </a:pPr>
                      <a:r>
                        <a:rPr lang="zh-CN" altLang="en-US" sz="1200" dirty="0" smtClean="0"/>
                        <a:t>重复性、运营性的任务；</a:t>
                      </a:r>
                      <a:endParaRPr lang="en-US" altLang="zh-CN" sz="1200" dirty="0" smtClean="0"/>
                    </a:p>
                    <a:p>
                      <a:pPr algn="l">
                        <a:buFont typeface="Wingdings" pitchFamily="2" charset="2"/>
                        <a:buChar char="ü"/>
                      </a:pPr>
                      <a:r>
                        <a:rPr lang="zh-CN" altLang="en-US" sz="1200" dirty="0" smtClean="0"/>
                        <a:t>可大规模复制和标准化交付的任务；</a:t>
                      </a:r>
                      <a:endParaRPr lang="en-US" altLang="zh-CN" sz="1200" dirty="0" smtClean="0"/>
                    </a:p>
                    <a:p>
                      <a:pPr algn="l">
                        <a:buFont typeface="Wingdings" pitchFamily="2" charset="2"/>
                        <a:buChar char="ü"/>
                      </a:pPr>
                      <a:r>
                        <a:rPr lang="zh-CN" altLang="en-US" sz="1200" dirty="0" smtClean="0"/>
                        <a:t>适合于部门内或跨部门的多人协同工作</a:t>
                      </a:r>
                      <a:endParaRPr lang="zh-CN" altLang="en-US" sz="1200" dirty="0"/>
                    </a:p>
                  </a:txBody>
                  <a:tcPr anchor="ctr"/>
                </a:tc>
                <a:tc>
                  <a:txBody>
                    <a:bodyPr/>
                    <a:lstStyle/>
                    <a:p>
                      <a:pPr algn="l">
                        <a:buFont typeface="Wingdings" pitchFamily="2" charset="2"/>
                        <a:buChar char="ü"/>
                      </a:pPr>
                      <a:r>
                        <a:rPr lang="zh-CN" altLang="en-US" sz="1200" dirty="0" smtClean="0"/>
                        <a:t>初期建设成本较高，推行阻力较大；</a:t>
                      </a:r>
                      <a:endParaRPr lang="en-US" altLang="zh-CN" sz="1200" dirty="0" smtClean="0"/>
                    </a:p>
                    <a:p>
                      <a:pPr algn="l">
                        <a:buFont typeface="Wingdings" pitchFamily="2" charset="2"/>
                        <a:buChar char="ü"/>
                      </a:pPr>
                      <a:r>
                        <a:rPr lang="zh-CN" altLang="en-US" sz="1200" dirty="0" smtClean="0"/>
                        <a:t>初期执行力保障较差；</a:t>
                      </a:r>
                      <a:endParaRPr lang="en-US" altLang="zh-CN" sz="1200" dirty="0" smtClean="0"/>
                    </a:p>
                    <a:p>
                      <a:pPr algn="l">
                        <a:buFont typeface="Wingdings" pitchFamily="2" charset="2"/>
                        <a:buChar char="ü"/>
                      </a:pPr>
                      <a:r>
                        <a:rPr lang="zh-CN" altLang="en-US" sz="1200" dirty="0" smtClean="0"/>
                        <a:t>管控力较弱，考核难度较大</a:t>
                      </a:r>
                      <a:endParaRPr lang="en-US" altLang="zh-CN" sz="1200" dirty="0" smtClean="0"/>
                    </a:p>
                  </a:txBody>
                  <a:tcPr anchor="ctr"/>
                </a:tc>
                <a:tc>
                  <a:txBody>
                    <a:bodyPr/>
                    <a:lstStyle/>
                    <a:p>
                      <a:pPr algn="l">
                        <a:buFont typeface="Wingdings" pitchFamily="2" charset="2"/>
                        <a:buChar char="ü"/>
                      </a:pPr>
                      <a:r>
                        <a:rPr lang="zh-CN" altLang="en-US" sz="1200" dirty="0" smtClean="0"/>
                        <a:t>适合于复杂的跨部门协调；</a:t>
                      </a:r>
                      <a:endParaRPr lang="en-US" altLang="zh-CN" sz="1200" dirty="0" smtClean="0"/>
                    </a:p>
                    <a:p>
                      <a:pPr algn="l">
                        <a:buFont typeface="Wingdings" pitchFamily="2" charset="2"/>
                        <a:buChar char="ü"/>
                      </a:pPr>
                      <a:r>
                        <a:rPr lang="zh-CN" altLang="en-US" sz="1200" dirty="0" smtClean="0"/>
                        <a:t>一旦形成习惯，沟通成本较低；</a:t>
                      </a:r>
                      <a:endParaRPr lang="en-US" altLang="zh-CN" sz="1200" dirty="0" smtClean="0"/>
                    </a:p>
                    <a:p>
                      <a:pPr algn="l">
                        <a:buFont typeface="Wingdings" pitchFamily="2" charset="2"/>
                        <a:buChar char="ü"/>
                      </a:pPr>
                      <a:r>
                        <a:rPr lang="zh-CN" altLang="en-US" sz="1200" dirty="0" smtClean="0"/>
                        <a:t>适合大规模交付服务；</a:t>
                      </a:r>
                      <a:endParaRPr lang="en-US" altLang="zh-CN" sz="1200" dirty="0" smtClean="0"/>
                    </a:p>
                    <a:p>
                      <a:pPr algn="l">
                        <a:buFont typeface="Wingdings" pitchFamily="2" charset="2"/>
                        <a:buChar char="ü"/>
                      </a:pPr>
                      <a:r>
                        <a:rPr lang="zh-CN" altLang="en-US" sz="1200" dirty="0" smtClean="0"/>
                        <a:t>有相对稳定的质量保证；</a:t>
                      </a:r>
                      <a:endParaRPr lang="zh-CN" altLang="en-US" sz="1200" dirty="0"/>
                    </a:p>
                  </a:txBody>
                  <a:tcPr anchor="ctr"/>
                </a:tc>
                <a:tc>
                  <a:txBody>
                    <a:bodyPr/>
                    <a:lstStyle/>
                    <a:p>
                      <a:pPr algn="l"/>
                      <a:r>
                        <a:rPr lang="en-US" altLang="zh-CN" sz="1200" dirty="0" smtClean="0"/>
                        <a:t>BPR</a:t>
                      </a:r>
                      <a:r>
                        <a:rPr lang="zh-CN" altLang="en-US" sz="1200" dirty="0" smtClean="0"/>
                        <a:t>管理思想</a:t>
                      </a:r>
                      <a:endParaRPr lang="en-US" altLang="zh-CN" sz="1200" dirty="0" smtClean="0"/>
                    </a:p>
                    <a:p>
                      <a:pPr algn="l"/>
                      <a:r>
                        <a:rPr lang="en-US" altLang="zh-CN" sz="1200" dirty="0" smtClean="0"/>
                        <a:t>ITIL</a:t>
                      </a:r>
                    </a:p>
                    <a:p>
                      <a:pPr algn="l"/>
                      <a:r>
                        <a:rPr lang="en-US" altLang="zh-CN" sz="1200" dirty="0" smtClean="0"/>
                        <a:t>ISO20000</a:t>
                      </a:r>
                    </a:p>
                    <a:p>
                      <a:pPr algn="l"/>
                      <a:r>
                        <a:rPr lang="en-US" altLang="zh-CN" sz="1200" dirty="0" smtClean="0"/>
                        <a:t>ISO27001</a:t>
                      </a:r>
                      <a:endParaRPr lang="zh-CN" altLang="en-US" sz="1200" dirty="0"/>
                    </a:p>
                  </a:txBody>
                  <a:tcPr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IT</a:t>
            </a:r>
            <a:r>
              <a:rPr lang="zh-CN" altLang="en-US" dirty="0" smtClean="0"/>
              <a:t>服务人员能力素质模型</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17</a:t>
            </a:fld>
            <a:endParaRPr lang="zh-CN" altLang="en-US" dirty="0"/>
          </a:p>
        </p:txBody>
      </p:sp>
      <p:sp>
        <p:nvSpPr>
          <p:cNvPr id="6" name="单圆角矩形 5"/>
          <p:cNvSpPr/>
          <p:nvPr/>
        </p:nvSpPr>
        <p:spPr>
          <a:xfrm>
            <a:off x="357158" y="1344934"/>
            <a:ext cx="500066" cy="1584000"/>
          </a:xfrm>
          <a:prstGeom prst="round1Rect">
            <a:avLst>
              <a:gd name="adj" fmla="val 1285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意识与认知</a:t>
            </a:r>
            <a:endParaRPr lang="zh-CN" altLang="en-US" sz="1400" b="1" dirty="0"/>
          </a:p>
        </p:txBody>
      </p:sp>
      <p:sp>
        <p:nvSpPr>
          <p:cNvPr id="7" name="单圆角矩形 6"/>
          <p:cNvSpPr/>
          <p:nvPr/>
        </p:nvSpPr>
        <p:spPr>
          <a:xfrm>
            <a:off x="357158" y="3059446"/>
            <a:ext cx="500066" cy="1584000"/>
          </a:xfrm>
          <a:prstGeom prst="round1Rect">
            <a:avLst>
              <a:gd name="adj" fmla="val 1285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知识与方法</a:t>
            </a:r>
            <a:endParaRPr lang="zh-CN" altLang="en-US" sz="1400" b="1" dirty="0"/>
          </a:p>
        </p:txBody>
      </p:sp>
      <p:sp>
        <p:nvSpPr>
          <p:cNvPr id="8" name="单圆角矩形 7"/>
          <p:cNvSpPr/>
          <p:nvPr/>
        </p:nvSpPr>
        <p:spPr>
          <a:xfrm>
            <a:off x="357158" y="4773958"/>
            <a:ext cx="500066" cy="1584000"/>
          </a:xfrm>
          <a:prstGeom prst="round1Rect">
            <a:avLst>
              <a:gd name="adj" fmla="val 1285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能力与技术</a:t>
            </a:r>
            <a:endParaRPr lang="zh-CN" altLang="en-US" sz="1400" b="1" dirty="0"/>
          </a:p>
        </p:txBody>
      </p:sp>
      <p:sp>
        <p:nvSpPr>
          <p:cNvPr id="9" name="单圆角矩形 8"/>
          <p:cNvSpPr/>
          <p:nvPr/>
        </p:nvSpPr>
        <p:spPr>
          <a:xfrm>
            <a:off x="1000100" y="1344934"/>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en-US" altLang="zh-CN" sz="1400" dirty="0" smtClean="0"/>
              <a:t> </a:t>
            </a:r>
            <a:r>
              <a:rPr lang="zh-CN" altLang="en-US" sz="1400" dirty="0" smtClean="0"/>
              <a:t>服务意识；</a:t>
            </a:r>
            <a:endParaRPr lang="en-US" altLang="zh-CN" sz="1400" dirty="0" smtClean="0"/>
          </a:p>
          <a:p>
            <a:pPr>
              <a:buFont typeface="Wingdings" pitchFamily="2" charset="2"/>
              <a:buChar char="ü"/>
            </a:pPr>
            <a:r>
              <a:rPr lang="zh-CN" altLang="en-US" sz="1400" dirty="0" smtClean="0"/>
              <a:t>团队意识；</a:t>
            </a:r>
            <a:endParaRPr lang="en-US" altLang="zh-CN" sz="1400" dirty="0" smtClean="0"/>
          </a:p>
          <a:p>
            <a:pPr>
              <a:buFont typeface="Wingdings" pitchFamily="2" charset="2"/>
              <a:buChar char="ü"/>
            </a:pPr>
            <a:r>
              <a:rPr lang="zh-CN" altLang="en-US" sz="1400" dirty="0" smtClean="0"/>
              <a:t>诚信；</a:t>
            </a:r>
            <a:endParaRPr lang="en-US" altLang="zh-CN" sz="1400" dirty="0" smtClean="0"/>
          </a:p>
          <a:p>
            <a:pPr>
              <a:buFont typeface="Wingdings" pitchFamily="2" charset="2"/>
              <a:buChar char="ü"/>
            </a:pPr>
            <a:r>
              <a:rPr lang="zh-CN" altLang="en-US" sz="1400" dirty="0" smtClean="0"/>
              <a:t>敬业精神；</a:t>
            </a:r>
            <a:endParaRPr lang="en-US" altLang="zh-CN" sz="1400" dirty="0" smtClean="0"/>
          </a:p>
          <a:p>
            <a:pPr>
              <a:buFont typeface="Wingdings" pitchFamily="2" charset="2"/>
              <a:buChar char="ü"/>
            </a:pPr>
            <a:r>
              <a:rPr lang="zh-CN" altLang="en-US" sz="1400" dirty="0" smtClean="0"/>
              <a:t>流程意识；</a:t>
            </a:r>
            <a:endParaRPr lang="en-US" altLang="zh-CN" sz="1400" dirty="0" smtClean="0"/>
          </a:p>
          <a:p>
            <a:pPr>
              <a:buFont typeface="Wingdings" pitchFamily="2" charset="2"/>
              <a:buChar char="ü"/>
            </a:pPr>
            <a:r>
              <a:rPr lang="zh-CN" altLang="en-US" sz="1400" dirty="0" smtClean="0"/>
              <a:t>服从意识；</a:t>
            </a:r>
            <a:endParaRPr lang="en-US" altLang="zh-CN" sz="1400" dirty="0" smtClean="0"/>
          </a:p>
          <a:p>
            <a:pPr>
              <a:buFont typeface="Wingdings" pitchFamily="2" charset="2"/>
              <a:buChar char="ü"/>
            </a:pPr>
            <a:endParaRPr lang="en-US" altLang="zh-CN" sz="1400" dirty="0" smtClean="0"/>
          </a:p>
          <a:p>
            <a:pPr>
              <a:buFont typeface="Wingdings" pitchFamily="2" charset="2"/>
              <a:buChar char="ü"/>
            </a:pPr>
            <a:endParaRPr lang="zh-CN" altLang="en-US" sz="1400" dirty="0"/>
          </a:p>
        </p:txBody>
      </p:sp>
      <p:sp>
        <p:nvSpPr>
          <p:cNvPr id="10" name="单圆角矩形 9"/>
          <p:cNvSpPr/>
          <p:nvPr/>
        </p:nvSpPr>
        <p:spPr>
          <a:xfrm>
            <a:off x="1000100" y="3059446"/>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en-US" altLang="zh-CN" sz="1400" dirty="0" smtClean="0"/>
              <a:t> </a:t>
            </a:r>
            <a:r>
              <a:rPr lang="zh-CN" altLang="en-US" sz="1400" dirty="0" smtClean="0"/>
              <a:t>知识背景；</a:t>
            </a:r>
            <a:endParaRPr lang="en-US" altLang="zh-CN" sz="1400" dirty="0" smtClean="0"/>
          </a:p>
          <a:p>
            <a:pPr>
              <a:buFont typeface="Wingdings" pitchFamily="2" charset="2"/>
              <a:buChar char="ü"/>
            </a:pPr>
            <a:r>
              <a:rPr lang="zh-CN" altLang="en-US" sz="1400" dirty="0" smtClean="0"/>
              <a:t>知识结构；</a:t>
            </a:r>
            <a:endParaRPr lang="en-US" altLang="zh-CN" sz="1400" dirty="0" smtClean="0"/>
          </a:p>
          <a:p>
            <a:pPr>
              <a:buFont typeface="Wingdings" pitchFamily="2" charset="2"/>
              <a:buChar char="ü"/>
            </a:pPr>
            <a:r>
              <a:rPr lang="zh-CN" altLang="en-US" sz="1400" dirty="0" smtClean="0"/>
              <a:t>专业技术知识；</a:t>
            </a:r>
            <a:endParaRPr lang="en-US" altLang="zh-CN" sz="1400" dirty="0" smtClean="0"/>
          </a:p>
          <a:p>
            <a:pPr>
              <a:buFont typeface="Wingdings" pitchFamily="2" charset="2"/>
              <a:buChar char="ü"/>
            </a:pPr>
            <a:r>
              <a:rPr lang="zh-CN" altLang="en-US" sz="1400" dirty="0" smtClean="0"/>
              <a:t>项目管理知识与方法；</a:t>
            </a:r>
            <a:endParaRPr lang="en-US" altLang="zh-CN" sz="1400" dirty="0" smtClean="0"/>
          </a:p>
          <a:p>
            <a:pPr>
              <a:buFont typeface="Wingdings" pitchFamily="2" charset="2"/>
              <a:buChar char="ü"/>
            </a:pPr>
            <a:r>
              <a:rPr lang="zh-CN" altLang="en-US" sz="1400" dirty="0" smtClean="0"/>
              <a:t>流程管理知识与方法；</a:t>
            </a:r>
            <a:endParaRPr lang="en-US" altLang="zh-CN" sz="1400" dirty="0" smtClean="0"/>
          </a:p>
          <a:p>
            <a:pPr>
              <a:buFont typeface="Wingdings" pitchFamily="2" charset="2"/>
              <a:buChar char="ü"/>
            </a:pPr>
            <a:r>
              <a:rPr lang="zh-CN" altLang="en-US" sz="1400" dirty="0" smtClean="0"/>
              <a:t>质量管理知识与方法；</a:t>
            </a:r>
            <a:endParaRPr lang="en-US" altLang="zh-CN" sz="1400" dirty="0" smtClean="0"/>
          </a:p>
          <a:p>
            <a:r>
              <a:rPr lang="zh-CN" altLang="en-US" sz="1400" dirty="0" smtClean="0"/>
              <a:t>                                                                                                                                                                                                                                                                                                                                                                                                                                                                                                                                                                                                                                                                                                                                                                                                                                                                                                                                                                                                                                                                                                                                                                                                                                                                                                                                                                                                                                                                                                                                                                                                                                                                                                                                                                                                                                                                                                                                                                                                                                                                                                                                                                                                                                                                                                                                                                               </a:t>
            </a:r>
            <a:endParaRPr lang="en-US" altLang="zh-CN" sz="1400" dirty="0" smtClean="0"/>
          </a:p>
          <a:p>
            <a:pPr>
              <a:buFont typeface="Wingdings" pitchFamily="2" charset="2"/>
              <a:buChar char="ü"/>
            </a:pPr>
            <a:endParaRPr lang="zh-CN" altLang="en-US" sz="1400" dirty="0" smtClean="0"/>
          </a:p>
          <a:p>
            <a:endParaRPr lang="zh-CN" altLang="en-US" sz="1400" dirty="0" smtClean="0"/>
          </a:p>
        </p:txBody>
      </p:sp>
      <p:sp>
        <p:nvSpPr>
          <p:cNvPr id="11" name="单圆角矩形 10"/>
          <p:cNvSpPr/>
          <p:nvPr/>
        </p:nvSpPr>
        <p:spPr>
          <a:xfrm>
            <a:off x="1000100" y="4773958"/>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en-US" altLang="zh-CN" sz="1400" dirty="0" smtClean="0"/>
              <a:t> </a:t>
            </a:r>
            <a:r>
              <a:rPr lang="zh-CN" altLang="en-US" sz="1400" dirty="0" smtClean="0"/>
              <a:t>问题解决能力；执行能力；</a:t>
            </a:r>
            <a:endParaRPr lang="en-US" altLang="zh-CN" sz="1400" dirty="0" smtClean="0"/>
          </a:p>
          <a:p>
            <a:pPr>
              <a:buFont typeface="Wingdings" pitchFamily="2" charset="2"/>
              <a:buChar char="ü"/>
            </a:pPr>
            <a:r>
              <a:rPr lang="zh-CN" altLang="en-US" sz="1400" dirty="0" smtClean="0"/>
              <a:t>沟通能力；时间管理能力；</a:t>
            </a:r>
            <a:endParaRPr lang="en-US" altLang="zh-CN" sz="1400" dirty="0" smtClean="0"/>
          </a:p>
          <a:p>
            <a:pPr>
              <a:buFont typeface="Wingdings" pitchFamily="2" charset="2"/>
              <a:buChar char="ü"/>
            </a:pPr>
            <a:r>
              <a:rPr lang="zh-CN" altLang="en-US" sz="1400" dirty="0" smtClean="0"/>
              <a:t>书面报告能力；</a:t>
            </a:r>
            <a:endParaRPr lang="en-US" altLang="zh-CN" sz="1400" dirty="0" smtClean="0"/>
          </a:p>
          <a:p>
            <a:pPr>
              <a:buFont typeface="Wingdings" pitchFamily="2" charset="2"/>
              <a:buChar char="ü"/>
            </a:pPr>
            <a:r>
              <a:rPr lang="zh-CN" altLang="en-US" sz="1400" dirty="0" smtClean="0"/>
              <a:t>项目管理能力；</a:t>
            </a:r>
            <a:endParaRPr lang="en-US" altLang="zh-CN" sz="1400" dirty="0" smtClean="0"/>
          </a:p>
          <a:p>
            <a:pPr>
              <a:buFont typeface="Wingdings" pitchFamily="2" charset="2"/>
              <a:buChar char="ü"/>
            </a:pPr>
            <a:r>
              <a:rPr lang="zh-CN" altLang="en-US" sz="1400" dirty="0" smtClean="0"/>
              <a:t>综合分析能力；</a:t>
            </a:r>
            <a:endParaRPr lang="en-US" altLang="zh-CN" sz="1400" dirty="0" smtClean="0"/>
          </a:p>
          <a:p>
            <a:pPr>
              <a:buFont typeface="Wingdings" pitchFamily="2" charset="2"/>
              <a:buChar char="ü"/>
            </a:pPr>
            <a:r>
              <a:rPr lang="zh-CN" altLang="en-US" sz="1400" dirty="0" smtClean="0"/>
              <a:t>商务谈判能力；</a:t>
            </a:r>
            <a:endParaRPr lang="en-US" altLang="zh-CN" sz="1400" dirty="0" smtClean="0"/>
          </a:p>
          <a:p>
            <a:pPr>
              <a:buFont typeface="Wingdings" pitchFamily="2" charset="2"/>
              <a:buChar char="ü"/>
            </a:pPr>
            <a:r>
              <a:rPr lang="zh-CN" altLang="en-US" sz="1400" dirty="0" smtClean="0"/>
              <a:t>客户关系管理能力；</a:t>
            </a:r>
            <a:endParaRPr lang="zh-CN" altLang="en-US" sz="1400" dirty="0"/>
          </a:p>
        </p:txBody>
      </p:sp>
      <p:sp>
        <p:nvSpPr>
          <p:cNvPr id="12" name="单圆角矩形 11"/>
          <p:cNvSpPr/>
          <p:nvPr/>
        </p:nvSpPr>
        <p:spPr>
          <a:xfrm>
            <a:off x="5357818" y="3071810"/>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zh-CN" altLang="en-US" sz="1400" dirty="0" smtClean="0"/>
              <a:t>战略规划知识与方法；</a:t>
            </a:r>
            <a:endParaRPr lang="en-US" altLang="zh-CN" sz="1400" dirty="0" smtClean="0"/>
          </a:p>
          <a:p>
            <a:pPr>
              <a:buFont typeface="Wingdings" pitchFamily="2" charset="2"/>
              <a:buChar char="ü"/>
            </a:pPr>
            <a:r>
              <a:rPr lang="zh-CN" altLang="en-US" sz="1400" dirty="0" smtClean="0"/>
              <a:t>人力资源管理知识与方法；</a:t>
            </a:r>
            <a:endParaRPr lang="en-US" altLang="zh-CN" sz="1400" dirty="0" smtClean="0"/>
          </a:p>
          <a:p>
            <a:pPr>
              <a:buFont typeface="Wingdings" pitchFamily="2" charset="2"/>
              <a:buChar char="ü"/>
            </a:pPr>
            <a:r>
              <a:rPr lang="zh-CN" altLang="en-US" sz="1400" dirty="0" smtClean="0"/>
              <a:t>风险管理知识与方法；</a:t>
            </a:r>
            <a:endParaRPr lang="en-US" altLang="zh-CN" sz="1400" dirty="0" smtClean="0"/>
          </a:p>
          <a:p>
            <a:pPr>
              <a:buFont typeface="Wingdings" pitchFamily="2" charset="2"/>
              <a:buChar char="ü"/>
            </a:pPr>
            <a:r>
              <a:rPr lang="zh-CN" altLang="en-US" sz="1400" dirty="0" smtClean="0"/>
              <a:t>项目群管理知识与方法 ；</a:t>
            </a:r>
            <a:endParaRPr lang="en-US" altLang="zh-CN" sz="1400" dirty="0" smtClean="0"/>
          </a:p>
          <a:p>
            <a:pPr>
              <a:buFont typeface="Wingdings" pitchFamily="2" charset="2"/>
              <a:buChar char="ü"/>
            </a:pPr>
            <a:r>
              <a:rPr lang="zh-CN" altLang="en-US" sz="1400" dirty="0" smtClean="0"/>
              <a:t> 绩效考核知识与方法；</a:t>
            </a:r>
            <a:endParaRPr lang="en-US" altLang="zh-CN" sz="1400" dirty="0" smtClean="0"/>
          </a:p>
          <a:p>
            <a:pPr>
              <a:buFont typeface="Wingdings" pitchFamily="2" charset="2"/>
              <a:buChar char="ü"/>
            </a:pPr>
            <a:r>
              <a:rPr lang="zh-CN" altLang="en-US" sz="1400" dirty="0" smtClean="0"/>
              <a:t>知识管理知识与方法；</a:t>
            </a:r>
            <a:endParaRPr lang="en-US" altLang="zh-CN" sz="1400" dirty="0" smtClean="0"/>
          </a:p>
          <a:p>
            <a:pPr>
              <a:buFont typeface="Wingdings" pitchFamily="2" charset="2"/>
              <a:buChar char="ü"/>
            </a:pPr>
            <a:r>
              <a:rPr lang="zh-CN" altLang="en-US" sz="1400" dirty="0" smtClean="0"/>
              <a:t>架构管理知识与方法；</a:t>
            </a:r>
            <a:endParaRPr lang="en-US" altLang="zh-CN" sz="1400" dirty="0" smtClean="0"/>
          </a:p>
          <a:p>
            <a:r>
              <a:rPr lang="zh-CN" altLang="en-US" sz="1400" dirty="0" smtClean="0"/>
              <a:t>                                                                                                                                                                                                                                                                                                                                                                                                                                                                                                                                                                                                                                                                                                                                                                                                                                                                                                                                                                                                                                                                                                                                                                                                                                                                                                                                                                                                                                                                                                                                                                                                                                                                                                                                                                                                                                                                                                                                                                                                                                                                                                                                                                                                                                                                                                                                                               </a:t>
            </a:r>
            <a:endParaRPr lang="en-US" altLang="zh-CN" sz="1400" dirty="0" smtClean="0"/>
          </a:p>
          <a:p>
            <a:pPr>
              <a:buFont typeface="Wingdings" pitchFamily="2" charset="2"/>
              <a:buChar char="ü"/>
            </a:pPr>
            <a:endParaRPr lang="zh-CN" altLang="en-US" sz="1400" dirty="0" smtClean="0"/>
          </a:p>
          <a:p>
            <a:endParaRPr lang="zh-CN" altLang="en-US" sz="1400" dirty="0" smtClean="0"/>
          </a:p>
        </p:txBody>
      </p:sp>
      <p:sp>
        <p:nvSpPr>
          <p:cNvPr id="13" name="单圆角矩形 12"/>
          <p:cNvSpPr/>
          <p:nvPr/>
        </p:nvSpPr>
        <p:spPr>
          <a:xfrm>
            <a:off x="5357818" y="1357298"/>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en-US" altLang="zh-CN" sz="1400" dirty="0" smtClean="0"/>
              <a:t> </a:t>
            </a:r>
            <a:r>
              <a:rPr lang="zh-CN" altLang="en-US" sz="1400" dirty="0" smtClean="0"/>
              <a:t>风险意识；</a:t>
            </a:r>
            <a:endParaRPr lang="en-US" altLang="zh-CN" sz="1400" dirty="0" smtClean="0"/>
          </a:p>
          <a:p>
            <a:pPr>
              <a:buFont typeface="Wingdings" pitchFamily="2" charset="2"/>
              <a:buChar char="ü"/>
            </a:pPr>
            <a:r>
              <a:rPr lang="zh-CN" altLang="en-US" sz="1400" dirty="0" smtClean="0"/>
              <a:t>成本意识；</a:t>
            </a:r>
            <a:endParaRPr lang="en-US" altLang="zh-CN" sz="1400" dirty="0" smtClean="0"/>
          </a:p>
          <a:p>
            <a:pPr>
              <a:buFont typeface="Wingdings" pitchFamily="2" charset="2"/>
              <a:buChar char="ü"/>
            </a:pPr>
            <a:r>
              <a:rPr lang="zh-CN" altLang="en-US" sz="1400" dirty="0" smtClean="0"/>
              <a:t>领导意识；</a:t>
            </a:r>
            <a:endParaRPr lang="en-US" altLang="zh-CN" sz="1400" dirty="0" smtClean="0"/>
          </a:p>
          <a:p>
            <a:pPr>
              <a:buFont typeface="Wingdings" pitchFamily="2" charset="2"/>
              <a:buChar char="ü"/>
            </a:pPr>
            <a:r>
              <a:rPr lang="zh-CN" altLang="en-US" sz="1400" dirty="0" smtClean="0"/>
              <a:t>责任意识；</a:t>
            </a:r>
            <a:endParaRPr lang="en-US" altLang="zh-CN" sz="1400" dirty="0" smtClean="0"/>
          </a:p>
          <a:p>
            <a:pPr>
              <a:buFont typeface="Wingdings" pitchFamily="2" charset="2"/>
              <a:buChar char="ü"/>
            </a:pPr>
            <a:r>
              <a:rPr lang="zh-CN" altLang="en-US" sz="1400" dirty="0" smtClean="0"/>
              <a:t>商业敏感度；</a:t>
            </a:r>
            <a:endParaRPr lang="en-US" altLang="zh-CN" sz="1400" dirty="0" smtClean="0"/>
          </a:p>
          <a:p>
            <a:endParaRPr lang="en-US" altLang="zh-CN" sz="1400" dirty="0" smtClean="0"/>
          </a:p>
          <a:p>
            <a:pPr>
              <a:buFont typeface="Wingdings" pitchFamily="2" charset="2"/>
              <a:buChar char="ü"/>
            </a:pPr>
            <a:endParaRPr lang="zh-CN" altLang="en-US" sz="1400" dirty="0"/>
          </a:p>
        </p:txBody>
      </p:sp>
      <p:sp>
        <p:nvSpPr>
          <p:cNvPr id="14" name="燕尾形箭头 13"/>
          <p:cNvSpPr/>
          <p:nvPr/>
        </p:nvSpPr>
        <p:spPr>
          <a:xfrm>
            <a:off x="4357686" y="1928802"/>
            <a:ext cx="642942" cy="428628"/>
          </a:xfrm>
          <a:prstGeom prst="notchedRigh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箭头 14"/>
          <p:cNvSpPr/>
          <p:nvPr/>
        </p:nvSpPr>
        <p:spPr>
          <a:xfrm>
            <a:off x="4429124" y="3643314"/>
            <a:ext cx="642942" cy="428628"/>
          </a:xfrm>
          <a:prstGeom prst="notchedRigh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箭头 15"/>
          <p:cNvSpPr/>
          <p:nvPr/>
        </p:nvSpPr>
        <p:spPr>
          <a:xfrm>
            <a:off x="4429124" y="5500702"/>
            <a:ext cx="642942" cy="428628"/>
          </a:xfrm>
          <a:prstGeom prst="notchedRigh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单圆角矩形 16"/>
          <p:cNvSpPr/>
          <p:nvPr/>
        </p:nvSpPr>
        <p:spPr>
          <a:xfrm>
            <a:off x="5357818" y="4786322"/>
            <a:ext cx="2928958" cy="1584000"/>
          </a:xfrm>
          <a:prstGeom prst="round1Rect">
            <a:avLst>
              <a:gd name="adj" fmla="val 5683"/>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buFont typeface="Wingdings" pitchFamily="2" charset="2"/>
              <a:buChar char="ü"/>
            </a:pPr>
            <a:r>
              <a:rPr lang="zh-CN" altLang="en-US" sz="1400" dirty="0" smtClean="0"/>
              <a:t>团队激励能力；</a:t>
            </a:r>
            <a:endParaRPr lang="en-US" altLang="zh-CN" sz="1400" dirty="0" smtClean="0"/>
          </a:p>
          <a:p>
            <a:pPr>
              <a:buFont typeface="Wingdings" pitchFamily="2" charset="2"/>
              <a:buChar char="ü"/>
            </a:pPr>
            <a:r>
              <a:rPr lang="zh-CN" altLang="en-US" sz="1400" dirty="0" smtClean="0"/>
              <a:t>复杂情况下商务谈判能力；</a:t>
            </a:r>
            <a:endParaRPr lang="en-US" altLang="zh-CN" sz="1400" dirty="0" smtClean="0"/>
          </a:p>
          <a:p>
            <a:pPr>
              <a:buFont typeface="Wingdings" pitchFamily="2" charset="2"/>
              <a:buChar char="ü"/>
            </a:pPr>
            <a:r>
              <a:rPr lang="zh-CN" altLang="en-US" sz="1400" dirty="0" smtClean="0"/>
              <a:t>战略规划能力；</a:t>
            </a:r>
            <a:endParaRPr lang="en-US" altLang="zh-CN" sz="1400" dirty="0" smtClean="0"/>
          </a:p>
          <a:p>
            <a:pPr>
              <a:buFont typeface="Wingdings" pitchFamily="2" charset="2"/>
              <a:buChar char="ü"/>
            </a:pPr>
            <a:r>
              <a:rPr lang="zh-CN" altLang="en-US" sz="1400" dirty="0" smtClean="0"/>
              <a:t>向上管理能力；</a:t>
            </a:r>
            <a:endParaRPr lang="en-US" altLang="zh-CN" sz="1400" dirty="0" smtClean="0"/>
          </a:p>
          <a:p>
            <a:pPr>
              <a:buFont typeface="Wingdings" pitchFamily="2" charset="2"/>
              <a:buChar char="ü"/>
            </a:pPr>
            <a:r>
              <a:rPr lang="zh-CN" altLang="en-US" sz="1400" dirty="0" smtClean="0"/>
              <a:t>供应商管理能力；</a:t>
            </a:r>
            <a:endParaRPr lang="en-US" altLang="zh-CN" sz="1400" dirty="0" smtClean="0"/>
          </a:p>
          <a:p>
            <a:pPr>
              <a:buFont typeface="Wingdings" pitchFamily="2" charset="2"/>
              <a:buChar char="ü"/>
            </a:pPr>
            <a:r>
              <a:rPr lang="zh-CN" altLang="en-US" sz="1400" dirty="0" smtClean="0"/>
              <a:t>人力资源管理方法；</a:t>
            </a:r>
            <a:endParaRPr lang="en-US" altLang="zh-CN" sz="1400" dirty="0" smtClean="0"/>
          </a:p>
          <a:p>
            <a:pPr>
              <a:buFont typeface="Wingdings" pitchFamily="2" charset="2"/>
              <a:buChar char="ü"/>
            </a:pPr>
            <a:r>
              <a:rPr lang="zh-CN" altLang="en-US" sz="1400" dirty="0" smtClean="0"/>
              <a:t>项目组合管理能力；                                                                                                                                                                                                                                                                                                                                                                                                                                                                                                                                                                                                                                                                                                                                                                                                                                                                                                                                                                                                                                                                                                                                                                                                                                                                                                                                                                                                                                                                                                                                                                                                                                                                                                                                                                                                                                                                                                                                                                                                                                                                                                                                                                                                                                                                                                                                                                     </a:t>
            </a:r>
            <a:endParaRPr lang="en-US" altLang="zh-CN" sz="1400" dirty="0" smtClean="0"/>
          </a:p>
          <a:p>
            <a:pPr>
              <a:buFont typeface="Wingdings" pitchFamily="2" charset="2"/>
              <a:buChar char="ü"/>
            </a:pPr>
            <a:endParaRPr lang="zh-CN" altLang="en-US" sz="1400" dirty="0" smtClean="0"/>
          </a:p>
          <a:p>
            <a:endParaRPr lang="zh-CN" altLang="en-US" sz="14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linds(horizontal)">
                                      <p:cBhvr>
                                        <p:cTn id="45" dur="500"/>
                                        <p:tgtEl>
                                          <p:spTgt spid="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rot="5400000">
            <a:off x="-1946274" y="15509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a:headEnd/>
            <a:tailEnd/>
          </a:ln>
        </p:spPr>
        <p:style>
          <a:lnRef idx="1">
            <a:schemeClr val="accent2"/>
          </a:lnRef>
          <a:fillRef idx="3">
            <a:schemeClr val="accent2"/>
          </a:fillRef>
          <a:effectRef idx="2">
            <a:schemeClr val="accent2"/>
          </a:effectRef>
          <a:fontRef idx="minor">
            <a:schemeClr val="lt1"/>
          </a:fontRef>
        </p:style>
        <p:txBody>
          <a:bodyPr tIns="91440" bIns="91440" anchor="ctr">
            <a:spAutoFit/>
          </a:bodyPr>
          <a:lstStyle/>
          <a:p>
            <a:endParaRPr lang="zh-CN" altLang="en-US"/>
          </a:p>
        </p:txBody>
      </p:sp>
      <p:sp>
        <p:nvSpPr>
          <p:cNvPr id="63491" name="AutoShape 3"/>
          <p:cNvSpPr>
            <a:spLocks noChangeArrowheads="1"/>
          </p:cNvSpPr>
          <p:nvPr/>
        </p:nvSpPr>
        <p:spPr bwMode="ltGray">
          <a:xfrm rot="5400000" flipH="1">
            <a:off x="-1515267" y="1983581"/>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63492" name="AutoShape 4"/>
          <p:cNvSpPr>
            <a:spLocks noChangeArrowheads="1"/>
          </p:cNvSpPr>
          <p:nvPr/>
        </p:nvSpPr>
        <p:spPr bwMode="gray">
          <a:xfrm>
            <a:off x="3109914" y="3581400"/>
            <a:ext cx="4419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基于</a:t>
            </a:r>
            <a:r>
              <a:rPr lang="en-US" altLang="zh-CN" sz="1600" b="1" dirty="0" smtClean="0">
                <a:latin typeface="Futura Bk" charset="0"/>
              </a:rPr>
              <a:t>ITIL V3</a:t>
            </a:r>
            <a:r>
              <a:rPr lang="zh-CN" altLang="en-US" sz="1600" b="1" dirty="0" smtClean="0">
                <a:latin typeface="Futura Bk" charset="0"/>
              </a:rPr>
              <a:t>的专业服务体系设计</a:t>
            </a:r>
            <a:endParaRPr lang="zh-CN" altLang="en-US" sz="1600" b="1" dirty="0">
              <a:latin typeface="Futura Bk" charset="0"/>
            </a:endParaRPr>
          </a:p>
        </p:txBody>
      </p:sp>
      <p:sp>
        <p:nvSpPr>
          <p:cNvPr id="63493" name="AutoShape 5"/>
          <p:cNvSpPr>
            <a:spLocks noChangeArrowheads="1"/>
          </p:cNvSpPr>
          <p:nvPr/>
        </p:nvSpPr>
        <p:spPr bwMode="gray">
          <a:xfrm>
            <a:off x="2957514" y="2743200"/>
            <a:ext cx="45720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en-US" altLang="zh-CN" sz="1600" b="1" dirty="0" smtClean="0">
                <a:latin typeface="Futura Bk" charset="0"/>
              </a:rPr>
              <a:t>ITSP</a:t>
            </a:r>
            <a:r>
              <a:rPr lang="zh-CN" altLang="en-US" sz="1600" b="1" dirty="0" smtClean="0">
                <a:latin typeface="Futura Bk" charset="0"/>
              </a:rPr>
              <a:t>战略发展分析</a:t>
            </a:r>
            <a:endParaRPr lang="zh-CN" altLang="en-US" sz="1600" b="1" dirty="0">
              <a:latin typeface="Futura Bk" charset="0"/>
            </a:endParaRPr>
          </a:p>
        </p:txBody>
      </p:sp>
      <p:sp>
        <p:nvSpPr>
          <p:cNvPr id="63494" name="AutoShape 6"/>
          <p:cNvSpPr>
            <a:spLocks noChangeArrowheads="1"/>
          </p:cNvSpPr>
          <p:nvPr/>
        </p:nvSpPr>
        <p:spPr bwMode="gray">
          <a:xfrm>
            <a:off x="2347914" y="1905000"/>
            <a:ext cx="5181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现状与挑战</a:t>
            </a:r>
            <a:endParaRPr lang="zh-CN" altLang="en-US" sz="1600" b="1" dirty="0">
              <a:latin typeface="Futura Bk" charset="0"/>
            </a:endParaRPr>
          </a:p>
        </p:txBody>
      </p:sp>
      <p:sp>
        <p:nvSpPr>
          <p:cNvPr id="63509" name="Text Box 21"/>
          <p:cNvSpPr txBox="1">
            <a:spLocks noChangeArrowheads="1"/>
          </p:cNvSpPr>
          <p:nvPr/>
        </p:nvSpPr>
        <p:spPr bwMode="auto">
          <a:xfrm>
            <a:off x="519114" y="3143248"/>
            <a:ext cx="1828800" cy="2031325"/>
          </a:xfrm>
          <a:prstGeom prst="rect">
            <a:avLst/>
          </a:prstGeom>
          <a:noFill/>
          <a:ln w="9525" algn="ctr">
            <a:noFill/>
            <a:miter lim="800000"/>
            <a:headEnd/>
            <a:tailEnd/>
          </a:ln>
          <a:effectLst/>
        </p:spPr>
        <p:txBody>
          <a:bodyPr>
            <a:spAutoFit/>
          </a:bodyPr>
          <a:lstStyle/>
          <a:p>
            <a:pPr>
              <a:lnSpc>
                <a:spcPct val="140000"/>
              </a:lnSpc>
            </a:pPr>
            <a:r>
              <a:rPr lang="zh-CN" altLang="en-US" b="1" dirty="0" smtClean="0">
                <a:latin typeface="Arial" pitchFamily="34" charset="0"/>
                <a:ea typeface="黑体" pitchFamily="49" charset="-122"/>
                <a:cs typeface="Arial" pitchFamily="34" charset="0"/>
              </a:rPr>
              <a:t>基于</a:t>
            </a:r>
            <a:r>
              <a:rPr lang="en-US" altLang="zh-CN" b="1" dirty="0" smtClean="0">
                <a:latin typeface="Arial" pitchFamily="34" charset="0"/>
                <a:ea typeface="黑体" pitchFamily="49" charset="-122"/>
                <a:cs typeface="Arial" pitchFamily="34" charset="0"/>
              </a:rPr>
              <a:t>ITIL V3</a:t>
            </a:r>
            <a:r>
              <a:rPr lang="zh-CN" altLang="en-US" b="1" dirty="0" smtClean="0">
                <a:latin typeface="Arial" pitchFamily="34" charset="0"/>
                <a:ea typeface="黑体" pitchFamily="49" charset="-122"/>
                <a:cs typeface="Arial" pitchFamily="34" charset="0"/>
              </a:rPr>
              <a:t>的专业管理服务体系构建 </a:t>
            </a:r>
            <a:r>
              <a:rPr lang="en-US" altLang="zh-CN" b="1" dirty="0" smtClean="0">
                <a:latin typeface="Arial" pitchFamily="34" charset="0"/>
                <a:ea typeface="黑体" pitchFamily="49" charset="-122"/>
                <a:cs typeface="Arial" pitchFamily="34" charset="0"/>
              </a:rPr>
              <a:t>– ITSP</a:t>
            </a:r>
            <a:r>
              <a:rPr lang="zh-CN" altLang="en-US" b="1" dirty="0" smtClean="0">
                <a:latin typeface="Arial" pitchFamily="34" charset="0"/>
                <a:ea typeface="黑体" pitchFamily="49" charset="-122"/>
                <a:cs typeface="Arial" pitchFamily="34" charset="0"/>
              </a:rPr>
              <a:t>的视角</a:t>
            </a:r>
          </a:p>
          <a:p>
            <a:pPr>
              <a:lnSpc>
                <a:spcPct val="140000"/>
              </a:lnSpc>
            </a:pPr>
            <a:endParaRPr lang="zh-CN" altLang="en-US" b="1" dirty="0">
              <a:latin typeface="Arial" pitchFamily="34" charset="0"/>
              <a:ea typeface="黑体" pitchFamily="49" charset="-122"/>
              <a:cs typeface="Arial" pitchFamily="34" charset="0"/>
            </a:endParaRPr>
          </a:p>
        </p:txBody>
      </p:sp>
      <p:sp>
        <p:nvSpPr>
          <p:cNvPr id="63510" name="AutoShape 22"/>
          <p:cNvSpPr>
            <a:spLocks noChangeArrowheads="1"/>
          </p:cNvSpPr>
          <p:nvPr/>
        </p:nvSpPr>
        <p:spPr bwMode="gray">
          <a:xfrm>
            <a:off x="2957514" y="4405958"/>
            <a:ext cx="4572000" cy="508000"/>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eaLnBrk="0" hangingPunct="0"/>
            <a:r>
              <a:rPr lang="zh-CN" altLang="en-US" sz="1600" b="1" dirty="0" smtClean="0">
                <a:latin typeface="Futura Bk" charset="0"/>
              </a:rPr>
              <a:t>案例分享</a:t>
            </a:r>
            <a:endParaRPr lang="zh-CN" altLang="en-US" sz="1600" b="1" dirty="0">
              <a:latin typeface="Futura Bk" charset="0"/>
            </a:endParaRPr>
          </a:p>
        </p:txBody>
      </p:sp>
      <p:sp>
        <p:nvSpPr>
          <p:cNvPr id="63527" name="AutoShape 39"/>
          <p:cNvSpPr>
            <a:spLocks noChangeArrowheads="1"/>
          </p:cNvSpPr>
          <p:nvPr/>
        </p:nvSpPr>
        <p:spPr bwMode="gray">
          <a:xfrm>
            <a:off x="2538434" y="5278454"/>
            <a:ext cx="51054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t>关于我们</a:t>
            </a:r>
            <a:endParaRPr lang="zh-CN" altLang="en-US" sz="1600" b="1" dirty="0"/>
          </a:p>
        </p:txBody>
      </p:sp>
      <p:sp>
        <p:nvSpPr>
          <p:cNvPr id="47" name="标题 46"/>
          <p:cNvSpPr>
            <a:spLocks noGrp="1"/>
          </p:cNvSpPr>
          <p:nvPr>
            <p:ph type="title"/>
          </p:nvPr>
        </p:nvSpPr>
        <p:spPr/>
        <p:txBody>
          <a:bodyPr/>
          <a:lstStyle/>
          <a:p>
            <a:r>
              <a:rPr lang="zh-CN" altLang="en-US" dirty="0" smtClean="0"/>
              <a:t>议程 </a:t>
            </a:r>
            <a:r>
              <a:rPr lang="en-US" altLang="zh-CN" dirty="0" smtClean="0"/>
              <a:t>/ Agenda</a:t>
            </a:r>
            <a:endParaRPr lang="zh-CN" altLang="en-US" dirty="0"/>
          </a:p>
        </p:txBody>
      </p:sp>
      <p:sp>
        <p:nvSpPr>
          <p:cNvPr id="48" name="流程图: 联系 47"/>
          <p:cNvSpPr/>
          <p:nvPr/>
        </p:nvSpPr>
        <p:spPr>
          <a:xfrm>
            <a:off x="1928794" y="2071678"/>
            <a:ext cx="285752" cy="285752"/>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2500298" y="2857496"/>
            <a:ext cx="285752" cy="285752"/>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流程图: 联系 49"/>
          <p:cNvSpPr/>
          <p:nvPr/>
        </p:nvSpPr>
        <p:spPr>
          <a:xfrm>
            <a:off x="2714612" y="3714752"/>
            <a:ext cx="285752" cy="285752"/>
          </a:xfrm>
          <a:prstGeom prst="flowChart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1" name="流程图: 联系 50"/>
          <p:cNvSpPr/>
          <p:nvPr/>
        </p:nvSpPr>
        <p:spPr>
          <a:xfrm>
            <a:off x="2571736" y="4500570"/>
            <a:ext cx="285752" cy="285752"/>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52" name="流程图: 联系 51"/>
          <p:cNvSpPr/>
          <p:nvPr/>
        </p:nvSpPr>
        <p:spPr>
          <a:xfrm>
            <a:off x="2143108" y="5357826"/>
            <a:ext cx="285752" cy="285752"/>
          </a:xfrm>
          <a:prstGeom prst="flowChartConnecto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5" name="矩形标注 54"/>
          <p:cNvSpPr/>
          <p:nvPr/>
        </p:nvSpPr>
        <p:spPr>
          <a:xfrm>
            <a:off x="9501222" y="785794"/>
            <a:ext cx="1357322" cy="1500198"/>
          </a:xfrm>
          <a:prstGeom prst="wedgeRectCallout">
            <a:avLst>
              <a:gd name="adj1" fmla="val -71499"/>
              <a:gd name="adj2" fmla="val 43537"/>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当值章节对应的椭圆框使用效果：绘图工具</a:t>
            </a:r>
            <a:r>
              <a:rPr lang="en-US" altLang="zh-CN" sz="1200" dirty="0" smtClean="0">
                <a:solidFill>
                  <a:schemeClr val="tx1"/>
                </a:solidFill>
              </a:rPr>
              <a:t>-</a:t>
            </a:r>
            <a:r>
              <a:rPr lang="zh-CN" altLang="en-US" sz="1200" dirty="0" smtClean="0">
                <a:solidFill>
                  <a:schemeClr val="tx1"/>
                </a:solidFill>
              </a:rPr>
              <a:t>形状样式</a:t>
            </a:r>
            <a:r>
              <a:rPr lang="en-US" altLang="zh-CN" sz="1200" dirty="0" smtClean="0">
                <a:solidFill>
                  <a:schemeClr val="tx1"/>
                </a:solidFill>
              </a:rPr>
              <a:t>-</a:t>
            </a:r>
            <a:r>
              <a:rPr lang="zh-CN" altLang="en-US" sz="1200" dirty="0" smtClean="0">
                <a:solidFill>
                  <a:schemeClr val="tx1"/>
                </a:solidFill>
              </a:rPr>
              <a:t>红色系列</a:t>
            </a:r>
            <a:r>
              <a:rPr lang="en-US" altLang="zh-CN" sz="1200" dirty="0" smtClean="0">
                <a:solidFill>
                  <a:schemeClr val="tx1"/>
                </a:solidFill>
              </a:rPr>
              <a:t>-</a:t>
            </a:r>
            <a:r>
              <a:rPr lang="zh-CN" altLang="en-US" sz="1200" b="1" dirty="0" smtClean="0">
                <a:solidFill>
                  <a:schemeClr val="tx1"/>
                </a:solidFill>
              </a:rPr>
              <a:t>细微效果</a:t>
            </a:r>
            <a:r>
              <a:rPr lang="en-US" altLang="zh-CN" sz="1200" b="1" dirty="0" smtClean="0">
                <a:solidFill>
                  <a:schemeClr val="tx1"/>
                </a:solidFill>
              </a:rPr>
              <a:t>-</a:t>
            </a:r>
            <a:r>
              <a:rPr lang="zh-CN" altLang="en-US" sz="1200" b="1" dirty="0" smtClean="0">
                <a:solidFill>
                  <a:schemeClr val="tx1"/>
                </a:solidFill>
              </a:rPr>
              <a:t>强调</a:t>
            </a:r>
            <a:r>
              <a:rPr lang="en-US" altLang="zh-CN" sz="1200" b="1" dirty="0" smtClean="0">
                <a:solidFill>
                  <a:schemeClr val="tx1"/>
                </a:solidFill>
              </a:rPr>
              <a:t>2</a:t>
            </a:r>
          </a:p>
          <a:p>
            <a:r>
              <a:rPr lang="zh-CN" altLang="en-US" sz="1200" dirty="0" smtClean="0">
                <a:solidFill>
                  <a:schemeClr val="tx1"/>
                </a:solidFill>
              </a:rPr>
              <a:t>此椭圆框亦使用了“百叶窗”自定义动画效果</a:t>
            </a:r>
            <a:endParaRPr lang="zh-CN" altLang="en-US" sz="1200" dirty="0">
              <a:solidFill>
                <a:schemeClr val="tx1"/>
              </a:solidFill>
            </a:endParaRPr>
          </a:p>
        </p:txBody>
      </p:sp>
      <p:sp>
        <p:nvSpPr>
          <p:cNvPr id="56" name="矩形标注 55"/>
          <p:cNvSpPr/>
          <p:nvPr/>
        </p:nvSpPr>
        <p:spPr>
          <a:xfrm>
            <a:off x="9501222" y="3500438"/>
            <a:ext cx="1357322" cy="714380"/>
          </a:xfrm>
          <a:prstGeom prst="wedgeRectCallout">
            <a:avLst>
              <a:gd name="adj1" fmla="val -74984"/>
              <a:gd name="adj2" fmla="val 11169"/>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其他章节对应椭圆框不使用任何效果，包括动画效果</a:t>
            </a:r>
            <a:endParaRPr lang="zh-CN" altLang="en-US" sz="1200" dirty="0">
              <a:solidFill>
                <a:schemeClr val="tx1"/>
              </a:solidFill>
            </a:endParaRPr>
          </a:p>
        </p:txBody>
      </p:sp>
      <p:sp>
        <p:nvSpPr>
          <p:cNvPr id="57" name="矩形标注 56"/>
          <p:cNvSpPr/>
          <p:nvPr/>
        </p:nvSpPr>
        <p:spPr>
          <a:xfrm>
            <a:off x="-1714544" y="3429000"/>
            <a:ext cx="1428760" cy="571504"/>
          </a:xfrm>
          <a:prstGeom prst="wedgeRectCallout">
            <a:avLst>
              <a:gd name="adj1" fmla="val 65850"/>
              <a:gd name="adj2" fmla="val 8961"/>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用文档主标题替换右侧半圆球中的问好</a:t>
            </a:r>
            <a:endParaRPr lang="zh-CN" altLang="en-US" sz="1200" dirty="0">
              <a:solidFill>
                <a:schemeClr val="tx1"/>
              </a:solidFill>
            </a:endParaRPr>
          </a:p>
        </p:txBody>
      </p:sp>
      <p:sp>
        <p:nvSpPr>
          <p:cNvPr id="19" name="灯片编号占位符 18"/>
          <p:cNvSpPr>
            <a:spLocks noGrp="1"/>
          </p:cNvSpPr>
          <p:nvPr>
            <p:ph type="sldNum" sz="quarter" idx="12"/>
          </p:nvPr>
        </p:nvSpPr>
        <p:spPr/>
        <p:txBody>
          <a:bodyPr/>
          <a:lstStyle/>
          <a:p>
            <a:fld id="{80C3DFE3-3EEA-4AF2-B4A7-1ED1FE19833E}" type="slidenum">
              <a:rPr lang="zh-CN" altLang="en-US" smtClean="0"/>
              <a:pPr/>
              <a:t>18</a:t>
            </a:fld>
            <a:endParaRPr lang="zh-CN" altLang="en-US" dirty="0"/>
          </a:p>
        </p:txBody>
      </p:sp>
      <p:sp>
        <p:nvSpPr>
          <p:cNvPr id="20" name="页脚占位符 19"/>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21" name="矩形标注 20"/>
          <p:cNvSpPr/>
          <p:nvPr/>
        </p:nvSpPr>
        <p:spPr>
          <a:xfrm>
            <a:off x="-1714544" y="-24"/>
            <a:ext cx="1500198" cy="1357322"/>
          </a:xfrm>
          <a:prstGeom prst="wedgeRectCallout">
            <a:avLst>
              <a:gd name="adj1" fmla="val 58756"/>
              <a:gd name="adj2" fmla="val 2591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此页面相当于</a:t>
            </a:r>
            <a:r>
              <a:rPr lang="en-US" altLang="zh-CN" sz="1200" dirty="0" smtClean="0">
                <a:solidFill>
                  <a:schemeClr val="tx1"/>
                </a:solidFill>
              </a:rPr>
              <a:t>Word</a:t>
            </a:r>
            <a:r>
              <a:rPr lang="zh-CN" altLang="en-US" sz="1200" dirty="0" smtClean="0">
                <a:solidFill>
                  <a:schemeClr val="tx1"/>
                </a:solidFill>
              </a:rPr>
              <a:t>文档的一级标题页面，即</a:t>
            </a:r>
            <a:r>
              <a:rPr lang="en-US" altLang="zh-CN" sz="1200" dirty="0" smtClean="0">
                <a:solidFill>
                  <a:schemeClr val="tx1"/>
                </a:solidFill>
              </a:rPr>
              <a:t>PPT</a:t>
            </a:r>
            <a:r>
              <a:rPr lang="zh-CN" altLang="en-US" sz="1200" dirty="0" smtClean="0">
                <a:solidFill>
                  <a:schemeClr val="tx1"/>
                </a:solidFill>
              </a:rPr>
              <a:t>文档的所有一级标题列在此。二级标题使用方法见下页。</a:t>
            </a:r>
            <a:endParaRPr lang="zh-CN" altLang="en-US" sz="1200" dirty="0">
              <a:solidFill>
                <a:schemeClr val="tx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vert="horz" lIns="91440" tIns="45720" rIns="91440" bIns="45720" rtlCol="0" anchor="ctr">
            <a:normAutofit/>
          </a:bodyPr>
          <a:lstStyle/>
          <a:p>
            <a:r>
              <a:rPr lang="zh-CN" altLang="en-US" dirty="0" smtClean="0"/>
              <a:t>客户背景</a:t>
            </a:r>
          </a:p>
        </p:txBody>
      </p:sp>
      <p:sp>
        <p:nvSpPr>
          <p:cNvPr id="31747" name="Rectangle 3"/>
          <p:cNvSpPr>
            <a:spLocks noGrp="1" noChangeArrowheads="1"/>
          </p:cNvSpPr>
          <p:nvPr>
            <p:ph type="body" idx="1"/>
          </p:nvPr>
        </p:nvSpPr>
        <p:spPr/>
        <p:txBody>
          <a:bodyPr>
            <a:normAutofit fontScale="70000" lnSpcReduction="20000"/>
          </a:bodyPr>
          <a:lstStyle/>
          <a:p>
            <a:pPr eaLnBrk="1" hangingPunct="1">
              <a:lnSpc>
                <a:spcPct val="150000"/>
              </a:lnSpc>
            </a:pPr>
            <a:r>
              <a:rPr lang="zh-CN" altLang="en-US" dirty="0" smtClean="0"/>
              <a:t>基本情况</a:t>
            </a:r>
            <a:endParaRPr lang="en-US" altLang="zh-CN" dirty="0" smtClean="0"/>
          </a:p>
          <a:p>
            <a:pPr lvl="1">
              <a:lnSpc>
                <a:spcPct val="150000"/>
              </a:lnSpc>
            </a:pPr>
            <a:r>
              <a:rPr lang="zh-CN" altLang="en-US" dirty="0" smtClean="0"/>
              <a:t>客户：国内某</a:t>
            </a:r>
            <a:r>
              <a:rPr lang="en-US" altLang="zh-CN" dirty="0" smtClean="0"/>
              <a:t>IT</a:t>
            </a:r>
            <a:r>
              <a:rPr lang="zh-CN" altLang="en-US" dirty="0" smtClean="0"/>
              <a:t>服务商</a:t>
            </a:r>
            <a:endParaRPr lang="en-US" altLang="zh-CN" dirty="0" smtClean="0"/>
          </a:p>
          <a:p>
            <a:pPr lvl="1">
              <a:lnSpc>
                <a:spcPct val="150000"/>
              </a:lnSpc>
            </a:pPr>
            <a:r>
              <a:rPr lang="zh-CN" altLang="en-US" dirty="0" smtClean="0"/>
              <a:t>人员规模：</a:t>
            </a:r>
            <a:r>
              <a:rPr lang="en-US" altLang="zh-CN" dirty="0" smtClean="0"/>
              <a:t>60</a:t>
            </a:r>
            <a:r>
              <a:rPr lang="zh-CN" altLang="en-US" dirty="0" smtClean="0"/>
              <a:t>多人（</a:t>
            </a:r>
            <a:r>
              <a:rPr lang="en-US" altLang="zh-CN" dirty="0" smtClean="0"/>
              <a:t>MS</a:t>
            </a:r>
            <a:r>
              <a:rPr lang="zh-CN" altLang="en-US" dirty="0" smtClean="0"/>
              <a:t>团队）</a:t>
            </a:r>
            <a:endParaRPr lang="en-US" altLang="zh-CN" dirty="0" smtClean="0"/>
          </a:p>
          <a:p>
            <a:pPr lvl="1">
              <a:lnSpc>
                <a:spcPct val="150000"/>
              </a:lnSpc>
            </a:pPr>
            <a:r>
              <a:rPr lang="zh-CN" altLang="en-US" dirty="0" smtClean="0"/>
              <a:t>主要业务：桌面维护外包、网络设备维护、服务器维护等</a:t>
            </a:r>
            <a:endParaRPr lang="en-US" altLang="zh-CN" dirty="0" smtClean="0"/>
          </a:p>
          <a:p>
            <a:pPr lvl="1">
              <a:lnSpc>
                <a:spcPct val="150000"/>
              </a:lnSpc>
            </a:pPr>
            <a:r>
              <a:rPr lang="zh-CN" altLang="en-US" dirty="0" smtClean="0"/>
              <a:t>当前业务模式：项目式管理</a:t>
            </a:r>
            <a:endParaRPr lang="en-US" altLang="zh-CN" dirty="0" smtClean="0"/>
          </a:p>
          <a:p>
            <a:pPr lvl="1">
              <a:lnSpc>
                <a:spcPct val="150000"/>
              </a:lnSpc>
            </a:pPr>
            <a:r>
              <a:rPr lang="zh-CN" altLang="en-US" dirty="0" smtClean="0"/>
              <a:t>项目背景：在系统集成市场竞争加剧、利润越来越薄的情况下，企业决定向服务转型；同时需要帮助团队摆脱桌面外包低端</a:t>
            </a:r>
            <a:r>
              <a:rPr lang="en-US" altLang="zh-CN" dirty="0" smtClean="0"/>
              <a:t>IT</a:t>
            </a:r>
            <a:r>
              <a:rPr lang="zh-CN" altLang="en-US" dirty="0" smtClean="0"/>
              <a:t>服务市场的低价竞争局面，向高端专业服务市场转型。</a:t>
            </a:r>
            <a:endParaRPr lang="en-US" altLang="zh-CN" dirty="0" smtClean="0"/>
          </a:p>
          <a:p>
            <a:pPr>
              <a:lnSpc>
                <a:spcPct val="150000"/>
              </a:lnSpc>
            </a:pPr>
            <a:r>
              <a:rPr lang="zh-CN" altLang="en-US" dirty="0" smtClean="0"/>
              <a:t>现状问题</a:t>
            </a:r>
            <a:endParaRPr lang="en-US" altLang="zh-CN" dirty="0" smtClean="0"/>
          </a:p>
          <a:p>
            <a:pPr lvl="1">
              <a:lnSpc>
                <a:spcPct val="150000"/>
              </a:lnSpc>
            </a:pPr>
            <a:r>
              <a:rPr lang="zh-CN" altLang="en-US" dirty="0" smtClean="0"/>
              <a:t>目标市场和目标客户不清晰，核心竞争力和竞争优势不明确；</a:t>
            </a:r>
            <a:endParaRPr lang="en-US" altLang="zh-CN" dirty="0" smtClean="0"/>
          </a:p>
          <a:p>
            <a:pPr lvl="1">
              <a:lnSpc>
                <a:spcPct val="150000"/>
              </a:lnSpc>
            </a:pPr>
            <a:r>
              <a:rPr lang="zh-CN" altLang="en-US" dirty="0" smtClean="0"/>
              <a:t>缺少业务链</a:t>
            </a:r>
            <a:r>
              <a:rPr lang="en-US" dirty="0" smtClean="0"/>
              <a:t>Owner</a:t>
            </a:r>
            <a:r>
              <a:rPr lang="zh-CN" altLang="en-US" dirty="0" smtClean="0"/>
              <a:t>对全业务链进行推进和管控；</a:t>
            </a:r>
            <a:endParaRPr lang="en-US" altLang="zh-CN" dirty="0" smtClean="0"/>
          </a:p>
          <a:p>
            <a:pPr lvl="1">
              <a:lnSpc>
                <a:spcPct val="150000"/>
              </a:lnSpc>
            </a:pPr>
            <a:r>
              <a:rPr lang="en-US" dirty="0" smtClean="0"/>
              <a:t>MS</a:t>
            </a:r>
            <a:r>
              <a:rPr lang="zh-CN" altLang="en-US" dirty="0" smtClean="0"/>
              <a:t>业务积累太少，包括专业品牌、行业案例、行业方案，销售体系、研发体系和交付体系都在摸索和创建过程当中；</a:t>
            </a:r>
            <a:endParaRPr lang="en-US" altLang="zh-CN" dirty="0" smtClean="0"/>
          </a:p>
          <a:p>
            <a:pPr lvl="1">
              <a:lnSpc>
                <a:spcPct val="150000"/>
              </a:lnSpc>
            </a:pPr>
            <a:r>
              <a:rPr lang="en-US" dirty="0" smtClean="0"/>
              <a:t>MS</a:t>
            </a:r>
            <a:r>
              <a:rPr lang="zh-CN" altLang="en-US" dirty="0" smtClean="0"/>
              <a:t>人员对</a:t>
            </a:r>
            <a:r>
              <a:rPr lang="en-US" dirty="0" smtClean="0"/>
              <a:t>MS</a:t>
            </a:r>
            <a:r>
              <a:rPr lang="zh-CN" altLang="en-US" dirty="0" smtClean="0"/>
              <a:t>业务特点及相应的管理方法认知和掌握情况总体较差；</a:t>
            </a:r>
            <a:endParaRPr lang="en-US" altLang="zh-CN" dirty="0" smtClean="0"/>
          </a:p>
          <a:p>
            <a:pPr lvl="1">
              <a:lnSpc>
                <a:spcPct val="150000"/>
              </a:lnSpc>
            </a:pPr>
            <a:r>
              <a:rPr lang="zh-CN" altLang="en-US" dirty="0" smtClean="0"/>
              <a:t>服务成本较高，不能实现大规模扩张；</a:t>
            </a:r>
            <a:endParaRPr lang="en-US" altLang="zh-CN" dirty="0" smtClean="0"/>
          </a:p>
          <a:p>
            <a:pPr lvl="1">
              <a:lnSpc>
                <a:spcPct val="150000"/>
              </a:lnSpc>
            </a:pPr>
            <a:r>
              <a:rPr lang="zh-CN" altLang="en-US" dirty="0" smtClean="0"/>
              <a:t>人员流动性大，服务品牌提升难度大。</a:t>
            </a:r>
            <a:endParaRPr lang="en-US" altLang="zh-CN" dirty="0" smtClean="0"/>
          </a:p>
          <a:p>
            <a:pPr lvl="1">
              <a:lnSpc>
                <a:spcPct val="150000"/>
              </a:lnSpc>
            </a:pPr>
            <a:endParaRPr lang="en-US" altLang="zh-CN" dirty="0" smtClean="0"/>
          </a:p>
          <a:p>
            <a:pPr lvl="1">
              <a:lnSpc>
                <a:spcPct val="150000"/>
              </a:lnSpc>
            </a:pPr>
            <a:endParaRPr lang="en-US" altLang="zh-CN" dirty="0" smtClean="0"/>
          </a:p>
          <a:p>
            <a:pPr lvl="1">
              <a:lnSpc>
                <a:spcPct val="150000"/>
              </a:lnSpc>
              <a:buNone/>
            </a:pPr>
            <a:endParaRPr lang="zh-CN"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rot="5400000">
            <a:off x="-1946274" y="15509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a:headEnd/>
            <a:tailEnd/>
          </a:ln>
        </p:spPr>
        <p:style>
          <a:lnRef idx="1">
            <a:schemeClr val="accent2"/>
          </a:lnRef>
          <a:fillRef idx="3">
            <a:schemeClr val="accent2"/>
          </a:fillRef>
          <a:effectRef idx="2">
            <a:schemeClr val="accent2"/>
          </a:effectRef>
          <a:fontRef idx="minor">
            <a:schemeClr val="lt1"/>
          </a:fontRef>
        </p:style>
        <p:txBody>
          <a:bodyPr tIns="91440" bIns="91440" anchor="ctr">
            <a:spAutoFit/>
          </a:bodyPr>
          <a:lstStyle/>
          <a:p>
            <a:endParaRPr lang="zh-CN" altLang="en-US"/>
          </a:p>
        </p:txBody>
      </p:sp>
      <p:sp>
        <p:nvSpPr>
          <p:cNvPr id="63491" name="AutoShape 3"/>
          <p:cNvSpPr>
            <a:spLocks noChangeArrowheads="1"/>
          </p:cNvSpPr>
          <p:nvPr/>
        </p:nvSpPr>
        <p:spPr bwMode="ltGray">
          <a:xfrm rot="5400000" flipH="1">
            <a:off x="-1515267" y="1983581"/>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63492" name="AutoShape 4"/>
          <p:cNvSpPr>
            <a:spLocks noChangeArrowheads="1"/>
          </p:cNvSpPr>
          <p:nvPr/>
        </p:nvSpPr>
        <p:spPr bwMode="gray">
          <a:xfrm>
            <a:off x="3109914" y="3581400"/>
            <a:ext cx="44196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基于</a:t>
            </a:r>
            <a:r>
              <a:rPr lang="en-US" altLang="zh-CN" sz="1600" b="1" dirty="0" smtClean="0">
                <a:latin typeface="Futura Bk" charset="0"/>
              </a:rPr>
              <a:t>ITIL V3</a:t>
            </a:r>
            <a:r>
              <a:rPr lang="zh-CN" altLang="en-US" sz="1600" b="1" dirty="0" smtClean="0">
                <a:latin typeface="Futura Bk" charset="0"/>
              </a:rPr>
              <a:t>的专业服务体系构建</a:t>
            </a:r>
            <a:endParaRPr lang="zh-CN" altLang="en-US" sz="1600" b="1" dirty="0">
              <a:latin typeface="Futura Bk" charset="0"/>
            </a:endParaRPr>
          </a:p>
        </p:txBody>
      </p:sp>
      <p:sp>
        <p:nvSpPr>
          <p:cNvPr id="63493" name="AutoShape 5"/>
          <p:cNvSpPr>
            <a:spLocks noChangeArrowheads="1"/>
          </p:cNvSpPr>
          <p:nvPr/>
        </p:nvSpPr>
        <p:spPr bwMode="gray">
          <a:xfrm>
            <a:off x="2957514" y="2743200"/>
            <a:ext cx="45720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战略发展分析</a:t>
            </a:r>
            <a:endParaRPr lang="zh-CN" altLang="en-US" sz="1600" b="1" dirty="0">
              <a:latin typeface="Futura Bk" charset="0"/>
            </a:endParaRPr>
          </a:p>
        </p:txBody>
      </p:sp>
      <p:sp>
        <p:nvSpPr>
          <p:cNvPr id="63494" name="AutoShape 6"/>
          <p:cNvSpPr>
            <a:spLocks noChangeArrowheads="1"/>
          </p:cNvSpPr>
          <p:nvPr/>
        </p:nvSpPr>
        <p:spPr bwMode="gray">
          <a:xfrm>
            <a:off x="2347914" y="1905000"/>
            <a:ext cx="5181600" cy="508000"/>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eaLnBrk="0" hangingPunct="0"/>
            <a:r>
              <a:rPr lang="zh-CN" altLang="en-US" sz="1600" b="1" dirty="0" smtClean="0">
                <a:latin typeface="Futura Bk" charset="0"/>
              </a:rPr>
              <a:t>现状与挑战</a:t>
            </a:r>
            <a:endParaRPr lang="zh-CN" altLang="en-US" sz="1600" b="1" dirty="0">
              <a:latin typeface="Futura Bk" charset="0"/>
            </a:endParaRPr>
          </a:p>
        </p:txBody>
      </p:sp>
      <p:sp>
        <p:nvSpPr>
          <p:cNvPr id="63509" name="Text Box 21"/>
          <p:cNvSpPr txBox="1">
            <a:spLocks noChangeArrowheads="1"/>
          </p:cNvSpPr>
          <p:nvPr/>
        </p:nvSpPr>
        <p:spPr bwMode="auto">
          <a:xfrm>
            <a:off x="519114" y="3143248"/>
            <a:ext cx="1828800" cy="1643527"/>
          </a:xfrm>
          <a:prstGeom prst="rect">
            <a:avLst/>
          </a:prstGeom>
          <a:noFill/>
          <a:ln w="9525" algn="ctr">
            <a:noFill/>
            <a:miter lim="800000"/>
            <a:headEnd/>
            <a:tailEnd/>
          </a:ln>
          <a:effectLst/>
        </p:spPr>
        <p:txBody>
          <a:bodyPr>
            <a:spAutoFit/>
          </a:bodyPr>
          <a:lstStyle/>
          <a:p>
            <a:pPr>
              <a:lnSpc>
                <a:spcPct val="140000"/>
              </a:lnSpc>
            </a:pPr>
            <a:r>
              <a:rPr lang="zh-CN" altLang="en-US" b="1" dirty="0" smtClean="0">
                <a:latin typeface="Arial" pitchFamily="34" charset="0"/>
                <a:ea typeface="黑体" pitchFamily="49" charset="-122"/>
                <a:cs typeface="Arial" pitchFamily="34" charset="0"/>
              </a:rPr>
              <a:t>基于</a:t>
            </a:r>
            <a:r>
              <a:rPr lang="en-US" altLang="zh-CN" b="1" dirty="0" smtClean="0">
                <a:latin typeface="Arial" pitchFamily="34" charset="0"/>
                <a:ea typeface="黑体" pitchFamily="49" charset="-122"/>
                <a:cs typeface="Arial" pitchFamily="34" charset="0"/>
              </a:rPr>
              <a:t>ITIL V3</a:t>
            </a:r>
            <a:r>
              <a:rPr lang="zh-CN" altLang="en-US" b="1" dirty="0" smtClean="0">
                <a:latin typeface="Arial" pitchFamily="34" charset="0"/>
                <a:ea typeface="黑体" pitchFamily="49" charset="-122"/>
                <a:cs typeface="Arial" pitchFamily="34" charset="0"/>
              </a:rPr>
              <a:t>的专业管理服务体系构建 </a:t>
            </a:r>
            <a:r>
              <a:rPr lang="en-US" altLang="zh-CN" b="1" dirty="0" smtClean="0">
                <a:latin typeface="Arial" pitchFamily="34" charset="0"/>
                <a:ea typeface="黑体" pitchFamily="49" charset="-122"/>
                <a:cs typeface="Arial" pitchFamily="34" charset="0"/>
              </a:rPr>
              <a:t>-  ITSP</a:t>
            </a:r>
            <a:r>
              <a:rPr lang="zh-CN" altLang="en-US" b="1" dirty="0" smtClean="0">
                <a:latin typeface="Arial" pitchFamily="34" charset="0"/>
                <a:ea typeface="黑体" pitchFamily="49" charset="-122"/>
                <a:cs typeface="Arial" pitchFamily="34" charset="0"/>
              </a:rPr>
              <a:t>的视角</a:t>
            </a:r>
            <a:endParaRPr lang="zh-CN" altLang="en-US" b="1" dirty="0">
              <a:latin typeface="Arial" pitchFamily="34" charset="0"/>
              <a:ea typeface="黑体" pitchFamily="49" charset="-122"/>
              <a:cs typeface="Arial" pitchFamily="34" charset="0"/>
            </a:endParaRPr>
          </a:p>
        </p:txBody>
      </p:sp>
      <p:sp>
        <p:nvSpPr>
          <p:cNvPr id="63510" name="AutoShape 22"/>
          <p:cNvSpPr>
            <a:spLocks noChangeArrowheads="1"/>
          </p:cNvSpPr>
          <p:nvPr/>
        </p:nvSpPr>
        <p:spPr bwMode="gray">
          <a:xfrm>
            <a:off x="2957514" y="4405958"/>
            <a:ext cx="45720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案例分享</a:t>
            </a:r>
            <a:endParaRPr lang="zh-CN" altLang="en-US" sz="1600" b="1" dirty="0">
              <a:latin typeface="Futura Bk" charset="0"/>
            </a:endParaRPr>
          </a:p>
        </p:txBody>
      </p:sp>
      <p:sp>
        <p:nvSpPr>
          <p:cNvPr id="63527" name="AutoShape 39"/>
          <p:cNvSpPr>
            <a:spLocks noChangeArrowheads="1"/>
          </p:cNvSpPr>
          <p:nvPr/>
        </p:nvSpPr>
        <p:spPr bwMode="gray">
          <a:xfrm>
            <a:off x="2538434" y="5278454"/>
            <a:ext cx="51054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t>关于我们</a:t>
            </a:r>
            <a:endParaRPr lang="zh-CN" altLang="en-US" sz="1600" b="1" dirty="0"/>
          </a:p>
        </p:txBody>
      </p:sp>
      <p:sp>
        <p:nvSpPr>
          <p:cNvPr id="47" name="标题 46"/>
          <p:cNvSpPr>
            <a:spLocks noGrp="1"/>
          </p:cNvSpPr>
          <p:nvPr>
            <p:ph type="title"/>
          </p:nvPr>
        </p:nvSpPr>
        <p:spPr/>
        <p:txBody>
          <a:bodyPr/>
          <a:lstStyle/>
          <a:p>
            <a:r>
              <a:rPr lang="zh-CN" altLang="en-US" dirty="0" smtClean="0"/>
              <a:t>议程 </a:t>
            </a:r>
            <a:r>
              <a:rPr lang="en-US" altLang="zh-CN" dirty="0" smtClean="0"/>
              <a:t>/ Agenda</a:t>
            </a:r>
            <a:endParaRPr lang="zh-CN" altLang="en-US" dirty="0"/>
          </a:p>
        </p:txBody>
      </p:sp>
      <p:sp>
        <p:nvSpPr>
          <p:cNvPr id="48" name="流程图: 联系 47"/>
          <p:cNvSpPr/>
          <p:nvPr/>
        </p:nvSpPr>
        <p:spPr>
          <a:xfrm>
            <a:off x="1928794" y="2071678"/>
            <a:ext cx="285752" cy="285752"/>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2500298" y="2857496"/>
            <a:ext cx="285752" cy="285752"/>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流程图: 联系 49"/>
          <p:cNvSpPr/>
          <p:nvPr/>
        </p:nvSpPr>
        <p:spPr>
          <a:xfrm>
            <a:off x="2714612" y="3714752"/>
            <a:ext cx="285752" cy="285752"/>
          </a:xfrm>
          <a:prstGeom prst="flowChart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1" name="流程图: 联系 50"/>
          <p:cNvSpPr/>
          <p:nvPr/>
        </p:nvSpPr>
        <p:spPr>
          <a:xfrm>
            <a:off x="2571736" y="4500570"/>
            <a:ext cx="285752" cy="285752"/>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52" name="流程图: 联系 51"/>
          <p:cNvSpPr/>
          <p:nvPr/>
        </p:nvSpPr>
        <p:spPr>
          <a:xfrm>
            <a:off x="2143108" y="5357826"/>
            <a:ext cx="285752" cy="285752"/>
          </a:xfrm>
          <a:prstGeom prst="flowChartConnecto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5" name="矩形标注 54"/>
          <p:cNvSpPr/>
          <p:nvPr/>
        </p:nvSpPr>
        <p:spPr>
          <a:xfrm>
            <a:off x="9501222" y="785794"/>
            <a:ext cx="1357322" cy="1500198"/>
          </a:xfrm>
          <a:prstGeom prst="wedgeRectCallout">
            <a:avLst>
              <a:gd name="adj1" fmla="val -71499"/>
              <a:gd name="adj2" fmla="val 43537"/>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当值章节对应的椭圆框使用效果：绘图工具</a:t>
            </a:r>
            <a:r>
              <a:rPr lang="en-US" altLang="zh-CN" sz="1200" dirty="0" smtClean="0">
                <a:solidFill>
                  <a:schemeClr val="tx1"/>
                </a:solidFill>
              </a:rPr>
              <a:t>-</a:t>
            </a:r>
            <a:r>
              <a:rPr lang="zh-CN" altLang="en-US" sz="1200" dirty="0" smtClean="0">
                <a:solidFill>
                  <a:schemeClr val="tx1"/>
                </a:solidFill>
              </a:rPr>
              <a:t>形状样式</a:t>
            </a:r>
            <a:r>
              <a:rPr lang="en-US" altLang="zh-CN" sz="1200" dirty="0" smtClean="0">
                <a:solidFill>
                  <a:schemeClr val="tx1"/>
                </a:solidFill>
              </a:rPr>
              <a:t>-</a:t>
            </a:r>
            <a:r>
              <a:rPr lang="zh-CN" altLang="en-US" sz="1200" dirty="0" smtClean="0">
                <a:solidFill>
                  <a:schemeClr val="tx1"/>
                </a:solidFill>
              </a:rPr>
              <a:t>红色系列</a:t>
            </a:r>
            <a:r>
              <a:rPr lang="en-US" altLang="zh-CN" sz="1200" dirty="0" smtClean="0">
                <a:solidFill>
                  <a:schemeClr val="tx1"/>
                </a:solidFill>
              </a:rPr>
              <a:t>-</a:t>
            </a:r>
            <a:r>
              <a:rPr lang="zh-CN" altLang="en-US" sz="1200" b="1" dirty="0" smtClean="0">
                <a:solidFill>
                  <a:schemeClr val="tx1"/>
                </a:solidFill>
              </a:rPr>
              <a:t>细微效果</a:t>
            </a:r>
            <a:r>
              <a:rPr lang="en-US" altLang="zh-CN" sz="1200" b="1" dirty="0" smtClean="0">
                <a:solidFill>
                  <a:schemeClr val="tx1"/>
                </a:solidFill>
              </a:rPr>
              <a:t>-</a:t>
            </a:r>
            <a:r>
              <a:rPr lang="zh-CN" altLang="en-US" sz="1200" b="1" dirty="0" smtClean="0">
                <a:solidFill>
                  <a:schemeClr val="tx1"/>
                </a:solidFill>
              </a:rPr>
              <a:t>强调</a:t>
            </a:r>
            <a:r>
              <a:rPr lang="en-US" altLang="zh-CN" sz="1200" b="1" dirty="0" smtClean="0">
                <a:solidFill>
                  <a:schemeClr val="tx1"/>
                </a:solidFill>
              </a:rPr>
              <a:t>2</a:t>
            </a:r>
          </a:p>
          <a:p>
            <a:r>
              <a:rPr lang="zh-CN" altLang="en-US" sz="1200" dirty="0" smtClean="0">
                <a:solidFill>
                  <a:schemeClr val="tx1"/>
                </a:solidFill>
              </a:rPr>
              <a:t>此椭圆框亦使用了“百叶窗”自定义动画效果</a:t>
            </a:r>
            <a:endParaRPr lang="zh-CN" altLang="en-US" sz="1200" dirty="0">
              <a:solidFill>
                <a:schemeClr val="tx1"/>
              </a:solidFill>
            </a:endParaRPr>
          </a:p>
        </p:txBody>
      </p:sp>
      <p:sp>
        <p:nvSpPr>
          <p:cNvPr id="56" name="矩形标注 55"/>
          <p:cNvSpPr/>
          <p:nvPr/>
        </p:nvSpPr>
        <p:spPr>
          <a:xfrm>
            <a:off x="9501222" y="3500438"/>
            <a:ext cx="1357322" cy="714380"/>
          </a:xfrm>
          <a:prstGeom prst="wedgeRectCallout">
            <a:avLst>
              <a:gd name="adj1" fmla="val -74984"/>
              <a:gd name="adj2" fmla="val 11169"/>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其他章节对应椭圆框不使用任何效果，包括动画效果</a:t>
            </a:r>
            <a:endParaRPr lang="zh-CN" altLang="en-US" sz="1200" dirty="0">
              <a:solidFill>
                <a:schemeClr val="tx1"/>
              </a:solidFill>
            </a:endParaRPr>
          </a:p>
        </p:txBody>
      </p:sp>
      <p:sp>
        <p:nvSpPr>
          <p:cNvPr id="57" name="矩形标注 56"/>
          <p:cNvSpPr/>
          <p:nvPr/>
        </p:nvSpPr>
        <p:spPr>
          <a:xfrm>
            <a:off x="-1714544" y="3429000"/>
            <a:ext cx="1428760" cy="571504"/>
          </a:xfrm>
          <a:prstGeom prst="wedgeRectCallout">
            <a:avLst>
              <a:gd name="adj1" fmla="val 65850"/>
              <a:gd name="adj2" fmla="val 8961"/>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用文档主标题替换右侧半圆球中的问好</a:t>
            </a:r>
            <a:endParaRPr lang="zh-CN" altLang="en-US" sz="1200" dirty="0">
              <a:solidFill>
                <a:schemeClr val="tx1"/>
              </a:solidFill>
            </a:endParaRPr>
          </a:p>
        </p:txBody>
      </p:sp>
      <p:sp>
        <p:nvSpPr>
          <p:cNvPr id="19" name="灯片编号占位符 18"/>
          <p:cNvSpPr>
            <a:spLocks noGrp="1"/>
          </p:cNvSpPr>
          <p:nvPr>
            <p:ph type="sldNum" sz="quarter" idx="12"/>
          </p:nvPr>
        </p:nvSpPr>
        <p:spPr/>
        <p:txBody>
          <a:bodyPr/>
          <a:lstStyle/>
          <a:p>
            <a:fld id="{80C3DFE3-3EEA-4AF2-B4A7-1ED1FE19833E}" type="slidenum">
              <a:rPr lang="zh-CN" altLang="en-US" smtClean="0"/>
              <a:pPr/>
              <a:t>2</a:t>
            </a:fld>
            <a:endParaRPr lang="zh-CN" altLang="en-US" dirty="0"/>
          </a:p>
        </p:txBody>
      </p:sp>
      <p:sp>
        <p:nvSpPr>
          <p:cNvPr id="20" name="页脚占位符 19"/>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21" name="矩形标注 20"/>
          <p:cNvSpPr/>
          <p:nvPr/>
        </p:nvSpPr>
        <p:spPr>
          <a:xfrm>
            <a:off x="-1714544" y="-24"/>
            <a:ext cx="1500198" cy="1357322"/>
          </a:xfrm>
          <a:prstGeom prst="wedgeRectCallout">
            <a:avLst>
              <a:gd name="adj1" fmla="val 58756"/>
              <a:gd name="adj2" fmla="val 2591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此页面相当于</a:t>
            </a:r>
            <a:r>
              <a:rPr lang="en-US" altLang="zh-CN" sz="1200" dirty="0" smtClean="0">
                <a:solidFill>
                  <a:schemeClr val="tx1"/>
                </a:solidFill>
              </a:rPr>
              <a:t>Word</a:t>
            </a:r>
            <a:r>
              <a:rPr lang="zh-CN" altLang="en-US" sz="1200" dirty="0" smtClean="0">
                <a:solidFill>
                  <a:schemeClr val="tx1"/>
                </a:solidFill>
              </a:rPr>
              <a:t>文档的一级标题页面，即</a:t>
            </a:r>
            <a:r>
              <a:rPr lang="en-US" altLang="zh-CN" sz="1200" dirty="0" smtClean="0">
                <a:solidFill>
                  <a:schemeClr val="tx1"/>
                </a:solidFill>
              </a:rPr>
              <a:t>PPT</a:t>
            </a:r>
            <a:r>
              <a:rPr lang="zh-CN" altLang="en-US" sz="1200" dirty="0" smtClean="0">
                <a:solidFill>
                  <a:schemeClr val="tx1"/>
                </a:solidFill>
              </a:rPr>
              <a:t>文档的所有一级标题列在此。二级标题使用方法见下页。</a:t>
            </a:r>
            <a:endParaRPr lang="zh-CN" altLang="en-US" sz="1200" dirty="0">
              <a:solidFill>
                <a:schemeClr val="tx1"/>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vert="horz" lIns="91440" tIns="45720" rIns="91440" bIns="45720" rtlCol="0" anchor="ctr">
            <a:normAutofit/>
          </a:bodyPr>
          <a:lstStyle/>
          <a:p>
            <a:r>
              <a:rPr lang="zh-CN" altLang="en-US" dirty="0" smtClean="0"/>
              <a:t>项目目标与收益</a:t>
            </a:r>
          </a:p>
        </p:txBody>
      </p:sp>
      <p:sp>
        <p:nvSpPr>
          <p:cNvPr id="31747" name="Rectangle 3"/>
          <p:cNvSpPr>
            <a:spLocks noGrp="1" noChangeArrowheads="1"/>
          </p:cNvSpPr>
          <p:nvPr>
            <p:ph type="body" idx="1"/>
          </p:nvPr>
        </p:nvSpPr>
        <p:spPr/>
        <p:txBody>
          <a:bodyPr>
            <a:normAutofit fontScale="85000" lnSpcReduction="20000"/>
          </a:bodyPr>
          <a:lstStyle/>
          <a:p>
            <a:pPr eaLnBrk="1" hangingPunct="1">
              <a:lnSpc>
                <a:spcPct val="150000"/>
              </a:lnSpc>
            </a:pPr>
            <a:r>
              <a:rPr lang="zh-CN" altLang="en-US" dirty="0" smtClean="0"/>
              <a:t>项目目标</a:t>
            </a:r>
            <a:endParaRPr lang="en-US" altLang="zh-CN" dirty="0" smtClean="0"/>
          </a:p>
          <a:p>
            <a:pPr lvl="1">
              <a:lnSpc>
                <a:spcPct val="150000"/>
              </a:lnSpc>
            </a:pPr>
            <a:r>
              <a:rPr lang="zh-CN" altLang="en-US" dirty="0" smtClean="0"/>
              <a:t>改变现有项目式服务运营模式；</a:t>
            </a:r>
            <a:endParaRPr lang="en-US" altLang="zh-CN" dirty="0" smtClean="0"/>
          </a:p>
          <a:p>
            <a:pPr lvl="1">
              <a:lnSpc>
                <a:spcPct val="150000"/>
              </a:lnSpc>
            </a:pPr>
            <a:r>
              <a:rPr lang="zh-CN" altLang="en-US" dirty="0" smtClean="0"/>
              <a:t>建立适合本企业业务运作的专业服务管理体系；</a:t>
            </a:r>
            <a:endParaRPr lang="en-US" altLang="zh-CN" dirty="0" smtClean="0"/>
          </a:p>
          <a:p>
            <a:pPr lvl="1">
              <a:lnSpc>
                <a:spcPct val="150000"/>
              </a:lnSpc>
            </a:pPr>
            <a:r>
              <a:rPr lang="zh-CN" altLang="en-US" dirty="0" smtClean="0"/>
              <a:t>提升人员素质尤其是核心人员的服务管理技能；</a:t>
            </a:r>
            <a:endParaRPr lang="en-US" altLang="zh-CN" dirty="0" smtClean="0"/>
          </a:p>
          <a:p>
            <a:pPr lvl="1">
              <a:lnSpc>
                <a:spcPct val="150000"/>
              </a:lnSpc>
            </a:pPr>
            <a:r>
              <a:rPr lang="zh-CN" altLang="en-US" dirty="0" smtClean="0"/>
              <a:t>推动组织内部服务流程、组织、文化的变革。</a:t>
            </a:r>
            <a:endParaRPr lang="en-US" altLang="zh-CN" dirty="0" smtClean="0"/>
          </a:p>
          <a:p>
            <a:pPr lvl="1">
              <a:lnSpc>
                <a:spcPct val="150000"/>
              </a:lnSpc>
              <a:buNone/>
            </a:pPr>
            <a:endParaRPr lang="en-US" altLang="zh-CN" dirty="0" smtClean="0"/>
          </a:p>
          <a:p>
            <a:pPr>
              <a:lnSpc>
                <a:spcPct val="150000"/>
              </a:lnSpc>
            </a:pPr>
            <a:r>
              <a:rPr lang="zh-CN" altLang="en-US" dirty="0" smtClean="0"/>
              <a:t>项目收益</a:t>
            </a:r>
            <a:endParaRPr lang="en-US" altLang="zh-CN" dirty="0" smtClean="0"/>
          </a:p>
          <a:p>
            <a:pPr lvl="1">
              <a:lnSpc>
                <a:spcPct val="150000"/>
              </a:lnSpc>
            </a:pPr>
            <a:r>
              <a:rPr lang="zh-CN" altLang="en-US" dirty="0" smtClean="0"/>
              <a:t>提升</a:t>
            </a:r>
            <a:r>
              <a:rPr lang="en-US" altLang="zh-CN" dirty="0" smtClean="0"/>
              <a:t>IT</a:t>
            </a:r>
            <a:r>
              <a:rPr lang="zh-CN" altLang="en-US" dirty="0" smtClean="0"/>
              <a:t>服务管理能力，凸显专业服务品牌；</a:t>
            </a:r>
            <a:endParaRPr lang="en-US" altLang="zh-CN" dirty="0" smtClean="0"/>
          </a:p>
          <a:p>
            <a:pPr lvl="1">
              <a:lnSpc>
                <a:spcPct val="150000"/>
              </a:lnSpc>
            </a:pPr>
            <a:r>
              <a:rPr lang="zh-CN" altLang="en-US" dirty="0" smtClean="0"/>
              <a:t>完善全生命周期服务流程，有效地整合了销售部门、技术团队及售后服务部门之间的协作与配合；</a:t>
            </a:r>
            <a:endParaRPr lang="en-US" altLang="zh-CN" dirty="0" smtClean="0"/>
          </a:p>
          <a:p>
            <a:pPr lvl="1">
              <a:lnSpc>
                <a:spcPct val="150000"/>
              </a:lnSpc>
            </a:pPr>
            <a:r>
              <a:rPr lang="zh-CN" altLang="en-US" dirty="0" smtClean="0"/>
              <a:t>通过流程化运作，降低了服务运营风险，提升服务质量；</a:t>
            </a:r>
            <a:endParaRPr lang="en-US" altLang="zh-CN" dirty="0" smtClean="0"/>
          </a:p>
          <a:p>
            <a:pPr lvl="1">
              <a:lnSpc>
                <a:spcPct val="150000"/>
              </a:lnSpc>
            </a:pPr>
            <a:r>
              <a:rPr lang="zh-CN" altLang="en-US" dirty="0" smtClean="0"/>
              <a:t>提升了企业在</a:t>
            </a:r>
            <a:r>
              <a:rPr lang="en-US" altLang="zh-CN" dirty="0" smtClean="0"/>
              <a:t>IT</a:t>
            </a:r>
            <a:r>
              <a:rPr lang="zh-CN" altLang="en-US" dirty="0" smtClean="0"/>
              <a:t>服务市场上的核心竞争力，客户认同度极大增强。</a:t>
            </a:r>
            <a:endParaRPr lang="en-US" altLang="zh-CN" dirty="0" smtClean="0"/>
          </a:p>
          <a:p>
            <a:pPr lvl="1">
              <a:lnSpc>
                <a:spcPct val="150000"/>
              </a:lnSpc>
            </a:pPr>
            <a:endParaRPr lang="en-US" altLang="zh-CN" dirty="0" smtClean="0"/>
          </a:p>
          <a:p>
            <a:pPr lvl="1">
              <a:lnSpc>
                <a:spcPct val="150000"/>
              </a:lnSpc>
            </a:pPr>
            <a:endParaRPr lang="en-US" altLang="zh-CN" dirty="0" smtClean="0"/>
          </a:p>
          <a:p>
            <a:pPr lvl="1">
              <a:lnSpc>
                <a:spcPct val="150000"/>
              </a:lnSpc>
              <a:buNone/>
            </a:pPr>
            <a:endParaRPr lang="zh-CN" alt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平行四边形 69"/>
          <p:cNvSpPr/>
          <p:nvPr/>
        </p:nvSpPr>
        <p:spPr>
          <a:xfrm>
            <a:off x="1000100" y="1571612"/>
            <a:ext cx="1071570" cy="357190"/>
          </a:xfrm>
          <a:prstGeom prst="parallelogram">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smtClean="0">
                <a:solidFill>
                  <a:schemeClr val="tx1"/>
                </a:solidFill>
              </a:rPr>
              <a:t>管控层</a:t>
            </a:r>
            <a:endParaRPr lang="zh-CN" altLang="en-US" sz="1400" dirty="0">
              <a:solidFill>
                <a:schemeClr val="tx1"/>
              </a:solidFill>
            </a:endParaRPr>
          </a:p>
        </p:txBody>
      </p:sp>
      <p:sp>
        <p:nvSpPr>
          <p:cNvPr id="2" name="标题 1"/>
          <p:cNvSpPr>
            <a:spLocks noGrp="1"/>
          </p:cNvSpPr>
          <p:nvPr>
            <p:ph type="title"/>
          </p:nvPr>
        </p:nvSpPr>
        <p:spPr/>
        <p:txBody>
          <a:bodyPr>
            <a:normAutofit/>
          </a:bodyPr>
          <a:lstStyle/>
          <a:p>
            <a:r>
              <a:rPr lang="zh-CN" altLang="en-US" dirty="0" smtClean="0"/>
              <a:t>服务流程</a:t>
            </a:r>
            <a:r>
              <a:rPr lang="en-US" altLang="zh-CN" dirty="0" smtClean="0"/>
              <a:t>/</a:t>
            </a:r>
            <a:r>
              <a:rPr lang="zh-CN" altLang="en-US" dirty="0" smtClean="0"/>
              <a:t>职能体系</a:t>
            </a:r>
            <a:endParaRPr lang="zh-CN" altLang="en-US" dirty="0"/>
          </a:p>
        </p:txBody>
      </p:sp>
      <p:sp>
        <p:nvSpPr>
          <p:cNvPr id="3" name="页脚占位符 2"/>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21</a:t>
            </a:fld>
            <a:endParaRPr lang="zh-CN" altLang="en-US"/>
          </a:p>
        </p:txBody>
      </p:sp>
      <p:sp>
        <p:nvSpPr>
          <p:cNvPr id="5" name="立方体 4"/>
          <p:cNvSpPr/>
          <p:nvPr/>
        </p:nvSpPr>
        <p:spPr>
          <a:xfrm>
            <a:off x="500034" y="1428736"/>
            <a:ext cx="8572560" cy="2071702"/>
          </a:xfrm>
          <a:prstGeom prst="cube">
            <a:avLst>
              <a:gd name="adj" fmla="val 84188"/>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b" anchorCtr="0"/>
          <a:lstStyle/>
          <a:p>
            <a:pPr algn="ctr"/>
            <a:r>
              <a:rPr lang="zh-CN" altLang="en-US" sz="1400" b="1" dirty="0" smtClean="0"/>
              <a:t>公司级职能</a:t>
            </a:r>
            <a:endParaRPr lang="zh-CN" altLang="en-US" sz="1400" b="1" dirty="0"/>
          </a:p>
        </p:txBody>
      </p:sp>
      <p:sp>
        <p:nvSpPr>
          <p:cNvPr id="35" name="立方体 34"/>
          <p:cNvSpPr/>
          <p:nvPr/>
        </p:nvSpPr>
        <p:spPr>
          <a:xfrm>
            <a:off x="500034" y="4214818"/>
            <a:ext cx="8572560" cy="2071702"/>
          </a:xfrm>
          <a:prstGeom prst="cube">
            <a:avLst>
              <a:gd name="adj" fmla="val 8418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b" anchorCtr="0"/>
          <a:lstStyle/>
          <a:p>
            <a:pPr algn="ctr"/>
            <a:r>
              <a:rPr lang="zh-CN" altLang="en-US" sz="1400" b="1" dirty="0" smtClean="0"/>
              <a:t>项目级职能</a:t>
            </a:r>
            <a:endParaRPr lang="zh-CN" altLang="en-US" sz="1400" b="1" dirty="0"/>
          </a:p>
        </p:txBody>
      </p:sp>
      <p:sp>
        <p:nvSpPr>
          <p:cNvPr id="36" name="立方体 35"/>
          <p:cNvSpPr/>
          <p:nvPr/>
        </p:nvSpPr>
        <p:spPr>
          <a:xfrm>
            <a:off x="1071538" y="5429264"/>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问题管理</a:t>
            </a:r>
            <a:endParaRPr lang="zh-CN" altLang="en-US" sz="1400" dirty="0"/>
          </a:p>
        </p:txBody>
      </p:sp>
      <p:sp>
        <p:nvSpPr>
          <p:cNvPr id="37" name="立方体 36"/>
          <p:cNvSpPr/>
          <p:nvPr/>
        </p:nvSpPr>
        <p:spPr>
          <a:xfrm>
            <a:off x="1643042" y="4857760"/>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事件管理</a:t>
            </a:r>
            <a:endParaRPr lang="zh-CN" altLang="en-US" sz="1400" dirty="0"/>
          </a:p>
        </p:txBody>
      </p:sp>
      <p:sp>
        <p:nvSpPr>
          <p:cNvPr id="38" name="立方体 37"/>
          <p:cNvSpPr/>
          <p:nvPr/>
        </p:nvSpPr>
        <p:spPr>
          <a:xfrm>
            <a:off x="2214546" y="4286256"/>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服务台</a:t>
            </a:r>
            <a:endParaRPr lang="zh-CN" altLang="en-US" sz="1400" dirty="0"/>
          </a:p>
        </p:txBody>
      </p:sp>
      <p:sp>
        <p:nvSpPr>
          <p:cNvPr id="39" name="立方体 38"/>
          <p:cNvSpPr/>
          <p:nvPr/>
        </p:nvSpPr>
        <p:spPr>
          <a:xfrm>
            <a:off x="2357422" y="5429264"/>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配置管理</a:t>
            </a:r>
            <a:endParaRPr lang="zh-CN" altLang="en-US" sz="1400" dirty="0"/>
          </a:p>
        </p:txBody>
      </p:sp>
      <p:sp>
        <p:nvSpPr>
          <p:cNvPr id="40" name="立方体 39"/>
          <p:cNvSpPr/>
          <p:nvPr/>
        </p:nvSpPr>
        <p:spPr>
          <a:xfrm>
            <a:off x="2928926" y="4857760"/>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发布管理</a:t>
            </a:r>
            <a:endParaRPr lang="zh-CN" altLang="en-US" sz="1400" dirty="0"/>
          </a:p>
        </p:txBody>
      </p:sp>
      <p:sp>
        <p:nvSpPr>
          <p:cNvPr id="41" name="立方体 40"/>
          <p:cNvSpPr/>
          <p:nvPr/>
        </p:nvSpPr>
        <p:spPr>
          <a:xfrm>
            <a:off x="3500430" y="4286256"/>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变更管理</a:t>
            </a:r>
            <a:endParaRPr lang="zh-CN" altLang="en-US" sz="1400" dirty="0"/>
          </a:p>
        </p:txBody>
      </p:sp>
      <p:sp>
        <p:nvSpPr>
          <p:cNvPr id="42" name="立方体 41"/>
          <p:cNvSpPr/>
          <p:nvPr/>
        </p:nvSpPr>
        <p:spPr>
          <a:xfrm>
            <a:off x="3643306" y="5429264"/>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能力管理</a:t>
            </a:r>
            <a:endParaRPr lang="zh-CN" altLang="en-US" sz="1400" dirty="0"/>
          </a:p>
        </p:txBody>
      </p:sp>
      <p:sp>
        <p:nvSpPr>
          <p:cNvPr id="43" name="立方体 42"/>
          <p:cNvSpPr/>
          <p:nvPr/>
        </p:nvSpPr>
        <p:spPr>
          <a:xfrm>
            <a:off x="4214810" y="4857760"/>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服务请求管理</a:t>
            </a:r>
            <a:endParaRPr lang="zh-CN" altLang="en-US" sz="1400" dirty="0"/>
          </a:p>
        </p:txBody>
      </p:sp>
      <p:sp>
        <p:nvSpPr>
          <p:cNvPr id="44" name="立方体 43"/>
          <p:cNvSpPr/>
          <p:nvPr/>
        </p:nvSpPr>
        <p:spPr>
          <a:xfrm>
            <a:off x="4786314" y="4286256"/>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服务级别管理</a:t>
            </a:r>
            <a:endParaRPr lang="zh-CN" altLang="en-US" sz="1400" dirty="0"/>
          </a:p>
        </p:txBody>
      </p:sp>
      <p:sp>
        <p:nvSpPr>
          <p:cNvPr id="45" name="立方体 44"/>
          <p:cNvSpPr/>
          <p:nvPr/>
        </p:nvSpPr>
        <p:spPr>
          <a:xfrm>
            <a:off x="4929190" y="5429264"/>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服务报告</a:t>
            </a:r>
            <a:endParaRPr lang="zh-CN" altLang="en-US" sz="1400" dirty="0"/>
          </a:p>
        </p:txBody>
      </p:sp>
      <p:sp>
        <p:nvSpPr>
          <p:cNvPr id="46" name="立方体 45"/>
          <p:cNvSpPr/>
          <p:nvPr/>
        </p:nvSpPr>
        <p:spPr>
          <a:xfrm>
            <a:off x="5500694" y="4857760"/>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可用性管理</a:t>
            </a:r>
            <a:endParaRPr lang="zh-CN" altLang="en-US" sz="1400" dirty="0"/>
          </a:p>
        </p:txBody>
      </p:sp>
      <p:sp>
        <p:nvSpPr>
          <p:cNvPr id="47" name="立方体 46"/>
          <p:cNvSpPr/>
          <p:nvPr/>
        </p:nvSpPr>
        <p:spPr>
          <a:xfrm>
            <a:off x="6072198" y="4286256"/>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连续性管理</a:t>
            </a:r>
            <a:endParaRPr lang="zh-CN" altLang="en-US" sz="1400" dirty="0"/>
          </a:p>
        </p:txBody>
      </p:sp>
      <p:sp>
        <p:nvSpPr>
          <p:cNvPr id="48" name="立方体 47"/>
          <p:cNvSpPr/>
          <p:nvPr/>
        </p:nvSpPr>
        <p:spPr>
          <a:xfrm>
            <a:off x="6215074" y="5429264"/>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安全管理</a:t>
            </a:r>
            <a:endParaRPr lang="zh-CN" altLang="en-US" sz="1400" dirty="0"/>
          </a:p>
        </p:txBody>
      </p:sp>
      <p:sp>
        <p:nvSpPr>
          <p:cNvPr id="49" name="立方体 48"/>
          <p:cNvSpPr/>
          <p:nvPr/>
        </p:nvSpPr>
        <p:spPr>
          <a:xfrm>
            <a:off x="6786578" y="4857760"/>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知识管理</a:t>
            </a:r>
            <a:endParaRPr lang="zh-CN" altLang="en-US" sz="1400" dirty="0"/>
          </a:p>
        </p:txBody>
      </p:sp>
      <p:sp>
        <p:nvSpPr>
          <p:cNvPr id="50" name="立方体 49"/>
          <p:cNvSpPr/>
          <p:nvPr/>
        </p:nvSpPr>
        <p:spPr>
          <a:xfrm>
            <a:off x="7358082" y="4286256"/>
            <a:ext cx="1143008" cy="428628"/>
          </a:xfrm>
          <a:prstGeom prst="cube">
            <a:avLst>
              <a:gd name="adj" fmla="val 13148"/>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ctr" anchorCtr="0"/>
          <a:lstStyle/>
          <a:p>
            <a:pPr algn="ctr"/>
            <a:r>
              <a:rPr lang="zh-CN" altLang="en-US" sz="1400" dirty="0" smtClean="0"/>
              <a:t>项目管理</a:t>
            </a:r>
            <a:endParaRPr lang="zh-CN" altLang="en-US" sz="1400" dirty="0"/>
          </a:p>
        </p:txBody>
      </p:sp>
      <p:sp>
        <p:nvSpPr>
          <p:cNvPr id="51" name="立方体 50"/>
          <p:cNvSpPr/>
          <p:nvPr/>
        </p:nvSpPr>
        <p:spPr>
          <a:xfrm>
            <a:off x="2214546" y="1500174"/>
            <a:ext cx="2071702" cy="428628"/>
          </a:xfrm>
          <a:prstGeom prst="cube">
            <a:avLst>
              <a:gd name="adj" fmla="val 13148"/>
            </a:avLst>
          </a:prstGeom>
          <a:solidFill>
            <a:srgbClr val="FF0000"/>
          </a:solidFill>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业务链管控</a:t>
            </a:r>
            <a:endParaRPr lang="zh-CN" altLang="en-US" sz="1400" b="1" dirty="0"/>
          </a:p>
        </p:txBody>
      </p:sp>
      <p:sp>
        <p:nvSpPr>
          <p:cNvPr id="61" name="立方体 60"/>
          <p:cNvSpPr/>
          <p:nvPr/>
        </p:nvSpPr>
        <p:spPr>
          <a:xfrm>
            <a:off x="4357686" y="1500174"/>
            <a:ext cx="2071702" cy="428628"/>
          </a:xfrm>
          <a:prstGeom prst="cube">
            <a:avLst>
              <a:gd name="adj" fmla="val 13148"/>
            </a:avLst>
          </a:prstGeom>
          <a:solidFill>
            <a:srgbClr val="FF0000"/>
          </a:solidFill>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服务组合</a:t>
            </a:r>
            <a:endParaRPr lang="zh-CN" altLang="en-US" sz="1400" b="1" dirty="0"/>
          </a:p>
        </p:txBody>
      </p:sp>
      <p:sp>
        <p:nvSpPr>
          <p:cNvPr id="62" name="立方体 61"/>
          <p:cNvSpPr/>
          <p:nvPr/>
        </p:nvSpPr>
        <p:spPr>
          <a:xfrm>
            <a:off x="6500826" y="1500174"/>
            <a:ext cx="2000264" cy="428628"/>
          </a:xfrm>
          <a:prstGeom prst="cube">
            <a:avLst>
              <a:gd name="adj" fmla="val 13148"/>
            </a:avLst>
          </a:prstGeom>
          <a:solidFill>
            <a:srgbClr val="FF0000"/>
          </a:solidFill>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质量、标准与风险管理</a:t>
            </a:r>
            <a:endParaRPr lang="zh-CN" altLang="en-US" sz="1400" b="1" dirty="0"/>
          </a:p>
        </p:txBody>
      </p:sp>
      <p:sp>
        <p:nvSpPr>
          <p:cNvPr id="64" name="立方体 63"/>
          <p:cNvSpPr/>
          <p:nvPr/>
        </p:nvSpPr>
        <p:spPr>
          <a:xfrm>
            <a:off x="1643042" y="2071678"/>
            <a:ext cx="2071702" cy="428628"/>
          </a:xfrm>
          <a:prstGeom prst="cube">
            <a:avLst>
              <a:gd name="adj" fmla="val 13148"/>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服务营销与销售</a:t>
            </a:r>
            <a:endParaRPr lang="zh-CN" altLang="en-US" sz="1400" b="1" dirty="0"/>
          </a:p>
        </p:txBody>
      </p:sp>
      <p:sp>
        <p:nvSpPr>
          <p:cNvPr id="65" name="立方体 64"/>
          <p:cNvSpPr/>
          <p:nvPr/>
        </p:nvSpPr>
        <p:spPr>
          <a:xfrm>
            <a:off x="3786182" y="2071678"/>
            <a:ext cx="2071702" cy="428628"/>
          </a:xfrm>
          <a:prstGeom prst="cube">
            <a:avLst>
              <a:gd name="adj" fmla="val 13148"/>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服务研发与工程</a:t>
            </a:r>
            <a:endParaRPr lang="zh-CN" altLang="en-US" sz="1400" b="1" dirty="0"/>
          </a:p>
        </p:txBody>
      </p:sp>
      <p:sp>
        <p:nvSpPr>
          <p:cNvPr id="66" name="立方体 65"/>
          <p:cNvSpPr/>
          <p:nvPr/>
        </p:nvSpPr>
        <p:spPr>
          <a:xfrm>
            <a:off x="5929322" y="2071678"/>
            <a:ext cx="2000264" cy="428628"/>
          </a:xfrm>
          <a:prstGeom prst="cube">
            <a:avLst>
              <a:gd name="adj" fmla="val 13148"/>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服务交付与运营</a:t>
            </a:r>
            <a:endParaRPr lang="zh-CN" altLang="en-US" sz="1400" b="1" dirty="0"/>
          </a:p>
        </p:txBody>
      </p:sp>
      <p:sp>
        <p:nvSpPr>
          <p:cNvPr id="67" name="立方体 66"/>
          <p:cNvSpPr/>
          <p:nvPr/>
        </p:nvSpPr>
        <p:spPr>
          <a:xfrm>
            <a:off x="1071538" y="2643182"/>
            <a:ext cx="2071702" cy="428628"/>
          </a:xfrm>
          <a:prstGeom prst="cube">
            <a:avLst>
              <a:gd name="adj" fmla="val 13148"/>
            </a:avLst>
          </a:prstGeom>
          <a:solidFill>
            <a:srgbClr val="FFFF00"/>
          </a:solidFill>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人员管理</a:t>
            </a:r>
            <a:endParaRPr lang="zh-CN" altLang="en-US" sz="1400" b="1" dirty="0"/>
          </a:p>
        </p:txBody>
      </p:sp>
      <p:sp>
        <p:nvSpPr>
          <p:cNvPr id="68" name="立方体 67"/>
          <p:cNvSpPr/>
          <p:nvPr/>
        </p:nvSpPr>
        <p:spPr>
          <a:xfrm>
            <a:off x="3214678" y="2643182"/>
            <a:ext cx="2071702" cy="428628"/>
          </a:xfrm>
          <a:prstGeom prst="cube">
            <a:avLst>
              <a:gd name="adj" fmla="val 13148"/>
            </a:avLst>
          </a:prstGeom>
          <a:solidFill>
            <a:srgbClr val="FFFF00"/>
          </a:solidFill>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资源管理</a:t>
            </a:r>
            <a:endParaRPr lang="zh-CN" altLang="en-US" sz="1400" b="1" dirty="0"/>
          </a:p>
        </p:txBody>
      </p:sp>
      <p:sp>
        <p:nvSpPr>
          <p:cNvPr id="69" name="立方体 68"/>
          <p:cNvSpPr/>
          <p:nvPr/>
        </p:nvSpPr>
        <p:spPr>
          <a:xfrm>
            <a:off x="5357818" y="2643182"/>
            <a:ext cx="2000264" cy="428628"/>
          </a:xfrm>
          <a:prstGeom prst="cube">
            <a:avLst>
              <a:gd name="adj" fmla="val 13148"/>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nchorCtr="0"/>
          <a:lstStyle/>
          <a:p>
            <a:pPr algn="ctr"/>
            <a:r>
              <a:rPr lang="zh-CN" altLang="en-US" sz="1400" b="1" dirty="0" smtClean="0"/>
              <a:t>综合管理</a:t>
            </a:r>
            <a:endParaRPr lang="zh-CN" altLang="en-US" sz="1400" b="1" dirty="0"/>
          </a:p>
        </p:txBody>
      </p:sp>
      <p:sp>
        <p:nvSpPr>
          <p:cNvPr id="72" name="平行四边形 71"/>
          <p:cNvSpPr/>
          <p:nvPr/>
        </p:nvSpPr>
        <p:spPr>
          <a:xfrm>
            <a:off x="-32" y="2714620"/>
            <a:ext cx="756000" cy="357190"/>
          </a:xfrm>
          <a:prstGeom prst="parallelogram">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smtClean="0">
                <a:solidFill>
                  <a:schemeClr val="tx1"/>
                </a:solidFill>
              </a:rPr>
              <a:t>支撑层</a:t>
            </a:r>
            <a:endParaRPr lang="zh-CN" altLang="en-US" sz="1400" dirty="0">
              <a:solidFill>
                <a:schemeClr val="tx1"/>
              </a:solidFill>
            </a:endParaRPr>
          </a:p>
        </p:txBody>
      </p:sp>
      <p:sp>
        <p:nvSpPr>
          <p:cNvPr id="71" name="平行四边形 70"/>
          <p:cNvSpPr/>
          <p:nvPr/>
        </p:nvSpPr>
        <p:spPr>
          <a:xfrm>
            <a:off x="428596" y="2143116"/>
            <a:ext cx="1071570" cy="357190"/>
          </a:xfrm>
          <a:prstGeom prst="parallelogram">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smtClean="0">
                <a:solidFill>
                  <a:schemeClr val="tx1"/>
                </a:solidFill>
              </a:rPr>
              <a:t>执行层</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IT</a:t>
            </a:r>
            <a:r>
              <a:rPr lang="zh-CN" altLang="en-US" dirty="0" smtClean="0"/>
              <a:t>服务管理岗位体系</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22</a:t>
            </a:fld>
            <a:endParaRPr lang="zh-CN" altLang="en-US" dirty="0"/>
          </a:p>
        </p:txBody>
      </p:sp>
      <p:graphicFrame>
        <p:nvGraphicFramePr>
          <p:cNvPr id="59" name="表格 58"/>
          <p:cNvGraphicFramePr>
            <a:graphicFrameLocks noGrp="1"/>
          </p:cNvGraphicFramePr>
          <p:nvPr/>
        </p:nvGraphicFramePr>
        <p:xfrm>
          <a:off x="428596" y="3685242"/>
          <a:ext cx="8286810" cy="2529840"/>
        </p:xfrm>
        <a:graphic>
          <a:graphicData uri="http://schemas.openxmlformats.org/drawingml/2006/table">
            <a:tbl>
              <a:tblPr firstRow="1" bandRow="1">
                <a:tableStyleId>{5C22544A-7EE6-4342-B048-85BDC9FD1C3A}</a:tableStyleId>
              </a:tblPr>
              <a:tblGrid>
                <a:gridCol w="1143008"/>
                <a:gridCol w="1428760"/>
                <a:gridCol w="1214446"/>
                <a:gridCol w="1143008"/>
                <a:gridCol w="1214446"/>
                <a:gridCol w="1071570"/>
                <a:gridCol w="1071572"/>
              </a:tblGrid>
              <a:tr h="123826">
                <a:tc>
                  <a:txBody>
                    <a:bodyPr/>
                    <a:lstStyle/>
                    <a:p>
                      <a:pPr algn="ctr"/>
                      <a:r>
                        <a:rPr lang="zh-CN" altLang="en-US" sz="1000" dirty="0" smtClean="0"/>
                        <a:t>岗位名称</a:t>
                      </a:r>
                      <a:endParaRPr lang="zh-CN" altLang="en-US" sz="1000" dirty="0"/>
                    </a:p>
                  </a:txBody>
                  <a:tcPr/>
                </a:tc>
                <a:tc>
                  <a:txBody>
                    <a:bodyPr/>
                    <a:lstStyle/>
                    <a:p>
                      <a:pPr algn="ctr"/>
                      <a:r>
                        <a:rPr lang="zh-CN" altLang="en-US" sz="1000" dirty="0" smtClean="0"/>
                        <a:t>是否存在</a:t>
                      </a:r>
                      <a:endParaRPr lang="zh-CN" altLang="en-US" sz="1000" dirty="0"/>
                    </a:p>
                  </a:txBody>
                  <a:tcPr/>
                </a:tc>
                <a:tc>
                  <a:txBody>
                    <a:bodyPr/>
                    <a:lstStyle/>
                    <a:p>
                      <a:pPr algn="ctr"/>
                      <a:r>
                        <a:rPr lang="zh-CN" altLang="en-US" sz="1000" dirty="0" smtClean="0"/>
                        <a:t>职责说明</a:t>
                      </a:r>
                      <a:endParaRPr lang="zh-CN" altLang="en-US" sz="1000" dirty="0"/>
                    </a:p>
                  </a:txBody>
                  <a:tcPr/>
                </a:tc>
                <a:tc>
                  <a:txBody>
                    <a:bodyPr/>
                    <a:lstStyle/>
                    <a:p>
                      <a:pPr algn="ctr"/>
                      <a:r>
                        <a:rPr lang="zh-CN" altLang="en-US" sz="1000" dirty="0" smtClean="0"/>
                        <a:t>工作规范</a:t>
                      </a:r>
                      <a:endParaRPr lang="zh-CN" altLang="en-US" sz="1000" dirty="0"/>
                    </a:p>
                  </a:txBody>
                  <a:tcPr/>
                </a:tc>
                <a:tc>
                  <a:txBody>
                    <a:bodyPr/>
                    <a:lstStyle/>
                    <a:p>
                      <a:pPr algn="ctr"/>
                      <a:r>
                        <a:rPr lang="zh-CN" altLang="en-US" sz="1000" dirty="0" smtClean="0"/>
                        <a:t>胜任力要求</a:t>
                      </a:r>
                      <a:endParaRPr lang="zh-CN" altLang="en-US" sz="1000" dirty="0"/>
                    </a:p>
                  </a:txBody>
                  <a:tcPr/>
                </a:tc>
                <a:tc>
                  <a:txBody>
                    <a:bodyPr/>
                    <a:lstStyle/>
                    <a:p>
                      <a:pPr algn="ctr"/>
                      <a:r>
                        <a:rPr lang="zh-CN" altLang="en-US" sz="1000" dirty="0" smtClean="0"/>
                        <a:t>绩效考核</a:t>
                      </a:r>
                      <a:endParaRPr lang="zh-CN" altLang="en-US" sz="1000" dirty="0"/>
                    </a:p>
                  </a:txBody>
                  <a:tcPr/>
                </a:tc>
                <a:tc>
                  <a:txBody>
                    <a:bodyPr/>
                    <a:lstStyle/>
                    <a:p>
                      <a:pPr algn="ctr"/>
                      <a:r>
                        <a:rPr lang="zh-CN" altLang="en-US" sz="1000" dirty="0" smtClean="0"/>
                        <a:t>培养</a:t>
                      </a:r>
                      <a:r>
                        <a:rPr lang="en-US" altLang="zh-CN" sz="1000" dirty="0" smtClean="0"/>
                        <a:t>&amp;</a:t>
                      </a:r>
                      <a:r>
                        <a:rPr lang="zh-CN" altLang="en-US" sz="1000" dirty="0" smtClean="0"/>
                        <a:t>发展</a:t>
                      </a:r>
                      <a:endParaRPr lang="zh-CN" altLang="en-US" sz="1000" dirty="0"/>
                    </a:p>
                  </a:txBody>
                  <a:tcPr/>
                </a:tc>
              </a:tr>
              <a:tr h="0">
                <a:tc>
                  <a:txBody>
                    <a:bodyPr/>
                    <a:lstStyle/>
                    <a:p>
                      <a:r>
                        <a:rPr lang="zh-CN" altLang="en-US" sz="900" dirty="0" smtClean="0"/>
                        <a:t>服务级别经理</a:t>
                      </a:r>
                      <a:endParaRPr lang="zh-CN" altLang="en-US" sz="900" dirty="0"/>
                    </a:p>
                  </a:txBody>
                  <a:tcPr/>
                </a:tc>
                <a:tc>
                  <a:txBody>
                    <a:bodyPr/>
                    <a:lstStyle/>
                    <a:p>
                      <a:endParaRPr lang="zh-CN" altLang="en-US" sz="900" dirty="0"/>
                    </a:p>
                  </a:txBody>
                  <a:tcPr>
                    <a:solidFill>
                      <a:srgbClr val="00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165101">
                <a:tc>
                  <a:txBody>
                    <a:bodyPr/>
                    <a:lstStyle/>
                    <a:p>
                      <a:r>
                        <a:rPr lang="zh-CN" altLang="en-US" sz="900" dirty="0" smtClean="0"/>
                        <a:t>服务产品经理</a:t>
                      </a:r>
                      <a:endParaRPr lang="zh-CN" altLang="en-US" sz="900" dirty="0"/>
                    </a:p>
                  </a:txBody>
                  <a:tcPr/>
                </a:tc>
                <a:tc>
                  <a:txBody>
                    <a:bodyPr/>
                    <a:lstStyle/>
                    <a:p>
                      <a:endParaRPr lang="zh-CN" altLang="en-US" sz="900" dirty="0"/>
                    </a:p>
                  </a:txBody>
                  <a:tcPr>
                    <a:solidFill>
                      <a:srgbClr val="00FF00"/>
                    </a:solidFill>
                  </a:tcPr>
                </a:tc>
                <a:tc>
                  <a:txBody>
                    <a:bodyPr/>
                    <a:lstStyle/>
                    <a:p>
                      <a:endParaRPr lang="zh-CN" altLang="en-US" sz="900" dirty="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r>
              <a:tr h="0">
                <a:tc>
                  <a:txBody>
                    <a:bodyPr/>
                    <a:lstStyle/>
                    <a:p>
                      <a:r>
                        <a:rPr lang="zh-CN" altLang="en-US" sz="900" dirty="0" smtClean="0"/>
                        <a:t>服务方案经理</a:t>
                      </a:r>
                      <a:endParaRPr lang="zh-CN" altLang="en-US" sz="900" dirty="0"/>
                    </a:p>
                  </a:txBody>
                  <a:tcPr/>
                </a:tc>
                <a:tc>
                  <a:txBody>
                    <a:bodyPr/>
                    <a:lstStyle/>
                    <a:p>
                      <a:endParaRPr lang="zh-CN" altLang="en-US" sz="900" dirty="0"/>
                    </a:p>
                  </a:txBody>
                  <a:tcPr>
                    <a:solidFill>
                      <a:srgbClr val="FF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r>
              <a:tr h="0">
                <a:tc>
                  <a:txBody>
                    <a:bodyPr/>
                    <a:lstStyle/>
                    <a:p>
                      <a:r>
                        <a:rPr lang="zh-CN" altLang="en-US" sz="900" dirty="0" smtClean="0"/>
                        <a:t>服务项目经理</a:t>
                      </a:r>
                      <a:endParaRPr lang="zh-CN" altLang="en-US" sz="900" dirty="0"/>
                    </a:p>
                  </a:txBody>
                  <a:tcPr/>
                </a:tc>
                <a:tc>
                  <a:txBody>
                    <a:bodyPr/>
                    <a:lstStyle/>
                    <a:p>
                      <a:endParaRPr lang="zh-CN" altLang="en-US" sz="900" dirty="0"/>
                    </a:p>
                  </a:txBody>
                  <a:tcPr>
                    <a:solidFill>
                      <a:srgbClr val="00FF00"/>
                    </a:solidFill>
                  </a:tcPr>
                </a:tc>
                <a:tc>
                  <a:txBody>
                    <a:bodyPr/>
                    <a:lstStyle/>
                    <a:p>
                      <a:endParaRPr lang="zh-CN" altLang="en-US" sz="90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c>
                  <a:txBody>
                    <a:bodyPr/>
                    <a:lstStyle/>
                    <a:p>
                      <a:endParaRPr lang="zh-CN" altLang="en-US" sz="900"/>
                    </a:p>
                  </a:txBody>
                  <a:tcPr>
                    <a:solidFill>
                      <a:srgbClr val="FF0000"/>
                    </a:solidFill>
                  </a:tcPr>
                </a:tc>
              </a:tr>
              <a:tr h="0">
                <a:tc>
                  <a:txBody>
                    <a:bodyPr/>
                    <a:lstStyle/>
                    <a:p>
                      <a:r>
                        <a:rPr lang="zh-CN" altLang="en-US" sz="900" dirty="0" smtClean="0"/>
                        <a:t>服务运营经理</a:t>
                      </a:r>
                      <a:endParaRPr lang="zh-CN" altLang="en-US" sz="900" dirty="0"/>
                    </a:p>
                  </a:txBody>
                  <a:tcPr/>
                </a:tc>
                <a:tc>
                  <a:txBody>
                    <a:bodyPr/>
                    <a:lstStyle/>
                    <a:p>
                      <a:endParaRPr lang="zh-CN" altLang="en-US" sz="900" dirty="0"/>
                    </a:p>
                  </a:txBody>
                  <a:tcPr>
                    <a:solidFill>
                      <a:srgbClr val="FF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0">
                <a:tc>
                  <a:txBody>
                    <a:bodyPr/>
                    <a:lstStyle/>
                    <a:p>
                      <a:r>
                        <a:rPr lang="zh-CN" altLang="en-US" sz="900" dirty="0" smtClean="0"/>
                        <a:t>服务质量经理</a:t>
                      </a:r>
                      <a:endParaRPr lang="zh-CN" altLang="en-US" sz="900" dirty="0"/>
                    </a:p>
                  </a:txBody>
                  <a:tcPr/>
                </a:tc>
                <a:tc>
                  <a:txBody>
                    <a:bodyPr/>
                    <a:lstStyle/>
                    <a:p>
                      <a:endParaRPr lang="zh-CN" altLang="en-US" sz="900" dirty="0"/>
                    </a:p>
                  </a:txBody>
                  <a:tcPr>
                    <a:solidFill>
                      <a:srgbClr val="FF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0">
                <a:tc>
                  <a:txBody>
                    <a:bodyPr/>
                    <a:lstStyle/>
                    <a:p>
                      <a:r>
                        <a:rPr lang="zh-CN" altLang="en-US" sz="900" dirty="0" smtClean="0"/>
                        <a:t>服务流程经理</a:t>
                      </a:r>
                      <a:endParaRPr lang="zh-CN" altLang="en-US" sz="900" dirty="0"/>
                    </a:p>
                  </a:txBody>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0">
                <a:tc>
                  <a:txBody>
                    <a:bodyPr/>
                    <a:lstStyle/>
                    <a:p>
                      <a:r>
                        <a:rPr lang="zh-CN" altLang="en-US" sz="900" dirty="0" smtClean="0"/>
                        <a:t>服务供应商经理</a:t>
                      </a:r>
                      <a:endParaRPr lang="zh-CN" altLang="en-US" sz="900" dirty="0"/>
                    </a:p>
                  </a:txBody>
                  <a:tcPr/>
                </a:tc>
                <a:tc>
                  <a:txBody>
                    <a:bodyPr/>
                    <a:lstStyle/>
                    <a:p>
                      <a:endParaRPr lang="zh-CN" altLang="en-US" sz="900" dirty="0"/>
                    </a:p>
                  </a:txBody>
                  <a:tcPr>
                    <a:solidFill>
                      <a:srgbClr val="FF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0">
                <a:tc>
                  <a:txBody>
                    <a:bodyPr/>
                    <a:lstStyle/>
                    <a:p>
                      <a:r>
                        <a:rPr lang="zh-CN" altLang="en-US" sz="900" dirty="0" smtClean="0"/>
                        <a:t>服务财务经理</a:t>
                      </a:r>
                      <a:endParaRPr lang="zh-CN" altLang="en-US" sz="900" dirty="0"/>
                    </a:p>
                  </a:txBody>
                  <a:tcPr/>
                </a:tc>
                <a:tc>
                  <a:txBody>
                    <a:bodyPr/>
                    <a:lstStyle/>
                    <a:p>
                      <a:endParaRPr lang="zh-CN" altLang="en-US" sz="900" dirty="0"/>
                    </a:p>
                  </a:txBody>
                  <a:tcPr>
                    <a:solidFill>
                      <a:srgbClr val="FFFF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c>
                  <a:txBody>
                    <a:bodyPr/>
                    <a:lstStyle/>
                    <a:p>
                      <a:endParaRPr lang="zh-CN" altLang="en-US" sz="900" dirty="0"/>
                    </a:p>
                  </a:txBody>
                  <a:tcPr>
                    <a:solidFill>
                      <a:srgbClr val="FF0000"/>
                    </a:solidFill>
                  </a:tcPr>
                </a:tc>
              </a:tr>
              <a:tr h="0">
                <a:tc>
                  <a:txBody>
                    <a:bodyPr/>
                    <a:lstStyle/>
                    <a:p>
                      <a:r>
                        <a:rPr lang="zh-CN" altLang="en-US" sz="900" dirty="0" smtClean="0"/>
                        <a:t>服务工程师</a:t>
                      </a:r>
                      <a:endParaRPr lang="zh-CN" altLang="en-US"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900" dirty="0"/>
                    </a:p>
                  </a:txBody>
                  <a:tcPr>
                    <a:solidFill>
                      <a:srgbClr val="FFFF00"/>
                    </a:solidFill>
                  </a:tcPr>
                </a:tc>
                <a:tc>
                  <a:txBody>
                    <a:bodyPr/>
                    <a:lstStyle/>
                    <a:p>
                      <a:endParaRPr lang="zh-CN" altLang="en-US" sz="900" dirty="0"/>
                    </a:p>
                  </a:txBody>
                  <a:tcPr>
                    <a:solidFill>
                      <a:srgbClr val="FFFF00"/>
                    </a:solidFill>
                  </a:tcPr>
                </a:tc>
                <a:tc>
                  <a:txBody>
                    <a:bodyPr/>
                    <a:lstStyle/>
                    <a:p>
                      <a:endParaRPr lang="zh-CN" altLang="en-US" sz="900" dirty="0"/>
                    </a:p>
                  </a:txBody>
                  <a:tcPr>
                    <a:solidFill>
                      <a:srgbClr val="FFFF00"/>
                    </a:solidFill>
                  </a:tcPr>
                </a:tc>
                <a:tc>
                  <a:txBody>
                    <a:bodyPr/>
                    <a:lstStyle/>
                    <a:p>
                      <a:endParaRPr lang="zh-CN" altLang="en-US" sz="900" dirty="0"/>
                    </a:p>
                  </a:txBody>
                  <a:tcPr>
                    <a:solidFill>
                      <a:srgbClr val="FFFF00"/>
                    </a:solidFill>
                  </a:tcPr>
                </a:tc>
                <a:tc>
                  <a:txBody>
                    <a:bodyPr/>
                    <a:lstStyle/>
                    <a:p>
                      <a:endParaRPr lang="zh-CN" altLang="en-US" sz="900" dirty="0"/>
                    </a:p>
                  </a:txBody>
                  <a:tcPr>
                    <a:solidFill>
                      <a:srgbClr val="FFFF00"/>
                    </a:solidFill>
                  </a:tcPr>
                </a:tc>
                <a:tc>
                  <a:txBody>
                    <a:bodyPr/>
                    <a:lstStyle/>
                    <a:p>
                      <a:endParaRPr lang="zh-CN" altLang="en-US" sz="900" dirty="0"/>
                    </a:p>
                  </a:txBody>
                  <a:tcPr>
                    <a:solidFill>
                      <a:srgbClr val="FFFF00"/>
                    </a:solidFill>
                  </a:tcPr>
                </a:tc>
              </a:tr>
            </a:tbl>
          </a:graphicData>
        </a:graphic>
      </p:graphicFrame>
      <p:grpSp>
        <p:nvGrpSpPr>
          <p:cNvPr id="3" name="组合 35"/>
          <p:cNvGrpSpPr/>
          <p:nvPr/>
        </p:nvGrpSpPr>
        <p:grpSpPr>
          <a:xfrm>
            <a:off x="285720" y="1428736"/>
            <a:ext cx="8501122" cy="1857388"/>
            <a:chOff x="285720" y="1428736"/>
            <a:chExt cx="8501122" cy="1857388"/>
          </a:xfrm>
        </p:grpSpPr>
        <p:sp>
          <p:nvSpPr>
            <p:cNvPr id="38" name="圆角矩形 37"/>
            <p:cNvSpPr/>
            <p:nvPr/>
          </p:nvSpPr>
          <p:spPr>
            <a:xfrm>
              <a:off x="7072330" y="2071678"/>
              <a:ext cx="1714512" cy="1214446"/>
            </a:xfrm>
            <a:prstGeom prst="roundRect">
              <a:avLst>
                <a:gd name="adj" fmla="val 2958"/>
              </a:avLst>
            </a:prstGeom>
            <a:solidFill>
              <a:schemeClr val="bg1">
                <a:lumMod val="95000"/>
              </a:schemeClr>
            </a:solidFill>
            <a:ln w="12700">
              <a:prstDash val="dash"/>
            </a:ln>
          </p:spPr>
          <p:style>
            <a:lnRef idx="2">
              <a:schemeClr val="accent2"/>
            </a:lnRef>
            <a:fillRef idx="1">
              <a:schemeClr val="lt1"/>
            </a:fillRef>
            <a:effectRef idx="0">
              <a:schemeClr val="accent2"/>
            </a:effectRef>
            <a:fontRef idx="minor">
              <a:schemeClr val="dk1"/>
            </a:fontRef>
          </p:style>
          <p:txBody>
            <a:bodyPr rtlCol="0" anchor="b" anchorCtr="0"/>
            <a:lstStyle/>
            <a:p>
              <a:r>
                <a:rPr lang="en-US" altLang="zh-CN" sz="1200" b="1" dirty="0" smtClean="0"/>
                <a:t>Back Office</a:t>
              </a:r>
              <a:endParaRPr lang="zh-CN" altLang="en-US" sz="1200" b="1" dirty="0"/>
            </a:p>
          </p:txBody>
        </p:sp>
        <p:sp>
          <p:nvSpPr>
            <p:cNvPr id="35" name="圆角矩形 34"/>
            <p:cNvSpPr/>
            <p:nvPr/>
          </p:nvSpPr>
          <p:spPr>
            <a:xfrm>
              <a:off x="1214414" y="2071678"/>
              <a:ext cx="5715040" cy="1214446"/>
            </a:xfrm>
            <a:prstGeom prst="roundRect">
              <a:avLst>
                <a:gd name="adj" fmla="val 2958"/>
              </a:avLst>
            </a:prstGeom>
            <a:solidFill>
              <a:schemeClr val="bg1">
                <a:lumMod val="95000"/>
              </a:schemeClr>
            </a:solidFill>
            <a:ln w="12700">
              <a:prstDash val="dash"/>
            </a:ln>
          </p:spPr>
          <p:style>
            <a:lnRef idx="2">
              <a:schemeClr val="accent2"/>
            </a:lnRef>
            <a:fillRef idx="1">
              <a:schemeClr val="lt1"/>
            </a:fillRef>
            <a:effectRef idx="0">
              <a:schemeClr val="accent2"/>
            </a:effectRef>
            <a:fontRef idx="minor">
              <a:schemeClr val="dk1"/>
            </a:fontRef>
          </p:style>
          <p:txBody>
            <a:bodyPr rtlCol="0" anchor="b" anchorCtr="0"/>
            <a:lstStyle/>
            <a:p>
              <a:r>
                <a:rPr lang="en-US" altLang="zh-CN" sz="1200" b="1" dirty="0" smtClean="0"/>
                <a:t>Front Office / </a:t>
              </a:r>
              <a:r>
                <a:rPr lang="zh-CN" altLang="en-US" sz="1200" b="1" dirty="0" smtClean="0"/>
                <a:t>项目条线</a:t>
              </a:r>
              <a:endParaRPr lang="zh-CN" altLang="en-US" sz="1200" b="1" dirty="0"/>
            </a:p>
          </p:txBody>
        </p:sp>
        <p:sp>
          <p:nvSpPr>
            <p:cNvPr id="33" name="圆角矩形 32"/>
            <p:cNvSpPr/>
            <p:nvPr/>
          </p:nvSpPr>
          <p:spPr>
            <a:xfrm>
              <a:off x="1214414" y="1428736"/>
              <a:ext cx="7572428" cy="500066"/>
            </a:xfrm>
            <a:prstGeom prst="roundRect">
              <a:avLst>
                <a:gd name="adj" fmla="val 9672"/>
              </a:avLst>
            </a:prstGeom>
            <a:solidFill>
              <a:schemeClr val="bg1">
                <a:lumMod val="95000"/>
              </a:schemeClr>
            </a:solidFill>
            <a:ln w="12700">
              <a:prstDash val="dash"/>
            </a:ln>
          </p:spPr>
          <p:style>
            <a:lnRef idx="2">
              <a:schemeClr val="accent2"/>
            </a:lnRef>
            <a:fillRef idx="1">
              <a:schemeClr val="lt1"/>
            </a:fillRef>
            <a:effectRef idx="0">
              <a:schemeClr val="accent2"/>
            </a:effectRef>
            <a:fontRef idx="minor">
              <a:schemeClr val="dk1"/>
            </a:fontRef>
          </p:style>
          <p:txBody>
            <a:bodyPr rtlCol="0" anchor="t" anchorCtr="0"/>
            <a:lstStyle/>
            <a:p>
              <a:r>
                <a:rPr lang="en-US" altLang="zh-CN" sz="1200" b="1" dirty="0" smtClean="0"/>
                <a:t>Front Office / </a:t>
              </a:r>
              <a:r>
                <a:rPr lang="zh-CN" altLang="en-US" sz="1200" b="1" dirty="0" smtClean="0"/>
                <a:t>产品条线</a:t>
              </a:r>
              <a:endParaRPr lang="zh-CN" altLang="en-US" sz="1200" b="1" dirty="0"/>
            </a:p>
          </p:txBody>
        </p:sp>
        <p:sp>
          <p:nvSpPr>
            <p:cNvPr id="6" name="圆角矩形 5"/>
            <p:cNvSpPr/>
            <p:nvPr/>
          </p:nvSpPr>
          <p:spPr>
            <a:xfrm>
              <a:off x="1500166" y="2143116"/>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服务级别经理</a:t>
              </a:r>
              <a:endParaRPr lang="zh-CN" altLang="en-US" sz="1000" dirty="0"/>
            </a:p>
          </p:txBody>
        </p:sp>
        <p:sp>
          <p:nvSpPr>
            <p:cNvPr id="7" name="椭圆 6"/>
            <p:cNvSpPr/>
            <p:nvPr/>
          </p:nvSpPr>
          <p:spPr>
            <a:xfrm>
              <a:off x="285720" y="1872354"/>
              <a:ext cx="785818" cy="785818"/>
            </a:xfrm>
            <a:prstGeom prst="ellipse">
              <a:avLst/>
            </a:prstGeom>
            <a:ln>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dirty="0" smtClean="0"/>
                <a:t>客户</a:t>
              </a:r>
              <a:endParaRPr lang="zh-CN" altLang="en-US" sz="1400" dirty="0"/>
            </a:p>
          </p:txBody>
        </p:sp>
        <p:sp>
          <p:nvSpPr>
            <p:cNvPr id="8" name="圆角矩形 7"/>
            <p:cNvSpPr/>
            <p:nvPr/>
          </p:nvSpPr>
          <p:spPr>
            <a:xfrm>
              <a:off x="2928926" y="1571612"/>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服务产品经理</a:t>
              </a:r>
              <a:endParaRPr lang="zh-CN" altLang="en-US" sz="1000" dirty="0"/>
            </a:p>
          </p:txBody>
        </p:sp>
        <p:sp>
          <p:nvSpPr>
            <p:cNvPr id="9" name="圆角矩形 8"/>
            <p:cNvSpPr/>
            <p:nvPr/>
          </p:nvSpPr>
          <p:spPr>
            <a:xfrm>
              <a:off x="2928926" y="2534058"/>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服务方案经理</a:t>
              </a:r>
              <a:endParaRPr lang="zh-CN" altLang="en-US" sz="1000" dirty="0"/>
            </a:p>
          </p:txBody>
        </p:sp>
        <p:sp>
          <p:nvSpPr>
            <p:cNvPr id="10" name="圆角矩形 9"/>
            <p:cNvSpPr/>
            <p:nvPr/>
          </p:nvSpPr>
          <p:spPr>
            <a:xfrm>
              <a:off x="4286248" y="2143116"/>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服务项目经理</a:t>
              </a:r>
              <a:endParaRPr lang="zh-CN" altLang="en-US" sz="1000" dirty="0"/>
            </a:p>
          </p:txBody>
        </p:sp>
        <p:sp>
          <p:nvSpPr>
            <p:cNvPr id="12" name="圆角矩形 11"/>
            <p:cNvSpPr/>
            <p:nvPr/>
          </p:nvSpPr>
          <p:spPr>
            <a:xfrm>
              <a:off x="5715008" y="2143116"/>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服务运营主管</a:t>
              </a:r>
              <a:endParaRPr lang="zh-CN" altLang="en-US" sz="1000" dirty="0"/>
            </a:p>
          </p:txBody>
        </p:sp>
        <p:sp>
          <p:nvSpPr>
            <p:cNvPr id="13" name="圆角矩形 12"/>
            <p:cNvSpPr/>
            <p:nvPr/>
          </p:nvSpPr>
          <p:spPr>
            <a:xfrm>
              <a:off x="5715008" y="2534058"/>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服务流程经理</a:t>
              </a:r>
              <a:endParaRPr lang="zh-CN" altLang="en-US" sz="1000" dirty="0"/>
            </a:p>
          </p:txBody>
        </p:sp>
        <p:sp>
          <p:nvSpPr>
            <p:cNvPr id="14" name="圆角矩形 13"/>
            <p:cNvSpPr/>
            <p:nvPr/>
          </p:nvSpPr>
          <p:spPr>
            <a:xfrm>
              <a:off x="5715008" y="2928934"/>
              <a:ext cx="1143008" cy="252000"/>
            </a:xfrm>
            <a:prstGeom prst="roundRect">
              <a:avLst/>
            </a:prstGeom>
            <a:ln>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服务工程师</a:t>
              </a:r>
              <a:endParaRPr lang="zh-CN" altLang="en-US" sz="1000" dirty="0"/>
            </a:p>
          </p:txBody>
        </p:sp>
        <p:sp>
          <p:nvSpPr>
            <p:cNvPr id="15" name="圆角矩形 14"/>
            <p:cNvSpPr/>
            <p:nvPr/>
          </p:nvSpPr>
          <p:spPr>
            <a:xfrm>
              <a:off x="5715008" y="1571612"/>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服务质量经理</a:t>
              </a:r>
              <a:endParaRPr lang="zh-CN" altLang="en-US" sz="1000" dirty="0"/>
            </a:p>
          </p:txBody>
        </p:sp>
        <p:cxnSp>
          <p:nvCxnSpPr>
            <p:cNvPr id="17" name="肘形连接符 16"/>
            <p:cNvCxnSpPr>
              <a:stCxn id="8" idx="1"/>
              <a:endCxn id="7" idx="0"/>
            </p:cNvCxnSpPr>
            <p:nvPr/>
          </p:nvCxnSpPr>
          <p:spPr>
            <a:xfrm rot="10800000" flipV="1">
              <a:off x="678630" y="1697612"/>
              <a:ext cx="2250297" cy="174742"/>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9" idx="1"/>
              <a:endCxn id="7" idx="4"/>
            </p:cNvCxnSpPr>
            <p:nvPr/>
          </p:nvCxnSpPr>
          <p:spPr>
            <a:xfrm rot="10800000">
              <a:off x="678630" y="2658172"/>
              <a:ext cx="2250297" cy="1886"/>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6" idx="1"/>
              <a:endCxn id="7" idx="6"/>
            </p:cNvCxnSpPr>
            <p:nvPr/>
          </p:nvCxnSpPr>
          <p:spPr>
            <a:xfrm rot="10800000">
              <a:off x="1071538" y="2265264"/>
              <a:ext cx="428628" cy="385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26" name="肘形连接符 25"/>
            <p:cNvCxnSpPr>
              <a:stCxn id="6" idx="3"/>
              <a:endCxn id="10" idx="1"/>
            </p:cNvCxnSpPr>
            <p:nvPr/>
          </p:nvCxnSpPr>
          <p:spPr>
            <a:xfrm>
              <a:off x="2643174" y="2269116"/>
              <a:ext cx="1643074" cy="1588"/>
            </a:xfrm>
            <a:prstGeom prst="bentConnector3">
              <a:avLst>
                <a:gd name="adj1" fmla="val 50000"/>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10" idx="3"/>
              <a:endCxn id="12" idx="1"/>
            </p:cNvCxnSpPr>
            <p:nvPr/>
          </p:nvCxnSpPr>
          <p:spPr>
            <a:xfrm>
              <a:off x="5429256" y="2269116"/>
              <a:ext cx="285752" cy="1588"/>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12" idx="2"/>
              <a:endCxn id="13" idx="0"/>
            </p:cNvCxnSpPr>
            <p:nvPr/>
          </p:nvCxnSpPr>
          <p:spPr>
            <a:xfrm rot="5400000">
              <a:off x="6217041" y="2464587"/>
              <a:ext cx="138942" cy="1588"/>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3" idx="2"/>
              <a:endCxn id="14" idx="0"/>
            </p:cNvCxnSpPr>
            <p:nvPr/>
          </p:nvCxnSpPr>
          <p:spPr>
            <a:xfrm rot="5400000">
              <a:off x="6215074" y="2857496"/>
              <a:ext cx="142876" cy="1588"/>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8" idx="3"/>
              <a:endCxn id="10" idx="0"/>
            </p:cNvCxnSpPr>
            <p:nvPr/>
          </p:nvCxnSpPr>
          <p:spPr>
            <a:xfrm>
              <a:off x="4071934" y="1697612"/>
              <a:ext cx="785818" cy="44550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9" idx="3"/>
              <a:endCxn id="10" idx="2"/>
            </p:cNvCxnSpPr>
            <p:nvPr/>
          </p:nvCxnSpPr>
          <p:spPr>
            <a:xfrm flipV="1">
              <a:off x="4071934" y="2395116"/>
              <a:ext cx="785818" cy="264942"/>
            </a:xfrm>
            <a:prstGeom prst="bentConnector2">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12" idx="0"/>
              <a:endCxn id="15" idx="2"/>
            </p:cNvCxnSpPr>
            <p:nvPr/>
          </p:nvCxnSpPr>
          <p:spPr>
            <a:xfrm rot="5400000" flipH="1" flipV="1">
              <a:off x="6126760" y="1983364"/>
              <a:ext cx="319504" cy="1588"/>
            </a:xfrm>
            <a:prstGeom prst="bentConnector3">
              <a:avLst>
                <a:gd name="adj1" fmla="val 50000"/>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10" idx="3"/>
              <a:endCxn id="13" idx="1"/>
            </p:cNvCxnSpPr>
            <p:nvPr/>
          </p:nvCxnSpPr>
          <p:spPr>
            <a:xfrm>
              <a:off x="5429256" y="2269116"/>
              <a:ext cx="285752" cy="390942"/>
            </a:xfrm>
            <a:prstGeom prst="bentConnector3">
              <a:avLst>
                <a:gd name="adj1" fmla="val 50000"/>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肘形连接符 51"/>
            <p:cNvCxnSpPr>
              <a:stCxn id="6" idx="3"/>
              <a:endCxn id="8" idx="2"/>
            </p:cNvCxnSpPr>
            <p:nvPr/>
          </p:nvCxnSpPr>
          <p:spPr>
            <a:xfrm flipV="1">
              <a:off x="2643174" y="1823612"/>
              <a:ext cx="857256" cy="445504"/>
            </a:xfrm>
            <a:prstGeom prst="bentConnector2">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6" idx="3"/>
              <a:endCxn id="9" idx="0"/>
            </p:cNvCxnSpPr>
            <p:nvPr/>
          </p:nvCxnSpPr>
          <p:spPr>
            <a:xfrm>
              <a:off x="2643174" y="2269116"/>
              <a:ext cx="857256" cy="26494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4286248" y="1571612"/>
              <a:ext cx="1143008"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服务研发经理</a:t>
              </a:r>
              <a:endParaRPr lang="zh-CN" altLang="en-US" sz="1000" dirty="0"/>
            </a:p>
          </p:txBody>
        </p:sp>
        <p:sp>
          <p:nvSpPr>
            <p:cNvPr id="58" name="圆角矩形 57"/>
            <p:cNvSpPr/>
            <p:nvPr/>
          </p:nvSpPr>
          <p:spPr>
            <a:xfrm>
              <a:off x="7143768" y="2143116"/>
              <a:ext cx="1152000"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服务供应商经理</a:t>
              </a:r>
              <a:endParaRPr lang="zh-CN" altLang="en-US" sz="1000" dirty="0"/>
            </a:p>
          </p:txBody>
        </p:sp>
        <p:cxnSp>
          <p:nvCxnSpPr>
            <p:cNvPr id="41" name="直接连接符 40"/>
            <p:cNvCxnSpPr>
              <a:stCxn id="57" idx="3"/>
              <a:endCxn id="15" idx="1"/>
            </p:cNvCxnSpPr>
            <p:nvPr/>
          </p:nvCxnSpPr>
          <p:spPr>
            <a:xfrm>
              <a:off x="5429256" y="1697612"/>
              <a:ext cx="28575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a:xfrm>
              <a:off x="7143768" y="2534058"/>
              <a:ext cx="1152000" cy="25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000" dirty="0" smtClean="0"/>
                <a:t>服务财务经理</a:t>
              </a:r>
              <a:endParaRPr lang="zh-CN" altLang="en-US" sz="100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blinds(horizontal)">
                                      <p:cBhvr>
                                        <p:cTn id="1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单圆角矩形 58"/>
          <p:cNvSpPr/>
          <p:nvPr/>
        </p:nvSpPr>
        <p:spPr>
          <a:xfrm>
            <a:off x="214282" y="4000504"/>
            <a:ext cx="6715172" cy="1857388"/>
          </a:xfrm>
          <a:prstGeom prst="round1Rect">
            <a:avLst>
              <a:gd name="adj" fmla="val 384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rPr>
              <a:t>服</a:t>
            </a:r>
            <a:endParaRPr lang="en-US" altLang="zh-CN" sz="1400" b="1" dirty="0" smtClean="0">
              <a:solidFill>
                <a:schemeClr val="tx1"/>
              </a:solidFill>
            </a:endParaRPr>
          </a:p>
          <a:p>
            <a:r>
              <a:rPr lang="zh-CN" altLang="en-US" sz="1400" b="1" dirty="0" smtClean="0">
                <a:solidFill>
                  <a:schemeClr val="tx1"/>
                </a:solidFill>
              </a:rPr>
              <a:t>务</a:t>
            </a:r>
            <a:endParaRPr lang="en-US" altLang="zh-CN" sz="1400" b="1" dirty="0" smtClean="0">
              <a:solidFill>
                <a:schemeClr val="tx1"/>
              </a:solidFill>
            </a:endParaRPr>
          </a:p>
          <a:p>
            <a:r>
              <a:rPr lang="zh-CN" altLang="en-US" sz="1400" b="1" dirty="0" smtClean="0">
                <a:solidFill>
                  <a:schemeClr val="tx1"/>
                </a:solidFill>
              </a:rPr>
              <a:t>价</a:t>
            </a:r>
            <a:endParaRPr lang="en-US" altLang="zh-CN" sz="1400" b="1" dirty="0" smtClean="0">
              <a:solidFill>
                <a:schemeClr val="tx1"/>
              </a:solidFill>
            </a:endParaRPr>
          </a:p>
          <a:p>
            <a:r>
              <a:rPr lang="zh-CN" altLang="en-US" sz="1400" b="1" dirty="0" smtClean="0">
                <a:solidFill>
                  <a:schemeClr val="tx1"/>
                </a:solidFill>
              </a:rPr>
              <a:t>值</a:t>
            </a:r>
            <a:endParaRPr lang="en-US" altLang="zh-CN" sz="1400" b="1" dirty="0" smtClean="0">
              <a:solidFill>
                <a:schemeClr val="tx1"/>
              </a:solidFill>
            </a:endParaRPr>
          </a:p>
          <a:p>
            <a:r>
              <a:rPr lang="zh-CN" altLang="en-US" sz="1400" b="1" dirty="0" smtClean="0">
                <a:solidFill>
                  <a:schemeClr val="tx1"/>
                </a:solidFill>
              </a:rPr>
              <a:t>链</a:t>
            </a:r>
            <a:endParaRPr lang="zh-CN" altLang="en-US" sz="1400" b="1" dirty="0">
              <a:solidFill>
                <a:schemeClr val="tx1"/>
              </a:solidFill>
            </a:endParaRPr>
          </a:p>
        </p:txBody>
      </p:sp>
      <p:sp>
        <p:nvSpPr>
          <p:cNvPr id="58" name="单圆角矩形 57"/>
          <p:cNvSpPr/>
          <p:nvPr/>
        </p:nvSpPr>
        <p:spPr>
          <a:xfrm>
            <a:off x="214282" y="1357298"/>
            <a:ext cx="6715172" cy="2428892"/>
          </a:xfrm>
          <a:prstGeom prst="round1Rect">
            <a:avLst>
              <a:gd name="adj" fmla="val 384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rPr>
              <a:t>平</a:t>
            </a:r>
            <a:endParaRPr lang="en-US" altLang="zh-CN" sz="1400" b="1" dirty="0" smtClean="0">
              <a:solidFill>
                <a:schemeClr val="tx1"/>
              </a:solidFill>
            </a:endParaRPr>
          </a:p>
          <a:p>
            <a:r>
              <a:rPr lang="zh-CN" altLang="en-US" sz="1400" b="1" dirty="0" smtClean="0">
                <a:solidFill>
                  <a:schemeClr val="tx1"/>
                </a:solidFill>
              </a:rPr>
              <a:t>衡</a:t>
            </a:r>
            <a:endParaRPr lang="en-US" altLang="zh-CN" sz="1400" b="1" dirty="0" smtClean="0">
              <a:solidFill>
                <a:schemeClr val="tx1"/>
              </a:solidFill>
            </a:endParaRPr>
          </a:p>
          <a:p>
            <a:r>
              <a:rPr lang="zh-CN" altLang="en-US" sz="1400" b="1" dirty="0" smtClean="0">
                <a:solidFill>
                  <a:schemeClr val="tx1"/>
                </a:solidFill>
              </a:rPr>
              <a:t>记</a:t>
            </a:r>
            <a:endParaRPr lang="en-US" altLang="zh-CN" sz="1400" b="1" dirty="0" smtClean="0">
              <a:solidFill>
                <a:schemeClr val="tx1"/>
              </a:solidFill>
            </a:endParaRPr>
          </a:p>
          <a:p>
            <a:r>
              <a:rPr lang="zh-CN" altLang="en-US" sz="1400" b="1" dirty="0" smtClean="0">
                <a:solidFill>
                  <a:schemeClr val="tx1"/>
                </a:solidFill>
              </a:rPr>
              <a:t>分</a:t>
            </a:r>
            <a:endParaRPr lang="en-US" altLang="zh-CN" sz="1400" b="1" dirty="0" smtClean="0">
              <a:solidFill>
                <a:schemeClr val="tx1"/>
              </a:solidFill>
            </a:endParaRPr>
          </a:p>
          <a:p>
            <a:r>
              <a:rPr lang="zh-CN" altLang="en-US" sz="1400" b="1" dirty="0" smtClean="0">
                <a:solidFill>
                  <a:schemeClr val="tx1"/>
                </a:solidFill>
              </a:rPr>
              <a:t>卡</a:t>
            </a:r>
            <a:endParaRPr lang="zh-CN" altLang="en-US" sz="1400" b="1" dirty="0">
              <a:solidFill>
                <a:schemeClr val="tx1"/>
              </a:solidFill>
            </a:endParaRPr>
          </a:p>
        </p:txBody>
      </p:sp>
      <p:sp>
        <p:nvSpPr>
          <p:cNvPr id="34" name="矩形 33"/>
          <p:cNvSpPr/>
          <p:nvPr/>
        </p:nvSpPr>
        <p:spPr>
          <a:xfrm>
            <a:off x="4143372" y="4071942"/>
            <a:ext cx="1428760" cy="1643074"/>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p>
            <a:r>
              <a:rPr lang="zh-CN" altLang="en-US" dirty="0" smtClean="0"/>
              <a:t>基于</a:t>
            </a:r>
            <a:r>
              <a:rPr lang="en-US" altLang="zh-CN" dirty="0" smtClean="0"/>
              <a:t>BSC</a:t>
            </a:r>
            <a:r>
              <a:rPr lang="zh-CN" altLang="en-US" dirty="0" smtClean="0"/>
              <a:t>的绩效考核体系</a:t>
            </a:r>
            <a:endParaRPr lang="zh-CN" altLang="en-US" dirty="0"/>
          </a:p>
        </p:txBody>
      </p:sp>
      <p:sp>
        <p:nvSpPr>
          <p:cNvPr id="3" name="页脚占位符 2"/>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23</a:t>
            </a:fld>
            <a:endParaRPr lang="zh-CN" altLang="en-US"/>
          </a:p>
        </p:txBody>
      </p:sp>
      <p:sp>
        <p:nvSpPr>
          <p:cNvPr id="5" name="单圆角矩形 4"/>
          <p:cNvSpPr/>
          <p:nvPr/>
        </p:nvSpPr>
        <p:spPr>
          <a:xfrm>
            <a:off x="928662" y="1500174"/>
            <a:ext cx="2857520" cy="1000132"/>
          </a:xfrm>
          <a:prstGeom prst="round1Rect">
            <a:avLst>
              <a:gd name="adj" fmla="val 7674"/>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r>
              <a:rPr lang="zh-CN" altLang="en-US" sz="1400" b="1" dirty="0" smtClean="0"/>
              <a:t>客户</a:t>
            </a:r>
            <a:endParaRPr lang="zh-CN" altLang="en-US" sz="1400" b="1" dirty="0"/>
          </a:p>
        </p:txBody>
      </p:sp>
      <p:sp>
        <p:nvSpPr>
          <p:cNvPr id="6" name="单圆角矩形 5"/>
          <p:cNvSpPr/>
          <p:nvPr/>
        </p:nvSpPr>
        <p:spPr>
          <a:xfrm>
            <a:off x="3929058" y="1500174"/>
            <a:ext cx="2857520" cy="1000132"/>
          </a:xfrm>
          <a:prstGeom prst="round1Rect">
            <a:avLst>
              <a:gd name="adj" fmla="val 7674"/>
            </a:avLst>
          </a:prstGeom>
          <a:ln w="19050"/>
        </p:spPr>
        <p:style>
          <a:lnRef idx="2">
            <a:schemeClr val="accent2"/>
          </a:lnRef>
          <a:fillRef idx="1">
            <a:schemeClr val="lt1"/>
          </a:fillRef>
          <a:effectRef idx="0">
            <a:schemeClr val="accent2"/>
          </a:effectRef>
          <a:fontRef idx="minor">
            <a:schemeClr val="dk1"/>
          </a:fontRef>
        </p:style>
        <p:txBody>
          <a:bodyPr rtlCol="0" anchor="t" anchorCtr="0"/>
          <a:lstStyle/>
          <a:p>
            <a:pPr algn="r"/>
            <a:r>
              <a:rPr lang="zh-CN" altLang="en-US" sz="1400" b="1" dirty="0" smtClean="0"/>
              <a:t>财务</a:t>
            </a:r>
            <a:endParaRPr lang="zh-CN" altLang="en-US" sz="1400" b="1" dirty="0"/>
          </a:p>
        </p:txBody>
      </p:sp>
      <p:sp>
        <p:nvSpPr>
          <p:cNvPr id="7" name="单圆角矩形 6"/>
          <p:cNvSpPr/>
          <p:nvPr/>
        </p:nvSpPr>
        <p:spPr>
          <a:xfrm>
            <a:off x="928662" y="2643182"/>
            <a:ext cx="2857520" cy="1000132"/>
          </a:xfrm>
          <a:prstGeom prst="round1Rect">
            <a:avLst>
              <a:gd name="adj" fmla="val 7674"/>
            </a:avLst>
          </a:prstGeom>
          <a:ln w="19050"/>
        </p:spPr>
        <p:style>
          <a:lnRef idx="2">
            <a:schemeClr val="accent2"/>
          </a:lnRef>
          <a:fillRef idx="1">
            <a:schemeClr val="lt1"/>
          </a:fillRef>
          <a:effectRef idx="0">
            <a:schemeClr val="accent2"/>
          </a:effectRef>
          <a:fontRef idx="minor">
            <a:schemeClr val="dk1"/>
          </a:fontRef>
        </p:style>
        <p:txBody>
          <a:bodyPr rtlCol="0" anchor="b" anchorCtr="0"/>
          <a:lstStyle/>
          <a:p>
            <a:r>
              <a:rPr lang="zh-CN" altLang="en-US" sz="1400" b="1" dirty="0" smtClean="0"/>
              <a:t>学习与创新</a:t>
            </a:r>
            <a:endParaRPr lang="zh-CN" altLang="en-US" sz="1400" b="1" dirty="0"/>
          </a:p>
        </p:txBody>
      </p:sp>
      <p:sp>
        <p:nvSpPr>
          <p:cNvPr id="8" name="单圆角矩形 7"/>
          <p:cNvSpPr/>
          <p:nvPr/>
        </p:nvSpPr>
        <p:spPr>
          <a:xfrm>
            <a:off x="3929058" y="2643182"/>
            <a:ext cx="2857520" cy="1000132"/>
          </a:xfrm>
          <a:prstGeom prst="round1Rect">
            <a:avLst>
              <a:gd name="adj" fmla="val 7674"/>
            </a:avLst>
          </a:prstGeom>
          <a:ln w="19050"/>
        </p:spPr>
        <p:style>
          <a:lnRef idx="2">
            <a:schemeClr val="accent2"/>
          </a:lnRef>
          <a:fillRef idx="1">
            <a:schemeClr val="lt1"/>
          </a:fillRef>
          <a:effectRef idx="0">
            <a:schemeClr val="accent2"/>
          </a:effectRef>
          <a:fontRef idx="minor">
            <a:schemeClr val="dk1"/>
          </a:fontRef>
        </p:style>
        <p:txBody>
          <a:bodyPr rtlCol="0" anchor="b" anchorCtr="0"/>
          <a:lstStyle/>
          <a:p>
            <a:pPr algn="r"/>
            <a:r>
              <a:rPr lang="zh-CN" altLang="en-US" sz="1400" b="1" dirty="0" smtClean="0"/>
              <a:t>内部运营</a:t>
            </a:r>
            <a:endParaRPr lang="zh-CN" altLang="en-US" sz="1400" b="1" dirty="0"/>
          </a:p>
        </p:txBody>
      </p:sp>
      <p:sp>
        <p:nvSpPr>
          <p:cNvPr id="9" name="圆角矩形 8"/>
          <p:cNvSpPr/>
          <p:nvPr/>
        </p:nvSpPr>
        <p:spPr>
          <a:xfrm>
            <a:off x="1015090" y="1928802"/>
            <a:ext cx="785818" cy="285752"/>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en-US" altLang="zh-CN" sz="1200" dirty="0" smtClean="0"/>
              <a:t>EUS</a:t>
            </a:r>
            <a:endParaRPr lang="zh-CN" altLang="en-US" sz="1200" dirty="0"/>
          </a:p>
        </p:txBody>
      </p:sp>
      <p:sp>
        <p:nvSpPr>
          <p:cNvPr id="10" name="圆角矩形 9"/>
          <p:cNvSpPr/>
          <p:nvPr/>
        </p:nvSpPr>
        <p:spPr>
          <a:xfrm>
            <a:off x="1943784" y="1928802"/>
            <a:ext cx="784800" cy="285752"/>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en-US" altLang="zh-CN" sz="1200" dirty="0" smtClean="0"/>
              <a:t>SLA</a:t>
            </a:r>
            <a:endParaRPr lang="zh-CN" altLang="en-US" sz="1200" dirty="0"/>
          </a:p>
        </p:txBody>
      </p:sp>
      <p:sp>
        <p:nvSpPr>
          <p:cNvPr id="12" name="圆角矩形 11"/>
          <p:cNvSpPr/>
          <p:nvPr/>
        </p:nvSpPr>
        <p:spPr>
          <a:xfrm>
            <a:off x="1015090" y="2786058"/>
            <a:ext cx="785818"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新服务所占比例</a:t>
            </a:r>
            <a:endParaRPr lang="zh-CN" altLang="en-US" sz="1200" dirty="0"/>
          </a:p>
        </p:txBody>
      </p:sp>
      <p:sp>
        <p:nvSpPr>
          <p:cNvPr id="13" name="圆角矩形 12"/>
          <p:cNvSpPr/>
          <p:nvPr/>
        </p:nvSpPr>
        <p:spPr>
          <a:xfrm>
            <a:off x="1943784" y="2786058"/>
            <a:ext cx="784800"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知识贡献率</a:t>
            </a:r>
            <a:endParaRPr lang="zh-CN" altLang="en-US" sz="1200" dirty="0"/>
          </a:p>
        </p:txBody>
      </p:sp>
      <p:sp>
        <p:nvSpPr>
          <p:cNvPr id="16" name="圆角矩形 15"/>
          <p:cNvSpPr/>
          <p:nvPr/>
        </p:nvSpPr>
        <p:spPr>
          <a:xfrm>
            <a:off x="4030476" y="1928802"/>
            <a:ext cx="785818"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预算执行率</a:t>
            </a:r>
            <a:endParaRPr lang="zh-CN" altLang="en-US" sz="1200" dirty="0"/>
          </a:p>
        </p:txBody>
      </p:sp>
      <p:sp>
        <p:nvSpPr>
          <p:cNvPr id="17" name="圆角矩形 16"/>
          <p:cNvSpPr/>
          <p:nvPr/>
        </p:nvSpPr>
        <p:spPr>
          <a:xfrm>
            <a:off x="4959170" y="1928802"/>
            <a:ext cx="784800"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工程师人均产能</a:t>
            </a:r>
            <a:endParaRPr lang="zh-CN" altLang="en-US" sz="1200" dirty="0"/>
          </a:p>
        </p:txBody>
      </p:sp>
      <p:sp>
        <p:nvSpPr>
          <p:cNvPr id="22" name="圆角矩形 21"/>
          <p:cNvSpPr/>
          <p:nvPr/>
        </p:nvSpPr>
        <p:spPr>
          <a:xfrm>
            <a:off x="1714480" y="4714884"/>
            <a:ext cx="1000132" cy="3571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客 户</a:t>
            </a:r>
            <a:endParaRPr lang="zh-CN" altLang="en-US" sz="1600" b="1" dirty="0">
              <a:latin typeface="楷体" pitchFamily="49" charset="-122"/>
              <a:ea typeface="楷体" pitchFamily="49" charset="-122"/>
            </a:endParaRPr>
          </a:p>
        </p:txBody>
      </p:sp>
      <p:sp>
        <p:nvSpPr>
          <p:cNvPr id="23" name="圆角矩形 22"/>
          <p:cNvSpPr/>
          <p:nvPr/>
        </p:nvSpPr>
        <p:spPr>
          <a:xfrm>
            <a:off x="3071802" y="4714884"/>
            <a:ext cx="1000132" cy="3571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服 务</a:t>
            </a:r>
            <a:endParaRPr lang="zh-CN" altLang="en-US" sz="1600" b="1" dirty="0">
              <a:latin typeface="楷体" pitchFamily="49" charset="-122"/>
              <a:ea typeface="楷体" pitchFamily="49" charset="-122"/>
            </a:endParaRPr>
          </a:p>
        </p:txBody>
      </p:sp>
      <p:sp>
        <p:nvSpPr>
          <p:cNvPr id="24" name="圆角矩形 23"/>
          <p:cNvSpPr/>
          <p:nvPr/>
        </p:nvSpPr>
        <p:spPr>
          <a:xfrm>
            <a:off x="4429124" y="4714884"/>
            <a:ext cx="1000132" cy="3571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流 程</a:t>
            </a:r>
            <a:endParaRPr lang="zh-CN" altLang="en-US" sz="1600" b="1" dirty="0">
              <a:latin typeface="楷体" pitchFamily="49" charset="-122"/>
              <a:ea typeface="楷体" pitchFamily="49" charset="-122"/>
            </a:endParaRPr>
          </a:p>
        </p:txBody>
      </p:sp>
      <p:sp>
        <p:nvSpPr>
          <p:cNvPr id="25" name="圆角矩形 24"/>
          <p:cNvSpPr/>
          <p:nvPr/>
        </p:nvSpPr>
        <p:spPr>
          <a:xfrm>
            <a:off x="4429124" y="5214950"/>
            <a:ext cx="1000132" cy="3571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工 具</a:t>
            </a:r>
            <a:endParaRPr lang="zh-CN" altLang="en-US" sz="1600" b="1" dirty="0">
              <a:latin typeface="楷体" pitchFamily="49" charset="-122"/>
              <a:ea typeface="楷体" pitchFamily="49" charset="-122"/>
            </a:endParaRPr>
          </a:p>
        </p:txBody>
      </p:sp>
      <p:sp>
        <p:nvSpPr>
          <p:cNvPr id="26" name="圆角矩形 25"/>
          <p:cNvSpPr/>
          <p:nvPr/>
        </p:nvSpPr>
        <p:spPr>
          <a:xfrm>
            <a:off x="4429124" y="4214818"/>
            <a:ext cx="1000132" cy="3571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600" b="1" dirty="0" smtClean="0">
                <a:latin typeface="楷体" pitchFamily="49" charset="-122"/>
                <a:ea typeface="楷体" pitchFamily="49" charset="-122"/>
              </a:rPr>
              <a:t>人 员</a:t>
            </a:r>
            <a:endParaRPr lang="zh-CN" altLang="en-US" sz="1600" b="1" dirty="0">
              <a:latin typeface="楷体" pitchFamily="49" charset="-122"/>
              <a:ea typeface="楷体" pitchFamily="49" charset="-122"/>
            </a:endParaRPr>
          </a:p>
        </p:txBody>
      </p:sp>
      <p:cxnSp>
        <p:nvCxnSpPr>
          <p:cNvPr id="27" name="直接箭头连接符 26"/>
          <p:cNvCxnSpPr>
            <a:stCxn id="22" idx="3"/>
            <a:endCxn id="23" idx="1"/>
          </p:cNvCxnSpPr>
          <p:nvPr/>
        </p:nvCxnSpPr>
        <p:spPr>
          <a:xfrm>
            <a:off x="2714612" y="4893479"/>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3" idx="3"/>
            <a:endCxn id="24" idx="1"/>
          </p:cNvCxnSpPr>
          <p:nvPr/>
        </p:nvCxnSpPr>
        <p:spPr>
          <a:xfrm>
            <a:off x="4071934" y="4893479"/>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3" idx="3"/>
            <a:endCxn id="26" idx="1"/>
          </p:cNvCxnSpPr>
          <p:nvPr/>
        </p:nvCxnSpPr>
        <p:spPr>
          <a:xfrm flipV="1">
            <a:off x="4071934" y="4393413"/>
            <a:ext cx="357190"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23" idx="3"/>
            <a:endCxn id="25" idx="1"/>
          </p:cNvCxnSpPr>
          <p:nvPr/>
        </p:nvCxnSpPr>
        <p:spPr>
          <a:xfrm>
            <a:off x="4071934" y="4893479"/>
            <a:ext cx="357190"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肘形连接符 31"/>
          <p:cNvCxnSpPr>
            <a:stCxn id="5" idx="1"/>
            <a:endCxn id="22" idx="1"/>
          </p:cNvCxnSpPr>
          <p:nvPr/>
        </p:nvCxnSpPr>
        <p:spPr>
          <a:xfrm rot="10800000" flipH="1" flipV="1">
            <a:off x="928662" y="2000239"/>
            <a:ext cx="785818" cy="2893239"/>
          </a:xfrm>
          <a:prstGeom prst="bentConnector3">
            <a:avLst>
              <a:gd name="adj1" fmla="val -2909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19" idx="3"/>
            <a:endCxn id="26" idx="0"/>
          </p:cNvCxnSpPr>
          <p:nvPr/>
        </p:nvCxnSpPr>
        <p:spPr>
          <a:xfrm>
            <a:off x="4816294" y="3000372"/>
            <a:ext cx="112896" cy="1214446"/>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9" name="肘形连接符 38"/>
          <p:cNvCxnSpPr>
            <a:stCxn id="20" idx="2"/>
            <a:endCxn id="24" idx="3"/>
          </p:cNvCxnSpPr>
          <p:nvPr/>
        </p:nvCxnSpPr>
        <p:spPr>
          <a:xfrm rot="16200000" flipH="1">
            <a:off x="4551017" y="4015239"/>
            <a:ext cx="1678793" cy="77686"/>
          </a:xfrm>
          <a:prstGeom prst="bentConnector4">
            <a:avLst>
              <a:gd name="adj1" fmla="val 44681"/>
              <a:gd name="adj2" fmla="val 79937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18" idx="2"/>
            <a:endCxn id="34" idx="0"/>
          </p:cNvCxnSpPr>
          <p:nvPr/>
        </p:nvCxnSpPr>
        <p:spPr>
          <a:xfrm rot="5400000">
            <a:off x="5068942" y="2860620"/>
            <a:ext cx="1000132" cy="1422512"/>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17" idx="2"/>
            <a:endCxn id="34" idx="0"/>
          </p:cNvCxnSpPr>
          <p:nvPr/>
        </p:nvCxnSpPr>
        <p:spPr>
          <a:xfrm rot="5400000">
            <a:off x="4247405" y="2967777"/>
            <a:ext cx="1714512" cy="493818"/>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16" idx="2"/>
          </p:cNvCxnSpPr>
          <p:nvPr/>
        </p:nvCxnSpPr>
        <p:spPr>
          <a:xfrm rot="16200000" flipH="1">
            <a:off x="3711874" y="3068940"/>
            <a:ext cx="1857388" cy="434367"/>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12" idx="2"/>
            <a:endCxn id="23" idx="0"/>
          </p:cNvCxnSpPr>
          <p:nvPr/>
        </p:nvCxnSpPr>
        <p:spPr>
          <a:xfrm rot="16200000" flipH="1">
            <a:off x="1739834" y="2882850"/>
            <a:ext cx="1500198" cy="2163869"/>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13" idx="2"/>
            <a:endCxn id="26" idx="0"/>
          </p:cNvCxnSpPr>
          <p:nvPr/>
        </p:nvCxnSpPr>
        <p:spPr>
          <a:xfrm rot="16200000" flipH="1">
            <a:off x="3132621" y="2418249"/>
            <a:ext cx="1000132" cy="2593006"/>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60" name="圆角矩形 59"/>
          <p:cNvSpPr/>
          <p:nvPr/>
        </p:nvSpPr>
        <p:spPr>
          <a:xfrm>
            <a:off x="5857884" y="1928802"/>
            <a:ext cx="784800"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项目毛利率</a:t>
            </a:r>
            <a:endParaRPr lang="zh-CN" altLang="en-US" sz="1200" dirty="0"/>
          </a:p>
        </p:txBody>
      </p:sp>
      <p:cxnSp>
        <p:nvCxnSpPr>
          <p:cNvPr id="62" name="肘形连接符 61"/>
          <p:cNvCxnSpPr>
            <a:stCxn id="60" idx="2"/>
            <a:endCxn id="34" idx="0"/>
          </p:cNvCxnSpPr>
          <p:nvPr/>
        </p:nvCxnSpPr>
        <p:spPr>
          <a:xfrm rot="5400000">
            <a:off x="4696762" y="2518420"/>
            <a:ext cx="1714512" cy="1392532"/>
          </a:xfrm>
          <a:prstGeom prst="bentConnector3">
            <a:avLst>
              <a:gd name="adj1" fmla="val 50000"/>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5887864" y="2786058"/>
            <a:ext cx="784800" cy="285752"/>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续签率</a:t>
            </a:r>
            <a:endParaRPr lang="zh-CN" altLang="en-US" sz="1200" dirty="0"/>
          </a:p>
        </p:txBody>
      </p:sp>
      <p:sp>
        <p:nvSpPr>
          <p:cNvPr id="19" name="圆角矩形 18"/>
          <p:cNvSpPr/>
          <p:nvPr/>
        </p:nvSpPr>
        <p:spPr>
          <a:xfrm>
            <a:off x="4030476" y="2786058"/>
            <a:ext cx="785818"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员工满意度</a:t>
            </a:r>
            <a:endParaRPr lang="zh-CN" altLang="en-US" sz="1200" dirty="0"/>
          </a:p>
        </p:txBody>
      </p:sp>
      <p:sp>
        <p:nvSpPr>
          <p:cNvPr id="20" name="圆角矩形 19"/>
          <p:cNvSpPr/>
          <p:nvPr/>
        </p:nvSpPr>
        <p:spPr>
          <a:xfrm>
            <a:off x="4959170" y="2786058"/>
            <a:ext cx="784800" cy="428628"/>
          </a:xfrm>
          <a:prstGeom prst="round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zh-CN" altLang="en-US" sz="1200" dirty="0" smtClean="0"/>
              <a:t>流程成熟度</a:t>
            </a:r>
            <a:endParaRPr lang="zh-CN" altLang="en-US" sz="1200" dirty="0"/>
          </a:p>
        </p:txBody>
      </p:sp>
      <p:cxnSp>
        <p:nvCxnSpPr>
          <p:cNvPr id="72" name="肘形连接符 71"/>
          <p:cNvCxnSpPr>
            <a:stCxn id="10" idx="2"/>
            <a:endCxn id="22" idx="1"/>
          </p:cNvCxnSpPr>
          <p:nvPr/>
        </p:nvCxnSpPr>
        <p:spPr>
          <a:xfrm rot="5400000">
            <a:off x="685870" y="3243164"/>
            <a:ext cx="2678925" cy="621704"/>
          </a:xfrm>
          <a:prstGeom prst="bentConnector4">
            <a:avLst>
              <a:gd name="adj1" fmla="val 5260"/>
              <a:gd name="adj2" fmla="val 262149"/>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76" name="单圆角矩形 75"/>
          <p:cNvSpPr/>
          <p:nvPr/>
        </p:nvSpPr>
        <p:spPr>
          <a:xfrm>
            <a:off x="7143768" y="4000504"/>
            <a:ext cx="1776426" cy="1857388"/>
          </a:xfrm>
          <a:prstGeom prst="round1Rect">
            <a:avLst>
              <a:gd name="adj" fmla="val 384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Font typeface="Wingdings" pitchFamily="2" charset="2"/>
              <a:buChar char="ü"/>
            </a:pPr>
            <a:r>
              <a:rPr lang="zh-CN" altLang="en-US" sz="1200" dirty="0" smtClean="0">
                <a:solidFill>
                  <a:schemeClr val="tx1"/>
                </a:solidFill>
              </a:rPr>
              <a:t> 业务链管控的本质是对服务价值链的管理；</a:t>
            </a:r>
            <a:endParaRPr lang="zh-CN" altLang="en-US" sz="1200" dirty="0">
              <a:solidFill>
                <a:schemeClr val="tx1"/>
              </a:solidFill>
            </a:endParaRPr>
          </a:p>
        </p:txBody>
      </p:sp>
      <p:sp>
        <p:nvSpPr>
          <p:cNvPr id="77" name="单圆角矩形 76"/>
          <p:cNvSpPr/>
          <p:nvPr/>
        </p:nvSpPr>
        <p:spPr>
          <a:xfrm>
            <a:off x="7143768" y="1357298"/>
            <a:ext cx="1776426" cy="2428892"/>
          </a:xfrm>
          <a:prstGeom prst="round1Rect">
            <a:avLst>
              <a:gd name="adj" fmla="val 384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Font typeface="Wingdings" pitchFamily="2" charset="2"/>
              <a:buChar char="ü"/>
            </a:pPr>
            <a:r>
              <a:rPr lang="en-US" altLang="zh-CN" sz="1200" dirty="0" smtClean="0">
                <a:solidFill>
                  <a:schemeClr val="tx1"/>
                </a:solidFill>
              </a:rPr>
              <a:t> KGI = Key Goal Indicator</a:t>
            </a:r>
            <a:r>
              <a:rPr lang="zh-CN" altLang="en-US" sz="1200" dirty="0" smtClean="0">
                <a:solidFill>
                  <a:schemeClr val="tx1"/>
                </a:solidFill>
              </a:rPr>
              <a:t>，即关键目标指标；</a:t>
            </a:r>
            <a:endParaRPr lang="en-US" altLang="zh-CN" sz="1200" dirty="0" smtClean="0">
              <a:solidFill>
                <a:schemeClr val="tx1"/>
              </a:solidFill>
            </a:endParaRPr>
          </a:p>
          <a:p>
            <a:pPr>
              <a:buFont typeface="Wingdings" pitchFamily="2" charset="2"/>
              <a:buChar char="ü"/>
            </a:pPr>
            <a:r>
              <a:rPr lang="en-US" altLang="zh-CN" sz="1200" dirty="0" smtClean="0">
                <a:solidFill>
                  <a:schemeClr val="tx1"/>
                </a:solidFill>
              </a:rPr>
              <a:t> KPI = Key Process Indicator</a:t>
            </a:r>
            <a:r>
              <a:rPr lang="zh-CN" altLang="en-US" sz="1200" dirty="0" smtClean="0">
                <a:solidFill>
                  <a:schemeClr val="tx1"/>
                </a:solidFill>
              </a:rPr>
              <a:t>，即关键过程指标；</a:t>
            </a:r>
            <a:endParaRPr lang="en-US" altLang="zh-CN" sz="1200" dirty="0" smtClean="0">
              <a:solidFill>
                <a:schemeClr val="tx1"/>
              </a:solidFill>
            </a:endParaRPr>
          </a:p>
          <a:p>
            <a:pPr>
              <a:buFont typeface="Wingdings" pitchFamily="2" charset="2"/>
              <a:buChar char="ü"/>
            </a:pPr>
            <a:r>
              <a:rPr lang="en-US" altLang="zh-CN" sz="1200" dirty="0" smtClean="0">
                <a:solidFill>
                  <a:schemeClr val="tx1"/>
                </a:solidFill>
              </a:rPr>
              <a:t> KGI</a:t>
            </a:r>
            <a:r>
              <a:rPr lang="zh-CN" altLang="en-US" sz="1200" dirty="0" smtClean="0">
                <a:solidFill>
                  <a:schemeClr val="tx1"/>
                </a:solidFill>
              </a:rPr>
              <a:t>是对</a:t>
            </a:r>
            <a:r>
              <a:rPr lang="en-US" altLang="zh-CN" sz="1200" dirty="0" smtClean="0">
                <a:solidFill>
                  <a:schemeClr val="tx1"/>
                </a:solidFill>
              </a:rPr>
              <a:t>MS</a:t>
            </a:r>
            <a:r>
              <a:rPr lang="zh-CN" altLang="en-US" sz="1200" dirty="0" smtClean="0">
                <a:solidFill>
                  <a:schemeClr val="tx1"/>
                </a:solidFill>
              </a:rPr>
              <a:t>战略目标的量化，</a:t>
            </a:r>
            <a:r>
              <a:rPr lang="en-US" altLang="zh-CN" sz="1200" dirty="0" smtClean="0">
                <a:solidFill>
                  <a:schemeClr val="tx1"/>
                </a:solidFill>
              </a:rPr>
              <a:t>KPI</a:t>
            </a:r>
            <a:r>
              <a:rPr lang="zh-CN" altLang="en-US" sz="1200" dirty="0" smtClean="0">
                <a:solidFill>
                  <a:schemeClr val="tx1"/>
                </a:solidFill>
              </a:rPr>
              <a:t>是对</a:t>
            </a:r>
            <a:r>
              <a:rPr lang="en-US" altLang="zh-CN" sz="1200" dirty="0" smtClean="0">
                <a:solidFill>
                  <a:schemeClr val="tx1"/>
                </a:solidFill>
              </a:rPr>
              <a:t>KGI</a:t>
            </a:r>
            <a:r>
              <a:rPr lang="zh-CN" altLang="en-US" sz="1200" dirty="0" smtClean="0">
                <a:solidFill>
                  <a:schemeClr val="tx1"/>
                </a:solidFill>
              </a:rPr>
              <a:t>的进一步量化；</a:t>
            </a:r>
            <a:endParaRPr lang="en-US" altLang="zh-CN" sz="1200" dirty="0" smtClean="0">
              <a:solidFill>
                <a:schemeClr val="tx1"/>
              </a:solidFill>
            </a:endParaRPr>
          </a:p>
          <a:p>
            <a:pPr>
              <a:buFont typeface="Wingdings" pitchFamily="2" charset="2"/>
              <a:buChar char="ü"/>
            </a:pPr>
            <a:r>
              <a:rPr lang="en-US" altLang="zh-CN" sz="1200" dirty="0" smtClean="0">
                <a:solidFill>
                  <a:schemeClr val="tx1"/>
                </a:solidFill>
              </a:rPr>
              <a:t> KGI</a:t>
            </a:r>
            <a:r>
              <a:rPr lang="zh-CN" altLang="en-US" sz="1200" dirty="0" smtClean="0">
                <a:solidFill>
                  <a:schemeClr val="tx1"/>
                </a:solidFill>
              </a:rPr>
              <a:t>确保做正确的事，</a:t>
            </a:r>
            <a:r>
              <a:rPr lang="en-US" altLang="zh-CN" sz="1200" dirty="0" smtClean="0">
                <a:solidFill>
                  <a:schemeClr val="tx1"/>
                </a:solidFill>
              </a:rPr>
              <a:t>KPI</a:t>
            </a:r>
            <a:r>
              <a:rPr lang="zh-CN" altLang="en-US" sz="1200" dirty="0" smtClean="0">
                <a:solidFill>
                  <a:schemeClr val="tx1"/>
                </a:solidFill>
              </a:rPr>
              <a:t>确保正确地做事；</a:t>
            </a:r>
            <a:endParaRPr lang="zh-CN" altLang="en-US" sz="120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客户体验和用户感知分析</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24</a:t>
            </a:fld>
            <a:endParaRPr lang="zh-CN" altLang="en-US" dirty="0"/>
          </a:p>
        </p:txBody>
      </p:sp>
      <p:sp>
        <p:nvSpPr>
          <p:cNvPr id="6" name="TextBox 7"/>
          <p:cNvSpPr txBox="1">
            <a:spLocks noChangeArrowheads="1"/>
          </p:cNvSpPr>
          <p:nvPr/>
        </p:nvSpPr>
        <p:spPr bwMode="auto">
          <a:xfrm>
            <a:off x="457200" y="1300186"/>
            <a:ext cx="1295400" cy="276225"/>
          </a:xfrm>
          <a:prstGeom prst="rect">
            <a:avLst/>
          </a:prstGeom>
          <a:solidFill>
            <a:srgbClr val="0070C0"/>
          </a:solidFill>
          <a:ln w="9525">
            <a:noFill/>
            <a:miter lim="800000"/>
            <a:headEnd/>
            <a:tailEnd/>
          </a:ln>
        </p:spPr>
        <p:txBody>
          <a:bodyPr>
            <a:spAutoFit/>
          </a:bodyPr>
          <a:lstStyle/>
          <a:p>
            <a:pPr algn="ctr"/>
            <a:r>
              <a:rPr lang="zh-CN" altLang="en-US" sz="1200">
                <a:solidFill>
                  <a:schemeClr val="bg1"/>
                </a:solidFill>
              </a:rPr>
              <a:t>用户体验</a:t>
            </a:r>
          </a:p>
        </p:txBody>
      </p:sp>
      <p:sp>
        <p:nvSpPr>
          <p:cNvPr id="7" name="TextBox 8"/>
          <p:cNvSpPr txBox="1">
            <a:spLocks noChangeArrowheads="1"/>
          </p:cNvSpPr>
          <p:nvPr/>
        </p:nvSpPr>
        <p:spPr bwMode="auto">
          <a:xfrm>
            <a:off x="2438400" y="1300186"/>
            <a:ext cx="1295400" cy="276225"/>
          </a:xfrm>
          <a:prstGeom prst="rect">
            <a:avLst/>
          </a:prstGeom>
          <a:solidFill>
            <a:srgbClr val="0070C0"/>
          </a:solidFill>
          <a:ln w="9525">
            <a:noFill/>
            <a:miter lim="800000"/>
            <a:headEnd/>
            <a:tailEnd/>
          </a:ln>
        </p:spPr>
        <p:txBody>
          <a:bodyPr>
            <a:spAutoFit/>
          </a:bodyPr>
          <a:lstStyle/>
          <a:p>
            <a:pPr algn="ctr"/>
            <a:r>
              <a:rPr lang="zh-CN" altLang="en-US" sz="1200" dirty="0">
                <a:solidFill>
                  <a:schemeClr val="bg1"/>
                </a:solidFill>
              </a:rPr>
              <a:t>销售阶段体验</a:t>
            </a:r>
          </a:p>
        </p:txBody>
      </p:sp>
      <p:sp>
        <p:nvSpPr>
          <p:cNvPr id="8" name="TextBox 9"/>
          <p:cNvSpPr txBox="1">
            <a:spLocks noChangeArrowheads="1"/>
          </p:cNvSpPr>
          <p:nvPr/>
        </p:nvSpPr>
        <p:spPr bwMode="auto">
          <a:xfrm>
            <a:off x="2438400" y="2824186"/>
            <a:ext cx="1295400" cy="276225"/>
          </a:xfrm>
          <a:prstGeom prst="rect">
            <a:avLst/>
          </a:prstGeom>
          <a:solidFill>
            <a:srgbClr val="0070C0"/>
          </a:solidFill>
          <a:ln w="9525">
            <a:noFill/>
            <a:miter lim="800000"/>
            <a:headEnd/>
            <a:tailEnd/>
          </a:ln>
        </p:spPr>
        <p:txBody>
          <a:bodyPr>
            <a:spAutoFit/>
          </a:bodyPr>
          <a:lstStyle/>
          <a:p>
            <a:pPr algn="ctr"/>
            <a:r>
              <a:rPr lang="zh-CN" altLang="en-US" sz="1200">
                <a:solidFill>
                  <a:schemeClr val="bg1"/>
                </a:solidFill>
              </a:rPr>
              <a:t>部署阶段体验</a:t>
            </a:r>
          </a:p>
        </p:txBody>
      </p:sp>
      <p:sp>
        <p:nvSpPr>
          <p:cNvPr id="9" name="TextBox 10"/>
          <p:cNvSpPr txBox="1">
            <a:spLocks noChangeArrowheads="1"/>
          </p:cNvSpPr>
          <p:nvPr/>
        </p:nvSpPr>
        <p:spPr bwMode="auto">
          <a:xfrm>
            <a:off x="2438400" y="3524273"/>
            <a:ext cx="1295400" cy="276225"/>
          </a:xfrm>
          <a:prstGeom prst="rect">
            <a:avLst/>
          </a:prstGeom>
          <a:solidFill>
            <a:srgbClr val="0070C0"/>
          </a:solidFill>
          <a:ln w="9525">
            <a:noFill/>
            <a:miter lim="800000"/>
            <a:headEnd/>
            <a:tailEnd/>
          </a:ln>
        </p:spPr>
        <p:txBody>
          <a:bodyPr>
            <a:spAutoFit/>
          </a:bodyPr>
          <a:lstStyle/>
          <a:p>
            <a:pPr algn="ctr"/>
            <a:r>
              <a:rPr lang="zh-CN" altLang="en-US" sz="1200" dirty="0">
                <a:solidFill>
                  <a:schemeClr val="bg1"/>
                </a:solidFill>
              </a:rPr>
              <a:t>运营阶段体验</a:t>
            </a:r>
          </a:p>
        </p:txBody>
      </p:sp>
      <p:sp>
        <p:nvSpPr>
          <p:cNvPr id="10" name="TextBox 9"/>
          <p:cNvSpPr txBox="1"/>
          <p:nvPr/>
        </p:nvSpPr>
        <p:spPr>
          <a:xfrm>
            <a:off x="4495800" y="1300186"/>
            <a:ext cx="1447800" cy="276225"/>
          </a:xfrm>
          <a:prstGeom prst="rect">
            <a:avLst/>
          </a:prstGeom>
          <a:solidFill>
            <a:schemeClr val="accent2">
              <a:lumMod val="60000"/>
              <a:lumOff val="40000"/>
            </a:schemeClr>
          </a:solidFill>
        </p:spPr>
        <p:txBody>
          <a:bodyPr>
            <a:spAutoFit/>
          </a:bodyPr>
          <a:lstStyle/>
          <a:p>
            <a:pPr algn="ctr">
              <a:defRPr/>
            </a:pPr>
            <a:r>
              <a:rPr lang="zh-CN" altLang="en-US" sz="1200" dirty="0">
                <a:solidFill>
                  <a:schemeClr val="bg1"/>
                </a:solidFill>
                <a:latin typeface="Arial" charset="0"/>
                <a:ea typeface="宋体" charset="-122"/>
              </a:rPr>
              <a:t>需求沟通调研</a:t>
            </a:r>
          </a:p>
        </p:txBody>
      </p:sp>
      <p:sp>
        <p:nvSpPr>
          <p:cNvPr id="11" name="TextBox 10"/>
          <p:cNvSpPr txBox="1"/>
          <p:nvPr/>
        </p:nvSpPr>
        <p:spPr>
          <a:xfrm>
            <a:off x="4495800" y="1604986"/>
            <a:ext cx="1447800" cy="276225"/>
          </a:xfrm>
          <a:prstGeom prst="rect">
            <a:avLst/>
          </a:prstGeom>
          <a:solidFill>
            <a:schemeClr val="accent2">
              <a:lumMod val="60000"/>
              <a:lumOff val="40000"/>
            </a:schemeClr>
          </a:solidFill>
        </p:spPr>
        <p:txBody>
          <a:bodyPr>
            <a:spAutoFit/>
          </a:bodyPr>
          <a:lstStyle/>
          <a:p>
            <a:pPr algn="ctr">
              <a:defRPr/>
            </a:pPr>
            <a:r>
              <a:rPr lang="zh-CN" altLang="en-US" sz="1200" dirty="0">
                <a:solidFill>
                  <a:schemeClr val="bg1"/>
                </a:solidFill>
                <a:latin typeface="Arial" charset="0"/>
                <a:ea typeface="宋体" charset="-122"/>
              </a:rPr>
              <a:t>需求响应速度</a:t>
            </a:r>
          </a:p>
        </p:txBody>
      </p:sp>
      <p:sp>
        <p:nvSpPr>
          <p:cNvPr id="12" name="TextBox 11"/>
          <p:cNvSpPr txBox="1"/>
          <p:nvPr/>
        </p:nvSpPr>
        <p:spPr>
          <a:xfrm>
            <a:off x="4495800" y="1909786"/>
            <a:ext cx="1447800" cy="276225"/>
          </a:xfrm>
          <a:prstGeom prst="rect">
            <a:avLst/>
          </a:prstGeom>
          <a:solidFill>
            <a:schemeClr val="accent2">
              <a:lumMod val="60000"/>
              <a:lumOff val="40000"/>
            </a:schemeClr>
          </a:solidFill>
        </p:spPr>
        <p:txBody>
          <a:bodyPr>
            <a:spAutoFit/>
          </a:bodyPr>
          <a:lstStyle/>
          <a:p>
            <a:pPr algn="ctr">
              <a:defRPr/>
            </a:pPr>
            <a:r>
              <a:rPr lang="zh-CN" altLang="en-US" sz="1200" dirty="0">
                <a:solidFill>
                  <a:schemeClr val="bg1"/>
                </a:solidFill>
                <a:latin typeface="Arial" charset="0"/>
                <a:ea typeface="宋体" charset="-122"/>
              </a:rPr>
              <a:t>服务目录沟通</a:t>
            </a:r>
          </a:p>
        </p:txBody>
      </p:sp>
      <p:sp>
        <p:nvSpPr>
          <p:cNvPr id="13" name="TextBox 12"/>
          <p:cNvSpPr txBox="1"/>
          <p:nvPr/>
        </p:nvSpPr>
        <p:spPr>
          <a:xfrm>
            <a:off x="4495800" y="2214586"/>
            <a:ext cx="1447800" cy="276225"/>
          </a:xfrm>
          <a:prstGeom prst="rect">
            <a:avLst/>
          </a:prstGeom>
          <a:solidFill>
            <a:schemeClr val="accent2">
              <a:lumMod val="60000"/>
              <a:lumOff val="40000"/>
            </a:schemeClr>
          </a:solidFill>
        </p:spPr>
        <p:txBody>
          <a:bodyPr>
            <a:spAutoFit/>
          </a:bodyPr>
          <a:lstStyle/>
          <a:p>
            <a:pPr algn="ctr">
              <a:defRPr/>
            </a:pPr>
            <a:r>
              <a:rPr lang="zh-CN" altLang="en-US" sz="1200" dirty="0" smtClean="0">
                <a:solidFill>
                  <a:schemeClr val="bg1"/>
                </a:solidFill>
                <a:latin typeface="Arial" charset="0"/>
                <a:ea typeface="宋体" charset="-122"/>
              </a:rPr>
              <a:t>服务合同签署</a:t>
            </a:r>
            <a:endParaRPr lang="zh-CN" altLang="en-US" sz="1200" dirty="0">
              <a:solidFill>
                <a:schemeClr val="bg1"/>
              </a:solidFill>
              <a:latin typeface="Arial" charset="0"/>
              <a:ea typeface="宋体" charset="-122"/>
            </a:endParaRPr>
          </a:p>
        </p:txBody>
      </p:sp>
      <p:sp>
        <p:nvSpPr>
          <p:cNvPr id="14" name="TextBox 13"/>
          <p:cNvSpPr txBox="1"/>
          <p:nvPr/>
        </p:nvSpPr>
        <p:spPr>
          <a:xfrm>
            <a:off x="4495800" y="2519386"/>
            <a:ext cx="1447800" cy="276999"/>
          </a:xfrm>
          <a:prstGeom prst="rect">
            <a:avLst/>
          </a:prstGeom>
          <a:solidFill>
            <a:srgbClr val="CC3300"/>
          </a:solidFill>
        </p:spPr>
        <p:txBody>
          <a:bodyPr>
            <a:spAutoFit/>
          </a:bodyPr>
          <a:lstStyle/>
          <a:p>
            <a:pPr algn="ctr">
              <a:defRPr/>
            </a:pPr>
            <a:r>
              <a:rPr lang="zh-CN" altLang="en-US" sz="1200" dirty="0" smtClean="0">
                <a:solidFill>
                  <a:schemeClr val="bg1"/>
                </a:solidFill>
                <a:latin typeface="Arial" charset="0"/>
                <a:ea typeface="宋体" charset="-122"/>
              </a:rPr>
              <a:t>部署计划</a:t>
            </a:r>
            <a:r>
              <a:rPr lang="zh-CN" altLang="en-US" sz="1200" dirty="0">
                <a:solidFill>
                  <a:schemeClr val="bg1"/>
                </a:solidFill>
                <a:latin typeface="Arial" charset="0"/>
                <a:ea typeface="宋体" charset="-122"/>
              </a:rPr>
              <a:t>与沟通</a:t>
            </a:r>
          </a:p>
        </p:txBody>
      </p:sp>
      <p:sp>
        <p:nvSpPr>
          <p:cNvPr id="15" name="TextBox 14"/>
          <p:cNvSpPr txBox="1"/>
          <p:nvPr/>
        </p:nvSpPr>
        <p:spPr>
          <a:xfrm>
            <a:off x="4495800" y="2824186"/>
            <a:ext cx="1447800" cy="276225"/>
          </a:xfrm>
          <a:prstGeom prst="rect">
            <a:avLst/>
          </a:prstGeom>
          <a:solidFill>
            <a:srgbClr val="CC3300"/>
          </a:solidFill>
        </p:spPr>
        <p:txBody>
          <a:bodyPr>
            <a:spAutoFit/>
          </a:bodyPr>
          <a:lstStyle/>
          <a:p>
            <a:pPr algn="ctr">
              <a:defRPr/>
            </a:pPr>
            <a:r>
              <a:rPr lang="zh-CN" altLang="en-US" sz="1200" dirty="0" smtClean="0">
                <a:solidFill>
                  <a:schemeClr val="bg1"/>
                </a:solidFill>
                <a:latin typeface="Arial" charset="0"/>
                <a:ea typeface="宋体" charset="-122"/>
              </a:rPr>
              <a:t>部署质量控制</a:t>
            </a:r>
            <a:endParaRPr lang="zh-CN" altLang="en-US" sz="1200" dirty="0">
              <a:solidFill>
                <a:schemeClr val="bg1"/>
              </a:solidFill>
              <a:latin typeface="Arial" charset="0"/>
              <a:ea typeface="宋体" charset="-122"/>
            </a:endParaRPr>
          </a:p>
        </p:txBody>
      </p:sp>
      <p:sp>
        <p:nvSpPr>
          <p:cNvPr id="16" name="TextBox 17"/>
          <p:cNvSpPr txBox="1">
            <a:spLocks noChangeArrowheads="1"/>
          </p:cNvSpPr>
          <p:nvPr/>
        </p:nvSpPr>
        <p:spPr bwMode="auto">
          <a:xfrm>
            <a:off x="4495800" y="3157561"/>
            <a:ext cx="1447800" cy="276225"/>
          </a:xfrm>
          <a:prstGeom prst="rect">
            <a:avLst/>
          </a:prstGeom>
          <a:solidFill>
            <a:srgbClr val="00B050"/>
          </a:solidFill>
          <a:ln w="9525">
            <a:noFill/>
            <a:miter lim="800000"/>
            <a:headEnd/>
            <a:tailEnd/>
          </a:ln>
        </p:spPr>
        <p:txBody>
          <a:bodyPr>
            <a:spAutoFit/>
          </a:bodyPr>
          <a:lstStyle/>
          <a:p>
            <a:pPr algn="ctr"/>
            <a:r>
              <a:rPr lang="zh-CN" altLang="en-US" sz="1200" b="1" dirty="0">
                <a:solidFill>
                  <a:schemeClr val="bg1"/>
                </a:solidFill>
              </a:rPr>
              <a:t>服务功能体验</a:t>
            </a:r>
          </a:p>
        </p:txBody>
      </p:sp>
      <p:sp>
        <p:nvSpPr>
          <p:cNvPr id="17" name="TextBox 18"/>
          <p:cNvSpPr txBox="1">
            <a:spLocks noChangeArrowheads="1"/>
          </p:cNvSpPr>
          <p:nvPr/>
        </p:nvSpPr>
        <p:spPr bwMode="auto">
          <a:xfrm>
            <a:off x="4495800" y="3524273"/>
            <a:ext cx="1447800" cy="276225"/>
          </a:xfrm>
          <a:prstGeom prst="rect">
            <a:avLst/>
          </a:prstGeom>
          <a:solidFill>
            <a:srgbClr val="00B050"/>
          </a:solidFill>
          <a:ln w="9525">
            <a:noFill/>
            <a:miter lim="800000"/>
            <a:headEnd/>
            <a:tailEnd/>
          </a:ln>
        </p:spPr>
        <p:txBody>
          <a:bodyPr>
            <a:spAutoFit/>
          </a:bodyPr>
          <a:lstStyle/>
          <a:p>
            <a:pPr algn="ctr"/>
            <a:r>
              <a:rPr lang="zh-CN" altLang="en-US" sz="1200" b="1" dirty="0">
                <a:solidFill>
                  <a:schemeClr val="bg1"/>
                </a:solidFill>
              </a:rPr>
              <a:t>服务质量体验</a:t>
            </a:r>
          </a:p>
        </p:txBody>
      </p:sp>
      <p:sp>
        <p:nvSpPr>
          <p:cNvPr id="18" name="TextBox 19"/>
          <p:cNvSpPr txBox="1">
            <a:spLocks noChangeArrowheads="1"/>
          </p:cNvSpPr>
          <p:nvPr/>
        </p:nvSpPr>
        <p:spPr bwMode="auto">
          <a:xfrm>
            <a:off x="6705600" y="1233494"/>
            <a:ext cx="1905000" cy="276225"/>
          </a:xfrm>
          <a:prstGeom prst="rect">
            <a:avLst/>
          </a:prstGeom>
          <a:solidFill>
            <a:srgbClr val="0070C0"/>
          </a:solidFill>
          <a:ln w="9525">
            <a:noFill/>
            <a:miter lim="800000"/>
            <a:headEnd/>
            <a:tailEnd/>
          </a:ln>
        </p:spPr>
        <p:txBody>
          <a:bodyPr>
            <a:spAutoFit/>
          </a:bodyPr>
          <a:lstStyle/>
          <a:p>
            <a:pPr algn="ctr"/>
            <a:r>
              <a:rPr lang="zh-CN" altLang="en-US" sz="1200">
                <a:solidFill>
                  <a:schemeClr val="bg1"/>
                </a:solidFill>
              </a:rPr>
              <a:t>故障处理与解决</a:t>
            </a:r>
          </a:p>
        </p:txBody>
      </p:sp>
      <p:sp>
        <p:nvSpPr>
          <p:cNvPr id="19" name="TextBox 20"/>
          <p:cNvSpPr txBox="1">
            <a:spLocks noChangeArrowheads="1"/>
          </p:cNvSpPr>
          <p:nvPr/>
        </p:nvSpPr>
        <p:spPr bwMode="auto">
          <a:xfrm>
            <a:off x="6705600" y="2147894"/>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例会制度</a:t>
            </a:r>
            <a:endParaRPr lang="zh-CN" altLang="en-US" sz="1200" dirty="0">
              <a:solidFill>
                <a:schemeClr val="bg1"/>
              </a:solidFill>
            </a:endParaRPr>
          </a:p>
        </p:txBody>
      </p:sp>
      <p:sp>
        <p:nvSpPr>
          <p:cNvPr id="20" name="TextBox 21"/>
          <p:cNvSpPr txBox="1">
            <a:spLocks noChangeArrowheads="1"/>
          </p:cNvSpPr>
          <p:nvPr/>
        </p:nvSpPr>
        <p:spPr bwMode="auto">
          <a:xfrm>
            <a:off x="6705600" y="1538294"/>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集中的服务台</a:t>
            </a:r>
            <a:endParaRPr lang="zh-CN" altLang="en-US" sz="1200" dirty="0">
              <a:solidFill>
                <a:schemeClr val="bg1"/>
              </a:solidFill>
            </a:endParaRPr>
          </a:p>
        </p:txBody>
      </p:sp>
      <p:sp>
        <p:nvSpPr>
          <p:cNvPr id="21" name="TextBox 22"/>
          <p:cNvSpPr txBox="1">
            <a:spLocks noChangeArrowheads="1"/>
          </p:cNvSpPr>
          <p:nvPr/>
        </p:nvSpPr>
        <p:spPr bwMode="auto">
          <a:xfrm>
            <a:off x="6705600" y="1843094"/>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资源投入</a:t>
            </a:r>
            <a:endParaRPr lang="zh-CN" altLang="en-US" sz="1200" dirty="0">
              <a:solidFill>
                <a:schemeClr val="bg1"/>
              </a:solidFill>
            </a:endParaRPr>
          </a:p>
        </p:txBody>
      </p:sp>
      <p:sp>
        <p:nvSpPr>
          <p:cNvPr id="22" name="TextBox 23"/>
          <p:cNvSpPr txBox="1">
            <a:spLocks noChangeArrowheads="1"/>
          </p:cNvSpPr>
          <p:nvPr/>
        </p:nvSpPr>
        <p:spPr bwMode="auto">
          <a:xfrm>
            <a:off x="6705600" y="2757494"/>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客户培训</a:t>
            </a:r>
            <a:endParaRPr lang="zh-CN" altLang="en-US" sz="1200" dirty="0">
              <a:solidFill>
                <a:schemeClr val="bg1"/>
              </a:solidFill>
            </a:endParaRPr>
          </a:p>
        </p:txBody>
      </p:sp>
      <p:sp>
        <p:nvSpPr>
          <p:cNvPr id="23" name="TextBox 27"/>
          <p:cNvSpPr txBox="1">
            <a:spLocks noChangeArrowheads="1"/>
          </p:cNvSpPr>
          <p:nvPr/>
        </p:nvSpPr>
        <p:spPr bwMode="auto">
          <a:xfrm>
            <a:off x="6705600" y="3386161"/>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沟通协调</a:t>
            </a:r>
            <a:endParaRPr lang="zh-CN" altLang="en-US" sz="1200" dirty="0">
              <a:solidFill>
                <a:schemeClr val="bg1"/>
              </a:solidFill>
            </a:endParaRPr>
          </a:p>
        </p:txBody>
      </p:sp>
      <p:sp>
        <p:nvSpPr>
          <p:cNvPr id="24" name="TextBox 28"/>
          <p:cNvSpPr txBox="1">
            <a:spLocks noChangeArrowheads="1"/>
          </p:cNvSpPr>
          <p:nvPr/>
        </p:nvSpPr>
        <p:spPr bwMode="auto">
          <a:xfrm>
            <a:off x="6705600" y="43767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故障解决效率</a:t>
            </a:r>
            <a:endParaRPr lang="zh-CN" altLang="en-US" sz="1200" dirty="0">
              <a:solidFill>
                <a:schemeClr val="bg1"/>
              </a:solidFill>
            </a:endParaRPr>
          </a:p>
        </p:txBody>
      </p:sp>
      <p:sp>
        <p:nvSpPr>
          <p:cNvPr id="25" name="TextBox 29"/>
          <p:cNvSpPr txBox="1">
            <a:spLocks noChangeArrowheads="1"/>
          </p:cNvSpPr>
          <p:nvPr/>
        </p:nvSpPr>
        <p:spPr bwMode="auto">
          <a:xfrm>
            <a:off x="6705600" y="37671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响应与解决时限承诺</a:t>
            </a:r>
            <a:endParaRPr lang="zh-CN" altLang="en-US" sz="1200" dirty="0">
              <a:solidFill>
                <a:schemeClr val="bg1"/>
              </a:solidFill>
            </a:endParaRPr>
          </a:p>
        </p:txBody>
      </p:sp>
      <p:sp>
        <p:nvSpPr>
          <p:cNvPr id="26" name="TextBox 30"/>
          <p:cNvSpPr txBox="1">
            <a:spLocks noChangeArrowheads="1"/>
          </p:cNvSpPr>
          <p:nvPr/>
        </p:nvSpPr>
        <p:spPr bwMode="auto">
          <a:xfrm>
            <a:off x="6705600" y="40719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故障响应效率</a:t>
            </a:r>
            <a:endParaRPr lang="zh-CN" altLang="en-US" sz="1200" dirty="0">
              <a:solidFill>
                <a:schemeClr val="bg1"/>
              </a:solidFill>
            </a:endParaRPr>
          </a:p>
        </p:txBody>
      </p:sp>
      <p:sp>
        <p:nvSpPr>
          <p:cNvPr id="27" name="TextBox 31"/>
          <p:cNvSpPr txBox="1">
            <a:spLocks noChangeArrowheads="1"/>
          </p:cNvSpPr>
          <p:nvPr/>
        </p:nvSpPr>
        <p:spPr bwMode="auto">
          <a:xfrm>
            <a:off x="6705600" y="46815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服务支持时间</a:t>
            </a:r>
            <a:endParaRPr lang="zh-CN" altLang="en-US" sz="1200" dirty="0">
              <a:solidFill>
                <a:schemeClr val="bg1"/>
              </a:solidFill>
            </a:endParaRPr>
          </a:p>
        </p:txBody>
      </p:sp>
      <p:sp>
        <p:nvSpPr>
          <p:cNvPr id="28" name="TextBox 32"/>
          <p:cNvSpPr txBox="1">
            <a:spLocks noChangeArrowheads="1"/>
          </p:cNvSpPr>
          <p:nvPr/>
        </p:nvSpPr>
        <p:spPr bwMode="auto">
          <a:xfrm>
            <a:off x="6705600" y="49863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服务态度</a:t>
            </a:r>
            <a:endParaRPr lang="zh-CN" altLang="en-US" sz="1200" dirty="0">
              <a:solidFill>
                <a:schemeClr val="bg1"/>
              </a:solidFill>
            </a:endParaRPr>
          </a:p>
        </p:txBody>
      </p:sp>
      <p:sp>
        <p:nvSpPr>
          <p:cNvPr id="29" name="TextBox 48"/>
          <p:cNvSpPr txBox="1">
            <a:spLocks noChangeArrowheads="1"/>
          </p:cNvSpPr>
          <p:nvPr/>
        </p:nvSpPr>
        <p:spPr bwMode="auto">
          <a:xfrm>
            <a:off x="6705600" y="52911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技术水平</a:t>
            </a:r>
            <a:endParaRPr lang="zh-CN" altLang="en-US" sz="1200" dirty="0">
              <a:solidFill>
                <a:schemeClr val="bg1"/>
              </a:solidFill>
            </a:endParaRPr>
          </a:p>
        </p:txBody>
      </p:sp>
      <p:cxnSp>
        <p:nvCxnSpPr>
          <p:cNvPr id="30" name="直接箭头连接符 29"/>
          <p:cNvCxnSpPr>
            <a:stCxn id="6" idx="3"/>
            <a:endCxn id="7" idx="1"/>
          </p:cNvCxnSpPr>
          <p:nvPr/>
        </p:nvCxnSpPr>
        <p:spPr>
          <a:xfrm>
            <a:off x="1752600" y="1438299"/>
            <a:ext cx="685800" cy="158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6" idx="3"/>
            <a:endCxn id="8" idx="1"/>
          </p:cNvCxnSpPr>
          <p:nvPr/>
        </p:nvCxnSpPr>
        <p:spPr>
          <a:xfrm>
            <a:off x="1752600" y="1438299"/>
            <a:ext cx="685800" cy="15240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6" idx="3"/>
          </p:cNvCxnSpPr>
          <p:nvPr/>
        </p:nvCxnSpPr>
        <p:spPr>
          <a:xfrm>
            <a:off x="1752600" y="1438299"/>
            <a:ext cx="685800" cy="2162175"/>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7" idx="3"/>
            <a:endCxn id="10" idx="1"/>
          </p:cNvCxnSpPr>
          <p:nvPr/>
        </p:nvCxnSpPr>
        <p:spPr>
          <a:xfrm>
            <a:off x="3733800" y="1438299"/>
            <a:ext cx="762000" cy="158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7" idx="3"/>
            <a:endCxn id="11" idx="1"/>
          </p:cNvCxnSpPr>
          <p:nvPr/>
        </p:nvCxnSpPr>
        <p:spPr>
          <a:xfrm>
            <a:off x="3733800" y="1438299"/>
            <a:ext cx="762000" cy="3048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7" idx="3"/>
            <a:endCxn id="12" idx="1"/>
          </p:cNvCxnSpPr>
          <p:nvPr/>
        </p:nvCxnSpPr>
        <p:spPr>
          <a:xfrm>
            <a:off x="3733800" y="1438299"/>
            <a:ext cx="762000" cy="6096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7" idx="3"/>
            <a:endCxn id="13" idx="1"/>
          </p:cNvCxnSpPr>
          <p:nvPr/>
        </p:nvCxnSpPr>
        <p:spPr>
          <a:xfrm>
            <a:off x="3733800" y="1438299"/>
            <a:ext cx="762000" cy="9144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8" idx="3"/>
            <a:endCxn id="14" idx="1"/>
          </p:cNvCxnSpPr>
          <p:nvPr/>
        </p:nvCxnSpPr>
        <p:spPr>
          <a:xfrm flipV="1">
            <a:off x="3733800" y="2657886"/>
            <a:ext cx="762000" cy="304413"/>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8" idx="3"/>
            <a:endCxn id="15" idx="1"/>
          </p:cNvCxnSpPr>
          <p:nvPr/>
        </p:nvCxnSpPr>
        <p:spPr>
          <a:xfrm>
            <a:off x="3733800" y="2962299"/>
            <a:ext cx="762000" cy="158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endCxn id="16" idx="1"/>
          </p:cNvCxnSpPr>
          <p:nvPr/>
        </p:nvCxnSpPr>
        <p:spPr>
          <a:xfrm flipV="1">
            <a:off x="3733800" y="3295674"/>
            <a:ext cx="762000" cy="3048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714744" y="3590948"/>
            <a:ext cx="762000" cy="158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16" idx="3"/>
            <a:endCxn id="22" idx="1"/>
          </p:cNvCxnSpPr>
          <p:nvPr/>
        </p:nvCxnSpPr>
        <p:spPr>
          <a:xfrm flipV="1">
            <a:off x="5943600" y="2895607"/>
            <a:ext cx="762000" cy="4000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16" idx="3"/>
            <a:endCxn id="19" idx="1"/>
          </p:cNvCxnSpPr>
          <p:nvPr/>
        </p:nvCxnSpPr>
        <p:spPr>
          <a:xfrm flipV="1">
            <a:off x="5943600" y="2286007"/>
            <a:ext cx="762000" cy="10096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16" idx="3"/>
            <a:endCxn id="21" idx="1"/>
          </p:cNvCxnSpPr>
          <p:nvPr/>
        </p:nvCxnSpPr>
        <p:spPr>
          <a:xfrm flipV="1">
            <a:off x="5943600" y="1981207"/>
            <a:ext cx="762000" cy="13144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stCxn id="16" idx="3"/>
            <a:endCxn id="20" idx="1"/>
          </p:cNvCxnSpPr>
          <p:nvPr/>
        </p:nvCxnSpPr>
        <p:spPr>
          <a:xfrm flipV="1">
            <a:off x="5943600" y="1676407"/>
            <a:ext cx="762000" cy="16192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16" idx="3"/>
            <a:endCxn id="18" idx="1"/>
          </p:cNvCxnSpPr>
          <p:nvPr/>
        </p:nvCxnSpPr>
        <p:spPr>
          <a:xfrm flipV="1">
            <a:off x="5943600" y="1371607"/>
            <a:ext cx="762000" cy="19240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endCxn id="23" idx="1"/>
          </p:cNvCxnSpPr>
          <p:nvPr/>
        </p:nvCxnSpPr>
        <p:spPr>
          <a:xfrm>
            <a:off x="5943600" y="3314723"/>
            <a:ext cx="762000" cy="209551"/>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endCxn id="25" idx="1"/>
          </p:cNvCxnSpPr>
          <p:nvPr/>
        </p:nvCxnSpPr>
        <p:spPr>
          <a:xfrm>
            <a:off x="5929322" y="3519510"/>
            <a:ext cx="776278" cy="385764"/>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26" idx="1"/>
          </p:cNvCxnSpPr>
          <p:nvPr/>
        </p:nvCxnSpPr>
        <p:spPr>
          <a:xfrm>
            <a:off x="5929322" y="3519510"/>
            <a:ext cx="776278" cy="690564"/>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endCxn id="24" idx="1"/>
          </p:cNvCxnSpPr>
          <p:nvPr/>
        </p:nvCxnSpPr>
        <p:spPr>
          <a:xfrm rot="16200000" flipH="1">
            <a:off x="5819779" y="3629053"/>
            <a:ext cx="995364" cy="77627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17" idx="3"/>
            <a:endCxn id="27" idx="1"/>
          </p:cNvCxnSpPr>
          <p:nvPr/>
        </p:nvCxnSpPr>
        <p:spPr>
          <a:xfrm>
            <a:off x="5943600" y="3662386"/>
            <a:ext cx="762000" cy="115728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28" idx="1"/>
          </p:cNvCxnSpPr>
          <p:nvPr/>
        </p:nvCxnSpPr>
        <p:spPr>
          <a:xfrm rot="16200000" flipH="1">
            <a:off x="5514979" y="3933853"/>
            <a:ext cx="1604964" cy="77627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17" idx="3"/>
            <a:endCxn id="29" idx="1"/>
          </p:cNvCxnSpPr>
          <p:nvPr/>
        </p:nvCxnSpPr>
        <p:spPr>
          <a:xfrm>
            <a:off x="5943600" y="3662386"/>
            <a:ext cx="762000" cy="176688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 name="TextBox 129"/>
          <p:cNvSpPr txBox="1">
            <a:spLocks noChangeArrowheads="1"/>
          </p:cNvSpPr>
          <p:nvPr/>
        </p:nvSpPr>
        <p:spPr bwMode="auto">
          <a:xfrm>
            <a:off x="6705600" y="55959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业务水平</a:t>
            </a:r>
            <a:endParaRPr lang="zh-CN" altLang="en-US" sz="1200" dirty="0">
              <a:solidFill>
                <a:schemeClr val="bg1"/>
              </a:solidFill>
            </a:endParaRPr>
          </a:p>
        </p:txBody>
      </p:sp>
      <p:cxnSp>
        <p:nvCxnSpPr>
          <p:cNvPr id="54" name="直接箭头连接符 53"/>
          <p:cNvCxnSpPr>
            <a:endCxn id="53" idx="1"/>
          </p:cNvCxnSpPr>
          <p:nvPr/>
        </p:nvCxnSpPr>
        <p:spPr>
          <a:xfrm rot="16200000" flipH="1">
            <a:off x="5210179" y="4238653"/>
            <a:ext cx="2214564" cy="77627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TextBox 25"/>
          <p:cNvSpPr txBox="1">
            <a:spLocks noChangeArrowheads="1"/>
          </p:cNvSpPr>
          <p:nvPr/>
        </p:nvSpPr>
        <p:spPr bwMode="auto">
          <a:xfrm>
            <a:off x="6705600" y="59007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服务规范性</a:t>
            </a:r>
            <a:endParaRPr lang="zh-CN" altLang="en-US" sz="1200" dirty="0">
              <a:solidFill>
                <a:schemeClr val="bg1"/>
              </a:solidFill>
            </a:endParaRPr>
          </a:p>
        </p:txBody>
      </p:sp>
      <p:sp>
        <p:nvSpPr>
          <p:cNvPr id="56" name="TextBox 26"/>
          <p:cNvSpPr txBox="1">
            <a:spLocks noChangeArrowheads="1"/>
          </p:cNvSpPr>
          <p:nvPr/>
        </p:nvSpPr>
        <p:spPr bwMode="auto">
          <a:xfrm>
            <a:off x="6705600" y="62055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smtClean="0">
                <a:solidFill>
                  <a:schemeClr val="bg1"/>
                </a:solidFill>
              </a:rPr>
              <a:t>服务主动性</a:t>
            </a:r>
            <a:endParaRPr lang="zh-CN" altLang="en-US" sz="1200" dirty="0">
              <a:solidFill>
                <a:schemeClr val="bg1"/>
              </a:solidFill>
            </a:endParaRPr>
          </a:p>
        </p:txBody>
      </p:sp>
      <p:cxnSp>
        <p:nvCxnSpPr>
          <p:cNvPr id="57" name="直接箭头连接符 56"/>
          <p:cNvCxnSpPr>
            <a:stCxn id="17" idx="3"/>
            <a:endCxn id="55" idx="1"/>
          </p:cNvCxnSpPr>
          <p:nvPr/>
        </p:nvCxnSpPr>
        <p:spPr>
          <a:xfrm>
            <a:off x="5943600" y="3662386"/>
            <a:ext cx="762000" cy="237648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stCxn id="17" idx="3"/>
            <a:endCxn id="56" idx="1"/>
          </p:cNvCxnSpPr>
          <p:nvPr/>
        </p:nvCxnSpPr>
        <p:spPr>
          <a:xfrm>
            <a:off x="5943600" y="3662386"/>
            <a:ext cx="762000" cy="268128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TextBox 20"/>
          <p:cNvSpPr txBox="1">
            <a:spLocks noChangeArrowheads="1"/>
          </p:cNvSpPr>
          <p:nvPr/>
        </p:nvSpPr>
        <p:spPr bwMode="auto">
          <a:xfrm>
            <a:off x="6705600" y="2452694"/>
            <a:ext cx="1905000" cy="276225"/>
          </a:xfrm>
          <a:prstGeom prst="rect">
            <a:avLst/>
          </a:prstGeom>
          <a:solidFill>
            <a:srgbClr val="0070C0"/>
          </a:solidFill>
          <a:ln w="9525">
            <a:noFill/>
            <a:miter lim="800000"/>
            <a:headEnd/>
            <a:tailEnd/>
          </a:ln>
        </p:spPr>
        <p:txBody>
          <a:bodyPr>
            <a:spAutoFit/>
          </a:bodyPr>
          <a:lstStyle/>
          <a:p>
            <a:pPr algn="ctr"/>
            <a:r>
              <a:rPr lang="zh-CN" altLang="en-US" sz="1200" dirty="0" smtClean="0">
                <a:solidFill>
                  <a:schemeClr val="bg1"/>
                </a:solidFill>
              </a:rPr>
              <a:t>服务报告</a:t>
            </a:r>
            <a:endParaRPr lang="zh-CN" altLang="en-US" sz="1200" dirty="0">
              <a:solidFill>
                <a:schemeClr val="bg1"/>
              </a:solidFill>
            </a:endParaRPr>
          </a:p>
        </p:txBody>
      </p:sp>
      <p:cxnSp>
        <p:nvCxnSpPr>
          <p:cNvPr id="60" name="直接箭头连接符 59"/>
          <p:cNvCxnSpPr>
            <a:stCxn id="16" idx="3"/>
            <a:endCxn id="59" idx="1"/>
          </p:cNvCxnSpPr>
          <p:nvPr/>
        </p:nvCxnSpPr>
        <p:spPr>
          <a:xfrm flipV="1">
            <a:off x="5943600" y="2590807"/>
            <a:ext cx="762000" cy="704867"/>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TextBox 23"/>
          <p:cNvSpPr txBox="1">
            <a:spLocks noChangeArrowheads="1"/>
          </p:cNvSpPr>
          <p:nvPr/>
        </p:nvSpPr>
        <p:spPr bwMode="auto">
          <a:xfrm>
            <a:off x="6715140" y="3090882"/>
            <a:ext cx="1905000" cy="276225"/>
          </a:xfrm>
          <a:prstGeom prst="rect">
            <a:avLst/>
          </a:prstGeom>
          <a:solidFill>
            <a:srgbClr val="0070C0"/>
          </a:solidFill>
          <a:ln w="9525">
            <a:noFill/>
            <a:miter lim="800000"/>
            <a:headEnd/>
            <a:tailEnd/>
          </a:ln>
        </p:spPr>
        <p:txBody>
          <a:bodyPr>
            <a:spAutoFit/>
          </a:bodyPr>
          <a:lstStyle/>
          <a:p>
            <a:pPr algn="ctr"/>
            <a:r>
              <a:rPr lang="zh-CN" altLang="en-US" sz="1200" dirty="0">
                <a:solidFill>
                  <a:schemeClr val="bg1"/>
                </a:solidFill>
              </a:rPr>
              <a:t>通知机制</a:t>
            </a:r>
          </a:p>
        </p:txBody>
      </p:sp>
      <p:cxnSp>
        <p:nvCxnSpPr>
          <p:cNvPr id="62" name="直接箭头连接符 61"/>
          <p:cNvCxnSpPr>
            <a:endCxn id="61" idx="1"/>
          </p:cNvCxnSpPr>
          <p:nvPr/>
        </p:nvCxnSpPr>
        <p:spPr>
          <a:xfrm flipV="1">
            <a:off x="6000760" y="3228995"/>
            <a:ext cx="714380" cy="47641"/>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3" name="TextBox 26"/>
          <p:cNvSpPr txBox="1">
            <a:spLocks noChangeArrowheads="1"/>
          </p:cNvSpPr>
          <p:nvPr/>
        </p:nvSpPr>
        <p:spPr bwMode="auto">
          <a:xfrm>
            <a:off x="6715140" y="6510361"/>
            <a:ext cx="1905000" cy="276225"/>
          </a:xfrm>
          <a:prstGeom prst="rect">
            <a:avLst/>
          </a:prstGeom>
          <a:solidFill>
            <a:srgbClr val="0070C0"/>
          </a:solidFill>
          <a:ln w="9525">
            <a:noFill/>
            <a:miter lim="800000"/>
            <a:headEnd/>
            <a:tailEnd/>
          </a:ln>
        </p:spPr>
        <p:txBody>
          <a:bodyPr wrap="square">
            <a:spAutoFit/>
          </a:bodyPr>
          <a:lstStyle/>
          <a:p>
            <a:pPr algn="ctr"/>
            <a:r>
              <a:rPr lang="zh-CN" altLang="en-US" sz="1200" dirty="0">
                <a:solidFill>
                  <a:schemeClr val="bg1"/>
                </a:solidFill>
              </a:rPr>
              <a:t>服务</a:t>
            </a:r>
            <a:r>
              <a:rPr lang="zh-CN" altLang="en-US" sz="1200" dirty="0" smtClean="0">
                <a:solidFill>
                  <a:schemeClr val="bg1"/>
                </a:solidFill>
              </a:rPr>
              <a:t>方式多样性</a:t>
            </a:r>
            <a:endParaRPr lang="zh-CN" altLang="en-US" sz="1200" dirty="0">
              <a:solidFill>
                <a:schemeClr val="bg1"/>
              </a:solidFill>
            </a:endParaRPr>
          </a:p>
        </p:txBody>
      </p:sp>
      <p:cxnSp>
        <p:nvCxnSpPr>
          <p:cNvPr id="64" name="直接箭头连接符 63"/>
          <p:cNvCxnSpPr>
            <a:stCxn id="17" idx="3"/>
          </p:cNvCxnSpPr>
          <p:nvPr/>
        </p:nvCxnSpPr>
        <p:spPr>
          <a:xfrm>
            <a:off x="5943600" y="3662386"/>
            <a:ext cx="747722" cy="3038478"/>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5" presetClass="entr" presetSubtype="1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checkerboard(across)">
                                      <p:cBhvr>
                                        <p:cTn id="15" dur="500"/>
                                        <p:tgtEl>
                                          <p:spTgt spid="31"/>
                                        </p:tgtEl>
                                      </p:cBhvr>
                                    </p:animEffect>
                                  </p:childTnLst>
                                </p:cTn>
                              </p:par>
                              <p:par>
                                <p:cTn id="16" presetID="5" presetClass="entr" presetSubtype="1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checkerboard(across)">
                                      <p:cBhvr>
                                        <p:cTn id="18" dur="500"/>
                                        <p:tgtEl>
                                          <p:spTgt spid="32"/>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checkerboard(across)">
                                      <p:cBhvr>
                                        <p:cTn id="32" dur="500"/>
                                        <p:tgtEl>
                                          <p:spTgt spid="33"/>
                                        </p:tgtEl>
                                      </p:cBhvr>
                                    </p:animEffect>
                                  </p:childTnLst>
                                </p:cTn>
                              </p:par>
                              <p:par>
                                <p:cTn id="33" presetID="5" presetClass="entr" presetSubtype="1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checkerboard(across)">
                                      <p:cBhvr>
                                        <p:cTn id="35" dur="500"/>
                                        <p:tgtEl>
                                          <p:spTgt spid="34"/>
                                        </p:tgtEl>
                                      </p:cBhvr>
                                    </p:animEffect>
                                  </p:childTnLst>
                                </p:cTn>
                              </p:par>
                              <p:par>
                                <p:cTn id="36" presetID="5" presetClass="entr" presetSubtype="1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checkerboard(across)">
                                      <p:cBhvr>
                                        <p:cTn id="38" dur="500"/>
                                        <p:tgtEl>
                                          <p:spTgt spid="35"/>
                                        </p:tgtEl>
                                      </p:cBhvr>
                                    </p:animEffect>
                                  </p:childTnLst>
                                </p:cTn>
                              </p:par>
                              <p:par>
                                <p:cTn id="39" presetID="5" presetClass="entr" presetSubtype="1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checkerboard(across)">
                                      <p:cBhvr>
                                        <p:cTn id="41" dur="500"/>
                                        <p:tgtEl>
                                          <p:spTgt spid="36"/>
                                        </p:tgtEl>
                                      </p:cBhvr>
                                    </p:animEffect>
                                  </p:childTnLst>
                                </p:cTn>
                              </p:par>
                              <p:par>
                                <p:cTn id="42" presetID="5" presetClass="entr" presetSubtype="1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checkerboard(across)">
                                      <p:cBhvr>
                                        <p:cTn id="44" dur="500"/>
                                        <p:tgtEl>
                                          <p:spTgt spid="37"/>
                                        </p:tgtEl>
                                      </p:cBhvr>
                                    </p:animEffect>
                                  </p:childTnLst>
                                </p:cTn>
                              </p:par>
                              <p:par>
                                <p:cTn id="45" presetID="5" presetClass="entr" presetSubtype="10"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checkerboard(across)">
                                      <p:cBhvr>
                                        <p:cTn id="50" dur="500"/>
                                        <p:tgtEl>
                                          <p:spTgt spid="10"/>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checkerboard(across)">
                                      <p:cBhvr>
                                        <p:cTn id="53" dur="500"/>
                                        <p:tgtEl>
                                          <p:spTgt spid="11"/>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checkerboard(across)">
                                      <p:cBhvr>
                                        <p:cTn id="56" dur="500"/>
                                        <p:tgtEl>
                                          <p:spTgt spid="12"/>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checkerboard(across)">
                                      <p:cBhvr>
                                        <p:cTn id="59" dur="500"/>
                                        <p:tgtEl>
                                          <p:spTgt spid="13"/>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checkerboard(across)">
                                      <p:cBhvr>
                                        <p:cTn id="62" dur="500"/>
                                        <p:tgtEl>
                                          <p:spTgt spid="14"/>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checkerboard(across)">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5" presetClass="entr" presetSubtype="10" fill="hold"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checkerboard(across)">
                                      <p:cBhvr>
                                        <p:cTn id="70" dur="500"/>
                                        <p:tgtEl>
                                          <p:spTgt spid="39"/>
                                        </p:tgtEl>
                                      </p:cBhvr>
                                    </p:animEffect>
                                  </p:childTnLst>
                                </p:cTn>
                              </p:par>
                              <p:par>
                                <p:cTn id="71" presetID="5" presetClass="entr" presetSubtype="1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checkerboard(across)">
                                      <p:cBhvr>
                                        <p:cTn id="73" dur="500"/>
                                        <p:tgtEl>
                                          <p:spTgt spid="40"/>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checkerboard(across)">
                                      <p:cBhvr>
                                        <p:cTn id="76" dur="500"/>
                                        <p:tgtEl>
                                          <p:spTgt spid="1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checkerboard(across)">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checkerboard(across)">
                                      <p:cBhvr>
                                        <p:cTn id="84" dur="500"/>
                                        <p:tgtEl>
                                          <p:spTgt spid="18"/>
                                        </p:tgtEl>
                                      </p:cBhvr>
                                    </p:animEffect>
                                  </p:childTnLst>
                                </p:cTn>
                              </p:par>
                              <p:par>
                                <p:cTn id="85" presetID="5" presetClass="entr" presetSubtype="1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checkerboard(across)">
                                      <p:cBhvr>
                                        <p:cTn id="87" dur="500"/>
                                        <p:tgtEl>
                                          <p:spTgt spid="19"/>
                                        </p:tgtEl>
                                      </p:cBhvr>
                                    </p:animEffect>
                                  </p:childTnLst>
                                </p:cTn>
                              </p:par>
                              <p:par>
                                <p:cTn id="88" presetID="5" presetClass="entr" presetSubtype="1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checkerboard(across)">
                                      <p:cBhvr>
                                        <p:cTn id="90" dur="500"/>
                                        <p:tgtEl>
                                          <p:spTgt spid="20"/>
                                        </p:tgtEl>
                                      </p:cBhvr>
                                    </p:animEffect>
                                  </p:childTnLst>
                                </p:cTn>
                              </p:par>
                              <p:par>
                                <p:cTn id="91" presetID="5" presetClass="entr" presetSubtype="1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checkerboard(across)">
                                      <p:cBhvr>
                                        <p:cTn id="93" dur="500"/>
                                        <p:tgtEl>
                                          <p:spTgt spid="21"/>
                                        </p:tgtEl>
                                      </p:cBhvr>
                                    </p:animEffect>
                                  </p:childTnLst>
                                </p:cTn>
                              </p:par>
                              <p:par>
                                <p:cTn id="94" presetID="5" presetClass="entr" presetSubtype="10" fill="hold" nodeType="with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checkerboard(across)">
                                      <p:cBhvr>
                                        <p:cTn id="96" dur="500"/>
                                        <p:tgtEl>
                                          <p:spTgt spid="60"/>
                                        </p:tgtEl>
                                      </p:cBhvr>
                                    </p:animEffect>
                                  </p:childTnLst>
                                </p:cTn>
                              </p:par>
                              <p:par>
                                <p:cTn id="97" presetID="5" presetClass="entr" presetSubtype="1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checkerboard(across)">
                                      <p:cBhvr>
                                        <p:cTn id="99" dur="500"/>
                                        <p:tgtEl>
                                          <p:spTgt spid="22"/>
                                        </p:tgtEl>
                                      </p:cBhvr>
                                    </p:animEffect>
                                  </p:childTnLst>
                                </p:cTn>
                              </p:par>
                              <p:par>
                                <p:cTn id="100" presetID="5" presetClass="entr" presetSubtype="10" fill="hold"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checkerboard(across)">
                                      <p:cBhvr>
                                        <p:cTn id="102" dur="500"/>
                                        <p:tgtEl>
                                          <p:spTgt spid="45"/>
                                        </p:tgtEl>
                                      </p:cBhvr>
                                    </p:animEffect>
                                  </p:childTnLst>
                                </p:cTn>
                              </p:par>
                              <p:par>
                                <p:cTn id="103" presetID="5" presetClass="entr" presetSubtype="10" fill="hold" grpId="0" nodeType="with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checkerboard(across)">
                                      <p:cBhvr>
                                        <p:cTn id="105" dur="500"/>
                                        <p:tgtEl>
                                          <p:spTgt spid="59"/>
                                        </p:tgtEl>
                                      </p:cBhvr>
                                    </p:animEffect>
                                  </p:childTnLst>
                                </p:cTn>
                              </p:par>
                              <p:par>
                                <p:cTn id="106" presetID="5" presetClass="entr" presetSubtype="10" fill="hold"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heckerboard(across)">
                                      <p:cBhvr>
                                        <p:cTn id="108" dur="500"/>
                                        <p:tgtEl>
                                          <p:spTgt spid="44"/>
                                        </p:tgtEl>
                                      </p:cBhvr>
                                    </p:animEffect>
                                  </p:childTnLst>
                                </p:cTn>
                              </p:par>
                              <p:par>
                                <p:cTn id="109" presetID="5" presetClass="entr" presetSubtype="10" fill="hold"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checkerboard(across)">
                                      <p:cBhvr>
                                        <p:cTn id="111" dur="500"/>
                                        <p:tgtEl>
                                          <p:spTgt spid="43"/>
                                        </p:tgtEl>
                                      </p:cBhvr>
                                    </p:animEffect>
                                  </p:childTnLst>
                                </p:cTn>
                              </p:par>
                              <p:par>
                                <p:cTn id="112" presetID="5" presetClass="entr" presetSubtype="1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checkerboard(across)">
                                      <p:cBhvr>
                                        <p:cTn id="114" dur="500"/>
                                        <p:tgtEl>
                                          <p:spTgt spid="42"/>
                                        </p:tgtEl>
                                      </p:cBhvr>
                                    </p:animEffect>
                                  </p:childTnLst>
                                </p:cTn>
                              </p:par>
                              <p:par>
                                <p:cTn id="115" presetID="5" presetClass="entr" presetSubtype="10" fill="hold"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checkerboard(across)">
                                      <p:cBhvr>
                                        <p:cTn id="117" dur="500"/>
                                        <p:tgtEl>
                                          <p:spTgt spid="41"/>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grpId="0"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checkerboard(across)">
                                      <p:cBhvr>
                                        <p:cTn id="122" dur="500"/>
                                        <p:tgtEl>
                                          <p:spTgt spid="23"/>
                                        </p:tgtEl>
                                      </p:cBhvr>
                                    </p:animEffect>
                                  </p:childTnLst>
                                </p:cTn>
                              </p:par>
                              <p:par>
                                <p:cTn id="123" presetID="5" presetClass="entr" presetSubtype="10"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checkerboard(across)">
                                      <p:cBhvr>
                                        <p:cTn id="125" dur="500"/>
                                        <p:tgtEl>
                                          <p:spTgt spid="24"/>
                                        </p:tgtEl>
                                      </p:cBhvr>
                                    </p:animEffect>
                                  </p:childTnLst>
                                </p:cTn>
                              </p:par>
                              <p:par>
                                <p:cTn id="126" presetID="5" presetClass="entr" presetSubtype="10" fill="hold" grpId="0" nodeType="with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checkerboard(across)">
                                      <p:cBhvr>
                                        <p:cTn id="128" dur="500"/>
                                        <p:tgtEl>
                                          <p:spTgt spid="25"/>
                                        </p:tgtEl>
                                      </p:cBhvr>
                                    </p:animEffect>
                                  </p:childTnLst>
                                </p:cTn>
                              </p:par>
                              <p:par>
                                <p:cTn id="129" presetID="5" presetClass="entr" presetSubtype="10"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checkerboard(across)">
                                      <p:cBhvr>
                                        <p:cTn id="131" dur="500"/>
                                        <p:tgtEl>
                                          <p:spTgt spid="26"/>
                                        </p:tgtEl>
                                      </p:cBhvr>
                                    </p:animEffect>
                                  </p:childTnLst>
                                </p:cTn>
                              </p:par>
                              <p:par>
                                <p:cTn id="132" presetID="5" presetClass="entr" presetSubtype="10" fill="hold" grpId="0" nodeType="withEffect">
                                  <p:stCondLst>
                                    <p:cond delay="0"/>
                                  </p:stCondLst>
                                  <p:childTnLst>
                                    <p:set>
                                      <p:cBhvr>
                                        <p:cTn id="133" dur="1" fill="hold">
                                          <p:stCondLst>
                                            <p:cond delay="0"/>
                                          </p:stCondLst>
                                        </p:cTn>
                                        <p:tgtEl>
                                          <p:spTgt spid="27"/>
                                        </p:tgtEl>
                                        <p:attrNameLst>
                                          <p:attrName>style.visibility</p:attrName>
                                        </p:attrNameLst>
                                      </p:cBhvr>
                                      <p:to>
                                        <p:strVal val="visible"/>
                                      </p:to>
                                    </p:set>
                                    <p:animEffect transition="in" filter="checkerboard(across)">
                                      <p:cBhvr>
                                        <p:cTn id="134" dur="500"/>
                                        <p:tgtEl>
                                          <p:spTgt spid="27"/>
                                        </p:tgtEl>
                                      </p:cBhvr>
                                    </p:animEffect>
                                  </p:childTnLst>
                                </p:cTn>
                              </p:par>
                              <p:par>
                                <p:cTn id="135" presetID="5" presetClass="entr" presetSubtype="10"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checkerboard(across)">
                                      <p:cBhvr>
                                        <p:cTn id="137" dur="500"/>
                                        <p:tgtEl>
                                          <p:spTgt spid="28"/>
                                        </p:tgtEl>
                                      </p:cBhvr>
                                    </p:animEffect>
                                  </p:childTnLst>
                                </p:cTn>
                              </p:par>
                              <p:par>
                                <p:cTn id="138" presetID="5" presetClass="entr" presetSubtype="1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checkerboard(across)">
                                      <p:cBhvr>
                                        <p:cTn id="140" dur="500"/>
                                        <p:tgtEl>
                                          <p:spTgt spid="29"/>
                                        </p:tgtEl>
                                      </p:cBhvr>
                                    </p:animEffect>
                                  </p:childTnLst>
                                </p:cTn>
                              </p:par>
                              <p:par>
                                <p:cTn id="141" presetID="5" presetClass="entr" presetSubtype="10" fill="hold" nodeType="withEffect">
                                  <p:stCondLst>
                                    <p:cond delay="0"/>
                                  </p:stCondLst>
                                  <p:childTnLst>
                                    <p:set>
                                      <p:cBhvr>
                                        <p:cTn id="142" dur="1" fill="hold">
                                          <p:stCondLst>
                                            <p:cond delay="0"/>
                                          </p:stCondLst>
                                        </p:cTn>
                                        <p:tgtEl>
                                          <p:spTgt spid="46"/>
                                        </p:tgtEl>
                                        <p:attrNameLst>
                                          <p:attrName>style.visibility</p:attrName>
                                        </p:attrNameLst>
                                      </p:cBhvr>
                                      <p:to>
                                        <p:strVal val="visible"/>
                                      </p:to>
                                    </p:set>
                                    <p:animEffect transition="in" filter="checkerboard(across)">
                                      <p:cBhvr>
                                        <p:cTn id="143" dur="500"/>
                                        <p:tgtEl>
                                          <p:spTgt spid="46"/>
                                        </p:tgtEl>
                                      </p:cBhvr>
                                    </p:animEffect>
                                  </p:childTnLst>
                                </p:cTn>
                              </p:par>
                              <p:par>
                                <p:cTn id="144" presetID="5" presetClass="entr" presetSubtype="10" fill="hold" nodeType="withEffect">
                                  <p:stCondLst>
                                    <p:cond delay="0"/>
                                  </p:stCondLst>
                                  <p:childTnLst>
                                    <p:set>
                                      <p:cBhvr>
                                        <p:cTn id="145" dur="1" fill="hold">
                                          <p:stCondLst>
                                            <p:cond delay="0"/>
                                          </p:stCondLst>
                                        </p:cTn>
                                        <p:tgtEl>
                                          <p:spTgt spid="47"/>
                                        </p:tgtEl>
                                        <p:attrNameLst>
                                          <p:attrName>style.visibility</p:attrName>
                                        </p:attrNameLst>
                                      </p:cBhvr>
                                      <p:to>
                                        <p:strVal val="visible"/>
                                      </p:to>
                                    </p:set>
                                    <p:animEffect transition="in" filter="checkerboard(across)">
                                      <p:cBhvr>
                                        <p:cTn id="146" dur="500"/>
                                        <p:tgtEl>
                                          <p:spTgt spid="47"/>
                                        </p:tgtEl>
                                      </p:cBhvr>
                                    </p:animEffect>
                                  </p:childTnLst>
                                </p:cTn>
                              </p:par>
                              <p:par>
                                <p:cTn id="147" presetID="5" presetClass="entr" presetSubtype="10" fill="hold" nodeType="withEffect">
                                  <p:stCondLst>
                                    <p:cond delay="0"/>
                                  </p:stCondLst>
                                  <p:childTnLst>
                                    <p:set>
                                      <p:cBhvr>
                                        <p:cTn id="148" dur="1" fill="hold">
                                          <p:stCondLst>
                                            <p:cond delay="0"/>
                                          </p:stCondLst>
                                        </p:cTn>
                                        <p:tgtEl>
                                          <p:spTgt spid="48"/>
                                        </p:tgtEl>
                                        <p:attrNameLst>
                                          <p:attrName>style.visibility</p:attrName>
                                        </p:attrNameLst>
                                      </p:cBhvr>
                                      <p:to>
                                        <p:strVal val="visible"/>
                                      </p:to>
                                    </p:set>
                                    <p:animEffect transition="in" filter="checkerboard(across)">
                                      <p:cBhvr>
                                        <p:cTn id="149" dur="500"/>
                                        <p:tgtEl>
                                          <p:spTgt spid="48"/>
                                        </p:tgtEl>
                                      </p:cBhvr>
                                    </p:animEffect>
                                  </p:childTnLst>
                                </p:cTn>
                              </p:par>
                              <p:par>
                                <p:cTn id="150" presetID="5" presetClass="entr" presetSubtype="10" fill="hold" nodeType="withEffect">
                                  <p:stCondLst>
                                    <p:cond delay="0"/>
                                  </p:stCondLst>
                                  <p:childTnLst>
                                    <p:set>
                                      <p:cBhvr>
                                        <p:cTn id="151" dur="1" fill="hold">
                                          <p:stCondLst>
                                            <p:cond delay="0"/>
                                          </p:stCondLst>
                                        </p:cTn>
                                        <p:tgtEl>
                                          <p:spTgt spid="49"/>
                                        </p:tgtEl>
                                        <p:attrNameLst>
                                          <p:attrName>style.visibility</p:attrName>
                                        </p:attrNameLst>
                                      </p:cBhvr>
                                      <p:to>
                                        <p:strVal val="visible"/>
                                      </p:to>
                                    </p:set>
                                    <p:animEffect transition="in" filter="checkerboard(across)">
                                      <p:cBhvr>
                                        <p:cTn id="152" dur="500"/>
                                        <p:tgtEl>
                                          <p:spTgt spid="49"/>
                                        </p:tgtEl>
                                      </p:cBhvr>
                                    </p:animEffect>
                                  </p:childTnLst>
                                </p:cTn>
                              </p:par>
                              <p:par>
                                <p:cTn id="153" presetID="5" presetClass="entr" presetSubtype="10" fill="hold" nodeType="withEffect">
                                  <p:stCondLst>
                                    <p:cond delay="0"/>
                                  </p:stCondLst>
                                  <p:childTnLst>
                                    <p:set>
                                      <p:cBhvr>
                                        <p:cTn id="154" dur="1" fill="hold">
                                          <p:stCondLst>
                                            <p:cond delay="0"/>
                                          </p:stCondLst>
                                        </p:cTn>
                                        <p:tgtEl>
                                          <p:spTgt spid="50"/>
                                        </p:tgtEl>
                                        <p:attrNameLst>
                                          <p:attrName>style.visibility</p:attrName>
                                        </p:attrNameLst>
                                      </p:cBhvr>
                                      <p:to>
                                        <p:strVal val="visible"/>
                                      </p:to>
                                    </p:set>
                                    <p:animEffect transition="in" filter="checkerboard(across)">
                                      <p:cBhvr>
                                        <p:cTn id="155" dur="500"/>
                                        <p:tgtEl>
                                          <p:spTgt spid="50"/>
                                        </p:tgtEl>
                                      </p:cBhvr>
                                    </p:animEffect>
                                  </p:childTnLst>
                                </p:cTn>
                              </p:par>
                              <p:par>
                                <p:cTn id="156" presetID="5" presetClass="entr" presetSubtype="10" fill="hold" nodeType="withEffect">
                                  <p:stCondLst>
                                    <p:cond delay="0"/>
                                  </p:stCondLst>
                                  <p:childTnLst>
                                    <p:set>
                                      <p:cBhvr>
                                        <p:cTn id="157" dur="1" fill="hold">
                                          <p:stCondLst>
                                            <p:cond delay="0"/>
                                          </p:stCondLst>
                                        </p:cTn>
                                        <p:tgtEl>
                                          <p:spTgt spid="51"/>
                                        </p:tgtEl>
                                        <p:attrNameLst>
                                          <p:attrName>style.visibility</p:attrName>
                                        </p:attrNameLst>
                                      </p:cBhvr>
                                      <p:to>
                                        <p:strVal val="visible"/>
                                      </p:to>
                                    </p:set>
                                    <p:animEffect transition="in" filter="checkerboard(across)">
                                      <p:cBhvr>
                                        <p:cTn id="158" dur="500"/>
                                        <p:tgtEl>
                                          <p:spTgt spid="51"/>
                                        </p:tgtEl>
                                      </p:cBhvr>
                                    </p:animEffect>
                                  </p:childTnLst>
                                </p:cTn>
                              </p:par>
                              <p:par>
                                <p:cTn id="159" presetID="5" presetClass="entr" presetSubtype="10" fill="hold" nodeType="withEffect">
                                  <p:stCondLst>
                                    <p:cond delay="0"/>
                                  </p:stCondLst>
                                  <p:childTnLst>
                                    <p:set>
                                      <p:cBhvr>
                                        <p:cTn id="160" dur="1" fill="hold">
                                          <p:stCondLst>
                                            <p:cond delay="0"/>
                                          </p:stCondLst>
                                        </p:cTn>
                                        <p:tgtEl>
                                          <p:spTgt spid="52"/>
                                        </p:tgtEl>
                                        <p:attrNameLst>
                                          <p:attrName>style.visibility</p:attrName>
                                        </p:attrNameLst>
                                      </p:cBhvr>
                                      <p:to>
                                        <p:strVal val="visible"/>
                                      </p:to>
                                    </p:set>
                                    <p:animEffect transition="in" filter="checkerboard(across)">
                                      <p:cBhvr>
                                        <p:cTn id="161" dur="500"/>
                                        <p:tgtEl>
                                          <p:spTgt spid="52"/>
                                        </p:tgtEl>
                                      </p:cBhvr>
                                    </p:animEffect>
                                  </p:childTnLst>
                                </p:cTn>
                              </p:par>
                              <p:par>
                                <p:cTn id="162" presetID="5" presetClass="entr" presetSubtype="10" fill="hold" grpId="0" nodeType="withEffect">
                                  <p:stCondLst>
                                    <p:cond delay="0"/>
                                  </p:stCondLst>
                                  <p:childTnLst>
                                    <p:set>
                                      <p:cBhvr>
                                        <p:cTn id="163" dur="1" fill="hold">
                                          <p:stCondLst>
                                            <p:cond delay="0"/>
                                          </p:stCondLst>
                                        </p:cTn>
                                        <p:tgtEl>
                                          <p:spTgt spid="53"/>
                                        </p:tgtEl>
                                        <p:attrNameLst>
                                          <p:attrName>style.visibility</p:attrName>
                                        </p:attrNameLst>
                                      </p:cBhvr>
                                      <p:to>
                                        <p:strVal val="visible"/>
                                      </p:to>
                                    </p:set>
                                    <p:animEffect transition="in" filter="checkerboard(across)">
                                      <p:cBhvr>
                                        <p:cTn id="164" dur="500"/>
                                        <p:tgtEl>
                                          <p:spTgt spid="53"/>
                                        </p:tgtEl>
                                      </p:cBhvr>
                                    </p:animEffect>
                                  </p:childTnLst>
                                </p:cTn>
                              </p:par>
                              <p:par>
                                <p:cTn id="165" presetID="5" presetClass="entr" presetSubtype="10" fill="hold" nodeType="withEffect">
                                  <p:stCondLst>
                                    <p:cond delay="0"/>
                                  </p:stCondLst>
                                  <p:childTnLst>
                                    <p:set>
                                      <p:cBhvr>
                                        <p:cTn id="166" dur="1" fill="hold">
                                          <p:stCondLst>
                                            <p:cond delay="0"/>
                                          </p:stCondLst>
                                        </p:cTn>
                                        <p:tgtEl>
                                          <p:spTgt spid="54"/>
                                        </p:tgtEl>
                                        <p:attrNameLst>
                                          <p:attrName>style.visibility</p:attrName>
                                        </p:attrNameLst>
                                      </p:cBhvr>
                                      <p:to>
                                        <p:strVal val="visible"/>
                                      </p:to>
                                    </p:set>
                                    <p:animEffect transition="in" filter="checkerboard(across)">
                                      <p:cBhvr>
                                        <p:cTn id="167" dur="500"/>
                                        <p:tgtEl>
                                          <p:spTgt spid="54"/>
                                        </p:tgtEl>
                                      </p:cBhvr>
                                    </p:animEffect>
                                  </p:childTnLst>
                                </p:cTn>
                              </p:par>
                              <p:par>
                                <p:cTn id="168" presetID="5" presetClass="entr" presetSubtype="10" fill="hold" grpId="0" nodeType="withEffect">
                                  <p:stCondLst>
                                    <p:cond delay="0"/>
                                  </p:stCondLst>
                                  <p:childTnLst>
                                    <p:set>
                                      <p:cBhvr>
                                        <p:cTn id="169" dur="1" fill="hold">
                                          <p:stCondLst>
                                            <p:cond delay="0"/>
                                          </p:stCondLst>
                                        </p:cTn>
                                        <p:tgtEl>
                                          <p:spTgt spid="55"/>
                                        </p:tgtEl>
                                        <p:attrNameLst>
                                          <p:attrName>style.visibility</p:attrName>
                                        </p:attrNameLst>
                                      </p:cBhvr>
                                      <p:to>
                                        <p:strVal val="visible"/>
                                      </p:to>
                                    </p:set>
                                    <p:animEffect transition="in" filter="checkerboard(across)">
                                      <p:cBhvr>
                                        <p:cTn id="170" dur="500"/>
                                        <p:tgtEl>
                                          <p:spTgt spid="55"/>
                                        </p:tgtEl>
                                      </p:cBhvr>
                                    </p:animEffect>
                                  </p:childTnLst>
                                </p:cTn>
                              </p:par>
                              <p:par>
                                <p:cTn id="171" presetID="5" presetClass="entr" presetSubtype="1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checkerboard(across)">
                                      <p:cBhvr>
                                        <p:cTn id="173" dur="500"/>
                                        <p:tgtEl>
                                          <p:spTgt spid="56"/>
                                        </p:tgtEl>
                                      </p:cBhvr>
                                    </p:animEffect>
                                  </p:childTnLst>
                                </p:cTn>
                              </p:par>
                              <p:par>
                                <p:cTn id="174" presetID="5" presetClass="entr" presetSubtype="10" fill="hold"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checkerboard(across)">
                                      <p:cBhvr>
                                        <p:cTn id="176" dur="500"/>
                                        <p:tgtEl>
                                          <p:spTgt spid="57"/>
                                        </p:tgtEl>
                                      </p:cBhvr>
                                    </p:animEffect>
                                  </p:childTnLst>
                                </p:cTn>
                              </p:par>
                              <p:par>
                                <p:cTn id="177" presetID="5" presetClass="entr" presetSubtype="10" fill="hold" nodeType="withEffect">
                                  <p:stCondLst>
                                    <p:cond delay="0"/>
                                  </p:stCondLst>
                                  <p:childTnLst>
                                    <p:set>
                                      <p:cBhvr>
                                        <p:cTn id="178" dur="1" fill="hold">
                                          <p:stCondLst>
                                            <p:cond delay="0"/>
                                          </p:stCondLst>
                                        </p:cTn>
                                        <p:tgtEl>
                                          <p:spTgt spid="58"/>
                                        </p:tgtEl>
                                        <p:attrNameLst>
                                          <p:attrName>style.visibility</p:attrName>
                                        </p:attrNameLst>
                                      </p:cBhvr>
                                      <p:to>
                                        <p:strVal val="visible"/>
                                      </p:to>
                                    </p:set>
                                    <p:animEffect transition="in" filter="checkerboard(across)">
                                      <p:cBhvr>
                                        <p:cTn id="179" dur="500"/>
                                        <p:tgtEl>
                                          <p:spTgt spid="58"/>
                                        </p:tgtEl>
                                      </p:cBhvr>
                                    </p:animEffect>
                                  </p:childTnLst>
                                </p:cTn>
                              </p:par>
                              <p:par>
                                <p:cTn id="180" presetID="5" presetClass="entr" presetSubtype="10" fill="hold" grpId="0" nodeType="withEffect">
                                  <p:stCondLst>
                                    <p:cond delay="0"/>
                                  </p:stCondLst>
                                  <p:childTnLst>
                                    <p:set>
                                      <p:cBhvr>
                                        <p:cTn id="181" dur="1" fill="hold">
                                          <p:stCondLst>
                                            <p:cond delay="0"/>
                                          </p:stCondLst>
                                        </p:cTn>
                                        <p:tgtEl>
                                          <p:spTgt spid="61"/>
                                        </p:tgtEl>
                                        <p:attrNameLst>
                                          <p:attrName>style.visibility</p:attrName>
                                        </p:attrNameLst>
                                      </p:cBhvr>
                                      <p:to>
                                        <p:strVal val="visible"/>
                                      </p:to>
                                    </p:set>
                                    <p:animEffect transition="in" filter="checkerboard(across)">
                                      <p:cBhvr>
                                        <p:cTn id="182" dur="500"/>
                                        <p:tgtEl>
                                          <p:spTgt spid="61"/>
                                        </p:tgtEl>
                                      </p:cBhvr>
                                    </p:animEffect>
                                  </p:childTnLst>
                                </p:cTn>
                              </p:par>
                              <p:par>
                                <p:cTn id="183" presetID="5" presetClass="entr" presetSubtype="10" fill="hold" nodeType="withEffect">
                                  <p:stCondLst>
                                    <p:cond delay="0"/>
                                  </p:stCondLst>
                                  <p:childTnLst>
                                    <p:set>
                                      <p:cBhvr>
                                        <p:cTn id="184" dur="1" fill="hold">
                                          <p:stCondLst>
                                            <p:cond delay="0"/>
                                          </p:stCondLst>
                                        </p:cTn>
                                        <p:tgtEl>
                                          <p:spTgt spid="62"/>
                                        </p:tgtEl>
                                        <p:attrNameLst>
                                          <p:attrName>style.visibility</p:attrName>
                                        </p:attrNameLst>
                                      </p:cBhvr>
                                      <p:to>
                                        <p:strVal val="visible"/>
                                      </p:to>
                                    </p:set>
                                    <p:animEffect transition="in" filter="checkerboard(across)">
                                      <p:cBhvr>
                                        <p:cTn id="185" dur="500"/>
                                        <p:tgtEl>
                                          <p:spTgt spid="62"/>
                                        </p:tgtEl>
                                      </p:cBhvr>
                                    </p:animEffect>
                                  </p:childTnLst>
                                </p:cTn>
                              </p:par>
                              <p:par>
                                <p:cTn id="186" presetID="5" presetClass="entr" presetSubtype="10" fill="hold" grpId="0" nodeType="withEffect">
                                  <p:stCondLst>
                                    <p:cond delay="0"/>
                                  </p:stCondLst>
                                  <p:childTnLst>
                                    <p:set>
                                      <p:cBhvr>
                                        <p:cTn id="187" dur="1" fill="hold">
                                          <p:stCondLst>
                                            <p:cond delay="0"/>
                                          </p:stCondLst>
                                        </p:cTn>
                                        <p:tgtEl>
                                          <p:spTgt spid="63"/>
                                        </p:tgtEl>
                                        <p:attrNameLst>
                                          <p:attrName>style.visibility</p:attrName>
                                        </p:attrNameLst>
                                      </p:cBhvr>
                                      <p:to>
                                        <p:strVal val="visible"/>
                                      </p:to>
                                    </p:set>
                                    <p:animEffect transition="in" filter="checkerboard(across)">
                                      <p:cBhvr>
                                        <p:cTn id="188" dur="500"/>
                                        <p:tgtEl>
                                          <p:spTgt spid="63"/>
                                        </p:tgtEl>
                                      </p:cBhvr>
                                    </p:animEffect>
                                  </p:childTnLst>
                                </p:cTn>
                              </p:par>
                              <p:par>
                                <p:cTn id="189" presetID="5" presetClass="entr" presetSubtype="10" fill="hold" nodeType="withEffect">
                                  <p:stCondLst>
                                    <p:cond delay="0"/>
                                  </p:stCondLst>
                                  <p:childTnLst>
                                    <p:set>
                                      <p:cBhvr>
                                        <p:cTn id="190" dur="1" fill="hold">
                                          <p:stCondLst>
                                            <p:cond delay="0"/>
                                          </p:stCondLst>
                                        </p:cTn>
                                        <p:tgtEl>
                                          <p:spTgt spid="64"/>
                                        </p:tgtEl>
                                        <p:attrNameLst>
                                          <p:attrName>style.visibility</p:attrName>
                                        </p:attrNameLst>
                                      </p:cBhvr>
                                      <p:to>
                                        <p:strVal val="visible"/>
                                      </p:to>
                                    </p:set>
                                    <p:animEffect transition="in" filter="checkerboard(across)">
                                      <p:cBhvr>
                                        <p:cTn id="19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53" grpId="0" animBg="1"/>
      <p:bldP spid="55" grpId="0" animBg="1"/>
      <p:bldP spid="56" grpId="0" animBg="1"/>
      <p:bldP spid="59" grpId="0" animBg="1"/>
      <p:bldP spid="61" grpId="0" animBg="1"/>
      <p:bldP spid="6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服务产品及质量评价体系</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25</a:t>
            </a:fld>
            <a:endParaRPr lang="zh-CN" altLang="en-US" dirty="0"/>
          </a:p>
        </p:txBody>
      </p:sp>
      <p:pic>
        <p:nvPicPr>
          <p:cNvPr id="16" name="图片 15" descr="ServiceDescription.jpg"/>
          <p:cNvPicPr>
            <a:picLocks noChangeAspect="1"/>
          </p:cNvPicPr>
          <p:nvPr/>
        </p:nvPicPr>
        <p:blipFill>
          <a:blip r:embed="rId3"/>
          <a:stretch>
            <a:fillRect/>
          </a:stretch>
        </p:blipFill>
        <p:spPr>
          <a:xfrm>
            <a:off x="3143241" y="2000240"/>
            <a:ext cx="2500330" cy="4219575"/>
          </a:xfrm>
          <a:prstGeom prst="rect">
            <a:avLst/>
          </a:prstGeom>
        </p:spPr>
      </p:pic>
      <p:sp>
        <p:nvSpPr>
          <p:cNvPr id="17" name="对角圆角矩形 16"/>
          <p:cNvSpPr/>
          <p:nvPr/>
        </p:nvSpPr>
        <p:spPr>
          <a:xfrm>
            <a:off x="428596" y="1285860"/>
            <a:ext cx="2500330" cy="428628"/>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dirty="0" smtClean="0"/>
              <a:t>重新编制</a:t>
            </a:r>
            <a:r>
              <a:rPr lang="en-US" altLang="zh-CN" sz="1400" dirty="0" smtClean="0"/>
              <a:t>《</a:t>
            </a:r>
            <a:r>
              <a:rPr lang="zh-CN" altLang="en-US" sz="1400" dirty="0" smtClean="0"/>
              <a:t>服务产品手册</a:t>
            </a:r>
            <a:r>
              <a:rPr lang="en-US" altLang="zh-CN" sz="1400" dirty="0" smtClean="0"/>
              <a:t>》</a:t>
            </a:r>
            <a:endParaRPr lang="zh-CN" altLang="en-US" sz="1400" dirty="0"/>
          </a:p>
        </p:txBody>
      </p:sp>
      <p:sp>
        <p:nvSpPr>
          <p:cNvPr id="18" name="对角圆角矩形 17"/>
          <p:cNvSpPr/>
          <p:nvPr/>
        </p:nvSpPr>
        <p:spPr>
          <a:xfrm>
            <a:off x="3143240" y="1285860"/>
            <a:ext cx="2500330" cy="428628"/>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dirty="0" smtClean="0"/>
              <a:t>规范化描述服务产品</a:t>
            </a:r>
            <a:endParaRPr lang="zh-CN" altLang="en-US" sz="1400" dirty="0"/>
          </a:p>
        </p:txBody>
      </p:sp>
      <p:sp>
        <p:nvSpPr>
          <p:cNvPr id="19" name="对角圆角矩形 18"/>
          <p:cNvSpPr/>
          <p:nvPr/>
        </p:nvSpPr>
        <p:spPr>
          <a:xfrm>
            <a:off x="5857884" y="1285860"/>
            <a:ext cx="2500330" cy="428628"/>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dirty="0" smtClean="0"/>
              <a:t>制定服务质量度量体系</a:t>
            </a:r>
            <a:endParaRPr lang="zh-CN" altLang="en-US" sz="1400" dirty="0"/>
          </a:p>
        </p:txBody>
      </p:sp>
      <p:pic>
        <p:nvPicPr>
          <p:cNvPr id="22" name="图片 21" descr="090802-LIST.jpg"/>
          <p:cNvPicPr>
            <a:picLocks noChangeAspect="1"/>
          </p:cNvPicPr>
          <p:nvPr/>
        </p:nvPicPr>
        <p:blipFill>
          <a:blip r:embed="rId4"/>
          <a:stretch>
            <a:fillRect/>
          </a:stretch>
        </p:blipFill>
        <p:spPr>
          <a:xfrm>
            <a:off x="357158" y="2000240"/>
            <a:ext cx="2517689" cy="1928826"/>
          </a:xfrm>
          <a:prstGeom prst="rect">
            <a:avLst/>
          </a:prstGeom>
        </p:spPr>
      </p:pic>
      <p:pic>
        <p:nvPicPr>
          <p:cNvPr id="205827" name="Picture 3"/>
          <p:cNvPicPr>
            <a:picLocks noChangeAspect="1" noChangeArrowheads="1"/>
          </p:cNvPicPr>
          <p:nvPr/>
        </p:nvPicPr>
        <p:blipFill>
          <a:blip r:embed="rId5"/>
          <a:srcRect/>
          <a:stretch>
            <a:fillRect/>
          </a:stretch>
        </p:blipFill>
        <p:spPr bwMode="auto">
          <a:xfrm>
            <a:off x="5857884" y="2000241"/>
            <a:ext cx="2500330" cy="4214842"/>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par>
                                <p:cTn id="24" presetID="3" presetClass="entr" presetSubtype="10" fill="hold" nodeType="withEffect">
                                  <p:stCondLst>
                                    <p:cond delay="0"/>
                                  </p:stCondLst>
                                  <p:childTnLst>
                                    <p:set>
                                      <p:cBhvr>
                                        <p:cTn id="25" dur="1" fill="hold">
                                          <p:stCondLst>
                                            <p:cond delay="0"/>
                                          </p:stCondLst>
                                        </p:cTn>
                                        <p:tgtEl>
                                          <p:spTgt spid="205827"/>
                                        </p:tgtEl>
                                        <p:attrNameLst>
                                          <p:attrName>style.visibility</p:attrName>
                                        </p:attrNameLst>
                                      </p:cBhvr>
                                      <p:to>
                                        <p:strVal val="visible"/>
                                      </p:to>
                                    </p:set>
                                    <p:animEffect transition="in" filter="blinds(horizontal)">
                                      <p:cBhvr>
                                        <p:cTn id="26" dur="500"/>
                                        <p:tgtEl>
                                          <p:spTgt spid="205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rot="5400000">
            <a:off x="-1946274" y="15509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a:headEnd/>
            <a:tailEnd/>
          </a:ln>
        </p:spPr>
        <p:style>
          <a:lnRef idx="1">
            <a:schemeClr val="accent2"/>
          </a:lnRef>
          <a:fillRef idx="3">
            <a:schemeClr val="accent2"/>
          </a:fillRef>
          <a:effectRef idx="2">
            <a:schemeClr val="accent2"/>
          </a:effectRef>
          <a:fontRef idx="minor">
            <a:schemeClr val="lt1"/>
          </a:fontRef>
        </p:style>
        <p:txBody>
          <a:bodyPr tIns="91440" bIns="91440" anchor="ctr">
            <a:spAutoFit/>
          </a:bodyPr>
          <a:lstStyle/>
          <a:p>
            <a:endParaRPr lang="zh-CN" altLang="en-US"/>
          </a:p>
        </p:txBody>
      </p:sp>
      <p:sp>
        <p:nvSpPr>
          <p:cNvPr id="63491" name="AutoShape 3"/>
          <p:cNvSpPr>
            <a:spLocks noChangeArrowheads="1"/>
          </p:cNvSpPr>
          <p:nvPr/>
        </p:nvSpPr>
        <p:spPr bwMode="ltGray">
          <a:xfrm rot="5400000" flipH="1">
            <a:off x="-1515267" y="1983581"/>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63492" name="AutoShape 4"/>
          <p:cNvSpPr>
            <a:spLocks noChangeArrowheads="1"/>
          </p:cNvSpPr>
          <p:nvPr/>
        </p:nvSpPr>
        <p:spPr bwMode="gray">
          <a:xfrm>
            <a:off x="3109914" y="3581400"/>
            <a:ext cx="4419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基于</a:t>
            </a:r>
            <a:r>
              <a:rPr lang="en-US" altLang="zh-CN" sz="1600" b="1" dirty="0" smtClean="0">
                <a:latin typeface="Futura Bk" charset="0"/>
              </a:rPr>
              <a:t>ITIL V3</a:t>
            </a:r>
            <a:r>
              <a:rPr lang="zh-CN" altLang="en-US" sz="1600" b="1" dirty="0" smtClean="0">
                <a:latin typeface="Futura Bk" charset="0"/>
              </a:rPr>
              <a:t>的专业服务体系构建</a:t>
            </a:r>
            <a:endParaRPr lang="zh-CN" altLang="en-US" sz="1600" b="1" dirty="0">
              <a:latin typeface="Futura Bk" charset="0"/>
            </a:endParaRPr>
          </a:p>
        </p:txBody>
      </p:sp>
      <p:sp>
        <p:nvSpPr>
          <p:cNvPr id="63493" name="AutoShape 5"/>
          <p:cNvSpPr>
            <a:spLocks noChangeArrowheads="1"/>
          </p:cNvSpPr>
          <p:nvPr/>
        </p:nvSpPr>
        <p:spPr bwMode="gray">
          <a:xfrm>
            <a:off x="2957514" y="2743200"/>
            <a:ext cx="45720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en-US" altLang="zh-CN" sz="1600" b="1" dirty="0" smtClean="0">
                <a:latin typeface="Futura Bk" charset="0"/>
              </a:rPr>
              <a:t>ITSP</a:t>
            </a:r>
            <a:r>
              <a:rPr lang="zh-CN" altLang="en-US" sz="1600" b="1" dirty="0" smtClean="0">
                <a:latin typeface="Futura Bk" charset="0"/>
              </a:rPr>
              <a:t>战略发展分析</a:t>
            </a:r>
            <a:endParaRPr lang="zh-CN" altLang="en-US" sz="1600" b="1" dirty="0">
              <a:latin typeface="Futura Bk" charset="0"/>
            </a:endParaRPr>
          </a:p>
        </p:txBody>
      </p:sp>
      <p:sp>
        <p:nvSpPr>
          <p:cNvPr id="63494" name="AutoShape 6"/>
          <p:cNvSpPr>
            <a:spLocks noChangeArrowheads="1"/>
          </p:cNvSpPr>
          <p:nvPr/>
        </p:nvSpPr>
        <p:spPr bwMode="gray">
          <a:xfrm>
            <a:off x="2347914" y="1905000"/>
            <a:ext cx="5181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现状与挑战</a:t>
            </a:r>
            <a:endParaRPr lang="zh-CN" altLang="en-US" sz="1600" b="1" dirty="0">
              <a:latin typeface="Futura Bk" charset="0"/>
            </a:endParaRPr>
          </a:p>
        </p:txBody>
      </p:sp>
      <p:sp>
        <p:nvSpPr>
          <p:cNvPr id="63509" name="Text Box 21"/>
          <p:cNvSpPr txBox="1">
            <a:spLocks noChangeArrowheads="1"/>
          </p:cNvSpPr>
          <p:nvPr/>
        </p:nvSpPr>
        <p:spPr bwMode="auto">
          <a:xfrm>
            <a:off x="519114" y="3143248"/>
            <a:ext cx="1828800" cy="2031325"/>
          </a:xfrm>
          <a:prstGeom prst="rect">
            <a:avLst/>
          </a:prstGeom>
          <a:noFill/>
          <a:ln w="9525" algn="ctr">
            <a:noFill/>
            <a:miter lim="800000"/>
            <a:headEnd/>
            <a:tailEnd/>
          </a:ln>
          <a:effectLst/>
        </p:spPr>
        <p:txBody>
          <a:bodyPr>
            <a:spAutoFit/>
          </a:bodyPr>
          <a:lstStyle/>
          <a:p>
            <a:pPr>
              <a:lnSpc>
                <a:spcPct val="140000"/>
              </a:lnSpc>
            </a:pPr>
            <a:r>
              <a:rPr lang="zh-CN" altLang="en-US" b="1" dirty="0" smtClean="0">
                <a:latin typeface="Arial" pitchFamily="34" charset="0"/>
                <a:ea typeface="黑体" pitchFamily="49" charset="-122"/>
                <a:cs typeface="Arial" pitchFamily="34" charset="0"/>
              </a:rPr>
              <a:t>基于</a:t>
            </a:r>
            <a:r>
              <a:rPr lang="en-US" altLang="zh-CN" b="1" dirty="0" smtClean="0">
                <a:latin typeface="Arial" pitchFamily="34" charset="0"/>
                <a:ea typeface="黑体" pitchFamily="49" charset="-122"/>
                <a:cs typeface="Arial" pitchFamily="34" charset="0"/>
              </a:rPr>
              <a:t>ITIL V3</a:t>
            </a:r>
            <a:r>
              <a:rPr lang="zh-CN" altLang="en-US" b="1" dirty="0" smtClean="0">
                <a:latin typeface="Arial" pitchFamily="34" charset="0"/>
                <a:ea typeface="黑体" pitchFamily="49" charset="-122"/>
                <a:cs typeface="Arial" pitchFamily="34" charset="0"/>
              </a:rPr>
              <a:t>的专业管理服务体系构建 </a:t>
            </a:r>
            <a:r>
              <a:rPr lang="en-US" altLang="zh-CN" b="1" dirty="0" smtClean="0">
                <a:latin typeface="Arial" pitchFamily="34" charset="0"/>
                <a:ea typeface="黑体" pitchFamily="49" charset="-122"/>
                <a:cs typeface="Arial" pitchFamily="34" charset="0"/>
              </a:rPr>
              <a:t>– ITSP</a:t>
            </a:r>
            <a:r>
              <a:rPr lang="zh-CN" altLang="en-US" b="1" dirty="0" smtClean="0">
                <a:latin typeface="Arial" pitchFamily="34" charset="0"/>
                <a:ea typeface="黑体" pitchFamily="49" charset="-122"/>
                <a:cs typeface="Arial" pitchFamily="34" charset="0"/>
              </a:rPr>
              <a:t>的视角</a:t>
            </a:r>
          </a:p>
          <a:p>
            <a:pPr>
              <a:lnSpc>
                <a:spcPct val="140000"/>
              </a:lnSpc>
            </a:pPr>
            <a:endParaRPr lang="zh-CN" altLang="en-US" b="1" dirty="0">
              <a:latin typeface="Arial" pitchFamily="34" charset="0"/>
              <a:ea typeface="黑体" pitchFamily="49" charset="-122"/>
              <a:cs typeface="Arial" pitchFamily="34" charset="0"/>
            </a:endParaRPr>
          </a:p>
        </p:txBody>
      </p:sp>
      <p:sp>
        <p:nvSpPr>
          <p:cNvPr id="63510" name="AutoShape 22"/>
          <p:cNvSpPr>
            <a:spLocks noChangeArrowheads="1"/>
          </p:cNvSpPr>
          <p:nvPr/>
        </p:nvSpPr>
        <p:spPr bwMode="gray">
          <a:xfrm>
            <a:off x="2957514" y="4405958"/>
            <a:ext cx="45720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案例分享</a:t>
            </a:r>
            <a:endParaRPr lang="zh-CN" altLang="en-US" sz="1600" b="1" dirty="0">
              <a:latin typeface="Futura Bk" charset="0"/>
            </a:endParaRPr>
          </a:p>
        </p:txBody>
      </p:sp>
      <p:sp>
        <p:nvSpPr>
          <p:cNvPr id="63527" name="AutoShape 39"/>
          <p:cNvSpPr>
            <a:spLocks noChangeArrowheads="1"/>
          </p:cNvSpPr>
          <p:nvPr/>
        </p:nvSpPr>
        <p:spPr bwMode="gray">
          <a:xfrm>
            <a:off x="2538434" y="5278454"/>
            <a:ext cx="5105400" cy="508000"/>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eaLnBrk="0" hangingPunct="0"/>
            <a:r>
              <a:rPr lang="zh-CN" altLang="en-US" sz="1600" b="1" dirty="0" smtClean="0"/>
              <a:t>关于我们</a:t>
            </a:r>
            <a:endParaRPr lang="zh-CN" altLang="en-US" sz="1600" b="1" dirty="0"/>
          </a:p>
        </p:txBody>
      </p:sp>
      <p:sp>
        <p:nvSpPr>
          <p:cNvPr id="47" name="标题 46"/>
          <p:cNvSpPr>
            <a:spLocks noGrp="1"/>
          </p:cNvSpPr>
          <p:nvPr>
            <p:ph type="title"/>
          </p:nvPr>
        </p:nvSpPr>
        <p:spPr/>
        <p:txBody>
          <a:bodyPr/>
          <a:lstStyle/>
          <a:p>
            <a:r>
              <a:rPr lang="zh-CN" altLang="en-US" dirty="0" smtClean="0"/>
              <a:t>议程 </a:t>
            </a:r>
            <a:r>
              <a:rPr lang="en-US" altLang="zh-CN" dirty="0" smtClean="0"/>
              <a:t>/ Agenda</a:t>
            </a:r>
            <a:endParaRPr lang="zh-CN" altLang="en-US" dirty="0"/>
          </a:p>
        </p:txBody>
      </p:sp>
      <p:sp>
        <p:nvSpPr>
          <p:cNvPr id="48" name="流程图: 联系 47"/>
          <p:cNvSpPr/>
          <p:nvPr/>
        </p:nvSpPr>
        <p:spPr>
          <a:xfrm>
            <a:off x="1928794" y="2071678"/>
            <a:ext cx="285752" cy="285752"/>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2500298" y="2857496"/>
            <a:ext cx="285752" cy="285752"/>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流程图: 联系 49"/>
          <p:cNvSpPr/>
          <p:nvPr/>
        </p:nvSpPr>
        <p:spPr>
          <a:xfrm>
            <a:off x="2714612" y="3714752"/>
            <a:ext cx="285752" cy="285752"/>
          </a:xfrm>
          <a:prstGeom prst="flowChart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1" name="流程图: 联系 50"/>
          <p:cNvSpPr/>
          <p:nvPr/>
        </p:nvSpPr>
        <p:spPr>
          <a:xfrm>
            <a:off x="2571736" y="4500570"/>
            <a:ext cx="285752" cy="285752"/>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52" name="流程图: 联系 51"/>
          <p:cNvSpPr/>
          <p:nvPr/>
        </p:nvSpPr>
        <p:spPr>
          <a:xfrm>
            <a:off x="2143108" y="5357826"/>
            <a:ext cx="285752" cy="285752"/>
          </a:xfrm>
          <a:prstGeom prst="flowChartConnecto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5" name="矩形标注 54"/>
          <p:cNvSpPr/>
          <p:nvPr/>
        </p:nvSpPr>
        <p:spPr>
          <a:xfrm>
            <a:off x="9501222" y="785794"/>
            <a:ext cx="1357322" cy="1500198"/>
          </a:xfrm>
          <a:prstGeom prst="wedgeRectCallout">
            <a:avLst>
              <a:gd name="adj1" fmla="val -71499"/>
              <a:gd name="adj2" fmla="val 43537"/>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当值章节对应的椭圆框使用效果：绘图工具</a:t>
            </a:r>
            <a:r>
              <a:rPr lang="en-US" altLang="zh-CN" sz="1200" dirty="0" smtClean="0">
                <a:solidFill>
                  <a:schemeClr val="tx1"/>
                </a:solidFill>
              </a:rPr>
              <a:t>-</a:t>
            </a:r>
            <a:r>
              <a:rPr lang="zh-CN" altLang="en-US" sz="1200" dirty="0" smtClean="0">
                <a:solidFill>
                  <a:schemeClr val="tx1"/>
                </a:solidFill>
              </a:rPr>
              <a:t>形状样式</a:t>
            </a:r>
            <a:r>
              <a:rPr lang="en-US" altLang="zh-CN" sz="1200" dirty="0" smtClean="0">
                <a:solidFill>
                  <a:schemeClr val="tx1"/>
                </a:solidFill>
              </a:rPr>
              <a:t>-</a:t>
            </a:r>
            <a:r>
              <a:rPr lang="zh-CN" altLang="en-US" sz="1200" dirty="0" smtClean="0">
                <a:solidFill>
                  <a:schemeClr val="tx1"/>
                </a:solidFill>
              </a:rPr>
              <a:t>红色系列</a:t>
            </a:r>
            <a:r>
              <a:rPr lang="en-US" altLang="zh-CN" sz="1200" dirty="0" smtClean="0">
                <a:solidFill>
                  <a:schemeClr val="tx1"/>
                </a:solidFill>
              </a:rPr>
              <a:t>-</a:t>
            </a:r>
            <a:r>
              <a:rPr lang="zh-CN" altLang="en-US" sz="1200" b="1" dirty="0" smtClean="0">
                <a:solidFill>
                  <a:schemeClr val="tx1"/>
                </a:solidFill>
              </a:rPr>
              <a:t>细微效果</a:t>
            </a:r>
            <a:r>
              <a:rPr lang="en-US" altLang="zh-CN" sz="1200" b="1" dirty="0" smtClean="0">
                <a:solidFill>
                  <a:schemeClr val="tx1"/>
                </a:solidFill>
              </a:rPr>
              <a:t>-</a:t>
            </a:r>
            <a:r>
              <a:rPr lang="zh-CN" altLang="en-US" sz="1200" b="1" dirty="0" smtClean="0">
                <a:solidFill>
                  <a:schemeClr val="tx1"/>
                </a:solidFill>
              </a:rPr>
              <a:t>强调</a:t>
            </a:r>
            <a:r>
              <a:rPr lang="en-US" altLang="zh-CN" sz="1200" b="1" dirty="0" smtClean="0">
                <a:solidFill>
                  <a:schemeClr val="tx1"/>
                </a:solidFill>
              </a:rPr>
              <a:t>2</a:t>
            </a:r>
          </a:p>
          <a:p>
            <a:r>
              <a:rPr lang="zh-CN" altLang="en-US" sz="1200" dirty="0" smtClean="0">
                <a:solidFill>
                  <a:schemeClr val="tx1"/>
                </a:solidFill>
              </a:rPr>
              <a:t>此椭圆框亦使用了“百叶窗”自定义动画效果</a:t>
            </a:r>
            <a:endParaRPr lang="zh-CN" altLang="en-US" sz="1200" dirty="0">
              <a:solidFill>
                <a:schemeClr val="tx1"/>
              </a:solidFill>
            </a:endParaRPr>
          </a:p>
        </p:txBody>
      </p:sp>
      <p:sp>
        <p:nvSpPr>
          <p:cNvPr id="56" name="矩形标注 55"/>
          <p:cNvSpPr/>
          <p:nvPr/>
        </p:nvSpPr>
        <p:spPr>
          <a:xfrm>
            <a:off x="9501222" y="3500438"/>
            <a:ext cx="1357322" cy="714380"/>
          </a:xfrm>
          <a:prstGeom prst="wedgeRectCallout">
            <a:avLst>
              <a:gd name="adj1" fmla="val -74984"/>
              <a:gd name="adj2" fmla="val 11169"/>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其他章节对应椭圆框不使用任何效果，包括动画效果</a:t>
            </a:r>
            <a:endParaRPr lang="zh-CN" altLang="en-US" sz="1200" dirty="0">
              <a:solidFill>
                <a:schemeClr val="tx1"/>
              </a:solidFill>
            </a:endParaRPr>
          </a:p>
        </p:txBody>
      </p:sp>
      <p:sp>
        <p:nvSpPr>
          <p:cNvPr id="57" name="矩形标注 56"/>
          <p:cNvSpPr/>
          <p:nvPr/>
        </p:nvSpPr>
        <p:spPr>
          <a:xfrm>
            <a:off x="-1714544" y="3429000"/>
            <a:ext cx="1428760" cy="571504"/>
          </a:xfrm>
          <a:prstGeom prst="wedgeRectCallout">
            <a:avLst>
              <a:gd name="adj1" fmla="val 65850"/>
              <a:gd name="adj2" fmla="val 8961"/>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用文档主标题替换右侧半圆球中的问好</a:t>
            </a:r>
            <a:endParaRPr lang="zh-CN" altLang="en-US" sz="1200" dirty="0">
              <a:solidFill>
                <a:schemeClr val="tx1"/>
              </a:solidFill>
            </a:endParaRPr>
          </a:p>
        </p:txBody>
      </p:sp>
      <p:sp>
        <p:nvSpPr>
          <p:cNvPr id="19" name="灯片编号占位符 18"/>
          <p:cNvSpPr>
            <a:spLocks noGrp="1"/>
          </p:cNvSpPr>
          <p:nvPr>
            <p:ph type="sldNum" sz="quarter" idx="12"/>
          </p:nvPr>
        </p:nvSpPr>
        <p:spPr/>
        <p:txBody>
          <a:bodyPr/>
          <a:lstStyle/>
          <a:p>
            <a:fld id="{80C3DFE3-3EEA-4AF2-B4A7-1ED1FE19833E}" type="slidenum">
              <a:rPr lang="zh-CN" altLang="en-US" smtClean="0"/>
              <a:pPr/>
              <a:t>26</a:t>
            </a:fld>
            <a:endParaRPr lang="zh-CN" altLang="en-US" dirty="0"/>
          </a:p>
        </p:txBody>
      </p:sp>
      <p:sp>
        <p:nvSpPr>
          <p:cNvPr id="20" name="页脚占位符 19"/>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21" name="矩形标注 20"/>
          <p:cNvSpPr/>
          <p:nvPr/>
        </p:nvSpPr>
        <p:spPr>
          <a:xfrm>
            <a:off x="-1714544" y="-24"/>
            <a:ext cx="1500198" cy="1357322"/>
          </a:xfrm>
          <a:prstGeom prst="wedgeRectCallout">
            <a:avLst>
              <a:gd name="adj1" fmla="val 58756"/>
              <a:gd name="adj2" fmla="val 2591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此页面相当于</a:t>
            </a:r>
            <a:r>
              <a:rPr lang="en-US" altLang="zh-CN" sz="1200" dirty="0" smtClean="0">
                <a:solidFill>
                  <a:schemeClr val="tx1"/>
                </a:solidFill>
              </a:rPr>
              <a:t>Word</a:t>
            </a:r>
            <a:r>
              <a:rPr lang="zh-CN" altLang="en-US" sz="1200" dirty="0" smtClean="0">
                <a:solidFill>
                  <a:schemeClr val="tx1"/>
                </a:solidFill>
              </a:rPr>
              <a:t>文档的一级标题页面，即</a:t>
            </a:r>
            <a:r>
              <a:rPr lang="en-US" altLang="zh-CN" sz="1200" dirty="0" smtClean="0">
                <a:solidFill>
                  <a:schemeClr val="tx1"/>
                </a:solidFill>
              </a:rPr>
              <a:t>PPT</a:t>
            </a:r>
            <a:r>
              <a:rPr lang="zh-CN" altLang="en-US" sz="1200" dirty="0" smtClean="0">
                <a:solidFill>
                  <a:schemeClr val="tx1"/>
                </a:solidFill>
              </a:rPr>
              <a:t>文档的所有一级标题列在此。二级标题使用方法见下页。</a:t>
            </a:r>
            <a:endParaRPr lang="zh-CN" altLang="en-US" sz="1200" dirty="0">
              <a:solidFill>
                <a:schemeClr val="tx1"/>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28596" y="142852"/>
            <a:ext cx="8258204" cy="642942"/>
          </a:xfrm>
        </p:spPr>
        <p:txBody>
          <a:bodyPr>
            <a:normAutofit/>
          </a:bodyPr>
          <a:lstStyle/>
          <a:p>
            <a:pPr algn="l"/>
            <a:r>
              <a:rPr lang="zh-CN" altLang="en-US" sz="3200" dirty="0" smtClean="0">
                <a:solidFill>
                  <a:schemeClr val="bg1"/>
                </a:solidFill>
                <a:latin typeface="幼圆" pitchFamily="49" charset="-122"/>
                <a:ea typeface="幼圆" pitchFamily="49" charset="-122"/>
              </a:rPr>
              <a:t>翰纬是谁</a:t>
            </a:r>
            <a:r>
              <a:rPr lang="en-US" altLang="zh-CN" sz="3200" dirty="0" smtClean="0">
                <a:solidFill>
                  <a:schemeClr val="bg1"/>
                </a:solidFill>
                <a:latin typeface="幼圆" pitchFamily="49" charset="-122"/>
                <a:ea typeface="幼圆" pitchFamily="49" charset="-122"/>
              </a:rPr>
              <a:t>?</a:t>
            </a:r>
            <a:endParaRPr lang="zh-CN" altLang="en-US" sz="3200" dirty="0">
              <a:solidFill>
                <a:schemeClr val="bg1"/>
              </a:solidFill>
              <a:latin typeface="幼圆" pitchFamily="49" charset="-122"/>
              <a:ea typeface="幼圆" pitchFamily="49" charset="-122"/>
            </a:endParaRPr>
          </a:p>
        </p:txBody>
      </p:sp>
      <p:sp>
        <p:nvSpPr>
          <p:cNvPr id="5" name="内容占位符 4"/>
          <p:cNvSpPr>
            <a:spLocks noGrp="1"/>
          </p:cNvSpPr>
          <p:nvPr>
            <p:ph sz="half" idx="1"/>
          </p:nvPr>
        </p:nvSpPr>
        <p:spPr>
          <a:xfrm>
            <a:off x="457200" y="1428737"/>
            <a:ext cx="4038600" cy="4429156"/>
          </a:xfrm>
          <a:ln>
            <a:solidFill>
              <a:schemeClr val="accent6">
                <a:lumMod val="20000"/>
                <a:lumOff val="80000"/>
              </a:schemeClr>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a:normAutofit/>
          </a:bodyPr>
          <a:lstStyle/>
          <a:p>
            <a:r>
              <a:rPr lang="zh-CN" altLang="en-US" sz="1800" dirty="0" smtClean="0">
                <a:latin typeface="幼圆" pitchFamily="49" charset="-122"/>
                <a:ea typeface="幼圆" pitchFamily="49" charset="-122"/>
              </a:rPr>
              <a:t>正式创建于</a:t>
            </a:r>
            <a:r>
              <a:rPr lang="en-US" altLang="zh-CN" sz="1800" dirty="0" smtClean="0">
                <a:latin typeface="幼圆" pitchFamily="49" charset="-122"/>
                <a:ea typeface="幼圆" pitchFamily="49" charset="-122"/>
              </a:rPr>
              <a:t>2004</a:t>
            </a:r>
            <a:r>
              <a:rPr lang="zh-CN" altLang="en-US" sz="1800" dirty="0" smtClean="0">
                <a:latin typeface="幼圆" pitchFamily="49" charset="-122"/>
                <a:ea typeface="幼圆" pitchFamily="49" charset="-122"/>
              </a:rPr>
              <a:t>年，总部位于中国上海，北京和广州设有分公司。</a:t>
            </a:r>
            <a:endParaRPr lang="en-US" altLang="zh-CN" sz="1800" dirty="0" smtClean="0">
              <a:latin typeface="幼圆" pitchFamily="49" charset="-122"/>
              <a:ea typeface="幼圆" pitchFamily="49" charset="-122"/>
            </a:endParaRPr>
          </a:p>
          <a:p>
            <a:r>
              <a:rPr lang="zh-CN" altLang="en-US" sz="1800" dirty="0" smtClean="0">
                <a:latin typeface="幼圆" pitchFamily="49" charset="-122"/>
                <a:ea typeface="幼圆" pitchFamily="49" charset="-122"/>
              </a:rPr>
              <a:t>主要为金融、电信、政府、集成商和高科技行业提供</a:t>
            </a:r>
            <a:r>
              <a:rPr lang="en-US" altLang="zh-CN" sz="1800" dirty="0" smtClean="0">
                <a:latin typeface="幼圆" pitchFamily="49" charset="-122"/>
                <a:ea typeface="幼圆" pitchFamily="49" charset="-122"/>
              </a:rPr>
              <a:t>IT</a:t>
            </a:r>
            <a:r>
              <a:rPr lang="zh-CN" altLang="en-US" sz="1800" dirty="0" smtClean="0">
                <a:latin typeface="幼圆" pitchFamily="49" charset="-122"/>
                <a:ea typeface="幼圆" pitchFamily="49" charset="-122"/>
              </a:rPr>
              <a:t>管理咨询服务。</a:t>
            </a:r>
            <a:endParaRPr lang="en-US" altLang="zh-CN" sz="1800" dirty="0" smtClean="0">
              <a:latin typeface="幼圆" pitchFamily="49" charset="-122"/>
              <a:ea typeface="幼圆" pitchFamily="49" charset="-122"/>
            </a:endParaRPr>
          </a:p>
          <a:p>
            <a:r>
              <a:rPr lang="zh-CN" altLang="en-US" sz="1800" dirty="0" smtClean="0">
                <a:latin typeface="幼圆" pitchFamily="49" charset="-122"/>
                <a:ea typeface="幼圆" pitchFamily="49" charset="-122"/>
              </a:rPr>
              <a:t>国内最大的独立</a:t>
            </a:r>
            <a:r>
              <a:rPr lang="en-US" altLang="zh-CN" sz="1800" dirty="0" smtClean="0">
                <a:latin typeface="幼圆" pitchFamily="49" charset="-122"/>
                <a:ea typeface="幼圆" pitchFamily="49" charset="-122"/>
              </a:rPr>
              <a:t>ITSM</a:t>
            </a:r>
            <a:r>
              <a:rPr lang="zh-CN" altLang="en-US" sz="1800" dirty="0" smtClean="0">
                <a:latin typeface="幼圆" pitchFamily="49" charset="-122"/>
                <a:ea typeface="幼圆" pitchFamily="49" charset="-122"/>
              </a:rPr>
              <a:t>咨询培训机构，现有全职员工超过</a:t>
            </a:r>
            <a:r>
              <a:rPr lang="en-US" altLang="zh-CN" sz="1800" dirty="0" smtClean="0">
                <a:latin typeface="幼圆" pitchFamily="49" charset="-122"/>
                <a:ea typeface="幼圆" pitchFamily="49" charset="-122"/>
              </a:rPr>
              <a:t>60</a:t>
            </a:r>
            <a:r>
              <a:rPr lang="zh-CN" altLang="en-US" sz="1800" dirty="0" smtClean="0">
                <a:latin typeface="幼圆" pitchFamily="49" charset="-122"/>
                <a:ea typeface="幼圆" pitchFamily="49" charset="-122"/>
              </a:rPr>
              <a:t>名。</a:t>
            </a:r>
            <a:endParaRPr lang="en-US" altLang="zh-CN" sz="1800" dirty="0" smtClean="0">
              <a:latin typeface="幼圆" pitchFamily="49" charset="-122"/>
              <a:ea typeface="幼圆" pitchFamily="49" charset="-122"/>
            </a:endParaRPr>
          </a:p>
          <a:p>
            <a:r>
              <a:rPr lang="zh-CN" altLang="en-US" sz="1800" dirty="0" smtClean="0">
                <a:latin typeface="幼圆" pitchFamily="49" charset="-122"/>
                <a:ea typeface="幼圆" pitchFamily="49" charset="-122"/>
              </a:rPr>
              <a:t>业务收入每年增长超过</a:t>
            </a:r>
            <a:r>
              <a:rPr lang="en-US" altLang="zh-CN" sz="1800" dirty="0" smtClean="0">
                <a:latin typeface="幼圆" pitchFamily="49" charset="-122"/>
                <a:ea typeface="幼圆" pitchFamily="49" charset="-122"/>
              </a:rPr>
              <a:t>100%</a:t>
            </a:r>
            <a:r>
              <a:rPr lang="zh-CN" altLang="en-US" sz="1800" dirty="0" smtClean="0">
                <a:latin typeface="幼圆" pitchFamily="49" charset="-122"/>
                <a:ea typeface="幼圆" pitchFamily="49" charset="-122"/>
              </a:rPr>
              <a:t>。</a:t>
            </a:r>
            <a:endParaRPr lang="en-US" altLang="zh-CN" sz="1800" dirty="0" smtClean="0">
              <a:latin typeface="幼圆" pitchFamily="49" charset="-122"/>
              <a:ea typeface="幼圆" pitchFamily="49" charset="-122"/>
            </a:endParaRPr>
          </a:p>
          <a:p>
            <a:r>
              <a:rPr lang="zh-CN" altLang="en-US" sz="1800" dirty="0" smtClean="0">
                <a:latin typeface="幼圆" pitchFamily="49" charset="-122"/>
                <a:ea typeface="幼圆" pitchFamily="49" charset="-122"/>
              </a:rPr>
              <a:t>最早从</a:t>
            </a:r>
            <a:r>
              <a:rPr lang="en-US" altLang="zh-CN" sz="1800" dirty="0" smtClean="0">
                <a:latin typeface="幼圆" pitchFamily="49" charset="-122"/>
                <a:ea typeface="幼圆" pitchFamily="49" charset="-122"/>
              </a:rPr>
              <a:t>2001</a:t>
            </a:r>
            <a:r>
              <a:rPr lang="zh-CN" altLang="en-US" sz="1800" dirty="0" smtClean="0">
                <a:latin typeface="幼圆" pitchFamily="49" charset="-122"/>
                <a:ea typeface="幼圆" pitchFamily="49" charset="-122"/>
              </a:rPr>
              <a:t>年开始进入中国</a:t>
            </a:r>
            <a:r>
              <a:rPr lang="en-US" altLang="zh-CN" sz="1800" dirty="0" smtClean="0">
                <a:latin typeface="幼圆" pitchFamily="49" charset="-122"/>
                <a:ea typeface="幼圆" pitchFamily="49" charset="-122"/>
              </a:rPr>
              <a:t>ITSM</a:t>
            </a:r>
            <a:r>
              <a:rPr lang="zh-CN" altLang="en-US" sz="1800" dirty="0" smtClean="0">
                <a:latin typeface="幼圆" pitchFamily="49" charset="-122"/>
                <a:ea typeface="幼圆" pitchFamily="49" charset="-122"/>
              </a:rPr>
              <a:t>行业，是中国</a:t>
            </a:r>
            <a:r>
              <a:rPr lang="en-US" altLang="zh-CN" sz="1800" dirty="0" smtClean="0">
                <a:latin typeface="幼圆" pitchFamily="49" charset="-122"/>
                <a:ea typeface="幼圆" pitchFamily="49" charset="-122"/>
              </a:rPr>
              <a:t>ITSM</a:t>
            </a:r>
            <a:r>
              <a:rPr lang="zh-CN" altLang="en-US" sz="1800" dirty="0" smtClean="0">
                <a:latin typeface="幼圆" pitchFamily="49" charset="-122"/>
                <a:ea typeface="幼圆" pitchFamily="49" charset="-122"/>
              </a:rPr>
              <a:t>行业的主要推动者之一。</a:t>
            </a:r>
            <a:endParaRPr lang="en-US" altLang="zh-CN" sz="1800" dirty="0" smtClean="0">
              <a:latin typeface="幼圆" pitchFamily="49" charset="-122"/>
              <a:ea typeface="幼圆" pitchFamily="49" charset="-122"/>
            </a:endParaRPr>
          </a:p>
        </p:txBody>
      </p:sp>
      <p:pic>
        <p:nvPicPr>
          <p:cNvPr id="11" name="Picture 3" descr="中国区域图"/>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43438" y="1785926"/>
            <a:ext cx="3886200" cy="3187700"/>
          </a:xfrm>
          <a:prstGeom prst="rect">
            <a:avLst/>
          </a:prstGeom>
          <a:noFill/>
        </p:spPr>
      </p:pic>
      <p:sp>
        <p:nvSpPr>
          <p:cNvPr id="12" name="TextBox 11"/>
          <p:cNvSpPr txBox="1"/>
          <p:nvPr/>
        </p:nvSpPr>
        <p:spPr>
          <a:xfrm flipH="1">
            <a:off x="857224" y="5641319"/>
            <a:ext cx="6929487" cy="43088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zh-CN" altLang="en-US"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a typeface="幼圆" pitchFamily="49" charset="-122"/>
              </a:rPr>
              <a:t>我们的愿景：成为中国最值得信赖的</a:t>
            </a:r>
            <a:r>
              <a:rPr lang="en-US" altLang="zh-CN"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a typeface="幼圆" pitchFamily="49" charset="-122"/>
              </a:rPr>
              <a:t>IT</a:t>
            </a:r>
            <a:r>
              <a:rPr lang="zh-CN" altLang="en-US"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a typeface="幼圆" pitchFamily="49" charset="-122"/>
              </a:rPr>
              <a:t>服务管理专家</a:t>
            </a:r>
            <a:endParaRPr lang="en-US" altLang="zh-CN"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a typeface="幼圆" pitchFamily="49" charset="-122"/>
            </a:endParaRPr>
          </a:p>
        </p:txBody>
      </p:sp>
      <p:sp>
        <p:nvSpPr>
          <p:cNvPr id="6" name="八角星 5"/>
          <p:cNvSpPr/>
          <p:nvPr/>
        </p:nvSpPr>
        <p:spPr>
          <a:xfrm>
            <a:off x="7429520" y="2928934"/>
            <a:ext cx="214314" cy="214314"/>
          </a:xfrm>
          <a:prstGeom prst="star8">
            <a:avLst/>
          </a:prstGeom>
          <a:solidFill>
            <a:srgbClr val="FF000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八角星 6"/>
          <p:cNvSpPr/>
          <p:nvPr/>
        </p:nvSpPr>
        <p:spPr>
          <a:xfrm>
            <a:off x="7858148" y="3643314"/>
            <a:ext cx="285752" cy="285752"/>
          </a:xfrm>
          <a:prstGeom prst="star8">
            <a:avLst/>
          </a:prstGeom>
          <a:solidFill>
            <a:srgbClr val="FF000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八角星 7"/>
          <p:cNvSpPr/>
          <p:nvPr/>
        </p:nvSpPr>
        <p:spPr>
          <a:xfrm>
            <a:off x="7358082" y="4429132"/>
            <a:ext cx="142876" cy="142876"/>
          </a:xfrm>
          <a:prstGeom prst="star8">
            <a:avLst/>
          </a:prstGeom>
          <a:solidFill>
            <a:srgbClr val="FF000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 name="页脚占位符 3"/>
          <p:cNvSpPr>
            <a:spLocks noGrp="1"/>
          </p:cNvSpPr>
          <p:nvPr>
            <p:ph type="ftr" sz="quarter" idx="11"/>
          </p:nvPr>
        </p:nvSpPr>
        <p:spPr>
          <a:xfrm>
            <a:off x="3214678" y="6357958"/>
            <a:ext cx="2895600" cy="365125"/>
          </a:xfrm>
        </p:spPr>
        <p:txBody>
          <a:bodyPr/>
          <a:lstStyle/>
          <a:p>
            <a:r>
              <a:rPr lang="en-US" altLang="zh-CN" dirty="0" smtClean="0"/>
              <a:t>Copyright @ 2009 </a:t>
            </a:r>
            <a:r>
              <a:rPr lang="zh-CN" altLang="en-US" dirty="0" smtClean="0"/>
              <a:t>翰纬咨询</a:t>
            </a:r>
            <a:endParaRPr lang="zh-CN" altLang="en-US" dirty="0"/>
          </a:p>
        </p:txBody>
      </p:sp>
      <p:sp>
        <p:nvSpPr>
          <p:cNvPr id="10" name="灯片编号占位符 4"/>
          <p:cNvSpPr>
            <a:spLocks noGrp="1"/>
          </p:cNvSpPr>
          <p:nvPr>
            <p:ph type="sldNum" sz="quarter" idx="12"/>
          </p:nvPr>
        </p:nvSpPr>
        <p:spPr>
          <a:xfrm>
            <a:off x="357158" y="6356350"/>
            <a:ext cx="2133600" cy="365125"/>
          </a:xfrm>
        </p:spPr>
        <p:txBody>
          <a:bodyPr/>
          <a:lstStyle/>
          <a:p>
            <a:fld id="{80C3DFE3-3EEA-4AF2-B4A7-1ED1FE19833E}" type="slidenum">
              <a:rPr lang="zh-CN" altLang="en-US" smtClean="0"/>
              <a:pPr/>
              <a:t>27</a:t>
            </a:fld>
            <a:endParaRPr lang="zh-CN" altLang="en-US" dirty="0"/>
          </a:p>
        </p:txBody>
      </p:sp>
      <p:sp>
        <p:nvSpPr>
          <p:cNvPr id="13" name="灯片编号占位符 5"/>
          <p:cNvSpPr txBox="1">
            <a:spLocks/>
          </p:cNvSpPr>
          <p:nvPr/>
        </p:nvSpPr>
        <p:spPr>
          <a:xfrm>
            <a:off x="357158" y="6356350"/>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fld id="{80C3DFE3-3EEA-4AF2-B4A7-1ED1FE19833E}"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4" name="页脚占位符 6"/>
          <p:cNvSpPr txBox="1">
            <a:spLocks/>
          </p:cNvSpPr>
          <p:nvPr/>
        </p:nvSpPr>
        <p:spPr>
          <a:xfrm>
            <a:off x="3214678" y="6357958"/>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tint val="75000"/>
                  </a:schemeClr>
                </a:solidFill>
                <a:effectLst/>
                <a:uLnTx/>
                <a:uFillTx/>
                <a:latin typeface="+mn-lt"/>
                <a:ea typeface="+mn-ea"/>
                <a:cs typeface="+mn-cs"/>
              </a:rPr>
              <a:t>Copyright @ 2009 </a:t>
            </a:r>
            <a:r>
              <a:rPr kumimoji="0" lang="zh-CN" alt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翰纬咨询</a:t>
            </a:r>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ph type="title"/>
          </p:nvPr>
        </p:nvSpPr>
        <p:spPr>
          <a:xfrm>
            <a:off x="428596" y="142852"/>
            <a:ext cx="8258204" cy="642942"/>
          </a:xfrm>
        </p:spPr>
        <p:txBody>
          <a:bodyPr>
            <a:normAutofit/>
          </a:bodyPr>
          <a:lstStyle/>
          <a:p>
            <a:pPr algn="l"/>
            <a:r>
              <a:rPr lang="zh-CN" altLang="en-US" sz="3200" dirty="0" smtClean="0">
                <a:solidFill>
                  <a:schemeClr val="bg1"/>
                </a:solidFill>
                <a:latin typeface="幼圆" pitchFamily="49" charset="-122"/>
                <a:ea typeface="幼圆" pitchFamily="49" charset="-122"/>
              </a:rPr>
              <a:t>翰纬在做什么</a:t>
            </a:r>
            <a:r>
              <a:rPr lang="en-US" altLang="zh-CN" sz="3200" dirty="0" smtClean="0">
                <a:solidFill>
                  <a:schemeClr val="bg1"/>
                </a:solidFill>
                <a:latin typeface="幼圆" pitchFamily="49" charset="-122"/>
                <a:ea typeface="幼圆" pitchFamily="49" charset="-122"/>
              </a:rPr>
              <a:t>?</a:t>
            </a:r>
            <a:endParaRPr lang="zh-CN" altLang="en-US" sz="3200" dirty="0">
              <a:solidFill>
                <a:schemeClr val="bg1"/>
              </a:solidFill>
              <a:latin typeface="幼圆" pitchFamily="49" charset="-122"/>
              <a:ea typeface="幼圆" pitchFamily="49" charset="-122"/>
            </a:endParaRPr>
          </a:p>
        </p:txBody>
      </p:sp>
      <p:graphicFrame>
        <p:nvGraphicFramePr>
          <p:cNvPr id="13" name="内容占位符 12"/>
          <p:cNvGraphicFramePr>
            <a:graphicFrameLocks noGrp="1"/>
          </p:cNvGraphicFramePr>
          <p:nvPr>
            <p:ph sz="half" idx="1"/>
          </p:nvPr>
        </p:nvGraphicFramePr>
        <p:xfrm>
          <a:off x="428596" y="1428736"/>
          <a:ext cx="8215370" cy="46974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页脚占位符 3"/>
          <p:cNvSpPr>
            <a:spLocks noGrp="1"/>
          </p:cNvSpPr>
          <p:nvPr>
            <p:ph type="ftr" sz="quarter" idx="11"/>
          </p:nvPr>
        </p:nvSpPr>
        <p:spPr>
          <a:xfrm>
            <a:off x="3214678" y="6357958"/>
            <a:ext cx="2895600" cy="365125"/>
          </a:xfrm>
        </p:spPr>
        <p:txBody>
          <a:bodyPr/>
          <a:lstStyle/>
          <a:p>
            <a:r>
              <a:rPr lang="en-US" altLang="zh-CN" dirty="0" smtClean="0"/>
              <a:t>Copyright @ 2009 </a:t>
            </a:r>
            <a:r>
              <a:rPr lang="zh-CN" altLang="en-US" dirty="0" smtClean="0"/>
              <a:t>翰纬咨询</a:t>
            </a:r>
            <a:endParaRPr lang="zh-CN" altLang="en-US" dirty="0"/>
          </a:p>
        </p:txBody>
      </p:sp>
      <p:sp>
        <p:nvSpPr>
          <p:cNvPr id="5" name="灯片编号占位符 4"/>
          <p:cNvSpPr>
            <a:spLocks noGrp="1"/>
          </p:cNvSpPr>
          <p:nvPr>
            <p:ph type="sldNum" sz="quarter" idx="12"/>
          </p:nvPr>
        </p:nvSpPr>
        <p:spPr>
          <a:xfrm>
            <a:off x="357158" y="6356350"/>
            <a:ext cx="2133600" cy="365125"/>
          </a:xfrm>
        </p:spPr>
        <p:txBody>
          <a:bodyPr/>
          <a:lstStyle/>
          <a:p>
            <a:fld id="{80C3DFE3-3EEA-4AF2-B4A7-1ED1FE19833E}" type="slidenum">
              <a:rPr lang="zh-CN" altLang="en-US" smtClean="0"/>
              <a:pPr/>
              <a:t>28</a:t>
            </a:fld>
            <a:endParaRPr lang="zh-CN" altLang="en-US" dirty="0"/>
          </a:p>
        </p:txBody>
      </p:sp>
      <p:sp>
        <p:nvSpPr>
          <p:cNvPr id="6" name="灯片编号占位符 5"/>
          <p:cNvSpPr txBox="1">
            <a:spLocks/>
          </p:cNvSpPr>
          <p:nvPr/>
        </p:nvSpPr>
        <p:spPr>
          <a:xfrm>
            <a:off x="357158" y="6356350"/>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fld id="{80C3DFE3-3EEA-4AF2-B4A7-1ED1FE19833E}"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8" name="页脚占位符 6"/>
          <p:cNvSpPr txBox="1">
            <a:spLocks/>
          </p:cNvSpPr>
          <p:nvPr/>
        </p:nvSpPr>
        <p:spPr>
          <a:xfrm>
            <a:off x="3214678" y="6357958"/>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tint val="75000"/>
                  </a:schemeClr>
                </a:solidFill>
                <a:effectLst/>
                <a:uLnTx/>
                <a:uFillTx/>
                <a:latin typeface="+mn-lt"/>
                <a:ea typeface="+mn-ea"/>
                <a:cs typeface="+mn-cs"/>
              </a:rPr>
              <a:t>Copyright @ 2009 </a:t>
            </a:r>
            <a:r>
              <a:rPr kumimoji="0" lang="zh-CN" alt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翰纬咨询</a:t>
            </a:r>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sz="half" idx="1"/>
          </p:nvPr>
        </p:nvGraphicFramePr>
        <p:xfrm>
          <a:off x="428596" y="1357298"/>
          <a:ext cx="8401080" cy="2500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内容占位符 5"/>
          <p:cNvGraphicFramePr>
            <a:graphicFrameLocks noGrp="1"/>
          </p:cNvGraphicFramePr>
          <p:nvPr>
            <p:ph sz="half" idx="1"/>
          </p:nvPr>
        </p:nvGraphicFramePr>
        <p:xfrm>
          <a:off x="428596" y="4029093"/>
          <a:ext cx="8401080" cy="218598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标题 7"/>
          <p:cNvSpPr>
            <a:spLocks noGrp="1"/>
          </p:cNvSpPr>
          <p:nvPr>
            <p:ph type="title"/>
          </p:nvPr>
        </p:nvSpPr>
        <p:spPr/>
        <p:txBody>
          <a:bodyPr>
            <a:normAutofit/>
          </a:bodyPr>
          <a:lstStyle/>
          <a:p>
            <a:r>
              <a:rPr lang="zh-CN" altLang="en-US" sz="3200" dirty="0" smtClean="0">
                <a:latin typeface="+mn-ea"/>
              </a:rPr>
              <a:t>翰纬做的如何</a:t>
            </a:r>
            <a:r>
              <a:rPr lang="en-US" altLang="zh-CN" sz="3200" dirty="0" smtClean="0">
                <a:latin typeface="+mn-ea"/>
              </a:rPr>
              <a:t>?</a:t>
            </a:r>
            <a:endParaRPr lang="zh-CN" altLang="en-US" sz="3200" dirty="0"/>
          </a:p>
        </p:txBody>
      </p:sp>
      <p:sp>
        <p:nvSpPr>
          <p:cNvPr id="10" name="页脚占位符 3"/>
          <p:cNvSpPr>
            <a:spLocks noGrp="1"/>
          </p:cNvSpPr>
          <p:nvPr>
            <p:ph type="ftr" sz="quarter" idx="11"/>
          </p:nvPr>
        </p:nvSpPr>
        <p:spPr>
          <a:xfrm>
            <a:off x="3214678" y="6357958"/>
            <a:ext cx="2895600" cy="365125"/>
          </a:xfrm>
        </p:spPr>
        <p:txBody>
          <a:bodyPr/>
          <a:lstStyle/>
          <a:p>
            <a:r>
              <a:rPr lang="en-US" altLang="zh-CN" dirty="0" smtClean="0"/>
              <a:t>Copyright @ 2009 </a:t>
            </a:r>
            <a:r>
              <a:rPr lang="zh-CN" altLang="en-US" dirty="0" smtClean="0"/>
              <a:t>翰纬咨询</a:t>
            </a:r>
            <a:endParaRPr lang="zh-CN" altLang="en-US" dirty="0"/>
          </a:p>
        </p:txBody>
      </p:sp>
      <p:sp>
        <p:nvSpPr>
          <p:cNvPr id="11" name="灯片编号占位符 4"/>
          <p:cNvSpPr>
            <a:spLocks noGrp="1"/>
          </p:cNvSpPr>
          <p:nvPr>
            <p:ph type="sldNum" sz="quarter" idx="12"/>
          </p:nvPr>
        </p:nvSpPr>
        <p:spPr>
          <a:xfrm>
            <a:off x="357158" y="6356350"/>
            <a:ext cx="2133600" cy="365125"/>
          </a:xfrm>
        </p:spPr>
        <p:txBody>
          <a:bodyPr/>
          <a:lstStyle/>
          <a:p>
            <a:fld id="{80C3DFE3-3EEA-4AF2-B4A7-1ED1FE19833E}" type="slidenum">
              <a:rPr lang="zh-CN" altLang="en-US" smtClean="0"/>
              <a:pPr/>
              <a:t>29</a:t>
            </a:fld>
            <a:endParaRPr lang="zh-CN" altLang="en-US" dirty="0"/>
          </a:p>
        </p:txBody>
      </p:sp>
      <p:sp>
        <p:nvSpPr>
          <p:cNvPr id="12" name="灯片编号占位符 5"/>
          <p:cNvSpPr txBox="1">
            <a:spLocks/>
          </p:cNvSpPr>
          <p:nvPr/>
        </p:nvSpPr>
        <p:spPr>
          <a:xfrm>
            <a:off x="357158" y="6356350"/>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fld id="{80C3DFE3-3EEA-4AF2-B4A7-1ED1FE19833E}"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3" name="页脚占位符 6"/>
          <p:cNvSpPr txBox="1">
            <a:spLocks/>
          </p:cNvSpPr>
          <p:nvPr/>
        </p:nvSpPr>
        <p:spPr>
          <a:xfrm>
            <a:off x="3214678" y="6357958"/>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tint val="75000"/>
                  </a:schemeClr>
                </a:solidFill>
                <a:effectLst/>
                <a:uLnTx/>
                <a:uFillTx/>
                <a:latin typeface="+mn-lt"/>
                <a:ea typeface="+mn-ea"/>
                <a:cs typeface="+mn-cs"/>
              </a:rPr>
              <a:t>Copyright @ 2009 </a:t>
            </a:r>
            <a:r>
              <a:rPr kumimoji="0" lang="zh-CN" alt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翰纬咨询</a:t>
            </a:r>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现状和挑战</a:t>
            </a:r>
            <a:endParaRPr lang="zh-CN" altLang="en-US" dirty="0"/>
          </a:p>
        </p:txBody>
      </p:sp>
      <p:sp>
        <p:nvSpPr>
          <p:cNvPr id="4" name="页脚占位符 3"/>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5" name="灯片编号占位符 4"/>
          <p:cNvSpPr>
            <a:spLocks noGrp="1"/>
          </p:cNvSpPr>
          <p:nvPr>
            <p:ph type="sldNum" sz="quarter" idx="12"/>
          </p:nvPr>
        </p:nvSpPr>
        <p:spPr/>
        <p:txBody>
          <a:bodyPr/>
          <a:lstStyle/>
          <a:p>
            <a:fld id="{80C3DFE3-3EEA-4AF2-B4A7-1ED1FE19833E}" type="slidenum">
              <a:rPr lang="zh-CN" altLang="en-US" smtClean="0"/>
              <a:pPr/>
              <a:t>3</a:t>
            </a:fld>
            <a:endParaRPr lang="zh-CN" altLang="en-US" dirty="0"/>
          </a:p>
        </p:txBody>
      </p:sp>
      <p:sp>
        <p:nvSpPr>
          <p:cNvPr id="7" name="单圆角矩形 6"/>
          <p:cNvSpPr/>
          <p:nvPr/>
        </p:nvSpPr>
        <p:spPr>
          <a:xfrm>
            <a:off x="500034" y="1500174"/>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en-US" altLang="zh-CN" sz="1200" dirty="0" smtClean="0"/>
              <a:t>【</a:t>
            </a:r>
            <a:r>
              <a:rPr lang="zh-CN" altLang="en-US" sz="1200" dirty="0" smtClean="0"/>
              <a:t>定位</a:t>
            </a:r>
            <a:r>
              <a:rPr lang="en-US" altLang="zh-CN" sz="1200" dirty="0" smtClean="0"/>
              <a:t>】IT</a:t>
            </a:r>
            <a:r>
              <a:rPr lang="zh-CN" altLang="en-US" sz="1200" dirty="0" smtClean="0"/>
              <a:t>服务组织前期的业务主要以系统集成为主，但随着客户自身建设的不断完善，</a:t>
            </a:r>
            <a:r>
              <a:rPr lang="en-US" altLang="zh-CN" sz="1200" dirty="0" smtClean="0"/>
              <a:t>IT</a:t>
            </a:r>
            <a:r>
              <a:rPr lang="zh-CN" altLang="en-US" sz="1200" dirty="0" smtClean="0"/>
              <a:t>服务组织需要适应市场形势的变化，实现从系统集成商（侧重于技术研发和实施）向专业的管理服务（</a:t>
            </a:r>
            <a:r>
              <a:rPr lang="en-US" altLang="zh-CN" sz="1200" dirty="0" smtClean="0"/>
              <a:t>Managed Service</a:t>
            </a:r>
            <a:r>
              <a:rPr lang="zh-CN" altLang="en-US" sz="1200" dirty="0" smtClean="0"/>
              <a:t>）提供商转型。</a:t>
            </a:r>
            <a:endParaRPr lang="zh-CN" altLang="en-US" sz="1200" dirty="0"/>
          </a:p>
        </p:txBody>
      </p:sp>
      <p:sp>
        <p:nvSpPr>
          <p:cNvPr id="8" name="单圆角矩形 7"/>
          <p:cNvSpPr/>
          <p:nvPr/>
        </p:nvSpPr>
        <p:spPr>
          <a:xfrm>
            <a:off x="4857752" y="1500174"/>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zh-CN" altLang="en-US" sz="1200" dirty="0" smtClean="0"/>
              <a:t>如何从传统的以技术为主导的服务交付模式向以服务为主导的专业服务团队转变以适应专业服务运营模式，传统技术驱动的服务交付模式面临挑战。</a:t>
            </a:r>
            <a:endParaRPr lang="zh-CN" altLang="en-US" sz="1200" dirty="0"/>
          </a:p>
        </p:txBody>
      </p:sp>
      <p:sp>
        <p:nvSpPr>
          <p:cNvPr id="9" name="右箭头 8"/>
          <p:cNvSpPr/>
          <p:nvPr/>
        </p:nvSpPr>
        <p:spPr>
          <a:xfrm>
            <a:off x="4357686" y="1785926"/>
            <a:ext cx="428628"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0" name="单圆角矩形 9"/>
          <p:cNvSpPr/>
          <p:nvPr/>
        </p:nvSpPr>
        <p:spPr>
          <a:xfrm>
            <a:off x="500034" y="2643182"/>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en-US" altLang="zh-CN" sz="1200" dirty="0" smtClean="0"/>
              <a:t>【</a:t>
            </a:r>
            <a:r>
              <a:rPr lang="zh-CN" altLang="en-US" sz="1200" dirty="0" smtClean="0"/>
              <a:t>客户</a:t>
            </a:r>
            <a:r>
              <a:rPr lang="en-US" altLang="zh-CN" sz="1200" dirty="0" smtClean="0"/>
              <a:t>】IT</a:t>
            </a:r>
            <a:r>
              <a:rPr lang="zh-CN" altLang="en-US" sz="1200" dirty="0" smtClean="0"/>
              <a:t>服务组织的客户在变 </a:t>
            </a:r>
            <a:r>
              <a:rPr lang="en-US" altLang="zh-CN" sz="1200" dirty="0" smtClean="0"/>
              <a:t>– </a:t>
            </a:r>
            <a:r>
              <a:rPr lang="zh-CN" altLang="en-US" sz="1200" dirty="0" smtClean="0"/>
              <a:t>从以前主要关注产品，到更加关注服务，从而对</a:t>
            </a:r>
            <a:r>
              <a:rPr lang="en-US" altLang="zh-CN" sz="1200" dirty="0" smtClean="0"/>
              <a:t>IT</a:t>
            </a:r>
            <a:r>
              <a:rPr lang="zh-CN" altLang="en-US" sz="1200" dirty="0" smtClean="0"/>
              <a:t>服务组织的技术团队和管理团队提出了越来越高的要求，</a:t>
            </a:r>
            <a:r>
              <a:rPr lang="en-US" altLang="zh-CN" sz="1200" dirty="0" smtClean="0"/>
              <a:t>IT</a:t>
            </a:r>
            <a:r>
              <a:rPr lang="zh-CN" altLang="en-US" sz="1200" dirty="0" smtClean="0"/>
              <a:t>服务组织需要整合资源打通</a:t>
            </a:r>
            <a:r>
              <a:rPr lang="en-US" altLang="zh-CN" sz="1200" dirty="0" smtClean="0"/>
              <a:t>Call Center(</a:t>
            </a:r>
            <a:r>
              <a:rPr lang="zh-CN" altLang="en-US" sz="1200" dirty="0" smtClean="0"/>
              <a:t>前段，</a:t>
            </a:r>
            <a:r>
              <a:rPr lang="en-US" altLang="zh-CN" sz="1200" dirty="0" smtClean="0"/>
              <a:t>COPC) + </a:t>
            </a:r>
            <a:r>
              <a:rPr lang="zh-CN" altLang="en-US" sz="1200" dirty="0" smtClean="0"/>
              <a:t>服务流程</a:t>
            </a:r>
            <a:r>
              <a:rPr lang="en-US" altLang="zh-CN" sz="1200" dirty="0" smtClean="0"/>
              <a:t> (</a:t>
            </a:r>
            <a:r>
              <a:rPr lang="zh-CN" altLang="en-US" sz="1200" dirty="0" smtClean="0"/>
              <a:t>后端，</a:t>
            </a:r>
            <a:r>
              <a:rPr lang="en-US" altLang="zh-CN" sz="1200" dirty="0" smtClean="0"/>
              <a:t>ITIL)</a:t>
            </a:r>
            <a:r>
              <a:rPr lang="zh-CN" altLang="en-US" sz="1200" dirty="0" smtClean="0"/>
              <a:t>为一体的服务链条。</a:t>
            </a:r>
            <a:endParaRPr lang="zh-CN" altLang="en-US" sz="1200" dirty="0"/>
          </a:p>
        </p:txBody>
      </p:sp>
      <p:sp>
        <p:nvSpPr>
          <p:cNvPr id="11" name="单圆角矩形 10"/>
          <p:cNvSpPr/>
          <p:nvPr/>
        </p:nvSpPr>
        <p:spPr>
          <a:xfrm>
            <a:off x="4857752" y="2643182"/>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zh-CN" altLang="en-US" sz="1200" dirty="0" smtClean="0"/>
              <a:t>如何在维持服务质量的同时以低成本实现大规模服务交付，</a:t>
            </a:r>
            <a:r>
              <a:rPr lang="en-US" altLang="zh-CN" sz="1200" dirty="0" smtClean="0"/>
              <a:t>IT</a:t>
            </a:r>
            <a:r>
              <a:rPr lang="zh-CN" altLang="en-US" sz="1200" dirty="0" smtClean="0"/>
              <a:t>服务组织如何在人员、流程、工具、供应商体系方面实现良性的变革，这是一个很大挑战，经验表明这个过程至少需要</a:t>
            </a:r>
            <a:r>
              <a:rPr lang="en-US" altLang="zh-CN" sz="1200" dirty="0" smtClean="0"/>
              <a:t>2-3</a:t>
            </a:r>
            <a:r>
              <a:rPr lang="zh-CN" altLang="en-US" sz="1200" dirty="0" smtClean="0"/>
              <a:t>年。</a:t>
            </a:r>
            <a:endParaRPr lang="zh-CN" altLang="en-US" sz="1200" dirty="0"/>
          </a:p>
        </p:txBody>
      </p:sp>
      <p:sp>
        <p:nvSpPr>
          <p:cNvPr id="12" name="右箭头 11"/>
          <p:cNvSpPr/>
          <p:nvPr/>
        </p:nvSpPr>
        <p:spPr>
          <a:xfrm>
            <a:off x="4357686" y="2928934"/>
            <a:ext cx="428628"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3" name="单圆角矩形 12"/>
          <p:cNvSpPr/>
          <p:nvPr/>
        </p:nvSpPr>
        <p:spPr>
          <a:xfrm>
            <a:off x="500034" y="3857628"/>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en-US" altLang="zh-CN" sz="1200" dirty="0" smtClean="0"/>
              <a:t>【</a:t>
            </a:r>
            <a:r>
              <a:rPr lang="zh-CN" altLang="en-US" sz="1200" dirty="0" smtClean="0"/>
              <a:t>服务</a:t>
            </a:r>
            <a:r>
              <a:rPr lang="en-US" altLang="zh-CN" sz="1200" dirty="0" smtClean="0"/>
              <a:t>】IT</a:t>
            </a:r>
            <a:r>
              <a:rPr lang="zh-CN" altLang="en-US" sz="1200" dirty="0" smtClean="0"/>
              <a:t>服务组织目前所面临市场形势要求</a:t>
            </a:r>
            <a:r>
              <a:rPr lang="en-US" altLang="zh-CN" sz="1200" dirty="0" smtClean="0"/>
              <a:t>IT</a:t>
            </a:r>
            <a:r>
              <a:rPr lang="zh-CN" altLang="en-US" sz="1200" dirty="0" smtClean="0"/>
              <a:t>服务组织的管理模式从项目导向（</a:t>
            </a:r>
            <a:r>
              <a:rPr lang="en-US" altLang="zh-CN" sz="1200" dirty="0" smtClean="0"/>
              <a:t>Project-based</a:t>
            </a:r>
            <a:r>
              <a:rPr lang="zh-CN" altLang="en-US" sz="1200" dirty="0" smtClean="0"/>
              <a:t>）转变到服务导向（</a:t>
            </a:r>
            <a:r>
              <a:rPr lang="en-US" altLang="zh-CN" sz="1200" dirty="0" smtClean="0"/>
              <a:t>Service- focus</a:t>
            </a:r>
            <a:r>
              <a:rPr lang="zh-CN" altLang="en-US" sz="1200" dirty="0" smtClean="0"/>
              <a:t>）运营模式，即</a:t>
            </a:r>
            <a:r>
              <a:rPr lang="en-US" altLang="zh-CN" sz="1200" dirty="0" smtClean="0"/>
              <a:t>IT</a:t>
            </a:r>
            <a:r>
              <a:rPr lang="zh-CN" altLang="en-US" sz="1200" dirty="0" smtClean="0"/>
              <a:t>服务组织需要构建</a:t>
            </a:r>
            <a:r>
              <a:rPr lang="en-US" altLang="zh-CN" sz="1200" dirty="0" smtClean="0"/>
              <a:t>Designed Service </a:t>
            </a:r>
            <a:r>
              <a:rPr lang="zh-CN" altLang="en-US" sz="1200" dirty="0" smtClean="0"/>
              <a:t>（前端）</a:t>
            </a:r>
            <a:r>
              <a:rPr lang="en-US" altLang="zh-CN" sz="1200" dirty="0" smtClean="0"/>
              <a:t>+ Managed Service</a:t>
            </a:r>
            <a:r>
              <a:rPr lang="zh-CN" altLang="en-US" sz="1200" dirty="0" smtClean="0"/>
              <a:t>（后端）一体的全生命周期服务保障体系。</a:t>
            </a:r>
            <a:endParaRPr lang="zh-CN" altLang="en-US" sz="1200" dirty="0"/>
          </a:p>
        </p:txBody>
      </p:sp>
      <p:sp>
        <p:nvSpPr>
          <p:cNvPr id="14" name="单圆角矩形 13"/>
          <p:cNvSpPr/>
          <p:nvPr/>
        </p:nvSpPr>
        <p:spPr>
          <a:xfrm>
            <a:off x="4857752" y="3857628"/>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zh-CN" altLang="en-US" sz="1200" dirty="0" smtClean="0"/>
              <a:t>事实上，技术型团队要向服务型团队转变，面临着巨大的阻力和风险，如何在保持原有业务连续性的同时衍生出新的业务运作模式，这对</a:t>
            </a:r>
            <a:r>
              <a:rPr lang="en-US" altLang="zh-CN" sz="1200" dirty="0" smtClean="0"/>
              <a:t>IT</a:t>
            </a:r>
            <a:r>
              <a:rPr lang="zh-CN" altLang="en-US" sz="1200" dirty="0" smtClean="0"/>
              <a:t>服务组织来说是巨大的挑战。</a:t>
            </a:r>
            <a:endParaRPr lang="zh-CN" altLang="en-US" sz="1200" dirty="0"/>
          </a:p>
        </p:txBody>
      </p:sp>
      <p:sp>
        <p:nvSpPr>
          <p:cNvPr id="15" name="右箭头 14"/>
          <p:cNvSpPr/>
          <p:nvPr/>
        </p:nvSpPr>
        <p:spPr>
          <a:xfrm>
            <a:off x="4357686" y="4143380"/>
            <a:ext cx="428628"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6" name="单圆角矩形 15"/>
          <p:cNvSpPr/>
          <p:nvPr/>
        </p:nvSpPr>
        <p:spPr>
          <a:xfrm>
            <a:off x="500034" y="5000636"/>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en-US" altLang="zh-CN" sz="1200" dirty="0" smtClean="0"/>
              <a:t>【</a:t>
            </a:r>
            <a:r>
              <a:rPr lang="zh-CN" altLang="en-US" sz="1200" dirty="0" smtClean="0"/>
              <a:t>人员</a:t>
            </a:r>
            <a:r>
              <a:rPr lang="en-US" altLang="zh-CN" sz="1200" dirty="0" smtClean="0"/>
              <a:t>】IT</a:t>
            </a:r>
            <a:r>
              <a:rPr lang="zh-CN" altLang="en-US" sz="1200" dirty="0" smtClean="0"/>
              <a:t>服务组织现有的团队大多是技术性人才，在战略意识、服务意识、流程意识、被管理意识等方面均存在较大的差异。</a:t>
            </a:r>
            <a:endParaRPr lang="zh-CN" altLang="en-US" sz="1200" dirty="0"/>
          </a:p>
        </p:txBody>
      </p:sp>
      <p:sp>
        <p:nvSpPr>
          <p:cNvPr id="17" name="单圆角矩形 16"/>
          <p:cNvSpPr/>
          <p:nvPr/>
        </p:nvSpPr>
        <p:spPr>
          <a:xfrm>
            <a:off x="4857752" y="5000636"/>
            <a:ext cx="3780000" cy="928694"/>
          </a:xfrm>
          <a:prstGeom prst="round1Rect">
            <a:avLst>
              <a:gd name="adj" fmla="val 9877"/>
            </a:avLst>
          </a:prstGeom>
        </p:spPr>
        <p:style>
          <a:lnRef idx="1">
            <a:schemeClr val="accent1"/>
          </a:lnRef>
          <a:fillRef idx="2">
            <a:schemeClr val="accent1"/>
          </a:fillRef>
          <a:effectRef idx="1">
            <a:schemeClr val="accent1"/>
          </a:effectRef>
          <a:fontRef idx="minor">
            <a:schemeClr val="dk1"/>
          </a:fontRef>
        </p:style>
        <p:txBody>
          <a:bodyPr lIns="36000" tIns="36000" rIns="36000" bIns="36000" rtlCol="0" anchor="t" anchorCtr="0"/>
          <a:lstStyle/>
          <a:p>
            <a:r>
              <a:rPr lang="zh-CN" altLang="en-US" sz="1200" dirty="0" smtClean="0"/>
              <a:t>毋庸置疑，改变人固有的行为习惯模式，是异常艰难的。诸多经验表明，组织的变革最大的风险在于人员意识的改变，以及必要的知识和技能的增长。</a:t>
            </a:r>
            <a:r>
              <a:rPr lang="en-US" altLang="zh-CN" sz="1200" dirty="0" smtClean="0"/>
              <a:t>IT</a:t>
            </a:r>
            <a:r>
              <a:rPr lang="zh-CN" altLang="en-US" sz="1200" dirty="0" smtClean="0"/>
              <a:t>服务组织目前的技术团队同样面临这方面的风险。</a:t>
            </a:r>
            <a:endParaRPr lang="zh-CN" altLang="en-US" sz="1200" dirty="0"/>
          </a:p>
        </p:txBody>
      </p:sp>
      <p:sp>
        <p:nvSpPr>
          <p:cNvPr id="18" name="右箭头 17"/>
          <p:cNvSpPr/>
          <p:nvPr/>
        </p:nvSpPr>
        <p:spPr>
          <a:xfrm>
            <a:off x="4357686" y="5286388"/>
            <a:ext cx="428628"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par>
                          <p:cTn id="25" fill="hold">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par>
                          <p:cTn id="38" fill="hold">
                            <p:stCondLst>
                              <p:cond delay="1000"/>
                            </p:stCondLst>
                            <p:childTnLst>
                              <p:par>
                                <p:cTn id="39" presetID="3"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childTnLst>
                          </p:cTn>
                        </p:par>
                        <p:par>
                          <p:cTn id="47" fill="hold">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par>
                          <p:cTn id="51" fill="hold">
                            <p:stCondLst>
                              <p:cond delay="1000"/>
                            </p:stCondLst>
                            <p:childTnLst>
                              <p:par>
                                <p:cTn id="52" presetID="3"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linds(horizont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页脚占位符 3"/>
          <p:cNvSpPr txBox="1">
            <a:spLocks/>
          </p:cNvSpPr>
          <p:nvPr/>
        </p:nvSpPr>
        <p:spPr>
          <a:xfrm>
            <a:off x="3214688" y="6357938"/>
            <a:ext cx="2895600" cy="365125"/>
          </a:xfrm>
          <a:prstGeom prst="rect">
            <a:avLst/>
          </a:prstGeom>
        </p:spPr>
        <p:txBody>
          <a:bodyPr anchor="ctr"/>
          <a:lstStyle/>
          <a:p>
            <a:pPr algn="ctr" fontAlgn="auto">
              <a:spcBef>
                <a:spcPts val="0"/>
              </a:spcBef>
              <a:spcAft>
                <a:spcPts val="0"/>
              </a:spcAft>
              <a:defRPr/>
            </a:pPr>
            <a:r>
              <a:rPr lang="en-US" altLang="zh-CN" sz="1200" dirty="0">
                <a:solidFill>
                  <a:schemeClr val="tx1">
                    <a:tint val="75000"/>
                  </a:schemeClr>
                </a:solidFill>
                <a:latin typeface="+mn-lt"/>
                <a:ea typeface="+mn-ea"/>
              </a:rPr>
              <a:t>Copyright @ 2009 </a:t>
            </a:r>
            <a:r>
              <a:rPr lang="zh-CN" altLang="en-US" sz="1200" dirty="0">
                <a:solidFill>
                  <a:schemeClr val="tx1">
                    <a:tint val="75000"/>
                  </a:schemeClr>
                </a:solidFill>
                <a:latin typeface="+mn-lt"/>
                <a:ea typeface="+mn-ea"/>
              </a:rPr>
              <a:t>翰纬咨询</a:t>
            </a:r>
          </a:p>
        </p:txBody>
      </p:sp>
      <p:sp>
        <p:nvSpPr>
          <p:cNvPr id="37" name="灯片编号占位符 4"/>
          <p:cNvSpPr>
            <a:spLocks noGrp="1"/>
          </p:cNvSpPr>
          <p:nvPr>
            <p:ph type="sldNum" sz="quarter" idx="11"/>
          </p:nvPr>
        </p:nvSpPr>
        <p:spPr/>
        <p:txBody>
          <a:bodyPr/>
          <a:lstStyle/>
          <a:p>
            <a:pPr>
              <a:defRPr/>
            </a:pPr>
            <a:fld id="{80099B98-178E-4C05-8AD6-E8062C32326A}" type="slidenum">
              <a:rPr lang="zh-CN" altLang="en-US" smtClean="0"/>
              <a:pPr>
                <a:defRPr/>
              </a:pPr>
              <a:t>30</a:t>
            </a:fld>
            <a:endParaRPr lang="zh-CN" altLang="en-US" dirty="0"/>
          </a:p>
        </p:txBody>
      </p:sp>
      <p:sp>
        <p:nvSpPr>
          <p:cNvPr id="39" name="灯片编号占位符 5"/>
          <p:cNvSpPr txBox="1">
            <a:spLocks/>
          </p:cNvSpPr>
          <p:nvPr/>
        </p:nvSpPr>
        <p:spPr>
          <a:xfrm>
            <a:off x="357188" y="6356350"/>
            <a:ext cx="2133600" cy="365125"/>
          </a:xfrm>
          <a:prstGeom prst="rect">
            <a:avLst/>
          </a:prstGeom>
        </p:spPr>
        <p:txBody>
          <a:bodyPr anchor="ctr"/>
          <a:lstStyle/>
          <a:p>
            <a:pPr fontAlgn="auto">
              <a:spcBef>
                <a:spcPts val="0"/>
              </a:spcBef>
              <a:spcAft>
                <a:spcPts val="0"/>
              </a:spcAft>
              <a:defRPr/>
            </a:pPr>
            <a:fld id="{C259680A-5A4C-44A5-9459-8CBB8B7242DB}" type="slidenum">
              <a:rPr lang="zh-CN" altLang="en-US" sz="1200">
                <a:solidFill>
                  <a:schemeClr val="tx1">
                    <a:tint val="75000"/>
                  </a:schemeClr>
                </a:solidFill>
                <a:latin typeface="+mn-lt"/>
                <a:ea typeface="+mn-ea"/>
              </a:rPr>
              <a:pPr fontAlgn="auto">
                <a:spcBef>
                  <a:spcPts val="0"/>
                </a:spcBef>
                <a:spcAft>
                  <a:spcPts val="0"/>
                </a:spcAft>
                <a:defRPr/>
              </a:pPr>
              <a:t>30</a:t>
            </a:fld>
            <a:endParaRPr lang="zh-CN" altLang="en-US" sz="1200" dirty="0">
              <a:solidFill>
                <a:schemeClr val="tx1">
                  <a:tint val="75000"/>
                </a:schemeClr>
              </a:solidFill>
              <a:latin typeface="+mn-lt"/>
              <a:ea typeface="+mn-ea"/>
            </a:endParaRPr>
          </a:p>
        </p:txBody>
      </p:sp>
      <p:pic>
        <p:nvPicPr>
          <p:cNvPr id="45" name="Picture 6"/>
          <p:cNvPicPr>
            <a:picLocks noChangeAspect="1" noChangeArrowheads="1"/>
          </p:cNvPicPr>
          <p:nvPr/>
        </p:nvPicPr>
        <p:blipFill>
          <a:blip r:embed="rId3"/>
          <a:srcRect/>
          <a:stretch>
            <a:fillRect/>
          </a:stretch>
        </p:blipFill>
        <p:spPr bwMode="auto">
          <a:xfrm>
            <a:off x="785813" y="5643563"/>
            <a:ext cx="2212975" cy="457200"/>
          </a:xfrm>
          <a:prstGeom prst="rect">
            <a:avLst/>
          </a:prstGeom>
          <a:noFill/>
          <a:ln w="9525">
            <a:noFill/>
            <a:miter lim="800000"/>
            <a:headEnd/>
            <a:tailEnd/>
          </a:ln>
        </p:spPr>
      </p:pic>
      <p:pic>
        <p:nvPicPr>
          <p:cNvPr id="72" name="Picture 7"/>
          <p:cNvPicPr>
            <a:picLocks noChangeAspect="1" noChangeArrowheads="1"/>
          </p:cNvPicPr>
          <p:nvPr/>
        </p:nvPicPr>
        <p:blipFill>
          <a:blip r:embed="rId4"/>
          <a:srcRect/>
          <a:stretch>
            <a:fillRect/>
          </a:stretch>
        </p:blipFill>
        <p:spPr bwMode="auto">
          <a:xfrm>
            <a:off x="3357563" y="5572125"/>
            <a:ext cx="1428750" cy="534988"/>
          </a:xfrm>
          <a:prstGeom prst="rect">
            <a:avLst/>
          </a:prstGeom>
          <a:noFill/>
          <a:ln w="9525">
            <a:noFill/>
            <a:miter lim="800000"/>
            <a:headEnd/>
            <a:tailEnd/>
          </a:ln>
        </p:spPr>
      </p:pic>
      <p:pic>
        <p:nvPicPr>
          <p:cNvPr id="73" name="Picture 8"/>
          <p:cNvPicPr>
            <a:picLocks noChangeAspect="1" noChangeArrowheads="1"/>
          </p:cNvPicPr>
          <p:nvPr/>
        </p:nvPicPr>
        <p:blipFill>
          <a:blip r:embed="rId5"/>
          <a:srcRect/>
          <a:stretch>
            <a:fillRect/>
          </a:stretch>
        </p:blipFill>
        <p:spPr bwMode="auto">
          <a:xfrm>
            <a:off x="4786313" y="5572125"/>
            <a:ext cx="1428750" cy="533400"/>
          </a:xfrm>
          <a:prstGeom prst="rect">
            <a:avLst/>
          </a:prstGeom>
          <a:noFill/>
          <a:ln w="9525">
            <a:noFill/>
            <a:miter lim="800000"/>
            <a:headEnd/>
            <a:tailEnd/>
          </a:ln>
        </p:spPr>
      </p:pic>
      <p:pic>
        <p:nvPicPr>
          <p:cNvPr id="74" name="Picture 9" descr="索尼"/>
          <p:cNvPicPr>
            <a:picLocks noChangeAspect="1" noChangeArrowheads="1"/>
          </p:cNvPicPr>
          <p:nvPr/>
        </p:nvPicPr>
        <p:blipFill>
          <a:blip r:embed="rId6"/>
          <a:srcRect/>
          <a:stretch>
            <a:fillRect/>
          </a:stretch>
        </p:blipFill>
        <p:spPr bwMode="auto">
          <a:xfrm>
            <a:off x="6500813" y="5572125"/>
            <a:ext cx="1873250" cy="500063"/>
          </a:xfrm>
          <a:prstGeom prst="rect">
            <a:avLst/>
          </a:prstGeom>
          <a:noFill/>
          <a:ln w="9525">
            <a:noFill/>
            <a:miter lim="800000"/>
            <a:headEnd/>
            <a:tailEnd/>
          </a:ln>
        </p:spPr>
      </p:pic>
      <p:grpSp>
        <p:nvGrpSpPr>
          <p:cNvPr id="2" name="组合 51"/>
          <p:cNvGrpSpPr>
            <a:grpSpLocks/>
          </p:cNvGrpSpPr>
          <p:nvPr/>
        </p:nvGrpSpPr>
        <p:grpSpPr bwMode="auto">
          <a:xfrm>
            <a:off x="928688" y="1428750"/>
            <a:ext cx="7415212" cy="1443038"/>
            <a:chOff x="1085837" y="1428736"/>
            <a:chExt cx="7415253" cy="1443043"/>
          </a:xfrm>
        </p:grpSpPr>
        <p:pic>
          <p:nvPicPr>
            <p:cNvPr id="19493" name="Picture 3" descr="pufa_logo"/>
            <p:cNvPicPr>
              <a:picLocks noChangeAspect="1" noChangeArrowheads="1"/>
            </p:cNvPicPr>
            <p:nvPr/>
          </p:nvPicPr>
          <p:blipFill>
            <a:blip r:embed="rId7"/>
            <a:srcRect/>
            <a:stretch>
              <a:fillRect/>
            </a:stretch>
          </p:blipFill>
          <p:spPr bwMode="auto">
            <a:xfrm>
              <a:off x="3405300" y="1428736"/>
              <a:ext cx="2359945" cy="674688"/>
            </a:xfrm>
            <a:prstGeom prst="rect">
              <a:avLst/>
            </a:prstGeom>
            <a:noFill/>
            <a:ln w="9525">
              <a:noFill/>
              <a:miter lim="800000"/>
              <a:headEnd/>
              <a:tailEnd/>
            </a:ln>
          </p:spPr>
        </p:pic>
        <p:pic>
          <p:nvPicPr>
            <p:cNvPr id="19494" name="Picture 5" descr="SDB"/>
            <p:cNvPicPr>
              <a:picLocks noChangeAspect="1" noChangeArrowheads="1"/>
            </p:cNvPicPr>
            <p:nvPr/>
          </p:nvPicPr>
          <p:blipFill>
            <a:blip r:embed="rId8"/>
            <a:srcRect/>
            <a:stretch>
              <a:fillRect/>
            </a:stretch>
          </p:blipFill>
          <p:spPr bwMode="auto">
            <a:xfrm>
              <a:off x="5919900" y="1428736"/>
              <a:ext cx="2581190" cy="625475"/>
            </a:xfrm>
            <a:prstGeom prst="rect">
              <a:avLst/>
            </a:prstGeom>
            <a:noFill/>
            <a:ln w="9525">
              <a:noFill/>
              <a:miter lim="800000"/>
              <a:headEnd/>
              <a:tailEnd/>
            </a:ln>
          </p:spPr>
        </p:pic>
        <p:pic>
          <p:nvPicPr>
            <p:cNvPr id="19495" name="Picture 5" descr="guoxin"/>
            <p:cNvPicPr>
              <a:picLocks noChangeAspect="1" noChangeArrowheads="1"/>
            </p:cNvPicPr>
            <p:nvPr/>
          </p:nvPicPr>
          <p:blipFill>
            <a:blip r:embed="rId9"/>
            <a:srcRect/>
            <a:stretch>
              <a:fillRect/>
            </a:stretch>
          </p:blipFill>
          <p:spPr bwMode="auto">
            <a:xfrm>
              <a:off x="1142976" y="1428736"/>
              <a:ext cx="2003425" cy="638485"/>
            </a:xfrm>
            <a:prstGeom prst="rect">
              <a:avLst/>
            </a:prstGeom>
            <a:noFill/>
            <a:ln w="9525">
              <a:noFill/>
              <a:miter lim="800000"/>
              <a:headEnd/>
              <a:tailEnd/>
            </a:ln>
          </p:spPr>
        </p:pic>
        <p:pic>
          <p:nvPicPr>
            <p:cNvPr id="19496" name="Picture 26" descr="Logo_chinaunionpay_new"/>
            <p:cNvPicPr>
              <a:picLocks noChangeAspect="1" noChangeArrowheads="1"/>
            </p:cNvPicPr>
            <p:nvPr/>
          </p:nvPicPr>
          <p:blipFill>
            <a:blip r:embed="rId10"/>
            <a:srcRect/>
            <a:stretch>
              <a:fillRect/>
            </a:stretch>
          </p:blipFill>
          <p:spPr bwMode="auto">
            <a:xfrm>
              <a:off x="1085837" y="2233612"/>
              <a:ext cx="1628775" cy="623884"/>
            </a:xfrm>
            <a:prstGeom prst="rect">
              <a:avLst/>
            </a:prstGeom>
            <a:noFill/>
            <a:ln w="9525">
              <a:noFill/>
              <a:miter lim="800000"/>
              <a:headEnd/>
              <a:tailEnd/>
            </a:ln>
          </p:spPr>
        </p:pic>
        <p:pic>
          <p:nvPicPr>
            <p:cNvPr id="19497" name="Picture 1" descr="C:\Documents and Settings\Ivan\桌面\logo.gif"/>
            <p:cNvPicPr>
              <a:picLocks noChangeAspect="1" noChangeArrowheads="1"/>
            </p:cNvPicPr>
            <p:nvPr/>
          </p:nvPicPr>
          <p:blipFill>
            <a:blip r:embed="rId11"/>
            <a:srcRect/>
            <a:stretch>
              <a:fillRect/>
            </a:stretch>
          </p:blipFill>
          <p:spPr bwMode="auto">
            <a:xfrm>
              <a:off x="3286116" y="2214554"/>
              <a:ext cx="2714644" cy="657225"/>
            </a:xfrm>
            <a:prstGeom prst="rect">
              <a:avLst/>
            </a:prstGeom>
            <a:noFill/>
            <a:ln w="9525">
              <a:noFill/>
              <a:miter lim="800000"/>
              <a:headEnd/>
              <a:tailEnd/>
            </a:ln>
          </p:spPr>
        </p:pic>
      </p:grpSp>
      <p:pic>
        <p:nvPicPr>
          <p:cNvPr id="38" name="Picture 29" descr="logo_word"/>
          <p:cNvPicPr>
            <a:picLocks noChangeAspect="1" noChangeArrowheads="1"/>
          </p:cNvPicPr>
          <p:nvPr/>
        </p:nvPicPr>
        <p:blipFill>
          <a:blip r:embed="rId12"/>
          <a:srcRect/>
          <a:stretch>
            <a:fillRect/>
          </a:stretch>
        </p:blipFill>
        <p:spPr bwMode="auto">
          <a:xfrm>
            <a:off x="890588" y="3895725"/>
            <a:ext cx="2252662" cy="533400"/>
          </a:xfrm>
          <a:prstGeom prst="rect">
            <a:avLst/>
          </a:prstGeom>
          <a:noFill/>
          <a:ln w="9525">
            <a:noFill/>
            <a:miter lim="800000"/>
            <a:headEnd/>
            <a:tailEnd/>
          </a:ln>
        </p:spPr>
      </p:pic>
      <p:pic>
        <p:nvPicPr>
          <p:cNvPr id="41" name="Picture 1" descr="C:\Documents and Settings\Ivan\桌面\logo2.gif"/>
          <p:cNvPicPr>
            <a:picLocks noChangeAspect="1" noChangeArrowheads="1"/>
          </p:cNvPicPr>
          <p:nvPr/>
        </p:nvPicPr>
        <p:blipFill>
          <a:blip r:embed="rId13"/>
          <a:srcRect/>
          <a:stretch>
            <a:fillRect/>
          </a:stretch>
        </p:blipFill>
        <p:spPr bwMode="auto">
          <a:xfrm>
            <a:off x="3500438" y="3895725"/>
            <a:ext cx="2357437" cy="520700"/>
          </a:xfrm>
          <a:prstGeom prst="rect">
            <a:avLst/>
          </a:prstGeom>
          <a:noFill/>
          <a:ln w="9525">
            <a:noFill/>
            <a:miter lim="800000"/>
            <a:headEnd/>
            <a:tailEnd/>
          </a:ln>
        </p:spPr>
      </p:pic>
      <p:grpSp>
        <p:nvGrpSpPr>
          <p:cNvPr id="3" name="组合 52"/>
          <p:cNvGrpSpPr>
            <a:grpSpLocks/>
          </p:cNvGrpSpPr>
          <p:nvPr/>
        </p:nvGrpSpPr>
        <p:grpSpPr bwMode="auto">
          <a:xfrm>
            <a:off x="785813" y="2952750"/>
            <a:ext cx="5348287" cy="762000"/>
            <a:chOff x="785786" y="2952752"/>
            <a:chExt cx="5348857" cy="762000"/>
          </a:xfrm>
        </p:grpSpPr>
        <p:pic>
          <p:nvPicPr>
            <p:cNvPr id="19491" name="Picture 4" descr="网通和奥运"/>
            <p:cNvPicPr>
              <a:picLocks noChangeAspect="1" noChangeArrowheads="1"/>
            </p:cNvPicPr>
            <p:nvPr/>
          </p:nvPicPr>
          <p:blipFill>
            <a:blip r:embed="rId14"/>
            <a:srcRect/>
            <a:stretch>
              <a:fillRect/>
            </a:stretch>
          </p:blipFill>
          <p:spPr bwMode="auto">
            <a:xfrm>
              <a:off x="785786" y="2952752"/>
              <a:ext cx="2359945" cy="762000"/>
            </a:xfrm>
            <a:prstGeom prst="rect">
              <a:avLst/>
            </a:prstGeom>
            <a:noFill/>
            <a:ln w="9525">
              <a:noFill/>
              <a:miter lim="800000"/>
              <a:headEnd/>
              <a:tailEnd/>
            </a:ln>
          </p:spPr>
        </p:pic>
        <p:pic>
          <p:nvPicPr>
            <p:cNvPr id="19492" name="Picture 30" descr="top"/>
            <p:cNvPicPr>
              <a:picLocks noChangeAspect="1" noChangeArrowheads="1"/>
            </p:cNvPicPr>
            <p:nvPr/>
          </p:nvPicPr>
          <p:blipFill>
            <a:blip r:embed="rId15"/>
            <a:srcRect/>
            <a:stretch>
              <a:fillRect/>
            </a:stretch>
          </p:blipFill>
          <p:spPr bwMode="auto">
            <a:xfrm>
              <a:off x="3286116" y="3028963"/>
              <a:ext cx="2848527" cy="581025"/>
            </a:xfrm>
            <a:prstGeom prst="rect">
              <a:avLst/>
            </a:prstGeom>
            <a:noFill/>
            <a:ln w="9525">
              <a:noFill/>
              <a:miter lim="800000"/>
              <a:headEnd/>
              <a:tailEnd/>
            </a:ln>
          </p:spPr>
        </p:pic>
      </p:grpSp>
      <p:grpSp>
        <p:nvGrpSpPr>
          <p:cNvPr id="4" name="组合 53"/>
          <p:cNvGrpSpPr>
            <a:grpSpLocks/>
          </p:cNvGrpSpPr>
          <p:nvPr/>
        </p:nvGrpSpPr>
        <p:grpSpPr bwMode="auto">
          <a:xfrm>
            <a:off x="6357950" y="3143248"/>
            <a:ext cx="1928813" cy="1285875"/>
            <a:chOff x="6429388" y="2285992"/>
            <a:chExt cx="1928826" cy="1285884"/>
          </a:xfrm>
        </p:grpSpPr>
        <p:pic>
          <p:nvPicPr>
            <p:cNvPr id="19487" name="图片 47"/>
            <p:cNvPicPr>
              <a:picLocks noChangeAspect="1" noChangeArrowheads="1"/>
            </p:cNvPicPr>
            <p:nvPr/>
          </p:nvPicPr>
          <p:blipFill>
            <a:blip r:embed="rId16"/>
            <a:srcRect/>
            <a:stretch>
              <a:fillRect/>
            </a:stretch>
          </p:blipFill>
          <p:spPr bwMode="auto">
            <a:xfrm>
              <a:off x="6429388" y="3071810"/>
              <a:ext cx="1928826" cy="500066"/>
            </a:xfrm>
            <a:prstGeom prst="rect">
              <a:avLst/>
            </a:prstGeom>
            <a:noFill/>
            <a:ln w="9525">
              <a:noFill/>
              <a:miter lim="800000"/>
              <a:headEnd/>
              <a:tailEnd/>
            </a:ln>
          </p:spPr>
        </p:pic>
        <p:grpSp>
          <p:nvGrpSpPr>
            <p:cNvPr id="5" name="组合 63"/>
            <p:cNvGrpSpPr>
              <a:grpSpLocks/>
            </p:cNvGrpSpPr>
            <p:nvPr/>
          </p:nvGrpSpPr>
          <p:grpSpPr bwMode="auto">
            <a:xfrm>
              <a:off x="6500826" y="2285992"/>
              <a:ext cx="1785950" cy="500066"/>
              <a:chOff x="6357950" y="3286124"/>
              <a:chExt cx="1500198" cy="571504"/>
            </a:xfrm>
          </p:grpSpPr>
          <p:pic>
            <p:nvPicPr>
              <p:cNvPr id="19489" name="图片 60"/>
              <p:cNvPicPr>
                <a:picLocks noChangeAspect="1" noChangeArrowheads="1"/>
              </p:cNvPicPr>
              <p:nvPr/>
            </p:nvPicPr>
            <p:blipFill>
              <a:blip r:embed="rId17"/>
              <a:srcRect/>
              <a:stretch>
                <a:fillRect/>
              </a:stretch>
            </p:blipFill>
            <p:spPr bwMode="auto">
              <a:xfrm>
                <a:off x="6357950" y="3286124"/>
                <a:ext cx="1428760" cy="306755"/>
              </a:xfrm>
              <a:prstGeom prst="rect">
                <a:avLst/>
              </a:prstGeom>
              <a:noFill/>
              <a:ln w="9525">
                <a:noFill/>
                <a:miter lim="800000"/>
                <a:headEnd/>
                <a:tailEnd/>
              </a:ln>
            </p:spPr>
          </p:pic>
          <p:pic>
            <p:nvPicPr>
              <p:cNvPr id="19490" name="图片 62"/>
              <p:cNvPicPr>
                <a:picLocks noChangeAspect="1" noChangeArrowheads="1"/>
              </p:cNvPicPr>
              <p:nvPr/>
            </p:nvPicPr>
            <p:blipFill>
              <a:blip r:embed="rId18"/>
              <a:srcRect/>
              <a:stretch>
                <a:fillRect/>
              </a:stretch>
            </p:blipFill>
            <p:spPr bwMode="auto">
              <a:xfrm>
                <a:off x="6357950" y="3643314"/>
                <a:ext cx="1500198" cy="214314"/>
              </a:xfrm>
              <a:prstGeom prst="rect">
                <a:avLst/>
              </a:prstGeom>
              <a:noFill/>
              <a:ln w="9525">
                <a:noFill/>
                <a:miter lim="800000"/>
                <a:headEnd/>
                <a:tailEnd/>
              </a:ln>
            </p:spPr>
          </p:pic>
        </p:grpSp>
      </p:grpSp>
      <p:sp>
        <p:nvSpPr>
          <p:cNvPr id="19472" name="Rectangle 13"/>
          <p:cNvSpPr>
            <a:spLocks noChangeArrowheads="1"/>
          </p:cNvSpPr>
          <p:nvPr/>
        </p:nvSpPr>
        <p:spPr bwMode="auto">
          <a:xfrm>
            <a:off x="1273175" y="5106988"/>
            <a:ext cx="2509838" cy="0"/>
          </a:xfrm>
          <a:prstGeom prst="rect">
            <a:avLst/>
          </a:prstGeom>
          <a:noFill/>
          <a:ln w="9525">
            <a:noFill/>
            <a:miter lim="800000"/>
            <a:headEnd/>
            <a:tailEnd/>
          </a:ln>
        </p:spPr>
        <p:txBody>
          <a:bodyPr wrap="none" anchor="ctr">
            <a:spAutoFit/>
          </a:bodyPr>
          <a:lstStyle/>
          <a:p>
            <a:endParaRPr lang="zh-CN" altLang="en-US"/>
          </a:p>
        </p:txBody>
      </p:sp>
      <p:sp>
        <p:nvSpPr>
          <p:cNvPr id="19473" name="Rectangle 14"/>
          <p:cNvSpPr>
            <a:spLocks noChangeArrowheads="1"/>
          </p:cNvSpPr>
          <p:nvPr/>
        </p:nvSpPr>
        <p:spPr bwMode="auto">
          <a:xfrm>
            <a:off x="1273175" y="5106988"/>
            <a:ext cx="2320925" cy="0"/>
          </a:xfrm>
          <a:prstGeom prst="rect">
            <a:avLst/>
          </a:prstGeom>
          <a:noFill/>
          <a:ln w="9525">
            <a:noFill/>
            <a:miter lim="800000"/>
            <a:headEnd/>
            <a:tailEnd/>
          </a:ln>
        </p:spPr>
        <p:txBody>
          <a:bodyPr wrap="none" anchor="ctr">
            <a:spAutoFit/>
          </a:bodyPr>
          <a:lstStyle/>
          <a:p>
            <a:endParaRPr lang="zh-CN" altLang="en-US"/>
          </a:p>
        </p:txBody>
      </p:sp>
      <p:sp>
        <p:nvSpPr>
          <p:cNvPr id="19474" name="Rectangle 15"/>
          <p:cNvSpPr>
            <a:spLocks noChangeArrowheads="1"/>
          </p:cNvSpPr>
          <p:nvPr/>
        </p:nvSpPr>
        <p:spPr bwMode="auto">
          <a:xfrm>
            <a:off x="1273175" y="5106988"/>
            <a:ext cx="2509838" cy="0"/>
          </a:xfrm>
          <a:prstGeom prst="rect">
            <a:avLst/>
          </a:prstGeom>
          <a:noFill/>
          <a:ln w="9525">
            <a:noFill/>
            <a:miter lim="800000"/>
            <a:headEnd/>
            <a:tailEnd/>
          </a:ln>
        </p:spPr>
        <p:txBody>
          <a:bodyPr wrap="none" anchor="ctr">
            <a:spAutoFit/>
          </a:bodyPr>
          <a:lstStyle/>
          <a:p>
            <a:endParaRPr lang="zh-CN" altLang="en-US"/>
          </a:p>
        </p:txBody>
      </p:sp>
      <p:sp>
        <p:nvSpPr>
          <p:cNvPr id="19475" name="Rectangle 16"/>
          <p:cNvSpPr>
            <a:spLocks noChangeArrowheads="1"/>
          </p:cNvSpPr>
          <p:nvPr/>
        </p:nvSpPr>
        <p:spPr bwMode="auto">
          <a:xfrm>
            <a:off x="1273175" y="5106988"/>
            <a:ext cx="2320925" cy="0"/>
          </a:xfrm>
          <a:prstGeom prst="rect">
            <a:avLst/>
          </a:prstGeom>
          <a:noFill/>
          <a:ln w="9525">
            <a:noFill/>
            <a:miter lim="800000"/>
            <a:headEnd/>
            <a:tailEnd/>
          </a:ln>
        </p:spPr>
        <p:txBody>
          <a:bodyPr wrap="none" anchor="ctr">
            <a:spAutoFit/>
          </a:bodyPr>
          <a:lstStyle/>
          <a:p>
            <a:endParaRPr lang="zh-CN" altLang="en-US"/>
          </a:p>
        </p:txBody>
      </p:sp>
      <p:sp>
        <p:nvSpPr>
          <p:cNvPr id="19476" name="Rectangle 17"/>
          <p:cNvSpPr>
            <a:spLocks noChangeArrowheads="1"/>
          </p:cNvSpPr>
          <p:nvPr/>
        </p:nvSpPr>
        <p:spPr bwMode="auto">
          <a:xfrm>
            <a:off x="1273175" y="5106988"/>
            <a:ext cx="2509838" cy="0"/>
          </a:xfrm>
          <a:prstGeom prst="rect">
            <a:avLst/>
          </a:prstGeom>
          <a:noFill/>
          <a:ln w="9525">
            <a:noFill/>
            <a:miter lim="800000"/>
            <a:headEnd/>
            <a:tailEnd/>
          </a:ln>
        </p:spPr>
        <p:txBody>
          <a:bodyPr wrap="none" anchor="ctr">
            <a:spAutoFit/>
          </a:bodyPr>
          <a:lstStyle/>
          <a:p>
            <a:endParaRPr lang="zh-CN" altLang="en-US"/>
          </a:p>
        </p:txBody>
      </p:sp>
      <p:sp>
        <p:nvSpPr>
          <p:cNvPr id="19477" name="Rectangle 18"/>
          <p:cNvSpPr>
            <a:spLocks noChangeArrowheads="1"/>
          </p:cNvSpPr>
          <p:nvPr/>
        </p:nvSpPr>
        <p:spPr bwMode="auto">
          <a:xfrm>
            <a:off x="1273175" y="4984750"/>
            <a:ext cx="301625" cy="244475"/>
          </a:xfrm>
          <a:prstGeom prst="rect">
            <a:avLst/>
          </a:prstGeom>
          <a:noFill/>
          <a:ln w="9525">
            <a:noFill/>
            <a:miter lim="800000"/>
            <a:headEnd/>
            <a:tailEnd/>
          </a:ln>
        </p:spPr>
        <p:txBody>
          <a:bodyPr wrap="none" anchor="ctr">
            <a:spAutoFit/>
          </a:bodyPr>
          <a:lstStyle/>
          <a:p>
            <a:r>
              <a:rPr lang="zh-CN" altLang="en-US" sz="1000">
                <a:latin typeface="Times New Roman" pitchFamily="18" charset="0"/>
                <a:cs typeface="Times New Roman" pitchFamily="18" charset="0"/>
              </a:rPr>
              <a:t>    </a:t>
            </a:r>
            <a:endParaRPr lang="zh-CN" altLang="en-US"/>
          </a:p>
        </p:txBody>
      </p:sp>
      <p:sp>
        <p:nvSpPr>
          <p:cNvPr id="19478" name="Rectangle 19"/>
          <p:cNvSpPr>
            <a:spLocks noChangeArrowheads="1"/>
          </p:cNvSpPr>
          <p:nvPr/>
        </p:nvSpPr>
        <p:spPr bwMode="auto">
          <a:xfrm>
            <a:off x="1273175" y="5106988"/>
            <a:ext cx="2320925" cy="0"/>
          </a:xfrm>
          <a:prstGeom prst="rect">
            <a:avLst/>
          </a:prstGeom>
          <a:noFill/>
          <a:ln w="9525">
            <a:noFill/>
            <a:miter lim="800000"/>
            <a:headEnd/>
            <a:tailEnd/>
          </a:ln>
        </p:spPr>
        <p:txBody>
          <a:bodyPr wrap="none" anchor="ctr">
            <a:spAutoFit/>
          </a:bodyPr>
          <a:lstStyle/>
          <a:p>
            <a:endParaRPr lang="zh-CN" altLang="en-US"/>
          </a:p>
        </p:txBody>
      </p:sp>
      <p:sp>
        <p:nvSpPr>
          <p:cNvPr id="19479" name="Rectangle 20"/>
          <p:cNvSpPr>
            <a:spLocks noChangeArrowheads="1"/>
          </p:cNvSpPr>
          <p:nvPr/>
        </p:nvSpPr>
        <p:spPr bwMode="auto">
          <a:xfrm>
            <a:off x="1273175" y="5106988"/>
            <a:ext cx="2509838" cy="0"/>
          </a:xfrm>
          <a:prstGeom prst="rect">
            <a:avLst/>
          </a:prstGeom>
          <a:noFill/>
          <a:ln w="9525">
            <a:noFill/>
            <a:miter lim="800000"/>
            <a:headEnd/>
            <a:tailEnd/>
          </a:ln>
        </p:spPr>
        <p:txBody>
          <a:bodyPr wrap="none" anchor="ctr">
            <a:spAutoFit/>
          </a:bodyPr>
          <a:lstStyle/>
          <a:p>
            <a:endParaRPr lang="zh-CN" altLang="en-US"/>
          </a:p>
        </p:txBody>
      </p:sp>
      <p:sp>
        <p:nvSpPr>
          <p:cNvPr id="19480" name="Rectangle 21"/>
          <p:cNvSpPr>
            <a:spLocks noChangeArrowheads="1"/>
          </p:cNvSpPr>
          <p:nvPr/>
        </p:nvSpPr>
        <p:spPr bwMode="auto">
          <a:xfrm>
            <a:off x="1273175" y="4984750"/>
            <a:ext cx="239713" cy="244475"/>
          </a:xfrm>
          <a:prstGeom prst="rect">
            <a:avLst/>
          </a:prstGeom>
          <a:noFill/>
          <a:ln w="9525">
            <a:noFill/>
            <a:miter lim="800000"/>
            <a:headEnd/>
            <a:tailEnd/>
          </a:ln>
        </p:spPr>
        <p:txBody>
          <a:bodyPr wrap="none" anchor="ctr">
            <a:spAutoFit/>
          </a:bodyPr>
          <a:lstStyle/>
          <a:p>
            <a:r>
              <a:rPr lang="zh-CN" altLang="en-US" sz="1000">
                <a:latin typeface="Times New Roman" pitchFamily="18" charset="0"/>
                <a:cs typeface="Times New Roman" pitchFamily="18" charset="0"/>
              </a:rPr>
              <a:t>  </a:t>
            </a:r>
            <a:endParaRPr lang="zh-CN" altLang="en-US"/>
          </a:p>
        </p:txBody>
      </p:sp>
      <p:sp>
        <p:nvSpPr>
          <p:cNvPr id="19481" name="Rectangle 22"/>
          <p:cNvSpPr>
            <a:spLocks noChangeArrowheads="1"/>
          </p:cNvSpPr>
          <p:nvPr/>
        </p:nvSpPr>
        <p:spPr bwMode="auto">
          <a:xfrm>
            <a:off x="1273175" y="5106988"/>
            <a:ext cx="2320925" cy="0"/>
          </a:xfrm>
          <a:prstGeom prst="rect">
            <a:avLst/>
          </a:prstGeom>
          <a:noFill/>
          <a:ln w="9525">
            <a:noFill/>
            <a:miter lim="800000"/>
            <a:headEnd/>
            <a:tailEnd/>
          </a:ln>
        </p:spPr>
        <p:txBody>
          <a:bodyPr wrap="none" anchor="ctr">
            <a:spAutoFit/>
          </a:bodyPr>
          <a:lstStyle/>
          <a:p>
            <a:endParaRPr lang="zh-CN" altLang="en-US"/>
          </a:p>
        </p:txBody>
      </p:sp>
      <p:grpSp>
        <p:nvGrpSpPr>
          <p:cNvPr id="6" name="组合 54"/>
          <p:cNvGrpSpPr>
            <a:grpSpLocks/>
          </p:cNvGrpSpPr>
          <p:nvPr/>
        </p:nvGrpSpPr>
        <p:grpSpPr bwMode="auto">
          <a:xfrm>
            <a:off x="857250" y="4786313"/>
            <a:ext cx="7500938" cy="663575"/>
            <a:chOff x="857224" y="4786322"/>
            <a:chExt cx="7500990" cy="662868"/>
          </a:xfrm>
        </p:grpSpPr>
        <p:pic>
          <p:nvPicPr>
            <p:cNvPr id="19483" name="Picture 11" descr="logo02"/>
            <p:cNvPicPr>
              <a:picLocks noChangeAspect="1" noChangeArrowheads="1"/>
            </p:cNvPicPr>
            <p:nvPr/>
          </p:nvPicPr>
          <p:blipFill>
            <a:blip r:embed="rId19"/>
            <a:srcRect/>
            <a:stretch>
              <a:fillRect/>
            </a:stretch>
          </p:blipFill>
          <p:spPr bwMode="auto">
            <a:xfrm>
              <a:off x="6672104" y="4857760"/>
              <a:ext cx="1686110" cy="500066"/>
            </a:xfrm>
            <a:prstGeom prst="rect">
              <a:avLst/>
            </a:prstGeom>
            <a:noFill/>
            <a:ln w="9525">
              <a:noFill/>
              <a:miter lim="800000"/>
              <a:headEnd/>
              <a:tailEnd/>
            </a:ln>
          </p:spPr>
        </p:pic>
        <p:pic>
          <p:nvPicPr>
            <p:cNvPr id="19484" name="Picture 31"/>
            <p:cNvPicPr>
              <a:picLocks noChangeAspect="1" noChangeArrowheads="1"/>
            </p:cNvPicPr>
            <p:nvPr/>
          </p:nvPicPr>
          <p:blipFill>
            <a:blip r:embed="rId20"/>
            <a:srcRect/>
            <a:stretch>
              <a:fillRect/>
            </a:stretch>
          </p:blipFill>
          <p:spPr bwMode="auto">
            <a:xfrm>
              <a:off x="857224" y="4929198"/>
              <a:ext cx="1864270" cy="519992"/>
            </a:xfrm>
            <a:prstGeom prst="rect">
              <a:avLst/>
            </a:prstGeom>
            <a:noFill/>
            <a:ln w="25400" algn="ctr">
              <a:noFill/>
              <a:miter lim="800000"/>
              <a:headEnd/>
              <a:tailEnd/>
            </a:ln>
          </p:spPr>
        </p:pic>
        <p:pic>
          <p:nvPicPr>
            <p:cNvPr id="19485" name="图片 8"/>
            <p:cNvPicPr>
              <a:picLocks noChangeAspect="1" noChangeArrowheads="1"/>
            </p:cNvPicPr>
            <p:nvPr/>
          </p:nvPicPr>
          <p:blipFill>
            <a:blip r:embed="rId21"/>
            <a:srcRect/>
            <a:stretch>
              <a:fillRect/>
            </a:stretch>
          </p:blipFill>
          <p:spPr bwMode="auto">
            <a:xfrm>
              <a:off x="2857488" y="4787832"/>
              <a:ext cx="1785950" cy="569994"/>
            </a:xfrm>
            <a:prstGeom prst="rect">
              <a:avLst/>
            </a:prstGeom>
            <a:noFill/>
            <a:ln w="9525">
              <a:noFill/>
              <a:miter lim="800000"/>
              <a:headEnd/>
              <a:tailEnd/>
            </a:ln>
          </p:spPr>
        </p:pic>
        <p:pic>
          <p:nvPicPr>
            <p:cNvPr id="19486" name="Picture 23"/>
            <p:cNvPicPr>
              <a:picLocks noChangeAspect="1" noChangeArrowheads="1"/>
            </p:cNvPicPr>
            <p:nvPr/>
          </p:nvPicPr>
          <p:blipFill>
            <a:blip r:embed="rId22"/>
            <a:srcRect/>
            <a:stretch>
              <a:fillRect/>
            </a:stretch>
          </p:blipFill>
          <p:spPr bwMode="auto">
            <a:xfrm>
              <a:off x="4500562" y="4786322"/>
              <a:ext cx="2138700" cy="571500"/>
            </a:xfrm>
            <a:prstGeom prst="rect">
              <a:avLst/>
            </a:prstGeom>
            <a:noFill/>
            <a:ln w="9525">
              <a:noFill/>
              <a:miter lim="800000"/>
              <a:headEnd/>
              <a:tailEnd/>
            </a:ln>
          </p:spPr>
        </p:pic>
      </p:grpSp>
      <p:sp>
        <p:nvSpPr>
          <p:cNvPr id="42" name="标题 41"/>
          <p:cNvSpPr>
            <a:spLocks noGrp="1"/>
          </p:cNvSpPr>
          <p:nvPr>
            <p:ph type="title"/>
          </p:nvPr>
        </p:nvSpPr>
        <p:spPr/>
        <p:txBody>
          <a:bodyPr/>
          <a:lstStyle/>
          <a:p>
            <a:r>
              <a:rPr lang="zh-CN" altLang="en-US" dirty="0" smtClean="0"/>
              <a:t>典型成功案例</a:t>
            </a:r>
            <a:endParaRPr lang="zh-CN" altLang="en-US" dirty="0"/>
          </a:p>
        </p:txBody>
      </p:sp>
      <p:pic>
        <p:nvPicPr>
          <p:cNvPr id="43" name="图片 42" descr="top_logo.gif"/>
          <p:cNvPicPr>
            <a:picLocks noChangeAspect="1"/>
          </p:cNvPicPr>
          <p:nvPr/>
        </p:nvPicPr>
        <p:blipFill>
          <a:blip r:embed="rId23"/>
          <a:stretch>
            <a:fillRect/>
          </a:stretch>
        </p:blipFill>
        <p:spPr>
          <a:xfrm>
            <a:off x="6072198" y="2214554"/>
            <a:ext cx="2390775" cy="59055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DSCF4815b.jpg"/>
          <p:cNvPicPr>
            <a:picLocks noChangeAspect="1"/>
          </p:cNvPicPr>
          <p:nvPr/>
        </p:nvPicPr>
        <p:blipFill>
          <a:blip r:embed="rId3"/>
          <a:stretch>
            <a:fillRect/>
          </a:stretch>
        </p:blipFill>
        <p:spPr>
          <a:xfrm>
            <a:off x="2643174" y="4874370"/>
            <a:ext cx="1928794" cy="1446596"/>
          </a:xfrm>
          <a:prstGeom prst="rect">
            <a:avLst/>
          </a:prstGeom>
        </p:spPr>
      </p:pic>
      <p:sp>
        <p:nvSpPr>
          <p:cNvPr id="7" name="标题 6"/>
          <p:cNvSpPr>
            <a:spLocks noGrp="1"/>
          </p:cNvSpPr>
          <p:nvPr>
            <p:ph type="title"/>
          </p:nvPr>
        </p:nvSpPr>
        <p:spPr/>
        <p:txBody>
          <a:bodyPr/>
          <a:lstStyle/>
          <a:p>
            <a:r>
              <a:rPr lang="zh-CN" altLang="en-US" dirty="0" smtClean="0"/>
              <a:t>资质和荣誉</a:t>
            </a:r>
            <a:endParaRPr lang="zh-CN" altLang="en-US" dirty="0"/>
          </a:p>
        </p:txBody>
      </p:sp>
      <p:sp>
        <p:nvSpPr>
          <p:cNvPr id="5" name="页脚占位符 4"/>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31</a:t>
            </a:fld>
            <a:endParaRPr lang="zh-CN" altLang="en-US"/>
          </a:p>
        </p:txBody>
      </p:sp>
      <p:pic>
        <p:nvPicPr>
          <p:cNvPr id="15" name="图片 14" descr="IT%20Service%20Management%20V3%20EXIN.jpg"/>
          <p:cNvPicPr>
            <a:picLocks noChangeAspect="1"/>
          </p:cNvPicPr>
          <p:nvPr/>
        </p:nvPicPr>
        <p:blipFill>
          <a:blip r:embed="rId4" cstate="print"/>
          <a:stretch>
            <a:fillRect/>
          </a:stretch>
        </p:blipFill>
        <p:spPr>
          <a:xfrm>
            <a:off x="428596" y="2698485"/>
            <a:ext cx="1928826" cy="1530932"/>
          </a:xfrm>
          <a:prstGeom prst="rect">
            <a:avLst/>
          </a:prstGeom>
        </p:spPr>
      </p:pic>
      <p:pic>
        <p:nvPicPr>
          <p:cNvPr id="16" name="图片 15" descr="2008080416570019450.jpg"/>
          <p:cNvPicPr>
            <a:picLocks noChangeAspect="1"/>
          </p:cNvPicPr>
          <p:nvPr/>
        </p:nvPicPr>
        <p:blipFill>
          <a:blip r:embed="rId5"/>
          <a:stretch>
            <a:fillRect/>
          </a:stretch>
        </p:blipFill>
        <p:spPr>
          <a:xfrm>
            <a:off x="428596" y="1341163"/>
            <a:ext cx="1970757" cy="1285884"/>
          </a:xfrm>
          <a:prstGeom prst="rect">
            <a:avLst/>
          </a:prstGeom>
        </p:spPr>
      </p:pic>
      <p:pic>
        <p:nvPicPr>
          <p:cNvPr id="17" name="图片 16" descr="kbdev_itsm1.gif"/>
          <p:cNvPicPr>
            <a:picLocks noChangeAspect="1"/>
          </p:cNvPicPr>
          <p:nvPr/>
        </p:nvPicPr>
        <p:blipFill>
          <a:blip r:embed="rId6"/>
          <a:stretch>
            <a:fillRect/>
          </a:stretch>
        </p:blipFill>
        <p:spPr>
          <a:xfrm>
            <a:off x="5143504" y="1341163"/>
            <a:ext cx="1104900" cy="1357322"/>
          </a:xfrm>
          <a:prstGeom prst="rect">
            <a:avLst/>
          </a:prstGeom>
        </p:spPr>
      </p:pic>
      <p:pic>
        <p:nvPicPr>
          <p:cNvPr id="18" name="图片 17" descr="3本a.jpg"/>
          <p:cNvPicPr>
            <a:picLocks noChangeAspect="1"/>
          </p:cNvPicPr>
          <p:nvPr/>
        </p:nvPicPr>
        <p:blipFill>
          <a:blip r:embed="rId7" cstate="print"/>
          <a:stretch>
            <a:fillRect/>
          </a:stretch>
        </p:blipFill>
        <p:spPr>
          <a:xfrm>
            <a:off x="4061950" y="2912799"/>
            <a:ext cx="1152992" cy="1643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图片 18" descr="3本b.jpg"/>
          <p:cNvPicPr>
            <a:picLocks noChangeAspect="1"/>
          </p:cNvPicPr>
          <p:nvPr/>
        </p:nvPicPr>
        <p:blipFill>
          <a:blip r:embed="rId8" cstate="print"/>
          <a:stretch>
            <a:fillRect/>
          </a:stretch>
        </p:blipFill>
        <p:spPr>
          <a:xfrm>
            <a:off x="5490710" y="2912799"/>
            <a:ext cx="1214446" cy="17306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图片 19" descr="3本c.jpg"/>
          <p:cNvPicPr>
            <a:picLocks noChangeAspect="1"/>
          </p:cNvPicPr>
          <p:nvPr/>
        </p:nvPicPr>
        <p:blipFill>
          <a:blip r:embed="rId9" cstate="print"/>
          <a:stretch>
            <a:fillRect/>
          </a:stretch>
        </p:blipFill>
        <p:spPr>
          <a:xfrm>
            <a:off x="6990908" y="2928934"/>
            <a:ext cx="1152992" cy="1643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图片 20" descr="kbdev_itsm3.gif"/>
          <p:cNvPicPr>
            <a:picLocks noChangeAspect="1"/>
          </p:cNvPicPr>
          <p:nvPr/>
        </p:nvPicPr>
        <p:blipFill>
          <a:blip r:embed="rId10"/>
          <a:stretch>
            <a:fillRect/>
          </a:stretch>
        </p:blipFill>
        <p:spPr>
          <a:xfrm>
            <a:off x="2664130" y="1341163"/>
            <a:ext cx="979176" cy="1395326"/>
          </a:xfrm>
          <a:prstGeom prst="rect">
            <a:avLst/>
          </a:prstGeom>
        </p:spPr>
      </p:pic>
      <p:pic>
        <p:nvPicPr>
          <p:cNvPr id="22" name="图片 21" descr="kbdev_itsm5.gif"/>
          <p:cNvPicPr>
            <a:picLocks noChangeAspect="1"/>
          </p:cNvPicPr>
          <p:nvPr/>
        </p:nvPicPr>
        <p:blipFill>
          <a:blip r:embed="rId11"/>
          <a:stretch>
            <a:fillRect/>
          </a:stretch>
        </p:blipFill>
        <p:spPr>
          <a:xfrm>
            <a:off x="6429388" y="1341164"/>
            <a:ext cx="1133475" cy="1357321"/>
          </a:xfrm>
          <a:prstGeom prst="rect">
            <a:avLst/>
          </a:prstGeom>
        </p:spPr>
      </p:pic>
      <p:pic>
        <p:nvPicPr>
          <p:cNvPr id="24" name="图片 23" descr="kbdev_itsmguide4.gif"/>
          <p:cNvPicPr>
            <a:picLocks noChangeAspect="1"/>
          </p:cNvPicPr>
          <p:nvPr/>
        </p:nvPicPr>
        <p:blipFill>
          <a:blip r:embed="rId12"/>
          <a:stretch>
            <a:fillRect/>
          </a:stretch>
        </p:blipFill>
        <p:spPr>
          <a:xfrm>
            <a:off x="3857620" y="1341163"/>
            <a:ext cx="1109755" cy="1373322"/>
          </a:xfrm>
          <a:prstGeom prst="rect">
            <a:avLst/>
          </a:prstGeom>
        </p:spPr>
      </p:pic>
      <p:pic>
        <p:nvPicPr>
          <p:cNvPr id="25" name="图片 24" descr="2008071516033957056.gif"/>
          <p:cNvPicPr>
            <a:picLocks noChangeAspect="1"/>
          </p:cNvPicPr>
          <p:nvPr/>
        </p:nvPicPr>
        <p:blipFill>
          <a:blip r:embed="rId13"/>
          <a:stretch>
            <a:fillRect/>
          </a:stretch>
        </p:blipFill>
        <p:spPr>
          <a:xfrm>
            <a:off x="7715272" y="1341163"/>
            <a:ext cx="1076330" cy="1357322"/>
          </a:xfrm>
          <a:prstGeom prst="rect">
            <a:avLst/>
          </a:prstGeom>
        </p:spPr>
      </p:pic>
      <p:pic>
        <p:nvPicPr>
          <p:cNvPr id="28" name="图片 27" descr="SM Certificate(CHF)b.jpg"/>
          <p:cNvPicPr>
            <a:picLocks noChangeAspect="1"/>
          </p:cNvPicPr>
          <p:nvPr/>
        </p:nvPicPr>
        <p:blipFill>
          <a:blip r:embed="rId14"/>
          <a:stretch>
            <a:fillRect/>
          </a:stretch>
        </p:blipFill>
        <p:spPr>
          <a:xfrm>
            <a:off x="2571736" y="2928934"/>
            <a:ext cx="1245586" cy="1714512"/>
          </a:xfrm>
          <a:prstGeom prst="rect">
            <a:avLst/>
          </a:prstGeom>
        </p:spPr>
      </p:pic>
      <p:pic>
        <p:nvPicPr>
          <p:cNvPr id="30" name="图片 29" descr="全体来宾合影.JPG"/>
          <p:cNvPicPr>
            <a:picLocks noChangeAspect="1"/>
          </p:cNvPicPr>
          <p:nvPr/>
        </p:nvPicPr>
        <p:blipFill>
          <a:blip r:embed="rId15" cstate="print"/>
          <a:stretch>
            <a:fillRect/>
          </a:stretch>
        </p:blipFill>
        <p:spPr>
          <a:xfrm>
            <a:off x="4643438" y="4892203"/>
            <a:ext cx="2143108" cy="1428739"/>
          </a:xfrm>
          <a:prstGeom prst="rect">
            <a:avLst/>
          </a:prstGeom>
          <a:ln>
            <a:noFill/>
          </a:ln>
          <a:effectLst>
            <a:outerShdw blurRad="292100" dist="139700" dir="2700000" algn="tl" rotWithShape="0">
              <a:srgbClr val="333333">
                <a:alpha val="65000"/>
              </a:srgbClr>
            </a:outerShdw>
          </a:effectLst>
        </p:spPr>
      </p:pic>
      <p:pic>
        <p:nvPicPr>
          <p:cNvPr id="31" name="图片 30" descr="CCU2.GIF"/>
          <p:cNvPicPr>
            <a:picLocks noChangeAspect="1"/>
          </p:cNvPicPr>
          <p:nvPr/>
        </p:nvPicPr>
        <p:blipFill>
          <a:blip r:embed="rId16"/>
          <a:stretch>
            <a:fillRect/>
          </a:stretch>
        </p:blipFill>
        <p:spPr>
          <a:xfrm>
            <a:off x="357158" y="4857760"/>
            <a:ext cx="2214546" cy="1463183"/>
          </a:xfrm>
          <a:prstGeom prst="rect">
            <a:avLst/>
          </a:prstGeom>
        </p:spPr>
      </p:pic>
      <p:pic>
        <p:nvPicPr>
          <p:cNvPr id="32" name="图片 31" descr="BJ.jpg"/>
          <p:cNvPicPr>
            <a:picLocks noChangeAspect="1"/>
          </p:cNvPicPr>
          <p:nvPr/>
        </p:nvPicPr>
        <p:blipFill>
          <a:blip r:embed="rId17"/>
          <a:stretch>
            <a:fillRect/>
          </a:stretch>
        </p:blipFill>
        <p:spPr>
          <a:xfrm>
            <a:off x="6858016" y="4860045"/>
            <a:ext cx="1947863" cy="1460897"/>
          </a:xfrm>
          <a:prstGeom prst="rect">
            <a:avLst/>
          </a:prstGeom>
        </p:spPr>
      </p:pic>
      <p:sp>
        <p:nvSpPr>
          <p:cNvPr id="23" name="对角圆角矩形 22"/>
          <p:cNvSpPr/>
          <p:nvPr/>
        </p:nvSpPr>
        <p:spPr>
          <a:xfrm>
            <a:off x="4643438" y="4883478"/>
            <a:ext cx="2143140" cy="1428760"/>
          </a:xfrm>
          <a:prstGeom prst="round2DiagRect">
            <a:avLst>
              <a:gd name="adj1" fmla="val 8134"/>
              <a:gd name="adj2" fmla="val 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smtClean="0"/>
              <a:t>国家</a:t>
            </a:r>
            <a:r>
              <a:rPr lang="en-US" altLang="zh-CN" sz="2400" b="1" dirty="0" smtClean="0"/>
              <a:t>IT</a:t>
            </a:r>
            <a:r>
              <a:rPr lang="zh-CN" altLang="en-US" sz="2400" b="1" dirty="0" smtClean="0"/>
              <a:t>服务管理标准组组长单位</a:t>
            </a:r>
            <a:endParaRPr lang="zh-CN" altLang="en-US" sz="2400" b="1" dirty="0"/>
          </a:p>
        </p:txBody>
      </p:sp>
      <p:sp>
        <p:nvSpPr>
          <p:cNvPr id="26" name="对角圆角矩形 25"/>
          <p:cNvSpPr/>
          <p:nvPr/>
        </p:nvSpPr>
        <p:spPr>
          <a:xfrm>
            <a:off x="6858016" y="4868238"/>
            <a:ext cx="2000264" cy="1428760"/>
          </a:xfrm>
          <a:prstGeom prst="round2DiagRect">
            <a:avLst>
              <a:gd name="adj1" fmla="val 8134"/>
              <a:gd name="adj2" fmla="val 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smtClean="0"/>
              <a:t>中国</a:t>
            </a:r>
            <a:r>
              <a:rPr lang="en-US" altLang="zh-CN" sz="2400" b="1" dirty="0" smtClean="0"/>
              <a:t>IT</a:t>
            </a:r>
            <a:r>
              <a:rPr lang="zh-CN" altLang="en-US" sz="2400" b="1" dirty="0" smtClean="0"/>
              <a:t>服务管理论坛副秘书长单位</a:t>
            </a:r>
            <a:endParaRPr lang="zh-CN" altLang="en-US" sz="24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联系翰纬</a:t>
            </a:r>
            <a:endParaRPr lang="zh-CN" altLang="en-US" dirty="0"/>
          </a:p>
        </p:txBody>
      </p:sp>
      <p:sp>
        <p:nvSpPr>
          <p:cNvPr id="7" name="TextBox 6"/>
          <p:cNvSpPr txBox="1"/>
          <p:nvPr/>
        </p:nvSpPr>
        <p:spPr>
          <a:xfrm>
            <a:off x="857224" y="2071678"/>
            <a:ext cx="1428760" cy="400110"/>
          </a:xfrm>
          <a:prstGeom prst="rect">
            <a:avLst/>
          </a:prstGeom>
          <a:noFill/>
        </p:spPr>
        <p:txBody>
          <a:bodyPr wrap="square" rtlCol="0">
            <a:spAutoFit/>
          </a:bodyPr>
          <a:lstStyle/>
          <a:p>
            <a:pPr algn="ctr"/>
            <a:r>
              <a:rPr lang="zh-CN" altLang="en-US" sz="2000" dirty="0" smtClean="0">
                <a:solidFill>
                  <a:schemeClr val="bg1"/>
                </a:solidFill>
                <a:latin typeface="黑体" pitchFamily="49" charset="-122"/>
                <a:ea typeface="黑体" pitchFamily="49" charset="-122"/>
              </a:rPr>
              <a:t>上海总部</a:t>
            </a:r>
            <a:endParaRPr lang="zh-CN" altLang="en-US" sz="2000" dirty="0">
              <a:solidFill>
                <a:schemeClr val="bg1"/>
              </a:solidFill>
              <a:latin typeface="黑体" pitchFamily="49" charset="-122"/>
              <a:ea typeface="黑体" pitchFamily="49" charset="-122"/>
            </a:endParaRPr>
          </a:p>
        </p:txBody>
      </p:sp>
      <p:graphicFrame>
        <p:nvGraphicFramePr>
          <p:cNvPr id="9" name="表格 8"/>
          <p:cNvGraphicFramePr>
            <a:graphicFrameLocks noGrp="1"/>
          </p:cNvGraphicFramePr>
          <p:nvPr/>
        </p:nvGraphicFramePr>
        <p:xfrm>
          <a:off x="571472" y="2143116"/>
          <a:ext cx="8072494" cy="3505200"/>
        </p:xfrm>
        <a:graphic>
          <a:graphicData uri="http://schemas.openxmlformats.org/drawingml/2006/table">
            <a:tbl>
              <a:tblPr firstRow="1" bandRow="1">
                <a:tableStyleId>{21E4AEA4-8DFA-4A89-87EB-49C32662AFE0}</a:tableStyleId>
              </a:tblPr>
              <a:tblGrid>
                <a:gridCol w="1214446"/>
                <a:gridCol w="2357454"/>
                <a:gridCol w="2143140"/>
                <a:gridCol w="2357454"/>
              </a:tblGrid>
              <a:tr h="124790">
                <a:tc>
                  <a:txBody>
                    <a:bodyPr/>
                    <a:lstStyle/>
                    <a:p>
                      <a:endParaRPr lang="zh-CN" altLang="en-US" dirty="0"/>
                    </a:p>
                  </a:txBody>
                  <a:tcPr/>
                </a:tc>
                <a:tc>
                  <a:txBody>
                    <a:bodyPr/>
                    <a:lstStyle/>
                    <a:p>
                      <a:pPr algn="ctr"/>
                      <a:r>
                        <a:rPr lang="zh-CN" altLang="en-US" dirty="0" smtClean="0"/>
                        <a:t>上海总部</a:t>
                      </a:r>
                      <a:endParaRPr lang="zh-CN" altLang="en-US" dirty="0"/>
                    </a:p>
                  </a:txBody>
                  <a:tcPr/>
                </a:tc>
                <a:tc>
                  <a:txBody>
                    <a:bodyPr/>
                    <a:lstStyle/>
                    <a:p>
                      <a:pPr algn="ctr"/>
                      <a:r>
                        <a:rPr lang="zh-CN" altLang="en-US" dirty="0" smtClean="0"/>
                        <a:t>北京分公司</a:t>
                      </a:r>
                      <a:endParaRPr lang="zh-CN" altLang="en-US" dirty="0"/>
                    </a:p>
                  </a:txBody>
                  <a:tcPr/>
                </a:tc>
                <a:tc>
                  <a:txBody>
                    <a:bodyPr/>
                    <a:lstStyle/>
                    <a:p>
                      <a:pPr algn="ctr"/>
                      <a:r>
                        <a:rPr lang="zh-CN" altLang="en-US" dirty="0" smtClean="0"/>
                        <a:t>广州分公司</a:t>
                      </a:r>
                      <a:endParaRPr lang="zh-CN" altLang="en-US" dirty="0"/>
                    </a:p>
                  </a:txBody>
                  <a:tcPr/>
                </a:tc>
              </a:tr>
              <a:tr h="370840">
                <a:tc>
                  <a:txBody>
                    <a:bodyPr/>
                    <a:lstStyle/>
                    <a:p>
                      <a:r>
                        <a:rPr lang="zh-CN" altLang="en-US" dirty="0" smtClean="0"/>
                        <a:t>公司地址</a:t>
                      </a:r>
                      <a:endParaRPr lang="zh-CN" altLang="en-US" dirty="0"/>
                    </a:p>
                  </a:txBody>
                  <a:tcPr/>
                </a:tc>
                <a:tc>
                  <a:txBody>
                    <a:bodyPr/>
                    <a:lstStyle/>
                    <a:p>
                      <a:r>
                        <a:rPr lang="zh-CN" altLang="en-US" dirty="0" smtClean="0"/>
                        <a:t>上海市张江高科毕升路</a:t>
                      </a:r>
                      <a:r>
                        <a:rPr lang="en-US" altLang="zh-CN" dirty="0" smtClean="0"/>
                        <a:t>289</a:t>
                      </a:r>
                      <a:r>
                        <a:rPr lang="zh-CN" altLang="en-US" dirty="0" smtClean="0"/>
                        <a:t>弄</a:t>
                      </a:r>
                      <a:r>
                        <a:rPr lang="en-US" altLang="zh-CN" dirty="0" smtClean="0"/>
                        <a:t>8</a:t>
                      </a:r>
                      <a:r>
                        <a:rPr lang="zh-CN" altLang="en-US" dirty="0" smtClean="0"/>
                        <a:t>号</a:t>
                      </a:r>
                      <a:r>
                        <a:rPr lang="en-US" altLang="zh-CN" dirty="0" smtClean="0"/>
                        <a:t>101</a:t>
                      </a:r>
                      <a:endParaRPr lang="zh-CN" altLang="en-US" dirty="0"/>
                    </a:p>
                  </a:txBody>
                  <a:tcPr/>
                </a:tc>
                <a:tc>
                  <a:txBody>
                    <a:bodyPr/>
                    <a:lstStyle/>
                    <a:p>
                      <a:r>
                        <a:rPr lang="zh-CN" altLang="en-US" dirty="0" smtClean="0"/>
                        <a:t>北京市海淀区海淀路</a:t>
                      </a:r>
                      <a:r>
                        <a:rPr lang="en-US" altLang="zh-CN" dirty="0" smtClean="0"/>
                        <a:t>50</a:t>
                      </a:r>
                      <a:r>
                        <a:rPr lang="zh-CN" altLang="en-US" dirty="0" smtClean="0"/>
                        <a:t>号北大资源东楼</a:t>
                      </a:r>
                      <a:r>
                        <a:rPr lang="en-US" altLang="zh-CN" dirty="0" smtClean="0"/>
                        <a:t>1318</a:t>
                      </a:r>
                      <a:r>
                        <a:rPr lang="zh-CN" altLang="en-US" dirty="0" smtClean="0"/>
                        <a:t>室</a:t>
                      </a:r>
                      <a:endParaRPr lang="zh-CN" altLang="en-US" dirty="0"/>
                    </a:p>
                  </a:txBody>
                  <a:tcPr/>
                </a:tc>
                <a:tc>
                  <a:txBody>
                    <a:bodyPr/>
                    <a:lstStyle/>
                    <a:p>
                      <a:r>
                        <a:rPr lang="zh-CN" altLang="en-US" dirty="0" smtClean="0"/>
                        <a:t>广州市天河区体育东路</a:t>
                      </a:r>
                      <a:r>
                        <a:rPr lang="en-US" altLang="zh-CN" dirty="0" smtClean="0"/>
                        <a:t>122</a:t>
                      </a:r>
                      <a:r>
                        <a:rPr lang="zh-CN" altLang="en-US" dirty="0" smtClean="0"/>
                        <a:t>号羊城商贸中心东塔</a:t>
                      </a:r>
                      <a:r>
                        <a:rPr lang="en-US" altLang="zh-CN" dirty="0" smtClean="0"/>
                        <a:t>2908</a:t>
                      </a:r>
                      <a:r>
                        <a:rPr lang="zh-CN" altLang="en-US" dirty="0" smtClean="0"/>
                        <a:t>室</a:t>
                      </a:r>
                      <a:endParaRPr lang="zh-CN" altLang="en-US" dirty="0"/>
                    </a:p>
                  </a:txBody>
                  <a:tcPr/>
                </a:tc>
              </a:tr>
              <a:tr h="370840">
                <a:tc>
                  <a:txBody>
                    <a:bodyPr/>
                    <a:lstStyle/>
                    <a:p>
                      <a:r>
                        <a:rPr lang="zh-CN" altLang="en-US" dirty="0" smtClean="0"/>
                        <a:t>邮政编码</a:t>
                      </a:r>
                      <a:endParaRPr lang="zh-CN" altLang="en-US" dirty="0"/>
                    </a:p>
                  </a:txBody>
                  <a:tcPr/>
                </a:tc>
                <a:tc>
                  <a:txBody>
                    <a:bodyPr/>
                    <a:lstStyle/>
                    <a:p>
                      <a:r>
                        <a:rPr lang="en-US" altLang="zh-CN" dirty="0" smtClean="0"/>
                        <a:t>201204</a:t>
                      </a:r>
                      <a:endParaRPr lang="zh-CN" altLang="en-US" dirty="0"/>
                    </a:p>
                  </a:txBody>
                  <a:tcPr/>
                </a:tc>
                <a:tc>
                  <a:txBody>
                    <a:bodyPr/>
                    <a:lstStyle/>
                    <a:p>
                      <a:r>
                        <a:rPr lang="en-US" altLang="zh-CN" dirty="0" smtClean="0"/>
                        <a:t>100086</a:t>
                      </a:r>
                      <a:endParaRPr lang="zh-CN" altLang="en-US" dirty="0"/>
                    </a:p>
                  </a:txBody>
                  <a:tcPr/>
                </a:tc>
                <a:tc>
                  <a:txBody>
                    <a:bodyPr/>
                    <a:lstStyle/>
                    <a:p>
                      <a:r>
                        <a:rPr lang="en-US" altLang="zh-CN" dirty="0" smtClean="0"/>
                        <a:t>510630</a:t>
                      </a:r>
                      <a:endParaRPr lang="zh-CN" altLang="en-US" dirty="0"/>
                    </a:p>
                  </a:txBody>
                  <a:tcPr/>
                </a:tc>
              </a:tr>
              <a:tr h="370840">
                <a:tc>
                  <a:txBody>
                    <a:bodyPr/>
                    <a:lstStyle/>
                    <a:p>
                      <a:r>
                        <a:rPr lang="zh-CN" altLang="en-US" dirty="0" smtClean="0"/>
                        <a:t>办公电话</a:t>
                      </a:r>
                      <a:endParaRPr lang="zh-CN" altLang="en-US" dirty="0"/>
                    </a:p>
                  </a:txBody>
                  <a:tcPr/>
                </a:tc>
                <a:tc>
                  <a:txBody>
                    <a:bodyPr/>
                    <a:lstStyle/>
                    <a:p>
                      <a:r>
                        <a:rPr lang="en-US" altLang="zh-CN" dirty="0" smtClean="0"/>
                        <a:t>021-33932855</a:t>
                      </a:r>
                      <a:endParaRPr lang="zh-CN" altLang="en-US" dirty="0"/>
                    </a:p>
                  </a:txBody>
                  <a:tcPr/>
                </a:tc>
                <a:tc>
                  <a:txBody>
                    <a:bodyPr/>
                    <a:lstStyle/>
                    <a:p>
                      <a:r>
                        <a:rPr lang="en-US" altLang="zh-CN" dirty="0" smtClean="0"/>
                        <a:t>010-62611157</a:t>
                      </a:r>
                      <a:endParaRPr lang="zh-CN" altLang="en-US" dirty="0"/>
                    </a:p>
                  </a:txBody>
                  <a:tcPr/>
                </a:tc>
                <a:tc>
                  <a:txBody>
                    <a:bodyPr/>
                    <a:lstStyle/>
                    <a:p>
                      <a:r>
                        <a:rPr lang="en-US" altLang="zh-CN" dirty="0" smtClean="0"/>
                        <a:t>020-38760843 </a:t>
                      </a:r>
                      <a:endParaRPr lang="zh-CN" altLang="en-US" dirty="0"/>
                    </a:p>
                  </a:txBody>
                  <a:tcPr/>
                </a:tc>
              </a:tr>
              <a:tr h="370840">
                <a:tc>
                  <a:txBody>
                    <a:bodyPr/>
                    <a:lstStyle/>
                    <a:p>
                      <a:r>
                        <a:rPr lang="zh-CN" altLang="en-US" dirty="0" smtClean="0"/>
                        <a:t>传真号码</a:t>
                      </a:r>
                      <a:endParaRPr lang="zh-CN" altLang="en-US" dirty="0"/>
                    </a:p>
                  </a:txBody>
                  <a:tcPr/>
                </a:tc>
                <a:tc>
                  <a:txBody>
                    <a:bodyPr/>
                    <a:lstStyle/>
                    <a:p>
                      <a:r>
                        <a:rPr lang="en-US" altLang="zh-CN" dirty="0" smtClean="0"/>
                        <a:t>021-33932850</a:t>
                      </a:r>
                      <a:endParaRPr lang="zh-CN" altLang="en-US" dirty="0"/>
                    </a:p>
                  </a:txBody>
                  <a:tcPr/>
                </a:tc>
                <a:tc>
                  <a:txBody>
                    <a:bodyPr/>
                    <a:lstStyle/>
                    <a:p>
                      <a:r>
                        <a:rPr lang="en-US" altLang="zh-CN" dirty="0" smtClean="0"/>
                        <a:t>010-62527075</a:t>
                      </a:r>
                      <a:endParaRPr lang="zh-CN" altLang="en-US" dirty="0"/>
                    </a:p>
                  </a:txBody>
                  <a:tcPr/>
                </a:tc>
                <a:tc>
                  <a:txBody>
                    <a:bodyPr/>
                    <a:lstStyle/>
                    <a:p>
                      <a:r>
                        <a:rPr lang="en-US" altLang="zh-CN" dirty="0" smtClean="0"/>
                        <a:t>020-38760795</a:t>
                      </a:r>
                      <a:endParaRPr lang="zh-CN" altLang="en-US" dirty="0"/>
                    </a:p>
                  </a:txBody>
                  <a:tcPr/>
                </a:tc>
              </a:tr>
              <a:tr h="370840">
                <a:tc>
                  <a:txBody>
                    <a:bodyPr/>
                    <a:lstStyle/>
                    <a:p>
                      <a:r>
                        <a:rPr lang="zh-CN" altLang="en-US" dirty="0" smtClean="0"/>
                        <a:t>客服电话</a:t>
                      </a:r>
                      <a:endParaRPr lang="zh-CN" altLang="en-US" dirty="0"/>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4008-868-806</a:t>
                      </a:r>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a:txBody>
                    <a:bodyPr/>
                    <a:lstStyle/>
                    <a:p>
                      <a:r>
                        <a:rPr lang="zh-CN" altLang="en-US" dirty="0" smtClean="0"/>
                        <a:t>客服邮箱</a:t>
                      </a:r>
                      <a:endParaRPr lang="zh-CN" altLang="en-US" dirty="0"/>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hlinkClick r:id="rId3"/>
                        </a:rPr>
                        <a:t>ServiceDesk@sinoserviceone.com</a:t>
                      </a:r>
                      <a:r>
                        <a:rPr lang="en-US" altLang="zh-CN" dirty="0" smtClean="0"/>
                        <a:t> </a:t>
                      </a:r>
                      <a:endParaRPr lang="zh-CN" altLang="en-US" dirty="0" smtClean="0"/>
                    </a:p>
                  </a:txBody>
                  <a:tcPr/>
                </a:tc>
                <a:tc hMerge="1">
                  <a:txBody>
                    <a:bodyPr/>
                    <a:lstStyle/>
                    <a:p>
                      <a:endParaRPr lang="zh-CN" altLang="en-US" dirty="0"/>
                    </a:p>
                  </a:txBody>
                  <a:tcPr/>
                </a:tc>
                <a:tc hMerge="1">
                  <a:txBody>
                    <a:bodyPr/>
                    <a:lstStyle/>
                    <a:p>
                      <a:endParaRPr lang="zh-CN" altLang="en-US" dirty="0"/>
                    </a:p>
                  </a:txBody>
                  <a:tcPr/>
                </a:tc>
              </a:tr>
              <a:tr h="370840">
                <a:tc>
                  <a:txBody>
                    <a:bodyPr/>
                    <a:lstStyle/>
                    <a:p>
                      <a:r>
                        <a:rPr lang="zh-CN" altLang="en-US" dirty="0" smtClean="0"/>
                        <a:t>公司网站</a:t>
                      </a:r>
                      <a:endParaRPr lang="zh-CN" altLang="en-US" dirty="0"/>
                    </a:p>
                  </a:txBody>
                  <a:tcPr/>
                </a:tc>
                <a:tc gridSpan="3">
                  <a:txBody>
                    <a:bodyPr/>
                    <a:lstStyle/>
                    <a:p>
                      <a:r>
                        <a:rPr lang="en-US" altLang="zh-CN" dirty="0" smtClean="0">
                          <a:hlinkClick r:id="rId4"/>
                        </a:rPr>
                        <a:t>http://www.sinoserviceone.com</a:t>
                      </a:r>
                      <a:r>
                        <a:rPr lang="en-US" altLang="zh-CN" dirty="0" smtClean="0"/>
                        <a:t> </a:t>
                      </a:r>
                      <a:endParaRPr lang="zh-CN" altLang="en-US" dirty="0"/>
                    </a:p>
                  </a:txBody>
                  <a:tcPr/>
                </a:tc>
                <a:tc hMerge="1">
                  <a:txBody>
                    <a:bodyPr/>
                    <a:lstStyle/>
                    <a:p>
                      <a:endParaRPr lang="zh-CN" altLang="en-US"/>
                    </a:p>
                  </a:txBody>
                  <a:tcPr/>
                </a:tc>
                <a:tc hMerge="1">
                  <a:txBody>
                    <a:bodyPr/>
                    <a:lstStyle/>
                    <a:p>
                      <a:endParaRPr lang="zh-CN" altLang="en-US"/>
                    </a:p>
                  </a:txBody>
                  <a:tcPr/>
                </a:tc>
              </a:tr>
            </a:tbl>
          </a:graphicData>
        </a:graphic>
      </p:graphicFrame>
      <p:sp>
        <p:nvSpPr>
          <p:cNvPr id="10" name="矩形标注 9"/>
          <p:cNvSpPr/>
          <p:nvPr/>
        </p:nvSpPr>
        <p:spPr>
          <a:xfrm>
            <a:off x="-1785982" y="2285992"/>
            <a:ext cx="1571636" cy="571504"/>
          </a:xfrm>
          <a:prstGeom prst="wedgeRectCallout">
            <a:avLst>
              <a:gd name="adj1" fmla="val 58643"/>
              <a:gd name="adj2" fmla="val 6755"/>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公司的标准联系信息，原则上不允许修改。</a:t>
            </a:r>
            <a:endParaRPr lang="zh-CN" altLang="en-US" sz="1200" dirty="0">
              <a:solidFill>
                <a:schemeClr val="tx1"/>
              </a:solidFill>
            </a:endParaRPr>
          </a:p>
        </p:txBody>
      </p:sp>
      <p:sp>
        <p:nvSpPr>
          <p:cNvPr id="6" name="灯片编号占位符 5"/>
          <p:cNvSpPr>
            <a:spLocks noGrp="1"/>
          </p:cNvSpPr>
          <p:nvPr>
            <p:ph type="sldNum" sz="quarter" idx="12"/>
          </p:nvPr>
        </p:nvSpPr>
        <p:spPr/>
        <p:txBody>
          <a:bodyPr/>
          <a:lstStyle/>
          <a:p>
            <a:fld id="{80C3DFE3-3EEA-4AF2-B4A7-1ED1FE19833E}" type="slidenum">
              <a:rPr lang="zh-CN" altLang="en-US" smtClean="0"/>
              <a:pPr/>
              <a:t>32</a:t>
            </a:fld>
            <a:endParaRPr lang="zh-CN" altLang="en-US" dirty="0"/>
          </a:p>
        </p:txBody>
      </p:sp>
      <p:sp>
        <p:nvSpPr>
          <p:cNvPr id="8" name="页脚占位符 7"/>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4"/>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chemeClr val="tx1"/>
              </a:solidFill>
            </a:endParaRPr>
          </a:p>
          <a:p>
            <a:pPr algn="ctr"/>
            <a:endParaRPr lang="en-US" altLang="zh-CN" dirty="0" smtClean="0">
              <a:solidFill>
                <a:schemeClr val="tx1"/>
              </a:solidFill>
            </a:endParaRPr>
          </a:p>
          <a:p>
            <a:pPr algn="ctr"/>
            <a:endParaRPr lang="en-US" altLang="zh-CN" dirty="0" smtClean="0">
              <a:solidFill>
                <a:schemeClr val="tx1"/>
              </a:solidFill>
            </a:endParaRPr>
          </a:p>
          <a:p>
            <a:pPr algn="ctr"/>
            <a:endParaRPr lang="en-US" altLang="zh-CN" sz="3600" dirty="0" smtClean="0">
              <a:solidFill>
                <a:schemeClr val="tx1"/>
              </a:solidFill>
            </a:endParaRPr>
          </a:p>
          <a:p>
            <a:pPr algn="ctr"/>
            <a:endParaRPr lang="en-US" altLang="zh-CN" sz="4000" b="1" dirty="0" smtClean="0">
              <a:solidFill>
                <a:srgbClr val="C00000"/>
              </a:solidFill>
              <a:latin typeface="楷体" pitchFamily="49" charset="-122"/>
              <a:ea typeface="楷体" pitchFamily="49" charset="-122"/>
            </a:endParaRPr>
          </a:p>
          <a:p>
            <a:pPr algn="ctr"/>
            <a:r>
              <a:rPr lang="en-US" altLang="zh-CN" sz="4000" b="1" dirty="0" smtClean="0">
                <a:solidFill>
                  <a:srgbClr val="C00000"/>
                </a:solidFill>
                <a:latin typeface="楷体" pitchFamily="49" charset="-122"/>
                <a:ea typeface="楷体" pitchFamily="49" charset="-122"/>
              </a:rPr>
              <a:t>Thanks </a:t>
            </a:r>
            <a:r>
              <a:rPr lang="zh-CN" altLang="en-US" sz="4000" b="1" dirty="0" smtClean="0">
                <a:solidFill>
                  <a:srgbClr val="C00000"/>
                </a:solidFill>
                <a:latin typeface="楷体" pitchFamily="49" charset="-122"/>
                <a:ea typeface="楷体" pitchFamily="49" charset="-122"/>
              </a:rPr>
              <a:t>谢谢！</a:t>
            </a:r>
          </a:p>
          <a:p>
            <a:pPr algn="ctr"/>
            <a:endParaRPr lang="en-US" altLang="zh-CN" sz="2600" b="1" dirty="0" smtClean="0">
              <a:solidFill>
                <a:srgbClr val="C00000"/>
              </a:solidFill>
              <a:latin typeface="楷体" pitchFamily="49" charset="-122"/>
              <a:ea typeface="楷体" pitchFamily="49" charset="-122"/>
            </a:endParaRPr>
          </a:p>
        </p:txBody>
      </p:sp>
      <p:pic>
        <p:nvPicPr>
          <p:cNvPr id="6" name="图片 5" descr="未命名-1.jpg"/>
          <p:cNvPicPr>
            <a:picLocks noChangeAspect="1"/>
          </p:cNvPicPr>
          <p:nvPr/>
        </p:nvPicPr>
        <p:blipFill>
          <a:blip r:embed="rId3"/>
          <a:stretch>
            <a:fillRect/>
          </a:stretch>
        </p:blipFill>
        <p:spPr>
          <a:xfrm>
            <a:off x="0" y="428604"/>
            <a:ext cx="9144000" cy="2828545"/>
          </a:xfrm>
          <a:prstGeom prst="rect">
            <a:avLst/>
          </a:prstGeom>
        </p:spPr>
      </p:pic>
      <p:sp>
        <p:nvSpPr>
          <p:cNvPr id="8" name="矩形 7"/>
          <p:cNvSpPr/>
          <p:nvPr/>
        </p:nvSpPr>
        <p:spPr>
          <a:xfrm>
            <a:off x="2786050" y="5786454"/>
            <a:ext cx="3857652" cy="571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C3300"/>
                </a:solidFill>
                <a:latin typeface="Arial" pitchFamily="34" charset="0"/>
                <a:ea typeface="黑体" pitchFamily="49" charset="-122"/>
                <a:cs typeface="Arial" pitchFamily="34" charset="0"/>
              </a:rPr>
              <a:t>卓越</a:t>
            </a:r>
            <a:r>
              <a:rPr lang="en-US" altLang="zh-CN" sz="2400" b="1" dirty="0" smtClean="0">
                <a:solidFill>
                  <a:srgbClr val="CC3300"/>
                </a:solidFill>
                <a:latin typeface="Arial" pitchFamily="34" charset="0"/>
                <a:ea typeface="黑体" pitchFamily="49" charset="-122"/>
                <a:cs typeface="Arial" pitchFamily="34" charset="0"/>
              </a:rPr>
              <a:t>IT</a:t>
            </a:r>
            <a:r>
              <a:rPr lang="zh-CN" altLang="en-US" sz="2400" b="1" dirty="0" smtClean="0">
                <a:solidFill>
                  <a:srgbClr val="CC3300"/>
                </a:solidFill>
                <a:latin typeface="Arial" pitchFamily="34" charset="0"/>
                <a:ea typeface="黑体" pitchFamily="49" charset="-122"/>
                <a:cs typeface="Arial" pitchFamily="34" charset="0"/>
              </a:rPr>
              <a:t>管理  翰纬智造！</a:t>
            </a:r>
            <a:endParaRPr lang="zh-CN" altLang="en-US" sz="2400" b="1" dirty="0">
              <a:solidFill>
                <a:srgbClr val="CC3300"/>
              </a:solidFill>
              <a:latin typeface="Arial" pitchFamily="34" charset="0"/>
              <a:ea typeface="黑体" pitchFamily="49" charset="-122"/>
              <a:cs typeface="Arial" pitchFamily="34" charset="0"/>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33</a:t>
            </a:fld>
            <a:endParaRPr lang="zh-CN" altLang="en-US"/>
          </a:p>
        </p:txBody>
      </p:sp>
      <p:sp>
        <p:nvSpPr>
          <p:cNvPr id="9" name="页脚占位符 8"/>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rot="5400000">
            <a:off x="-1946274" y="15509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a:headEnd/>
            <a:tailEnd/>
          </a:ln>
        </p:spPr>
        <p:style>
          <a:lnRef idx="1">
            <a:schemeClr val="accent2"/>
          </a:lnRef>
          <a:fillRef idx="3">
            <a:schemeClr val="accent2"/>
          </a:fillRef>
          <a:effectRef idx="2">
            <a:schemeClr val="accent2"/>
          </a:effectRef>
          <a:fontRef idx="minor">
            <a:schemeClr val="lt1"/>
          </a:fontRef>
        </p:style>
        <p:txBody>
          <a:bodyPr tIns="91440" bIns="91440" anchor="ctr">
            <a:spAutoFit/>
          </a:bodyPr>
          <a:lstStyle/>
          <a:p>
            <a:endParaRPr lang="zh-CN" altLang="en-US"/>
          </a:p>
        </p:txBody>
      </p:sp>
      <p:sp>
        <p:nvSpPr>
          <p:cNvPr id="63491" name="AutoShape 3"/>
          <p:cNvSpPr>
            <a:spLocks noChangeArrowheads="1"/>
          </p:cNvSpPr>
          <p:nvPr/>
        </p:nvSpPr>
        <p:spPr bwMode="ltGray">
          <a:xfrm rot="5400000" flipH="1">
            <a:off x="-1515267" y="1983581"/>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63492" name="AutoShape 4"/>
          <p:cNvSpPr>
            <a:spLocks noChangeArrowheads="1"/>
          </p:cNvSpPr>
          <p:nvPr/>
        </p:nvSpPr>
        <p:spPr bwMode="gray">
          <a:xfrm>
            <a:off x="3109914" y="3581400"/>
            <a:ext cx="44196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基于</a:t>
            </a:r>
            <a:r>
              <a:rPr lang="en-US" altLang="zh-CN" sz="1600" b="1" dirty="0" smtClean="0">
                <a:latin typeface="Futura Bk" charset="0"/>
              </a:rPr>
              <a:t>ITIL V3</a:t>
            </a:r>
            <a:r>
              <a:rPr lang="zh-CN" altLang="en-US" sz="1600" b="1" dirty="0" smtClean="0">
                <a:latin typeface="Futura Bk" charset="0"/>
              </a:rPr>
              <a:t>的专业服务体系构建</a:t>
            </a:r>
            <a:endParaRPr lang="zh-CN" altLang="en-US" sz="1600" b="1" dirty="0">
              <a:latin typeface="Futura Bk" charset="0"/>
            </a:endParaRPr>
          </a:p>
        </p:txBody>
      </p:sp>
      <p:sp>
        <p:nvSpPr>
          <p:cNvPr id="63493" name="AutoShape 5"/>
          <p:cNvSpPr>
            <a:spLocks noChangeArrowheads="1"/>
          </p:cNvSpPr>
          <p:nvPr/>
        </p:nvSpPr>
        <p:spPr bwMode="gray">
          <a:xfrm>
            <a:off x="2957514" y="2743200"/>
            <a:ext cx="4572000" cy="508000"/>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eaLnBrk="0" hangingPunct="0"/>
            <a:r>
              <a:rPr lang="en-US" altLang="zh-CN" sz="1600" b="1" dirty="0" smtClean="0">
                <a:latin typeface="Futura Bk" charset="0"/>
              </a:rPr>
              <a:t>ITSP</a:t>
            </a:r>
            <a:r>
              <a:rPr lang="zh-CN" altLang="en-US" sz="1600" b="1" dirty="0" smtClean="0">
                <a:latin typeface="Futura Bk" charset="0"/>
              </a:rPr>
              <a:t>战略发展分析</a:t>
            </a:r>
            <a:endParaRPr lang="zh-CN" altLang="en-US" sz="1600" b="1" dirty="0">
              <a:latin typeface="Futura Bk" charset="0"/>
            </a:endParaRPr>
          </a:p>
        </p:txBody>
      </p:sp>
      <p:sp>
        <p:nvSpPr>
          <p:cNvPr id="63494" name="AutoShape 6"/>
          <p:cNvSpPr>
            <a:spLocks noChangeArrowheads="1"/>
          </p:cNvSpPr>
          <p:nvPr/>
        </p:nvSpPr>
        <p:spPr bwMode="gray">
          <a:xfrm>
            <a:off x="2347914" y="1905000"/>
            <a:ext cx="5181600" cy="5080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0" hangingPunct="0"/>
            <a:r>
              <a:rPr lang="zh-CN" altLang="en-US" sz="1600" b="1" dirty="0" smtClean="0">
                <a:latin typeface="Futura Bk" charset="0"/>
              </a:rPr>
              <a:t>现状与挑战</a:t>
            </a:r>
            <a:endParaRPr lang="zh-CN" altLang="en-US" sz="1600" b="1" dirty="0">
              <a:latin typeface="Futura Bk" charset="0"/>
            </a:endParaRPr>
          </a:p>
        </p:txBody>
      </p:sp>
      <p:sp>
        <p:nvSpPr>
          <p:cNvPr id="63509" name="Text Box 21"/>
          <p:cNvSpPr txBox="1">
            <a:spLocks noChangeArrowheads="1"/>
          </p:cNvSpPr>
          <p:nvPr/>
        </p:nvSpPr>
        <p:spPr bwMode="auto">
          <a:xfrm>
            <a:off x="519114" y="3143248"/>
            <a:ext cx="1828800" cy="2031325"/>
          </a:xfrm>
          <a:prstGeom prst="rect">
            <a:avLst/>
          </a:prstGeom>
          <a:noFill/>
          <a:ln w="9525" algn="ctr">
            <a:noFill/>
            <a:miter lim="800000"/>
            <a:headEnd/>
            <a:tailEnd/>
          </a:ln>
          <a:effectLst/>
        </p:spPr>
        <p:txBody>
          <a:bodyPr>
            <a:spAutoFit/>
          </a:bodyPr>
          <a:lstStyle/>
          <a:p>
            <a:pPr>
              <a:lnSpc>
                <a:spcPct val="140000"/>
              </a:lnSpc>
            </a:pPr>
            <a:r>
              <a:rPr lang="zh-CN" altLang="en-US" b="1" dirty="0" smtClean="0">
                <a:latin typeface="Arial" pitchFamily="34" charset="0"/>
                <a:ea typeface="黑体" pitchFamily="49" charset="-122"/>
                <a:cs typeface="Arial" pitchFamily="34" charset="0"/>
              </a:rPr>
              <a:t>基于</a:t>
            </a:r>
            <a:r>
              <a:rPr lang="en-US" altLang="zh-CN" b="1" dirty="0" smtClean="0">
                <a:latin typeface="Arial" pitchFamily="34" charset="0"/>
                <a:ea typeface="黑体" pitchFamily="49" charset="-122"/>
                <a:cs typeface="Arial" pitchFamily="34" charset="0"/>
              </a:rPr>
              <a:t>ITIL V3</a:t>
            </a:r>
            <a:r>
              <a:rPr lang="zh-CN" altLang="en-US" b="1" dirty="0" smtClean="0">
                <a:latin typeface="Arial" pitchFamily="34" charset="0"/>
                <a:ea typeface="黑体" pitchFamily="49" charset="-122"/>
                <a:cs typeface="Arial" pitchFamily="34" charset="0"/>
              </a:rPr>
              <a:t>的专业管理服务体系的构建 </a:t>
            </a:r>
            <a:r>
              <a:rPr lang="en-US" altLang="zh-CN" b="1" dirty="0" smtClean="0">
                <a:latin typeface="Arial" pitchFamily="34" charset="0"/>
                <a:ea typeface="黑体" pitchFamily="49" charset="-122"/>
                <a:cs typeface="Arial" pitchFamily="34" charset="0"/>
              </a:rPr>
              <a:t>– ITSP</a:t>
            </a:r>
            <a:r>
              <a:rPr lang="zh-CN" altLang="en-US" b="1" dirty="0" smtClean="0">
                <a:latin typeface="Arial" pitchFamily="34" charset="0"/>
                <a:ea typeface="黑体" pitchFamily="49" charset="-122"/>
                <a:cs typeface="Arial" pitchFamily="34" charset="0"/>
              </a:rPr>
              <a:t>的视角</a:t>
            </a:r>
          </a:p>
          <a:p>
            <a:pPr>
              <a:lnSpc>
                <a:spcPct val="140000"/>
              </a:lnSpc>
            </a:pPr>
            <a:endParaRPr lang="zh-CN" altLang="en-US" b="1" dirty="0">
              <a:latin typeface="Arial" pitchFamily="34" charset="0"/>
              <a:ea typeface="黑体" pitchFamily="49" charset="-122"/>
              <a:cs typeface="Arial" pitchFamily="34" charset="0"/>
            </a:endParaRPr>
          </a:p>
        </p:txBody>
      </p:sp>
      <p:sp>
        <p:nvSpPr>
          <p:cNvPr id="63510" name="AutoShape 22"/>
          <p:cNvSpPr>
            <a:spLocks noChangeArrowheads="1"/>
          </p:cNvSpPr>
          <p:nvPr/>
        </p:nvSpPr>
        <p:spPr bwMode="gray">
          <a:xfrm>
            <a:off x="2957514" y="4405958"/>
            <a:ext cx="45720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latin typeface="Futura Bk" charset="0"/>
              </a:rPr>
              <a:t>案例分享</a:t>
            </a:r>
            <a:endParaRPr lang="zh-CN" altLang="en-US" sz="1600" b="1" dirty="0">
              <a:latin typeface="Futura Bk" charset="0"/>
            </a:endParaRPr>
          </a:p>
        </p:txBody>
      </p:sp>
      <p:sp>
        <p:nvSpPr>
          <p:cNvPr id="63527" name="AutoShape 39"/>
          <p:cNvSpPr>
            <a:spLocks noChangeArrowheads="1"/>
          </p:cNvSpPr>
          <p:nvPr/>
        </p:nvSpPr>
        <p:spPr bwMode="gray">
          <a:xfrm>
            <a:off x="2538434" y="5278454"/>
            <a:ext cx="5105400" cy="508000"/>
          </a:xfrm>
          <a:prstGeom prst="roundRect">
            <a:avLst>
              <a:gd name="adj" fmla="val 50000"/>
            </a:avLst>
          </a:prstGeom>
          <a:noFill/>
          <a:ln w="28575" algn="ctr">
            <a:solidFill>
              <a:srgbClr val="C0C0C0"/>
            </a:solidFill>
            <a:round/>
            <a:headEnd/>
            <a:tailEnd/>
          </a:ln>
          <a:effectLst/>
        </p:spPr>
        <p:txBody>
          <a:bodyPr wrap="none" anchor="ctr"/>
          <a:lstStyle/>
          <a:p>
            <a:pPr eaLnBrk="0" hangingPunct="0"/>
            <a:r>
              <a:rPr lang="zh-CN" altLang="en-US" sz="1600" b="1" dirty="0" smtClean="0"/>
              <a:t>关于我们</a:t>
            </a:r>
            <a:endParaRPr lang="zh-CN" altLang="en-US" sz="1600" b="1" dirty="0"/>
          </a:p>
        </p:txBody>
      </p:sp>
      <p:sp>
        <p:nvSpPr>
          <p:cNvPr id="47" name="标题 46"/>
          <p:cNvSpPr>
            <a:spLocks noGrp="1"/>
          </p:cNvSpPr>
          <p:nvPr>
            <p:ph type="title"/>
          </p:nvPr>
        </p:nvSpPr>
        <p:spPr/>
        <p:txBody>
          <a:bodyPr/>
          <a:lstStyle/>
          <a:p>
            <a:r>
              <a:rPr lang="zh-CN" altLang="en-US" dirty="0" smtClean="0"/>
              <a:t>议程 </a:t>
            </a:r>
            <a:r>
              <a:rPr lang="en-US" altLang="zh-CN" dirty="0" smtClean="0"/>
              <a:t>/ Agenda</a:t>
            </a:r>
            <a:endParaRPr lang="zh-CN" altLang="en-US" dirty="0"/>
          </a:p>
        </p:txBody>
      </p:sp>
      <p:sp>
        <p:nvSpPr>
          <p:cNvPr id="48" name="流程图: 联系 47"/>
          <p:cNvSpPr/>
          <p:nvPr/>
        </p:nvSpPr>
        <p:spPr>
          <a:xfrm>
            <a:off x="1928794" y="2071678"/>
            <a:ext cx="285752" cy="285752"/>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2500298" y="2857496"/>
            <a:ext cx="285752" cy="285752"/>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流程图: 联系 49"/>
          <p:cNvSpPr/>
          <p:nvPr/>
        </p:nvSpPr>
        <p:spPr>
          <a:xfrm>
            <a:off x="2714612" y="3714752"/>
            <a:ext cx="285752" cy="285752"/>
          </a:xfrm>
          <a:prstGeom prst="flowChart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1" name="流程图: 联系 50"/>
          <p:cNvSpPr/>
          <p:nvPr/>
        </p:nvSpPr>
        <p:spPr>
          <a:xfrm>
            <a:off x="2571736" y="4500570"/>
            <a:ext cx="285752" cy="285752"/>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52" name="流程图: 联系 51"/>
          <p:cNvSpPr/>
          <p:nvPr/>
        </p:nvSpPr>
        <p:spPr>
          <a:xfrm>
            <a:off x="2143108" y="5357826"/>
            <a:ext cx="285752" cy="285752"/>
          </a:xfrm>
          <a:prstGeom prst="flowChartConnecto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5" name="矩形标注 54"/>
          <p:cNvSpPr/>
          <p:nvPr/>
        </p:nvSpPr>
        <p:spPr>
          <a:xfrm>
            <a:off x="9501222" y="785794"/>
            <a:ext cx="1357322" cy="1500198"/>
          </a:xfrm>
          <a:prstGeom prst="wedgeRectCallout">
            <a:avLst>
              <a:gd name="adj1" fmla="val -71499"/>
              <a:gd name="adj2" fmla="val 43537"/>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当值章节对应的椭圆框使用效果：绘图工具</a:t>
            </a:r>
            <a:r>
              <a:rPr lang="en-US" altLang="zh-CN" sz="1200" dirty="0" smtClean="0">
                <a:solidFill>
                  <a:schemeClr val="tx1"/>
                </a:solidFill>
              </a:rPr>
              <a:t>-</a:t>
            </a:r>
            <a:r>
              <a:rPr lang="zh-CN" altLang="en-US" sz="1200" dirty="0" smtClean="0">
                <a:solidFill>
                  <a:schemeClr val="tx1"/>
                </a:solidFill>
              </a:rPr>
              <a:t>形状样式</a:t>
            </a:r>
            <a:r>
              <a:rPr lang="en-US" altLang="zh-CN" sz="1200" dirty="0" smtClean="0">
                <a:solidFill>
                  <a:schemeClr val="tx1"/>
                </a:solidFill>
              </a:rPr>
              <a:t>-</a:t>
            </a:r>
            <a:r>
              <a:rPr lang="zh-CN" altLang="en-US" sz="1200" dirty="0" smtClean="0">
                <a:solidFill>
                  <a:schemeClr val="tx1"/>
                </a:solidFill>
              </a:rPr>
              <a:t>红色系列</a:t>
            </a:r>
            <a:r>
              <a:rPr lang="en-US" altLang="zh-CN" sz="1200" dirty="0" smtClean="0">
                <a:solidFill>
                  <a:schemeClr val="tx1"/>
                </a:solidFill>
              </a:rPr>
              <a:t>-</a:t>
            </a:r>
            <a:r>
              <a:rPr lang="zh-CN" altLang="en-US" sz="1200" b="1" dirty="0" smtClean="0">
                <a:solidFill>
                  <a:schemeClr val="tx1"/>
                </a:solidFill>
              </a:rPr>
              <a:t>细微效果</a:t>
            </a:r>
            <a:r>
              <a:rPr lang="en-US" altLang="zh-CN" sz="1200" b="1" dirty="0" smtClean="0">
                <a:solidFill>
                  <a:schemeClr val="tx1"/>
                </a:solidFill>
              </a:rPr>
              <a:t>-</a:t>
            </a:r>
            <a:r>
              <a:rPr lang="zh-CN" altLang="en-US" sz="1200" b="1" dirty="0" smtClean="0">
                <a:solidFill>
                  <a:schemeClr val="tx1"/>
                </a:solidFill>
              </a:rPr>
              <a:t>强调</a:t>
            </a:r>
            <a:r>
              <a:rPr lang="en-US" altLang="zh-CN" sz="1200" b="1" dirty="0" smtClean="0">
                <a:solidFill>
                  <a:schemeClr val="tx1"/>
                </a:solidFill>
              </a:rPr>
              <a:t>2</a:t>
            </a:r>
          </a:p>
          <a:p>
            <a:r>
              <a:rPr lang="zh-CN" altLang="en-US" sz="1200" dirty="0" smtClean="0">
                <a:solidFill>
                  <a:schemeClr val="tx1"/>
                </a:solidFill>
              </a:rPr>
              <a:t>此椭圆框亦使用了“百叶窗”自定义动画效果</a:t>
            </a:r>
            <a:endParaRPr lang="zh-CN" altLang="en-US" sz="1200" dirty="0">
              <a:solidFill>
                <a:schemeClr val="tx1"/>
              </a:solidFill>
            </a:endParaRPr>
          </a:p>
        </p:txBody>
      </p:sp>
      <p:sp>
        <p:nvSpPr>
          <p:cNvPr id="56" name="矩形标注 55"/>
          <p:cNvSpPr/>
          <p:nvPr/>
        </p:nvSpPr>
        <p:spPr>
          <a:xfrm>
            <a:off x="9501222" y="3500438"/>
            <a:ext cx="1357322" cy="714380"/>
          </a:xfrm>
          <a:prstGeom prst="wedgeRectCallout">
            <a:avLst>
              <a:gd name="adj1" fmla="val -74984"/>
              <a:gd name="adj2" fmla="val 11169"/>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其他章节对应椭圆框不使用任何效果，包括动画效果</a:t>
            </a:r>
            <a:endParaRPr lang="zh-CN" altLang="en-US" sz="1200" dirty="0">
              <a:solidFill>
                <a:schemeClr val="tx1"/>
              </a:solidFill>
            </a:endParaRPr>
          </a:p>
        </p:txBody>
      </p:sp>
      <p:sp>
        <p:nvSpPr>
          <p:cNvPr id="57" name="矩形标注 56"/>
          <p:cNvSpPr/>
          <p:nvPr/>
        </p:nvSpPr>
        <p:spPr>
          <a:xfrm>
            <a:off x="-1714544" y="3429000"/>
            <a:ext cx="1428760" cy="571504"/>
          </a:xfrm>
          <a:prstGeom prst="wedgeRectCallout">
            <a:avLst>
              <a:gd name="adj1" fmla="val 65850"/>
              <a:gd name="adj2" fmla="val 8961"/>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用文档主标题替换右侧半圆球中的问好</a:t>
            </a:r>
            <a:endParaRPr lang="zh-CN" altLang="en-US" sz="1200" dirty="0">
              <a:solidFill>
                <a:schemeClr val="tx1"/>
              </a:solidFill>
            </a:endParaRPr>
          </a:p>
        </p:txBody>
      </p:sp>
      <p:sp>
        <p:nvSpPr>
          <p:cNvPr id="19" name="灯片编号占位符 18"/>
          <p:cNvSpPr>
            <a:spLocks noGrp="1"/>
          </p:cNvSpPr>
          <p:nvPr>
            <p:ph type="sldNum" sz="quarter" idx="12"/>
          </p:nvPr>
        </p:nvSpPr>
        <p:spPr/>
        <p:txBody>
          <a:bodyPr/>
          <a:lstStyle/>
          <a:p>
            <a:fld id="{80C3DFE3-3EEA-4AF2-B4A7-1ED1FE19833E}" type="slidenum">
              <a:rPr lang="zh-CN" altLang="en-US" smtClean="0"/>
              <a:pPr/>
              <a:t>4</a:t>
            </a:fld>
            <a:endParaRPr lang="zh-CN" altLang="en-US" dirty="0"/>
          </a:p>
        </p:txBody>
      </p:sp>
      <p:sp>
        <p:nvSpPr>
          <p:cNvPr id="20" name="页脚占位符 19"/>
          <p:cNvSpPr>
            <a:spLocks noGrp="1"/>
          </p:cNvSpPr>
          <p:nvPr>
            <p:ph type="ftr" sz="quarter" idx="11"/>
          </p:nvPr>
        </p:nvSpPr>
        <p:spPr/>
        <p:txBody>
          <a:bodyPr/>
          <a:lstStyle/>
          <a:p>
            <a:r>
              <a:rPr lang="en-US" altLang="zh-CN" dirty="0" smtClean="0"/>
              <a:t>Copyright @ 2009 </a:t>
            </a:r>
            <a:r>
              <a:rPr lang="zh-CN" altLang="en-US" dirty="0" smtClean="0"/>
              <a:t>翰纬咨询</a:t>
            </a:r>
            <a:endParaRPr lang="zh-CN" altLang="en-US" dirty="0"/>
          </a:p>
        </p:txBody>
      </p:sp>
      <p:sp>
        <p:nvSpPr>
          <p:cNvPr id="21" name="矩形标注 20"/>
          <p:cNvSpPr/>
          <p:nvPr/>
        </p:nvSpPr>
        <p:spPr>
          <a:xfrm>
            <a:off x="-1714544" y="-24"/>
            <a:ext cx="1500198" cy="1357322"/>
          </a:xfrm>
          <a:prstGeom prst="wedgeRectCallout">
            <a:avLst>
              <a:gd name="adj1" fmla="val 58756"/>
              <a:gd name="adj2" fmla="val 25914"/>
            </a:avLst>
          </a:prstGeom>
          <a:solidFill>
            <a:schemeClr val="tx2">
              <a:lumMod val="20000"/>
              <a:lumOff val="80000"/>
            </a:scheme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chemeClr val="tx1"/>
                </a:solidFill>
              </a:rPr>
              <a:t>此页面相当于</a:t>
            </a:r>
            <a:r>
              <a:rPr lang="en-US" altLang="zh-CN" sz="1200" dirty="0" smtClean="0">
                <a:solidFill>
                  <a:schemeClr val="tx1"/>
                </a:solidFill>
              </a:rPr>
              <a:t>Word</a:t>
            </a:r>
            <a:r>
              <a:rPr lang="zh-CN" altLang="en-US" sz="1200" dirty="0" smtClean="0">
                <a:solidFill>
                  <a:schemeClr val="tx1"/>
                </a:solidFill>
              </a:rPr>
              <a:t>文档的一级标题页面，即</a:t>
            </a:r>
            <a:r>
              <a:rPr lang="en-US" altLang="zh-CN" sz="1200" dirty="0" smtClean="0">
                <a:solidFill>
                  <a:schemeClr val="tx1"/>
                </a:solidFill>
              </a:rPr>
              <a:t>PPT</a:t>
            </a:r>
            <a:r>
              <a:rPr lang="zh-CN" altLang="en-US" sz="1200" dirty="0" smtClean="0">
                <a:solidFill>
                  <a:schemeClr val="tx1"/>
                </a:solidFill>
              </a:rPr>
              <a:t>文档的所有一级标题列在此。二级标题使用方法见下页。</a:t>
            </a:r>
            <a:endParaRPr lang="zh-CN" altLang="en-US" sz="1200" dirty="0">
              <a:solidFill>
                <a:schemeClr val="tx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428596" y="142852"/>
            <a:ext cx="8258204" cy="642942"/>
          </a:xfrm>
        </p:spPr>
        <p:txBody>
          <a:bodyPr>
            <a:normAutofit/>
          </a:bodyPr>
          <a:lstStyle/>
          <a:p>
            <a:pPr algn="l"/>
            <a:r>
              <a:rPr lang="zh-CN" altLang="en-US" dirty="0" smtClean="0">
                <a:solidFill>
                  <a:schemeClr val="bg1"/>
                </a:solidFill>
                <a:latin typeface="黑体" pitchFamily="49" charset="-122"/>
              </a:rPr>
              <a:t>中国</a:t>
            </a:r>
            <a:r>
              <a:rPr lang="zh-CN" altLang="en-US" dirty="0" smtClean="0">
                <a:latin typeface="黑体" pitchFamily="49" charset="-122"/>
              </a:rPr>
              <a:t>系统集成商</a:t>
            </a:r>
            <a:r>
              <a:rPr lang="zh-CN" altLang="en-US" dirty="0" smtClean="0">
                <a:solidFill>
                  <a:schemeClr val="bg1"/>
                </a:solidFill>
                <a:latin typeface="黑体" pitchFamily="49" charset="-122"/>
              </a:rPr>
              <a:t>的蜕变</a:t>
            </a:r>
            <a:endParaRPr lang="zh-CN" altLang="en-US" dirty="0">
              <a:solidFill>
                <a:schemeClr val="bg1"/>
              </a:solidFill>
              <a:latin typeface="黑体" pitchFamily="49" charset="-122"/>
            </a:endParaRPr>
          </a:p>
        </p:txBody>
      </p:sp>
      <p:sp>
        <p:nvSpPr>
          <p:cNvPr id="3" name="Rectangle 3"/>
          <p:cNvSpPr txBox="1">
            <a:spLocks noChangeArrowheads="1"/>
          </p:cNvSpPr>
          <p:nvPr/>
        </p:nvSpPr>
        <p:spPr>
          <a:xfrm>
            <a:off x="428596" y="1357298"/>
            <a:ext cx="8072494" cy="4857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lang="en-US" altLang="zh-CN" sz="1600" b="1" dirty="0" smtClean="0">
              <a:latin typeface="幼圆" pitchFamily="49" charset="-122"/>
              <a:ea typeface="幼圆" pitchFamily="49" charset="-122"/>
            </a:endParaRPr>
          </a:p>
        </p:txBody>
      </p:sp>
      <p:sp>
        <p:nvSpPr>
          <p:cNvPr id="4" name="流程图: 可选过程 3"/>
          <p:cNvSpPr/>
          <p:nvPr/>
        </p:nvSpPr>
        <p:spPr>
          <a:xfrm>
            <a:off x="1071538" y="4929198"/>
            <a:ext cx="1785950"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技术设备</a:t>
            </a:r>
            <a:endParaRPr lang="en-US" altLang="zh-CN" sz="1400" dirty="0" smtClean="0">
              <a:solidFill>
                <a:schemeClr val="tx1"/>
              </a:solidFill>
            </a:endParaRPr>
          </a:p>
          <a:p>
            <a:pPr algn="ctr"/>
            <a:r>
              <a:rPr lang="zh-CN" altLang="en-US" sz="1400" dirty="0" smtClean="0">
                <a:solidFill>
                  <a:schemeClr val="tx1"/>
                </a:solidFill>
              </a:rPr>
              <a:t>提供商</a:t>
            </a:r>
            <a:endParaRPr lang="zh-CN" altLang="en-US" sz="1400" dirty="0">
              <a:solidFill>
                <a:schemeClr val="tx1"/>
              </a:solidFill>
            </a:endParaRPr>
          </a:p>
        </p:txBody>
      </p:sp>
      <p:sp>
        <p:nvSpPr>
          <p:cNvPr id="9" name="流程图: 可选过程 8"/>
          <p:cNvSpPr/>
          <p:nvPr/>
        </p:nvSpPr>
        <p:spPr>
          <a:xfrm>
            <a:off x="1071538" y="3429000"/>
            <a:ext cx="1714512"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解决方案</a:t>
            </a:r>
            <a:endParaRPr lang="en-US" altLang="zh-CN" sz="1400" dirty="0" smtClean="0">
              <a:solidFill>
                <a:schemeClr val="tx1"/>
              </a:solidFill>
            </a:endParaRPr>
          </a:p>
          <a:p>
            <a:pPr algn="ctr"/>
            <a:r>
              <a:rPr lang="zh-CN" altLang="en-US" sz="1400" dirty="0" smtClean="0">
                <a:solidFill>
                  <a:schemeClr val="tx1"/>
                </a:solidFill>
              </a:rPr>
              <a:t>提供商</a:t>
            </a:r>
            <a:endParaRPr lang="zh-CN" altLang="en-US" sz="1400" dirty="0">
              <a:solidFill>
                <a:schemeClr val="tx1"/>
              </a:solidFill>
            </a:endParaRPr>
          </a:p>
        </p:txBody>
      </p:sp>
      <p:sp>
        <p:nvSpPr>
          <p:cNvPr id="10" name="流程图: 可选过程 9"/>
          <p:cNvSpPr/>
          <p:nvPr/>
        </p:nvSpPr>
        <p:spPr>
          <a:xfrm>
            <a:off x="6286512" y="5000636"/>
            <a:ext cx="1571636"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产品</a:t>
            </a:r>
            <a:endParaRPr lang="zh-CN" altLang="en-US" sz="1400" dirty="0">
              <a:solidFill>
                <a:schemeClr val="tx1"/>
              </a:solidFill>
            </a:endParaRPr>
          </a:p>
        </p:txBody>
      </p:sp>
      <p:sp>
        <p:nvSpPr>
          <p:cNvPr id="11" name="流程图: 可选过程 10"/>
          <p:cNvSpPr/>
          <p:nvPr/>
        </p:nvSpPr>
        <p:spPr>
          <a:xfrm>
            <a:off x="6286512" y="3429000"/>
            <a:ext cx="1571636"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服务化的</a:t>
            </a:r>
            <a:endParaRPr lang="en-US" altLang="zh-CN" sz="1400" dirty="0" smtClean="0">
              <a:solidFill>
                <a:schemeClr val="tx1"/>
              </a:solidFill>
            </a:endParaRPr>
          </a:p>
          <a:p>
            <a:pPr algn="ctr"/>
            <a:r>
              <a:rPr lang="zh-CN" altLang="en-US" sz="1400" dirty="0" smtClean="0">
                <a:solidFill>
                  <a:schemeClr val="tx1"/>
                </a:solidFill>
              </a:rPr>
              <a:t>产品</a:t>
            </a:r>
            <a:endParaRPr lang="zh-CN" altLang="en-US" sz="1400" dirty="0">
              <a:solidFill>
                <a:schemeClr val="tx1"/>
              </a:solidFill>
            </a:endParaRPr>
          </a:p>
        </p:txBody>
      </p:sp>
      <p:sp>
        <p:nvSpPr>
          <p:cNvPr id="12" name="流程图: 可选过程 11"/>
          <p:cNvSpPr/>
          <p:nvPr/>
        </p:nvSpPr>
        <p:spPr>
          <a:xfrm>
            <a:off x="1071538" y="1928802"/>
            <a:ext cx="1714512"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全生命周期服务提供商</a:t>
            </a:r>
            <a:endParaRPr lang="zh-CN" altLang="en-US" sz="1400" dirty="0">
              <a:solidFill>
                <a:schemeClr val="tx1"/>
              </a:solidFill>
            </a:endParaRPr>
          </a:p>
        </p:txBody>
      </p:sp>
      <p:sp>
        <p:nvSpPr>
          <p:cNvPr id="15" name="上箭头 14"/>
          <p:cNvSpPr/>
          <p:nvPr/>
        </p:nvSpPr>
        <p:spPr>
          <a:xfrm>
            <a:off x="1714480" y="2786058"/>
            <a:ext cx="357190" cy="357190"/>
          </a:xfrm>
          <a:prstGeom prst="up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可选过程 15"/>
          <p:cNvSpPr/>
          <p:nvPr/>
        </p:nvSpPr>
        <p:spPr>
          <a:xfrm>
            <a:off x="6286512" y="1928802"/>
            <a:ext cx="1571636" cy="714380"/>
          </a:xfrm>
          <a:prstGeom prst="flowChartAlternateProcess">
            <a:avLst/>
          </a:prstGeom>
          <a:solidFill>
            <a:schemeClr val="accent1">
              <a:lumMod val="40000"/>
              <a:lumOff val="60000"/>
            </a:schemeClr>
          </a:solidFill>
          <a:ln>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产品化的</a:t>
            </a:r>
            <a:endParaRPr lang="en-US" altLang="zh-CN" sz="1400" dirty="0" smtClean="0">
              <a:solidFill>
                <a:schemeClr val="tx1"/>
              </a:solidFill>
            </a:endParaRPr>
          </a:p>
          <a:p>
            <a:pPr algn="ctr"/>
            <a:r>
              <a:rPr lang="zh-CN" altLang="en-US" sz="1400" dirty="0" smtClean="0">
                <a:solidFill>
                  <a:schemeClr val="tx1"/>
                </a:solidFill>
              </a:rPr>
              <a:t>服务</a:t>
            </a:r>
            <a:endParaRPr lang="zh-CN" altLang="en-US" sz="1400" dirty="0">
              <a:solidFill>
                <a:schemeClr val="tx1"/>
              </a:solidFill>
            </a:endParaRPr>
          </a:p>
        </p:txBody>
      </p:sp>
      <p:sp>
        <p:nvSpPr>
          <p:cNvPr id="22" name="左右箭头 21"/>
          <p:cNvSpPr/>
          <p:nvPr/>
        </p:nvSpPr>
        <p:spPr>
          <a:xfrm>
            <a:off x="3143240" y="2143116"/>
            <a:ext cx="2928958" cy="142876"/>
          </a:xfrm>
          <a:prstGeom prst="lef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上箭头 18"/>
          <p:cNvSpPr/>
          <p:nvPr/>
        </p:nvSpPr>
        <p:spPr>
          <a:xfrm>
            <a:off x="1714480" y="4357694"/>
            <a:ext cx="357190" cy="357190"/>
          </a:xfrm>
          <a:prstGeom prst="up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上箭头 22"/>
          <p:cNvSpPr/>
          <p:nvPr/>
        </p:nvSpPr>
        <p:spPr>
          <a:xfrm>
            <a:off x="6858016" y="2786058"/>
            <a:ext cx="357190" cy="357190"/>
          </a:xfrm>
          <a:prstGeom prst="up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上箭头 23"/>
          <p:cNvSpPr/>
          <p:nvPr/>
        </p:nvSpPr>
        <p:spPr>
          <a:xfrm>
            <a:off x="6929454" y="4357694"/>
            <a:ext cx="357190" cy="357190"/>
          </a:xfrm>
          <a:prstGeom prst="up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左右箭头 24"/>
          <p:cNvSpPr/>
          <p:nvPr/>
        </p:nvSpPr>
        <p:spPr>
          <a:xfrm>
            <a:off x="3143240" y="3786190"/>
            <a:ext cx="2928958" cy="142876"/>
          </a:xfrm>
          <a:prstGeom prst="lef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左右箭头 25"/>
          <p:cNvSpPr/>
          <p:nvPr/>
        </p:nvSpPr>
        <p:spPr>
          <a:xfrm>
            <a:off x="3143240" y="5214950"/>
            <a:ext cx="2928958" cy="142876"/>
          </a:xfrm>
          <a:prstGeom prst="lef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ox(i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ox(in)">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ppt_x"/>
                                          </p:val>
                                        </p:tav>
                                        <p:tav tm="100000">
                                          <p:val>
                                            <p:strVal val="#ppt_x"/>
                                          </p:val>
                                        </p:tav>
                                      </p:tavLst>
                                    </p:anim>
                                    <p:anim calcmode="lin" valueType="num">
                                      <p:cBhvr additive="base">
                                        <p:cTn id="6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ppt_x"/>
                                          </p:val>
                                        </p:tav>
                                        <p:tav tm="100000">
                                          <p:val>
                                            <p:strVal val="#ppt_x"/>
                                          </p:val>
                                        </p:tav>
                                      </p:tavLst>
                                    </p:anim>
                                    <p:anim calcmode="lin" valueType="num">
                                      <p:cBhvr additive="base">
                                        <p:cTn id="7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500" fill="hold"/>
                                        <p:tgtEl>
                                          <p:spTgt spid="26"/>
                                        </p:tgtEl>
                                        <p:attrNameLst>
                                          <p:attrName>ppt_x</p:attrName>
                                        </p:attrNameLst>
                                      </p:cBhvr>
                                      <p:tavLst>
                                        <p:tav tm="0">
                                          <p:val>
                                            <p:strVal val="#ppt_x"/>
                                          </p:val>
                                        </p:tav>
                                        <p:tav tm="100000">
                                          <p:val>
                                            <p:strVal val="#ppt_x"/>
                                          </p:val>
                                        </p:tav>
                                      </p:tavLst>
                                    </p:anim>
                                    <p:anim calcmode="lin" valueType="num">
                                      <p:cBhvr additive="base">
                                        <p:cTn id="8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 grpId="0" animBg="1"/>
      <p:bldP spid="10" grpId="0" animBg="1"/>
      <p:bldP spid="11" grpId="0" animBg="1"/>
      <p:bldP spid="12" grpId="0" animBg="1"/>
      <p:bldP spid="15" grpId="0" animBg="1"/>
      <p:bldP spid="16" grpId="0" animBg="1"/>
      <p:bldP spid="22" grpId="0" animBg="1"/>
      <p:bldP spid="19" grpId="0" animBg="1"/>
      <p:bldP spid="23" grpId="0"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428596" y="142852"/>
            <a:ext cx="8258204" cy="642942"/>
          </a:xfrm>
        </p:spPr>
        <p:txBody>
          <a:bodyPr>
            <a:normAutofit/>
          </a:bodyPr>
          <a:lstStyle/>
          <a:p>
            <a:pPr algn="l"/>
            <a:r>
              <a:rPr lang="en-US" altLang="zh-CN" dirty="0" smtClean="0">
                <a:solidFill>
                  <a:schemeClr val="bg1"/>
                </a:solidFill>
                <a:latin typeface="黑体" pitchFamily="49" charset="-122"/>
              </a:rPr>
              <a:t>IT</a:t>
            </a:r>
            <a:r>
              <a:rPr lang="en-US" altLang="zh-CN" dirty="0" smtClean="0">
                <a:latin typeface="黑体" pitchFamily="49" charset="-122"/>
              </a:rPr>
              <a:t>SP</a:t>
            </a:r>
            <a:r>
              <a:rPr lang="zh-CN" altLang="en-US" dirty="0" smtClean="0">
                <a:latin typeface="黑体" pitchFamily="49" charset="-122"/>
              </a:rPr>
              <a:t>的三种定位</a:t>
            </a:r>
            <a:endParaRPr lang="zh-CN" altLang="en-US" dirty="0">
              <a:solidFill>
                <a:schemeClr val="bg1"/>
              </a:solidFill>
              <a:latin typeface="黑体" pitchFamily="49" charset="-122"/>
            </a:endParaRPr>
          </a:p>
        </p:txBody>
      </p:sp>
      <p:sp>
        <p:nvSpPr>
          <p:cNvPr id="3" name="Rectangle 3"/>
          <p:cNvSpPr txBox="1">
            <a:spLocks noChangeArrowheads="1"/>
          </p:cNvSpPr>
          <p:nvPr/>
        </p:nvSpPr>
        <p:spPr>
          <a:xfrm>
            <a:off x="428596" y="1357298"/>
            <a:ext cx="8072494" cy="4857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20000"/>
              </a:spcBef>
              <a:spcAft>
                <a:spcPts val="0"/>
              </a:spcAft>
              <a:buClrTx/>
              <a:buSzTx/>
              <a:tabLst/>
              <a:defRPr/>
            </a:pPr>
            <a:endParaRPr lang="en-US" altLang="zh-CN" sz="1600" noProof="0" dirty="0" smtClean="0">
              <a:latin typeface="Arial Unicode MS" pitchFamily="34" charset="-122"/>
              <a:ea typeface="Arial Unicode MS" pitchFamily="34" charset="-122"/>
              <a:cs typeface="Arial Unicode MS" pitchFamily="34" charset="-122"/>
            </a:endParaRPr>
          </a:p>
        </p:txBody>
      </p:sp>
      <p:sp>
        <p:nvSpPr>
          <p:cNvPr id="10" name="圆角矩形 9"/>
          <p:cNvSpPr/>
          <p:nvPr/>
        </p:nvSpPr>
        <p:spPr>
          <a:xfrm>
            <a:off x="357158" y="5072074"/>
            <a:ext cx="1000132" cy="857256"/>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“卖人”</a:t>
            </a:r>
            <a:endParaRPr lang="zh-CN" altLang="en-US" dirty="0">
              <a:solidFill>
                <a:srgbClr val="002060"/>
              </a:solidFill>
            </a:endParaRPr>
          </a:p>
        </p:txBody>
      </p:sp>
      <p:sp>
        <p:nvSpPr>
          <p:cNvPr id="13" name="圆角矩形 12"/>
          <p:cNvSpPr/>
          <p:nvPr/>
        </p:nvSpPr>
        <p:spPr>
          <a:xfrm>
            <a:off x="1643042" y="1489696"/>
            <a:ext cx="3143272" cy="86773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既搭台，又唱戏</a:t>
            </a:r>
            <a:endParaRPr lang="zh-CN" altLang="en-US" dirty="0">
              <a:solidFill>
                <a:srgbClr val="002060"/>
              </a:solidFill>
            </a:endParaRPr>
          </a:p>
        </p:txBody>
      </p:sp>
      <p:sp>
        <p:nvSpPr>
          <p:cNvPr id="14" name="圆角矩形 13"/>
          <p:cNvSpPr/>
          <p:nvPr/>
        </p:nvSpPr>
        <p:spPr>
          <a:xfrm>
            <a:off x="1643042" y="3286124"/>
            <a:ext cx="3214710" cy="78581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只搭台，不唱戏</a:t>
            </a:r>
            <a:endParaRPr lang="zh-CN" altLang="en-US" dirty="0">
              <a:solidFill>
                <a:srgbClr val="002060"/>
              </a:solidFill>
            </a:endParaRPr>
          </a:p>
        </p:txBody>
      </p:sp>
      <p:sp>
        <p:nvSpPr>
          <p:cNvPr id="15" name="圆角矩形 14"/>
          <p:cNvSpPr/>
          <p:nvPr/>
        </p:nvSpPr>
        <p:spPr>
          <a:xfrm>
            <a:off x="1643042" y="5000636"/>
            <a:ext cx="3286148" cy="857256"/>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只唱戏，不搭台</a:t>
            </a:r>
            <a:endParaRPr lang="zh-CN" altLang="en-US" dirty="0">
              <a:solidFill>
                <a:srgbClr val="002060"/>
              </a:solidFill>
            </a:endParaRPr>
          </a:p>
        </p:txBody>
      </p:sp>
      <p:sp>
        <p:nvSpPr>
          <p:cNvPr id="16" name="圆角矩形 15"/>
          <p:cNvSpPr/>
          <p:nvPr/>
        </p:nvSpPr>
        <p:spPr>
          <a:xfrm>
            <a:off x="5143504" y="1500174"/>
            <a:ext cx="2143140" cy="857256"/>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价值输出</a:t>
            </a:r>
            <a:endParaRPr lang="zh-CN" altLang="en-US" dirty="0">
              <a:solidFill>
                <a:schemeClr val="tx1"/>
              </a:solidFill>
            </a:endParaRPr>
          </a:p>
        </p:txBody>
      </p:sp>
      <p:sp>
        <p:nvSpPr>
          <p:cNvPr id="17" name="圆角矩形 16"/>
          <p:cNvSpPr/>
          <p:nvPr/>
        </p:nvSpPr>
        <p:spPr>
          <a:xfrm>
            <a:off x="5214942" y="3214686"/>
            <a:ext cx="2071702" cy="857256"/>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管理输出</a:t>
            </a:r>
            <a:endParaRPr lang="zh-CN" altLang="en-US" dirty="0">
              <a:solidFill>
                <a:schemeClr val="tx1"/>
              </a:solidFill>
            </a:endParaRPr>
          </a:p>
        </p:txBody>
      </p:sp>
      <p:sp>
        <p:nvSpPr>
          <p:cNvPr id="18" name="圆角矩形 17"/>
          <p:cNvSpPr/>
          <p:nvPr/>
        </p:nvSpPr>
        <p:spPr>
          <a:xfrm>
            <a:off x="5214942" y="4995874"/>
            <a:ext cx="2071702" cy="862018"/>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人才输出</a:t>
            </a:r>
            <a:endParaRPr lang="zh-CN" altLang="en-US" dirty="0">
              <a:solidFill>
                <a:schemeClr val="tx1"/>
              </a:solidFill>
            </a:endParaRPr>
          </a:p>
        </p:txBody>
      </p:sp>
      <p:sp>
        <p:nvSpPr>
          <p:cNvPr id="19" name="圆角矩形 18"/>
          <p:cNvSpPr/>
          <p:nvPr/>
        </p:nvSpPr>
        <p:spPr>
          <a:xfrm>
            <a:off x="357158" y="3286124"/>
            <a:ext cx="1000132" cy="857256"/>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卖软件</a:t>
            </a:r>
            <a:endParaRPr lang="zh-CN" altLang="en-US" dirty="0">
              <a:solidFill>
                <a:srgbClr val="002060"/>
              </a:solidFill>
            </a:endParaRPr>
          </a:p>
        </p:txBody>
      </p:sp>
      <p:sp>
        <p:nvSpPr>
          <p:cNvPr id="21" name="圆角矩形 20"/>
          <p:cNvSpPr/>
          <p:nvPr/>
        </p:nvSpPr>
        <p:spPr>
          <a:xfrm>
            <a:off x="357158" y="1500174"/>
            <a:ext cx="1000132" cy="857256"/>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2060"/>
                </a:solidFill>
              </a:rPr>
              <a:t>卖服务</a:t>
            </a:r>
            <a:endParaRPr lang="zh-CN" altLang="en-US" dirty="0">
              <a:solidFill>
                <a:srgbClr val="002060"/>
              </a:solidFill>
            </a:endParaRPr>
          </a:p>
        </p:txBody>
      </p:sp>
      <p:sp>
        <p:nvSpPr>
          <p:cNvPr id="22" name="上箭头 21"/>
          <p:cNvSpPr/>
          <p:nvPr/>
        </p:nvSpPr>
        <p:spPr>
          <a:xfrm>
            <a:off x="7500958" y="1500174"/>
            <a:ext cx="1142976" cy="4286280"/>
          </a:xfrm>
          <a:prstGeom prst="up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2800" dirty="0" smtClean="0">
                <a:solidFill>
                  <a:srgbClr val="FF0000"/>
                </a:solidFill>
              </a:rPr>
              <a:t>竞争优势</a:t>
            </a:r>
            <a:endParaRPr lang="zh-CN" altLang="en-US" sz="28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ox(in)">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3" grpId="0" animBg="1"/>
      <p:bldP spid="14" grpId="0" animBg="1"/>
      <p:bldP spid="15" grpId="0" animBg="1"/>
      <p:bldP spid="16" grpId="0" animBg="1"/>
      <p:bldP spid="17" grpId="0" animBg="1"/>
      <p:bldP spid="18" grpId="0" animBg="1"/>
      <p:bldP spid="19"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428596" y="142852"/>
            <a:ext cx="8258204" cy="642942"/>
          </a:xfrm>
        </p:spPr>
        <p:txBody>
          <a:bodyPr>
            <a:normAutofit/>
          </a:bodyPr>
          <a:lstStyle/>
          <a:p>
            <a:pPr algn="l"/>
            <a:r>
              <a:rPr lang="zh-CN" altLang="en-US" dirty="0" smtClean="0">
                <a:latin typeface="幼圆" pitchFamily="49" charset="-122"/>
                <a:ea typeface="幼圆" pitchFamily="49" charset="-122"/>
              </a:rPr>
              <a:t>战略转型路径</a:t>
            </a:r>
            <a:endParaRPr lang="zh-CN" altLang="en-US" dirty="0">
              <a:solidFill>
                <a:schemeClr val="bg1"/>
              </a:solidFill>
              <a:latin typeface="幼圆" pitchFamily="49" charset="-122"/>
              <a:ea typeface="幼圆" pitchFamily="49" charset="-122"/>
            </a:endParaRPr>
          </a:p>
        </p:txBody>
      </p:sp>
      <p:sp>
        <p:nvSpPr>
          <p:cNvPr id="3" name="Rectangle 3"/>
          <p:cNvSpPr txBox="1">
            <a:spLocks noChangeArrowheads="1"/>
          </p:cNvSpPr>
          <p:nvPr/>
        </p:nvSpPr>
        <p:spPr>
          <a:xfrm>
            <a:off x="428596" y="1357298"/>
            <a:ext cx="8072494" cy="4857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lang="en-US" altLang="zh-CN" sz="1600" b="1" dirty="0" smtClean="0">
              <a:latin typeface="幼圆" pitchFamily="49" charset="-122"/>
              <a:ea typeface="幼圆" pitchFamily="49" charset="-122"/>
            </a:endParaRPr>
          </a:p>
        </p:txBody>
      </p:sp>
      <p:sp>
        <p:nvSpPr>
          <p:cNvPr id="6" name="燕尾形 5"/>
          <p:cNvSpPr/>
          <p:nvPr/>
        </p:nvSpPr>
        <p:spPr>
          <a:xfrm>
            <a:off x="5000628" y="1571612"/>
            <a:ext cx="2571768" cy="1500198"/>
          </a:xfrm>
          <a:prstGeom prst="chevron">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b="1" dirty="0" smtClean="0">
              <a:solidFill>
                <a:schemeClr val="tx1"/>
              </a:solidFill>
            </a:endParaRPr>
          </a:p>
          <a:p>
            <a:endParaRPr lang="en-US" altLang="zh-CN" b="1" dirty="0" smtClean="0">
              <a:solidFill>
                <a:schemeClr val="tx1"/>
              </a:solidFill>
            </a:endParaRPr>
          </a:p>
          <a:p>
            <a:r>
              <a:rPr lang="zh-CN" altLang="en-US" sz="1200" b="1" dirty="0" smtClean="0">
                <a:solidFill>
                  <a:schemeClr val="tx1"/>
                </a:solidFill>
              </a:rPr>
              <a:t>服务工程化：</a:t>
            </a:r>
            <a:endParaRPr lang="en-US" altLang="zh-CN" sz="1200" b="1" dirty="0" smtClean="0">
              <a:solidFill>
                <a:schemeClr val="tx1"/>
              </a:solidFill>
            </a:endParaRPr>
          </a:p>
          <a:p>
            <a:r>
              <a:rPr lang="zh-CN" altLang="en-US" sz="1200" dirty="0" smtClean="0">
                <a:solidFill>
                  <a:schemeClr val="tx1"/>
                </a:solidFill>
              </a:rPr>
              <a:t>基于服务生命周期管理实现服务可复制交付</a:t>
            </a:r>
            <a:endParaRPr lang="en-US" altLang="zh-CN" sz="1200" dirty="0" smtClean="0">
              <a:solidFill>
                <a:schemeClr val="tx1"/>
              </a:solidFill>
            </a:endParaRPr>
          </a:p>
          <a:p>
            <a:pPr algn="ctr"/>
            <a:endParaRPr lang="zh-CN" altLang="en-US" b="1" dirty="0">
              <a:solidFill>
                <a:schemeClr val="tx1"/>
              </a:solidFill>
            </a:endParaRPr>
          </a:p>
        </p:txBody>
      </p:sp>
      <p:sp>
        <p:nvSpPr>
          <p:cNvPr id="7" name="燕尾形 6"/>
          <p:cNvSpPr/>
          <p:nvPr/>
        </p:nvSpPr>
        <p:spPr>
          <a:xfrm>
            <a:off x="3071802" y="1571612"/>
            <a:ext cx="2571768" cy="1500198"/>
          </a:xfrm>
          <a:prstGeom prst="chevron">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b="1" dirty="0" smtClean="0">
              <a:solidFill>
                <a:schemeClr val="tx1"/>
              </a:solidFill>
            </a:endParaRPr>
          </a:p>
          <a:p>
            <a:endParaRPr lang="en-US" altLang="zh-CN" sz="1200" b="1" dirty="0" smtClean="0">
              <a:solidFill>
                <a:schemeClr val="tx1"/>
              </a:solidFill>
            </a:endParaRPr>
          </a:p>
          <a:p>
            <a:r>
              <a:rPr lang="zh-CN" altLang="en-US" sz="1200" b="1" dirty="0" smtClean="0">
                <a:solidFill>
                  <a:schemeClr val="tx1"/>
                </a:solidFill>
              </a:rPr>
              <a:t>服务产品化：</a:t>
            </a:r>
            <a:endParaRPr lang="en-US" altLang="zh-CN" sz="1200" b="1" dirty="0" smtClean="0">
              <a:solidFill>
                <a:schemeClr val="tx1"/>
              </a:solidFill>
            </a:endParaRPr>
          </a:p>
          <a:p>
            <a:r>
              <a:rPr lang="zh-CN" altLang="en-US" sz="1200" dirty="0" smtClean="0">
                <a:solidFill>
                  <a:schemeClr val="tx1"/>
                </a:solidFill>
              </a:rPr>
              <a:t>基于服务目录和</a:t>
            </a:r>
            <a:r>
              <a:rPr lang="en-US" altLang="zh-CN" sz="1200" dirty="0" smtClean="0">
                <a:solidFill>
                  <a:schemeClr val="tx1"/>
                </a:solidFill>
              </a:rPr>
              <a:t>SLA</a:t>
            </a:r>
            <a:r>
              <a:rPr lang="zh-CN" altLang="en-US" sz="1200" dirty="0" smtClean="0">
                <a:solidFill>
                  <a:schemeClr val="tx1"/>
                </a:solidFill>
              </a:rPr>
              <a:t>的管理实现服务契约化交付</a:t>
            </a:r>
          </a:p>
          <a:p>
            <a:pPr algn="ctr"/>
            <a:endParaRPr lang="zh-CN" altLang="en-US" b="1" dirty="0">
              <a:solidFill>
                <a:schemeClr val="tx1"/>
              </a:solidFill>
            </a:endParaRPr>
          </a:p>
        </p:txBody>
      </p:sp>
      <p:sp>
        <p:nvSpPr>
          <p:cNvPr id="9" name="燕尾形 8"/>
          <p:cNvSpPr/>
          <p:nvPr/>
        </p:nvSpPr>
        <p:spPr>
          <a:xfrm>
            <a:off x="1071538" y="1571612"/>
            <a:ext cx="2643206" cy="1500198"/>
          </a:xfrm>
          <a:prstGeom prst="chevron">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b="1" dirty="0" smtClean="0">
              <a:solidFill>
                <a:schemeClr val="tx1"/>
              </a:solidFill>
            </a:endParaRPr>
          </a:p>
          <a:p>
            <a:endParaRPr lang="en-US" altLang="zh-CN" b="1" dirty="0" smtClean="0">
              <a:solidFill>
                <a:schemeClr val="tx1"/>
              </a:solidFill>
            </a:endParaRPr>
          </a:p>
          <a:p>
            <a:r>
              <a:rPr lang="zh-CN" altLang="en-US" sz="1200" b="1" dirty="0" smtClean="0">
                <a:solidFill>
                  <a:schemeClr val="tx1"/>
                </a:solidFill>
              </a:rPr>
              <a:t>技术服务化：</a:t>
            </a:r>
            <a:endParaRPr lang="en-US" altLang="zh-CN" sz="1200" b="1" dirty="0" smtClean="0">
              <a:solidFill>
                <a:schemeClr val="tx1"/>
              </a:solidFill>
            </a:endParaRPr>
          </a:p>
          <a:p>
            <a:r>
              <a:rPr lang="zh-CN" altLang="en-US" sz="1200" dirty="0" smtClean="0">
                <a:solidFill>
                  <a:schemeClr val="tx1"/>
                </a:solidFill>
              </a:rPr>
              <a:t>在提供技术产品的同时提供配套的增值服务</a:t>
            </a:r>
          </a:p>
          <a:p>
            <a:pPr algn="ctr"/>
            <a:endParaRPr lang="zh-CN" altLang="en-US" b="1" dirty="0">
              <a:solidFill>
                <a:schemeClr val="tx1"/>
              </a:solidFill>
            </a:endParaRPr>
          </a:p>
        </p:txBody>
      </p:sp>
      <p:sp>
        <p:nvSpPr>
          <p:cNvPr id="11" name="圆角矩形 10"/>
          <p:cNvSpPr/>
          <p:nvPr/>
        </p:nvSpPr>
        <p:spPr>
          <a:xfrm>
            <a:off x="142844" y="1571612"/>
            <a:ext cx="785818" cy="1500198"/>
          </a:xfrm>
          <a:prstGeom prst="roundRect">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b="1" dirty="0" smtClean="0">
                <a:solidFill>
                  <a:srgbClr val="C00000"/>
                </a:solidFill>
              </a:rPr>
              <a:t>技术供应商</a:t>
            </a:r>
            <a:endParaRPr lang="zh-CN" altLang="en-US" sz="1400" b="1" dirty="0">
              <a:solidFill>
                <a:srgbClr val="C00000"/>
              </a:solidFill>
            </a:endParaRPr>
          </a:p>
        </p:txBody>
      </p:sp>
      <p:sp>
        <p:nvSpPr>
          <p:cNvPr id="12" name="圆角矩形 11"/>
          <p:cNvSpPr/>
          <p:nvPr/>
        </p:nvSpPr>
        <p:spPr>
          <a:xfrm>
            <a:off x="7786710" y="1571612"/>
            <a:ext cx="785818" cy="1500198"/>
          </a:xfrm>
          <a:prstGeom prst="roundRect">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b="1" dirty="0" smtClean="0">
                <a:solidFill>
                  <a:srgbClr val="C00000"/>
                </a:solidFill>
              </a:rPr>
              <a:t>服务提供商</a:t>
            </a:r>
            <a:endParaRPr lang="zh-CN" altLang="en-US" sz="1400" b="1" dirty="0">
              <a:solidFill>
                <a:srgbClr val="C00000"/>
              </a:solidFill>
            </a:endParaRPr>
          </a:p>
        </p:txBody>
      </p:sp>
      <p:cxnSp>
        <p:nvCxnSpPr>
          <p:cNvPr id="14" name="直接连接符 13"/>
          <p:cNvCxnSpPr/>
          <p:nvPr/>
        </p:nvCxnSpPr>
        <p:spPr>
          <a:xfrm rot="5400000">
            <a:off x="1572398" y="4786322"/>
            <a:ext cx="2856726" cy="79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214016" y="4714884"/>
            <a:ext cx="271464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71538" y="3357562"/>
            <a:ext cx="1714512" cy="3000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FontTx/>
              <a:buChar char="-"/>
            </a:pPr>
            <a:r>
              <a:rPr lang="zh-CN" altLang="en-US" sz="1400" dirty="0" smtClean="0">
                <a:solidFill>
                  <a:schemeClr val="tx1"/>
                </a:solidFill>
              </a:rPr>
              <a:t> 以技术为主导</a:t>
            </a:r>
            <a:endParaRPr lang="en-US" altLang="zh-CN" sz="1400" dirty="0" smtClean="0">
              <a:solidFill>
                <a:schemeClr val="tx1"/>
              </a:solidFill>
            </a:endParaRPr>
          </a:p>
          <a:p>
            <a:pPr>
              <a:lnSpc>
                <a:spcPct val="150000"/>
              </a:lnSpc>
              <a:buFontTx/>
              <a:buChar char="-"/>
            </a:pPr>
            <a:r>
              <a:rPr lang="zh-CN" altLang="en-US" sz="1400" dirty="0" smtClean="0">
                <a:solidFill>
                  <a:schemeClr val="tx1"/>
                </a:solidFill>
              </a:rPr>
              <a:t> 以项目为中心</a:t>
            </a:r>
            <a:endParaRPr lang="en-US" altLang="zh-CN" sz="1400" dirty="0" smtClean="0">
              <a:solidFill>
                <a:schemeClr val="tx1"/>
              </a:solidFill>
            </a:endParaRPr>
          </a:p>
          <a:p>
            <a:pPr>
              <a:lnSpc>
                <a:spcPct val="150000"/>
              </a:lnSpc>
              <a:buFontTx/>
              <a:buChar char="-"/>
            </a:pPr>
            <a:r>
              <a:rPr lang="zh-CN" altLang="en-US" sz="1400" dirty="0" smtClean="0">
                <a:solidFill>
                  <a:schemeClr val="tx1"/>
                </a:solidFill>
              </a:rPr>
              <a:t> 服务属于附属  产品</a:t>
            </a:r>
            <a:endParaRPr lang="en-US" altLang="zh-CN" sz="1400" dirty="0" smtClean="0">
              <a:solidFill>
                <a:schemeClr val="tx1"/>
              </a:solidFill>
            </a:endParaRPr>
          </a:p>
          <a:p>
            <a:pPr>
              <a:lnSpc>
                <a:spcPct val="150000"/>
              </a:lnSpc>
              <a:buFontTx/>
              <a:buChar char="-"/>
            </a:pPr>
            <a:r>
              <a:rPr lang="en-US" altLang="zh-CN" sz="1400" dirty="0" smtClean="0">
                <a:solidFill>
                  <a:schemeClr val="tx1"/>
                </a:solidFill>
              </a:rPr>
              <a:t> </a:t>
            </a:r>
            <a:r>
              <a:rPr lang="zh-CN" altLang="en-US" sz="1400" dirty="0" smtClean="0">
                <a:solidFill>
                  <a:schemeClr val="tx1"/>
                </a:solidFill>
              </a:rPr>
              <a:t>强调功能性及技术先进性</a:t>
            </a:r>
            <a:r>
              <a:rPr lang="en-US" altLang="zh-CN" sz="1400" dirty="0" smtClean="0">
                <a:solidFill>
                  <a:schemeClr val="tx1"/>
                </a:solidFill>
              </a:rPr>
              <a:t>  </a:t>
            </a:r>
          </a:p>
          <a:p>
            <a:pPr>
              <a:lnSpc>
                <a:spcPct val="150000"/>
              </a:lnSpc>
              <a:buFontTx/>
              <a:buChar char="-"/>
            </a:pPr>
            <a:r>
              <a:rPr lang="zh-CN" altLang="en-US" sz="1400" dirty="0" smtClean="0">
                <a:solidFill>
                  <a:schemeClr val="tx1"/>
                </a:solidFill>
              </a:rPr>
              <a:t> 对服务没有明确的考核</a:t>
            </a:r>
            <a:endParaRPr lang="en-US" altLang="zh-CN" sz="1400" dirty="0" smtClean="0">
              <a:solidFill>
                <a:schemeClr val="tx1"/>
              </a:solidFill>
            </a:endParaRPr>
          </a:p>
          <a:p>
            <a:pPr>
              <a:buFontTx/>
              <a:buChar char="-"/>
            </a:pPr>
            <a:endParaRPr lang="en-US" altLang="zh-CN" sz="1400" dirty="0" smtClean="0">
              <a:solidFill>
                <a:schemeClr val="tx1"/>
              </a:solidFill>
            </a:endParaRPr>
          </a:p>
          <a:p>
            <a:pPr>
              <a:buFontTx/>
              <a:buChar char="-"/>
            </a:pPr>
            <a:endParaRPr lang="en-US" altLang="zh-CN" sz="1400" dirty="0" smtClean="0">
              <a:solidFill>
                <a:schemeClr val="tx1"/>
              </a:solidFill>
            </a:endParaRPr>
          </a:p>
          <a:p>
            <a:pPr>
              <a:buFontTx/>
              <a:buChar char="-"/>
            </a:pPr>
            <a:endParaRPr lang="zh-CN" altLang="en-US" sz="1400" dirty="0"/>
          </a:p>
        </p:txBody>
      </p:sp>
      <p:sp>
        <p:nvSpPr>
          <p:cNvPr id="17" name="矩形 16"/>
          <p:cNvSpPr/>
          <p:nvPr/>
        </p:nvSpPr>
        <p:spPr>
          <a:xfrm>
            <a:off x="3286116" y="3357562"/>
            <a:ext cx="2000264" cy="3000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FontTx/>
              <a:buChar char="-"/>
            </a:pPr>
            <a:r>
              <a:rPr lang="zh-CN" altLang="en-US" sz="1400" dirty="0" smtClean="0">
                <a:solidFill>
                  <a:schemeClr val="tx1"/>
                </a:solidFill>
              </a:rPr>
              <a:t> 以服务为主导</a:t>
            </a:r>
            <a:endParaRPr lang="en-US" altLang="zh-CN" sz="1400" dirty="0" smtClean="0">
              <a:solidFill>
                <a:schemeClr val="tx1"/>
              </a:solidFill>
            </a:endParaRPr>
          </a:p>
          <a:p>
            <a:pPr>
              <a:lnSpc>
                <a:spcPct val="150000"/>
              </a:lnSpc>
              <a:buFontTx/>
              <a:buChar char="-"/>
            </a:pPr>
            <a:r>
              <a:rPr lang="zh-CN" altLang="en-US" sz="1400" dirty="0" smtClean="0">
                <a:solidFill>
                  <a:schemeClr val="tx1"/>
                </a:solidFill>
              </a:rPr>
              <a:t>  以流程为中心</a:t>
            </a:r>
            <a:endParaRPr lang="en-US" altLang="zh-CN" sz="1400" dirty="0" smtClean="0">
              <a:solidFill>
                <a:schemeClr val="tx1"/>
              </a:solidFill>
            </a:endParaRPr>
          </a:p>
          <a:p>
            <a:pPr>
              <a:lnSpc>
                <a:spcPct val="150000"/>
              </a:lnSpc>
              <a:buFontTx/>
              <a:buChar char="-"/>
            </a:pPr>
            <a:r>
              <a:rPr lang="en-US" altLang="zh-CN" sz="1400" dirty="0" smtClean="0">
                <a:solidFill>
                  <a:schemeClr val="tx1"/>
                </a:solidFill>
              </a:rPr>
              <a:t>  </a:t>
            </a:r>
            <a:r>
              <a:rPr lang="zh-CN" altLang="en-US" sz="1400" dirty="0" smtClean="0">
                <a:solidFill>
                  <a:schemeClr val="tx1"/>
                </a:solidFill>
              </a:rPr>
              <a:t>服务本身就是交付的产品</a:t>
            </a:r>
            <a:endParaRPr lang="en-US" altLang="zh-CN" sz="1400" dirty="0" smtClean="0">
              <a:solidFill>
                <a:schemeClr val="tx1"/>
              </a:solidFill>
            </a:endParaRPr>
          </a:p>
          <a:p>
            <a:pPr>
              <a:lnSpc>
                <a:spcPct val="150000"/>
              </a:lnSpc>
              <a:buFontTx/>
              <a:buChar char="-"/>
            </a:pPr>
            <a:r>
              <a:rPr lang="en-US" altLang="zh-CN" sz="1400" dirty="0" smtClean="0">
                <a:solidFill>
                  <a:schemeClr val="tx1"/>
                </a:solidFill>
              </a:rPr>
              <a:t>  </a:t>
            </a:r>
            <a:r>
              <a:rPr lang="zh-CN" altLang="en-US" sz="1400" dirty="0" smtClean="0">
                <a:solidFill>
                  <a:schemeClr val="tx1"/>
                </a:solidFill>
              </a:rPr>
              <a:t>要求对服务进行识别、计量和考核</a:t>
            </a:r>
            <a:endParaRPr lang="en-US" altLang="zh-CN" sz="1400" dirty="0" smtClean="0">
              <a:solidFill>
                <a:schemeClr val="tx1"/>
              </a:solidFill>
            </a:endParaRPr>
          </a:p>
          <a:p>
            <a:pPr>
              <a:lnSpc>
                <a:spcPct val="150000"/>
              </a:lnSpc>
              <a:buFontTx/>
              <a:buChar char="-"/>
            </a:pPr>
            <a:r>
              <a:rPr lang="en-US" altLang="zh-CN" sz="1400" dirty="0" smtClean="0">
                <a:solidFill>
                  <a:schemeClr val="tx1"/>
                </a:solidFill>
              </a:rPr>
              <a:t> </a:t>
            </a:r>
            <a:r>
              <a:rPr lang="zh-CN" altLang="en-US" sz="1400" dirty="0" smtClean="0">
                <a:solidFill>
                  <a:schemeClr val="tx1"/>
                </a:solidFill>
              </a:rPr>
              <a:t>强调服务价值和客户体验</a:t>
            </a:r>
            <a:endParaRPr lang="en-US" altLang="zh-CN" sz="1400" dirty="0" smtClean="0">
              <a:solidFill>
                <a:schemeClr val="tx1"/>
              </a:solidFill>
            </a:endParaRPr>
          </a:p>
          <a:p>
            <a:pPr>
              <a:buFontTx/>
              <a:buChar char="-"/>
            </a:pPr>
            <a:endParaRPr lang="zh-CN" altLang="en-US" sz="1400" dirty="0"/>
          </a:p>
        </p:txBody>
      </p:sp>
      <p:sp>
        <p:nvSpPr>
          <p:cNvPr id="18" name="矩形 17"/>
          <p:cNvSpPr/>
          <p:nvPr/>
        </p:nvSpPr>
        <p:spPr>
          <a:xfrm>
            <a:off x="5929322" y="3357562"/>
            <a:ext cx="1714512" cy="3000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FontTx/>
              <a:buChar char="-"/>
            </a:pPr>
            <a:r>
              <a:rPr lang="zh-CN" altLang="en-US" sz="1400" dirty="0" smtClean="0">
                <a:solidFill>
                  <a:schemeClr val="tx1"/>
                </a:solidFill>
              </a:rPr>
              <a:t> 以服务生命周期为主线</a:t>
            </a:r>
            <a:endParaRPr lang="en-US" altLang="zh-CN" sz="1400" dirty="0" smtClean="0">
              <a:solidFill>
                <a:schemeClr val="tx1"/>
              </a:solidFill>
            </a:endParaRPr>
          </a:p>
          <a:p>
            <a:pPr>
              <a:lnSpc>
                <a:spcPct val="150000"/>
              </a:lnSpc>
              <a:buFontTx/>
              <a:buChar char="-"/>
            </a:pPr>
            <a:r>
              <a:rPr lang="zh-CN" altLang="en-US" sz="1400" dirty="0" smtClean="0">
                <a:solidFill>
                  <a:schemeClr val="tx1"/>
                </a:solidFill>
              </a:rPr>
              <a:t>  强调服务链上各种资源的整合</a:t>
            </a:r>
            <a:endParaRPr lang="en-US" altLang="zh-CN" sz="1400" dirty="0" smtClean="0">
              <a:solidFill>
                <a:schemeClr val="tx1"/>
              </a:solidFill>
            </a:endParaRPr>
          </a:p>
          <a:p>
            <a:pPr>
              <a:lnSpc>
                <a:spcPct val="150000"/>
              </a:lnSpc>
              <a:buFontTx/>
              <a:buChar char="-"/>
            </a:pPr>
            <a:r>
              <a:rPr lang="zh-CN" altLang="en-US" sz="1400" dirty="0" smtClean="0">
                <a:solidFill>
                  <a:schemeClr val="tx1"/>
                </a:solidFill>
              </a:rPr>
              <a:t>强调持续改进</a:t>
            </a:r>
            <a:endParaRPr lang="en-US" altLang="zh-CN" sz="1400" dirty="0" smtClean="0">
              <a:solidFill>
                <a:schemeClr val="tx1"/>
              </a:solidFill>
            </a:endParaRPr>
          </a:p>
          <a:p>
            <a:pPr>
              <a:lnSpc>
                <a:spcPct val="150000"/>
              </a:lnSpc>
              <a:buFontTx/>
              <a:buChar char="-"/>
            </a:pPr>
            <a:r>
              <a:rPr lang="en-US" altLang="zh-CN" sz="1400" dirty="0" smtClean="0">
                <a:solidFill>
                  <a:schemeClr val="tx1"/>
                </a:solidFill>
              </a:rPr>
              <a:t>  </a:t>
            </a:r>
            <a:r>
              <a:rPr lang="zh-CN" altLang="en-US" sz="1400" dirty="0" smtClean="0">
                <a:solidFill>
                  <a:schemeClr val="tx1"/>
                </a:solidFill>
              </a:rPr>
              <a:t>强调大规模、低成本交付</a:t>
            </a:r>
            <a:endParaRPr lang="en-US" altLang="zh-CN" sz="1400" dirty="0" smtClean="0">
              <a:solidFill>
                <a:schemeClr val="tx1"/>
              </a:solidFill>
            </a:endParaRPr>
          </a:p>
          <a:p>
            <a:endParaRPr lang="en-US" altLang="zh-CN" sz="1400" dirty="0" smtClean="0">
              <a:solidFill>
                <a:schemeClr val="tx1"/>
              </a:solidFill>
            </a:endParaRPr>
          </a:p>
          <a:p>
            <a:endParaRPr lang="en-US" altLang="zh-CN" sz="1400" dirty="0" smtClean="0">
              <a:solidFill>
                <a:schemeClr val="tx1"/>
              </a:solidFill>
            </a:endParaRPr>
          </a:p>
          <a:p>
            <a:endParaRPr lang="en-US" altLang="zh-CN" sz="1400" dirty="0" smtClean="0">
              <a:solidFill>
                <a:schemeClr val="tx1"/>
              </a:solidFill>
            </a:endParaRPr>
          </a:p>
          <a:p>
            <a:pPr>
              <a:buFontTx/>
              <a:buChar char="-"/>
            </a:pPr>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linds(horizont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9"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428596" y="142852"/>
            <a:ext cx="8258204" cy="642942"/>
          </a:xfrm>
        </p:spPr>
        <p:txBody>
          <a:bodyPr>
            <a:normAutofit/>
          </a:bodyPr>
          <a:lstStyle/>
          <a:p>
            <a:pPr algn="l"/>
            <a:r>
              <a:rPr lang="zh-CN" altLang="en-US" dirty="0" smtClean="0">
                <a:latin typeface="幼圆" pitchFamily="49" charset="-122"/>
                <a:ea typeface="幼圆" pitchFamily="49" charset="-122"/>
              </a:rPr>
              <a:t>从</a:t>
            </a:r>
            <a:r>
              <a:rPr lang="en-US" altLang="zh-CN" dirty="0" smtClean="0">
                <a:ea typeface="幼圆" pitchFamily="49" charset="-122"/>
              </a:rPr>
              <a:t>Managed Service</a:t>
            </a:r>
            <a:r>
              <a:rPr lang="zh-CN" altLang="en-US" dirty="0" smtClean="0">
                <a:latin typeface="幼圆" pitchFamily="49" charset="-122"/>
                <a:ea typeface="幼圆" pitchFamily="49" charset="-122"/>
              </a:rPr>
              <a:t>到</a:t>
            </a:r>
            <a:r>
              <a:rPr lang="en-US" altLang="zh-CN" dirty="0" smtClean="0">
                <a:ea typeface="幼圆" pitchFamily="49" charset="-122"/>
              </a:rPr>
              <a:t>Designed Service</a:t>
            </a:r>
            <a:endParaRPr lang="zh-CN" altLang="en-US" dirty="0">
              <a:solidFill>
                <a:schemeClr val="bg1"/>
              </a:solidFill>
              <a:ea typeface="幼圆" pitchFamily="49" charset="-122"/>
            </a:endParaRPr>
          </a:p>
        </p:txBody>
      </p:sp>
      <p:sp>
        <p:nvSpPr>
          <p:cNvPr id="3" name="Rectangle 3"/>
          <p:cNvSpPr txBox="1">
            <a:spLocks noChangeArrowheads="1"/>
          </p:cNvSpPr>
          <p:nvPr/>
        </p:nvSpPr>
        <p:spPr>
          <a:xfrm>
            <a:off x="428596" y="1357298"/>
            <a:ext cx="8072494" cy="4857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lang="en-US" altLang="zh-CN" sz="1600" b="1" dirty="0" smtClean="0">
              <a:latin typeface="幼圆" pitchFamily="49" charset="-122"/>
              <a:ea typeface="幼圆" pitchFamily="49" charset="-122"/>
            </a:endParaRPr>
          </a:p>
        </p:txBody>
      </p:sp>
      <p:sp>
        <p:nvSpPr>
          <p:cNvPr id="22" name="椭圆 21"/>
          <p:cNvSpPr/>
          <p:nvPr/>
        </p:nvSpPr>
        <p:spPr>
          <a:xfrm>
            <a:off x="1500166" y="1500174"/>
            <a:ext cx="2714644" cy="1143008"/>
          </a:xfrm>
          <a:prstGeom prst="ellipse">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Designed Service</a:t>
            </a:r>
            <a:endParaRPr lang="zh-CN" altLang="en-US" dirty="0">
              <a:solidFill>
                <a:srgbClr val="C00000"/>
              </a:solidFill>
            </a:endParaRPr>
          </a:p>
        </p:txBody>
      </p:sp>
      <p:sp>
        <p:nvSpPr>
          <p:cNvPr id="23" name="椭圆 22"/>
          <p:cNvSpPr/>
          <p:nvPr/>
        </p:nvSpPr>
        <p:spPr>
          <a:xfrm>
            <a:off x="1500166" y="3429000"/>
            <a:ext cx="2714644" cy="1143008"/>
          </a:xfrm>
          <a:prstGeom prst="ellipse">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Managed Service</a:t>
            </a:r>
            <a:endParaRPr lang="zh-CN" altLang="en-US" dirty="0">
              <a:solidFill>
                <a:srgbClr val="C00000"/>
              </a:solidFill>
            </a:endParaRPr>
          </a:p>
        </p:txBody>
      </p:sp>
      <p:sp>
        <p:nvSpPr>
          <p:cNvPr id="24" name="椭圆 23"/>
          <p:cNvSpPr/>
          <p:nvPr/>
        </p:nvSpPr>
        <p:spPr>
          <a:xfrm>
            <a:off x="1571604" y="5357826"/>
            <a:ext cx="2714644" cy="1143008"/>
          </a:xfrm>
          <a:prstGeom prst="ellipse">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Support Service</a:t>
            </a:r>
            <a:endParaRPr lang="zh-CN" altLang="en-US" dirty="0">
              <a:solidFill>
                <a:srgbClr val="C00000"/>
              </a:solidFill>
            </a:endParaRPr>
          </a:p>
        </p:txBody>
      </p:sp>
      <p:sp>
        <p:nvSpPr>
          <p:cNvPr id="25" name="上箭头 24"/>
          <p:cNvSpPr/>
          <p:nvPr/>
        </p:nvSpPr>
        <p:spPr>
          <a:xfrm>
            <a:off x="2643174" y="2857496"/>
            <a:ext cx="285752" cy="285752"/>
          </a:xfrm>
          <a:prstGeom prst="upArrow">
            <a:avLst/>
          </a:prstGeom>
          <a:solidFill>
            <a:schemeClr val="tx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上箭头 25"/>
          <p:cNvSpPr/>
          <p:nvPr/>
        </p:nvSpPr>
        <p:spPr>
          <a:xfrm>
            <a:off x="2643174" y="4786322"/>
            <a:ext cx="285752" cy="285752"/>
          </a:xfrm>
          <a:prstGeom prst="upArrow">
            <a:avLst/>
          </a:prstGeom>
          <a:solidFill>
            <a:schemeClr val="tx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4643438" y="3000372"/>
            <a:ext cx="36433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714876" y="5000636"/>
            <a:ext cx="3643338" cy="1588"/>
          </a:xfrm>
          <a:prstGeom prst="line">
            <a:avLst/>
          </a:prstGeom>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714876" y="5429264"/>
            <a:ext cx="3643338" cy="928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Calibri" pitchFamily="34" charset="0"/>
              <a:buChar char="–"/>
            </a:pPr>
            <a:r>
              <a:rPr lang="zh-CN" altLang="en-US" sz="1400" dirty="0" smtClean="0">
                <a:solidFill>
                  <a:schemeClr val="tx1"/>
                </a:solidFill>
              </a:rPr>
              <a:t> 以技术为导向</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被动式、响应式</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职能式组织</a:t>
            </a:r>
            <a:endParaRPr lang="zh-CN" altLang="en-US" sz="1400" dirty="0"/>
          </a:p>
        </p:txBody>
      </p:sp>
      <p:sp>
        <p:nvSpPr>
          <p:cNvPr id="31" name="矩形 30"/>
          <p:cNvSpPr/>
          <p:nvPr/>
        </p:nvSpPr>
        <p:spPr>
          <a:xfrm>
            <a:off x="4714876" y="3500438"/>
            <a:ext cx="3643338" cy="928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Calibri" pitchFamily="34" charset="0"/>
              <a:buChar char="–"/>
            </a:pPr>
            <a:r>
              <a:rPr lang="zh-CN" altLang="en-US" sz="1400" dirty="0" smtClean="0">
                <a:solidFill>
                  <a:schemeClr val="tx1"/>
                </a:solidFill>
              </a:rPr>
              <a:t> 以流程为中心</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专业化、标准化、规范化</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在职能式架构上实行流程式管理（矩阵式）</a:t>
            </a:r>
            <a:endParaRPr lang="zh-CN" altLang="en-US" sz="1400" dirty="0"/>
          </a:p>
        </p:txBody>
      </p:sp>
      <p:sp>
        <p:nvSpPr>
          <p:cNvPr id="32" name="矩形 31"/>
          <p:cNvSpPr/>
          <p:nvPr/>
        </p:nvSpPr>
        <p:spPr>
          <a:xfrm>
            <a:off x="4714876" y="1571612"/>
            <a:ext cx="3643338" cy="928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Calibri" pitchFamily="34" charset="0"/>
              <a:buChar char="–"/>
            </a:pPr>
            <a:r>
              <a:rPr lang="zh-CN" altLang="en-US" sz="1400" dirty="0" smtClean="0">
                <a:solidFill>
                  <a:schemeClr val="tx1"/>
                </a:solidFill>
              </a:rPr>
              <a:t> 以服务生命周期为主线</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按需设计、按需建设、按需服务</a:t>
            </a:r>
            <a:endParaRPr lang="en-US" altLang="zh-CN" sz="1400" dirty="0" smtClean="0">
              <a:solidFill>
                <a:schemeClr val="tx1"/>
              </a:solidFill>
            </a:endParaRPr>
          </a:p>
          <a:p>
            <a:pPr>
              <a:buFont typeface="Calibri" pitchFamily="34" charset="0"/>
              <a:buChar char="–"/>
            </a:pPr>
            <a:r>
              <a:rPr lang="zh-CN" altLang="en-US" sz="1400" dirty="0" smtClean="0">
                <a:solidFill>
                  <a:schemeClr val="tx1"/>
                </a:solidFill>
              </a:rPr>
              <a:t> 强调服务组织内各职能单元的集成</a:t>
            </a:r>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能力和资源需求分析</a:t>
            </a:r>
            <a:endParaRPr lang="zh-CN" altLang="en-US" dirty="0"/>
          </a:p>
        </p:txBody>
      </p:sp>
      <p:sp>
        <p:nvSpPr>
          <p:cNvPr id="3" name="页脚占位符 2"/>
          <p:cNvSpPr>
            <a:spLocks noGrp="1"/>
          </p:cNvSpPr>
          <p:nvPr>
            <p:ph type="ftr" sz="quarter" idx="11"/>
          </p:nvPr>
        </p:nvSpPr>
        <p:spPr/>
        <p:txBody>
          <a:bodyPr/>
          <a:lstStyle/>
          <a:p>
            <a:r>
              <a:rPr lang="en-US" altLang="zh-CN" smtClean="0"/>
              <a:t>Copyright @ 2009 </a:t>
            </a:r>
            <a:r>
              <a:rPr lang="zh-CN" altLang="en-US" smtClean="0"/>
              <a:t>翰纬咨询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a:p>
        </p:txBody>
      </p:sp>
      <p:sp>
        <p:nvSpPr>
          <p:cNvPr id="5" name="矩形标注 4"/>
          <p:cNvSpPr/>
          <p:nvPr/>
        </p:nvSpPr>
        <p:spPr>
          <a:xfrm>
            <a:off x="428596" y="1285860"/>
            <a:ext cx="8358246" cy="428628"/>
          </a:xfrm>
          <a:prstGeom prst="wedgeRectCallout">
            <a:avLst>
              <a:gd name="adj1" fmla="val -20833"/>
              <a:gd name="adj2" fmla="val 84569"/>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t>为应对上述挑战，</a:t>
            </a:r>
            <a:r>
              <a:rPr lang="en-US" altLang="zh-CN" sz="1400" dirty="0" smtClean="0"/>
              <a:t>IT</a:t>
            </a:r>
            <a:r>
              <a:rPr lang="zh-CN" altLang="en-US" sz="1400" dirty="0" smtClean="0"/>
              <a:t>服务组织需要从认识</a:t>
            </a:r>
            <a:r>
              <a:rPr lang="en-US" altLang="zh-CN" sz="1400" dirty="0" smtClean="0"/>
              <a:t>/</a:t>
            </a:r>
            <a:r>
              <a:rPr lang="zh-CN" altLang="en-US" sz="1400" dirty="0" smtClean="0"/>
              <a:t>认知、能力</a:t>
            </a:r>
            <a:r>
              <a:rPr lang="en-US" altLang="zh-CN" sz="1400" dirty="0" smtClean="0"/>
              <a:t>/</a:t>
            </a:r>
            <a:r>
              <a:rPr lang="zh-CN" altLang="en-US" sz="1400" dirty="0" smtClean="0"/>
              <a:t>方法、工具和资源等多方面开展工作：</a:t>
            </a:r>
            <a:endParaRPr lang="zh-CN" altLang="en-US" sz="1400" dirty="0"/>
          </a:p>
        </p:txBody>
      </p:sp>
      <p:sp>
        <p:nvSpPr>
          <p:cNvPr id="6" name="TextBox 5"/>
          <p:cNvSpPr txBox="1"/>
          <p:nvPr/>
        </p:nvSpPr>
        <p:spPr>
          <a:xfrm>
            <a:off x="785786" y="2857497"/>
            <a:ext cx="1214446" cy="307777"/>
          </a:xfrm>
          <a:prstGeom prst="rect">
            <a:avLst/>
          </a:prstGeom>
          <a:noFill/>
        </p:spPr>
        <p:txBody>
          <a:bodyPr wrap="square" rtlCol="0">
            <a:spAutoFit/>
          </a:bodyPr>
          <a:lstStyle/>
          <a:p>
            <a:pPr algn="ctr"/>
            <a:r>
              <a:rPr lang="zh-CN" altLang="en-US" sz="1400" b="1" dirty="0" smtClean="0"/>
              <a:t>意识</a:t>
            </a:r>
            <a:r>
              <a:rPr lang="en-US" altLang="zh-CN" sz="1400" b="1" dirty="0" smtClean="0"/>
              <a:t>/</a:t>
            </a:r>
            <a:r>
              <a:rPr lang="zh-CN" altLang="en-US" sz="1400" b="1" dirty="0" smtClean="0"/>
              <a:t>认知</a:t>
            </a:r>
            <a:endParaRPr lang="zh-CN" altLang="en-US" sz="1400" b="1" dirty="0"/>
          </a:p>
        </p:txBody>
      </p:sp>
      <p:sp>
        <p:nvSpPr>
          <p:cNvPr id="7" name="TextBox 6"/>
          <p:cNvSpPr txBox="1"/>
          <p:nvPr/>
        </p:nvSpPr>
        <p:spPr>
          <a:xfrm>
            <a:off x="428596" y="3500439"/>
            <a:ext cx="1571636" cy="307777"/>
          </a:xfrm>
          <a:prstGeom prst="rect">
            <a:avLst/>
          </a:prstGeom>
          <a:noFill/>
        </p:spPr>
        <p:txBody>
          <a:bodyPr wrap="square" rtlCol="0">
            <a:spAutoFit/>
          </a:bodyPr>
          <a:lstStyle/>
          <a:p>
            <a:pPr algn="ctr"/>
            <a:r>
              <a:rPr lang="zh-CN" altLang="en-US" sz="1400" b="1" dirty="0" smtClean="0"/>
              <a:t>知识</a:t>
            </a:r>
            <a:r>
              <a:rPr lang="en-US" altLang="zh-CN" sz="1400" b="1" dirty="0" smtClean="0"/>
              <a:t>/</a:t>
            </a:r>
            <a:r>
              <a:rPr lang="zh-CN" altLang="en-US" sz="1400" b="1" dirty="0" smtClean="0"/>
              <a:t>能力</a:t>
            </a:r>
            <a:r>
              <a:rPr lang="en-US" altLang="zh-CN" sz="1400" b="1" dirty="0" smtClean="0"/>
              <a:t>/</a:t>
            </a:r>
            <a:r>
              <a:rPr lang="zh-CN" altLang="en-US" sz="1400" b="1" dirty="0" smtClean="0"/>
              <a:t>方法</a:t>
            </a:r>
            <a:endParaRPr lang="zh-CN" altLang="en-US" sz="1400" b="1" dirty="0"/>
          </a:p>
        </p:txBody>
      </p:sp>
      <p:sp>
        <p:nvSpPr>
          <p:cNvPr id="8" name="TextBox 7"/>
          <p:cNvSpPr txBox="1"/>
          <p:nvPr/>
        </p:nvSpPr>
        <p:spPr>
          <a:xfrm>
            <a:off x="928662" y="4143381"/>
            <a:ext cx="1000132" cy="307777"/>
          </a:xfrm>
          <a:prstGeom prst="rect">
            <a:avLst/>
          </a:prstGeom>
          <a:noFill/>
          <a:ln>
            <a:noFill/>
            <a:prstDash val="dash"/>
          </a:ln>
        </p:spPr>
        <p:txBody>
          <a:bodyPr wrap="square" rtlCol="0">
            <a:spAutoFit/>
          </a:bodyPr>
          <a:lstStyle/>
          <a:p>
            <a:pPr algn="ctr"/>
            <a:r>
              <a:rPr lang="zh-CN" altLang="en-US" sz="1400" b="1" dirty="0" smtClean="0"/>
              <a:t>工具</a:t>
            </a:r>
            <a:r>
              <a:rPr lang="en-US" altLang="zh-CN" sz="1400" b="1" dirty="0" smtClean="0"/>
              <a:t>/</a:t>
            </a:r>
            <a:r>
              <a:rPr lang="zh-CN" altLang="en-US" sz="1400" b="1" dirty="0" smtClean="0"/>
              <a:t>平台</a:t>
            </a:r>
            <a:endParaRPr lang="zh-CN" altLang="en-US" sz="1400" b="1" dirty="0"/>
          </a:p>
        </p:txBody>
      </p:sp>
      <p:sp>
        <p:nvSpPr>
          <p:cNvPr id="9" name="圆角矩形 8"/>
          <p:cNvSpPr/>
          <p:nvPr/>
        </p:nvSpPr>
        <p:spPr>
          <a:xfrm>
            <a:off x="2357422" y="2786058"/>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0" name="圆角矩形 9"/>
          <p:cNvSpPr/>
          <p:nvPr/>
        </p:nvSpPr>
        <p:spPr>
          <a:xfrm>
            <a:off x="3571868" y="2786058"/>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1" name="圆角矩形 10"/>
          <p:cNvSpPr/>
          <p:nvPr/>
        </p:nvSpPr>
        <p:spPr>
          <a:xfrm>
            <a:off x="4786314" y="2786058"/>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2" name="圆角矩形 11"/>
          <p:cNvSpPr/>
          <p:nvPr/>
        </p:nvSpPr>
        <p:spPr>
          <a:xfrm>
            <a:off x="6000760" y="2786058"/>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3" name="圆角矩形 12"/>
          <p:cNvSpPr/>
          <p:nvPr/>
        </p:nvSpPr>
        <p:spPr>
          <a:xfrm>
            <a:off x="7215206" y="2786058"/>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4" name="圆角矩形 13"/>
          <p:cNvSpPr/>
          <p:nvPr/>
        </p:nvSpPr>
        <p:spPr>
          <a:xfrm>
            <a:off x="2357422" y="3429000"/>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5" name="圆角矩形 14"/>
          <p:cNvSpPr/>
          <p:nvPr/>
        </p:nvSpPr>
        <p:spPr>
          <a:xfrm>
            <a:off x="3571868" y="3429000"/>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6" name="圆角矩形 15"/>
          <p:cNvSpPr/>
          <p:nvPr/>
        </p:nvSpPr>
        <p:spPr>
          <a:xfrm>
            <a:off x="4786314" y="3429000"/>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7" name="圆角矩形 16"/>
          <p:cNvSpPr/>
          <p:nvPr/>
        </p:nvSpPr>
        <p:spPr>
          <a:xfrm>
            <a:off x="6000760" y="3429000"/>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8" name="圆角矩形 17"/>
          <p:cNvSpPr/>
          <p:nvPr/>
        </p:nvSpPr>
        <p:spPr>
          <a:xfrm>
            <a:off x="7215206" y="3429000"/>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9" name="圆角矩形 18"/>
          <p:cNvSpPr/>
          <p:nvPr/>
        </p:nvSpPr>
        <p:spPr>
          <a:xfrm>
            <a:off x="2357422" y="4071942"/>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0" name="圆角矩形 19"/>
          <p:cNvSpPr/>
          <p:nvPr/>
        </p:nvSpPr>
        <p:spPr>
          <a:xfrm>
            <a:off x="3571868" y="4071942"/>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1" name="圆角矩形 20"/>
          <p:cNvSpPr/>
          <p:nvPr/>
        </p:nvSpPr>
        <p:spPr>
          <a:xfrm>
            <a:off x="4786314" y="4071942"/>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2" name="圆角矩形 21"/>
          <p:cNvSpPr/>
          <p:nvPr/>
        </p:nvSpPr>
        <p:spPr>
          <a:xfrm>
            <a:off x="6000760" y="4071942"/>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3" name="圆角矩形 22"/>
          <p:cNvSpPr/>
          <p:nvPr/>
        </p:nvSpPr>
        <p:spPr>
          <a:xfrm>
            <a:off x="7215206" y="4071942"/>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4" name="圆角矩形 23"/>
          <p:cNvSpPr/>
          <p:nvPr/>
        </p:nvSpPr>
        <p:spPr>
          <a:xfrm>
            <a:off x="2357422" y="2214554"/>
            <a:ext cx="1143008" cy="42862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b="1" dirty="0" smtClean="0"/>
              <a:t>服务战略</a:t>
            </a:r>
            <a:endParaRPr lang="zh-CN" altLang="en-US" sz="1400" b="1" dirty="0"/>
          </a:p>
        </p:txBody>
      </p:sp>
      <p:sp>
        <p:nvSpPr>
          <p:cNvPr id="25" name="圆角矩形 24"/>
          <p:cNvSpPr/>
          <p:nvPr/>
        </p:nvSpPr>
        <p:spPr>
          <a:xfrm>
            <a:off x="3571868" y="2214554"/>
            <a:ext cx="1143008" cy="42862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b="1" dirty="0" smtClean="0"/>
              <a:t>服务设计</a:t>
            </a:r>
            <a:endParaRPr lang="zh-CN" altLang="en-US" sz="1400" b="1" dirty="0"/>
          </a:p>
        </p:txBody>
      </p:sp>
      <p:sp>
        <p:nvSpPr>
          <p:cNvPr id="26" name="圆角矩形 25"/>
          <p:cNvSpPr/>
          <p:nvPr/>
        </p:nvSpPr>
        <p:spPr>
          <a:xfrm>
            <a:off x="4786314" y="2214554"/>
            <a:ext cx="1143008" cy="42862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b="1" dirty="0" smtClean="0"/>
              <a:t>服务转换</a:t>
            </a:r>
            <a:endParaRPr lang="zh-CN" altLang="en-US" sz="1400" b="1" dirty="0"/>
          </a:p>
        </p:txBody>
      </p:sp>
      <p:sp>
        <p:nvSpPr>
          <p:cNvPr id="27" name="圆角矩形 26"/>
          <p:cNvSpPr/>
          <p:nvPr/>
        </p:nvSpPr>
        <p:spPr>
          <a:xfrm>
            <a:off x="6000760" y="2214554"/>
            <a:ext cx="1143008" cy="42862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b="1" dirty="0" smtClean="0"/>
              <a:t>服务运营</a:t>
            </a:r>
            <a:endParaRPr lang="zh-CN" altLang="en-US" sz="1400" b="1" dirty="0"/>
          </a:p>
        </p:txBody>
      </p:sp>
      <p:sp>
        <p:nvSpPr>
          <p:cNvPr id="28" name="圆角矩形 27"/>
          <p:cNvSpPr/>
          <p:nvPr/>
        </p:nvSpPr>
        <p:spPr>
          <a:xfrm>
            <a:off x="7215206" y="2214554"/>
            <a:ext cx="1143008" cy="42862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b="1" dirty="0" smtClean="0"/>
              <a:t>服务改进</a:t>
            </a:r>
            <a:endParaRPr lang="zh-CN" altLang="en-US" sz="1400" b="1" dirty="0"/>
          </a:p>
        </p:txBody>
      </p:sp>
      <p:sp>
        <p:nvSpPr>
          <p:cNvPr id="29" name="TextBox 28"/>
          <p:cNvSpPr txBox="1"/>
          <p:nvPr/>
        </p:nvSpPr>
        <p:spPr>
          <a:xfrm>
            <a:off x="785786" y="4786323"/>
            <a:ext cx="1285884" cy="307777"/>
          </a:xfrm>
          <a:prstGeom prst="rect">
            <a:avLst/>
          </a:prstGeom>
          <a:noFill/>
        </p:spPr>
        <p:txBody>
          <a:bodyPr wrap="square" rtlCol="0">
            <a:spAutoFit/>
          </a:bodyPr>
          <a:lstStyle/>
          <a:p>
            <a:pPr algn="ctr"/>
            <a:r>
              <a:rPr lang="zh-CN" altLang="en-US" sz="1400" b="1" dirty="0" smtClean="0"/>
              <a:t>技术</a:t>
            </a:r>
            <a:r>
              <a:rPr lang="en-US" altLang="zh-CN" sz="1400" b="1" dirty="0" smtClean="0"/>
              <a:t>/</a:t>
            </a:r>
            <a:r>
              <a:rPr lang="zh-CN" altLang="en-US" sz="1400" b="1" dirty="0" smtClean="0"/>
              <a:t>资源</a:t>
            </a:r>
            <a:endParaRPr lang="zh-CN" altLang="en-US" sz="1400" b="1" dirty="0"/>
          </a:p>
        </p:txBody>
      </p:sp>
      <p:sp>
        <p:nvSpPr>
          <p:cNvPr id="30" name="圆角矩形 29"/>
          <p:cNvSpPr/>
          <p:nvPr/>
        </p:nvSpPr>
        <p:spPr>
          <a:xfrm>
            <a:off x="2357422" y="4714884"/>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1" name="圆角矩形 30"/>
          <p:cNvSpPr/>
          <p:nvPr/>
        </p:nvSpPr>
        <p:spPr>
          <a:xfrm>
            <a:off x="3571868" y="4714884"/>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2" name="圆角矩形 31"/>
          <p:cNvSpPr/>
          <p:nvPr/>
        </p:nvSpPr>
        <p:spPr>
          <a:xfrm>
            <a:off x="4786314" y="4714884"/>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3" name="圆角矩形 32"/>
          <p:cNvSpPr/>
          <p:nvPr/>
        </p:nvSpPr>
        <p:spPr>
          <a:xfrm>
            <a:off x="6000760" y="4714884"/>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4" name="圆角矩形 33"/>
          <p:cNvSpPr/>
          <p:nvPr/>
        </p:nvSpPr>
        <p:spPr>
          <a:xfrm>
            <a:off x="7215206" y="4714884"/>
            <a:ext cx="1143008" cy="42862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5" name="矩形标注 34"/>
          <p:cNvSpPr/>
          <p:nvPr/>
        </p:nvSpPr>
        <p:spPr>
          <a:xfrm>
            <a:off x="428596" y="5715016"/>
            <a:ext cx="8358246" cy="571504"/>
          </a:xfrm>
          <a:prstGeom prst="wedgeRectCallout">
            <a:avLst>
              <a:gd name="adj1" fmla="val -15740"/>
              <a:gd name="adj2" fmla="val -78189"/>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altLang="zh-CN" sz="1400" dirty="0" smtClean="0"/>
              <a:t>IT</a:t>
            </a:r>
            <a:r>
              <a:rPr lang="zh-CN" altLang="en-US" sz="1400" dirty="0" smtClean="0"/>
              <a:t>服务组织需要在以上各方面进行能力建设，增进团队成员掌握实现组织变革所必须的各种硬技能和软技能，以帮助大家适应组织的变更。</a:t>
            </a:r>
            <a:r>
              <a:rPr lang="zh-CN" altLang="en-US" sz="1400" b="1" dirty="0" smtClean="0"/>
              <a:t>统一思想，才能统一行动。</a:t>
            </a:r>
            <a:endParaRPr lang="zh-CN" alt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linds(horizontal)">
                                      <p:cBhvr>
                                        <p:cTn id="11" dur="500"/>
                                        <p:tgtEl>
                                          <p:spTgt spid="2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linds(horizontal)">
                                      <p:cBhvr>
                                        <p:cTn id="15" dur="500"/>
                                        <p:tgtEl>
                                          <p:spTgt spid="25"/>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linds(horizontal)">
                                      <p:cBhvr>
                                        <p:cTn id="23" dur="500"/>
                                        <p:tgtEl>
                                          <p:spTgt spid="27"/>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linds(horizontal)">
                                      <p:cBhvr>
                                        <p:cTn id="43" dur="500"/>
                                        <p:tgtEl>
                                          <p:spTgt spid="9"/>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par>
                          <p:cTn id="48" fill="hold">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linds(horizontal)">
                                      <p:cBhvr>
                                        <p:cTn id="51" dur="500"/>
                                        <p:tgtEl>
                                          <p:spTgt spid="11"/>
                                        </p:tgtEl>
                                      </p:cBhvr>
                                    </p:animEffect>
                                  </p:childTnLst>
                                </p:cTn>
                              </p:par>
                            </p:childTnLst>
                          </p:cTn>
                        </p:par>
                        <p:par>
                          <p:cTn id="52" fill="hold">
                            <p:stCondLst>
                              <p:cond delay="6000"/>
                            </p:stCondLst>
                            <p:childTnLst>
                              <p:par>
                                <p:cTn id="53" presetID="3" presetClass="entr" presetSubtype="1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par>
                          <p:cTn id="56" fill="hold">
                            <p:stCondLst>
                              <p:cond delay="6500"/>
                            </p:stCondLst>
                            <p:childTnLst>
                              <p:par>
                                <p:cTn id="57" presetID="3" presetClass="entr" presetSubtype="1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linds(horizontal)">
                                      <p:cBhvr>
                                        <p:cTn id="59" dur="500"/>
                                        <p:tgtEl>
                                          <p:spTgt spid="13"/>
                                        </p:tgtEl>
                                      </p:cBhvr>
                                    </p:animEffect>
                                  </p:childTnLst>
                                </p:cTn>
                              </p:par>
                            </p:childTnLst>
                          </p:cTn>
                        </p:par>
                        <p:par>
                          <p:cTn id="60" fill="hold">
                            <p:stCondLst>
                              <p:cond delay="7000"/>
                            </p:stCondLst>
                            <p:childTnLst>
                              <p:par>
                                <p:cTn id="61" presetID="3" presetClass="entr" presetSubtype="1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linds(horizontal)">
                                      <p:cBhvr>
                                        <p:cTn id="63" dur="500"/>
                                        <p:tgtEl>
                                          <p:spTgt spid="14"/>
                                        </p:tgtEl>
                                      </p:cBhvr>
                                    </p:animEffect>
                                  </p:childTnLst>
                                </p:cTn>
                              </p:par>
                            </p:childTnLst>
                          </p:cTn>
                        </p:par>
                        <p:par>
                          <p:cTn id="64" fill="hold">
                            <p:stCondLst>
                              <p:cond delay="7500"/>
                            </p:stCondLst>
                            <p:childTnLst>
                              <p:par>
                                <p:cTn id="65" presetID="3" presetClass="entr" presetSubtype="1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par>
                          <p:cTn id="68" fill="hold">
                            <p:stCondLst>
                              <p:cond delay="8000"/>
                            </p:stCondLst>
                            <p:childTnLst>
                              <p:par>
                                <p:cTn id="69" presetID="3" presetClass="entr" presetSubtype="1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linds(horizontal)">
                                      <p:cBhvr>
                                        <p:cTn id="71" dur="500"/>
                                        <p:tgtEl>
                                          <p:spTgt spid="16"/>
                                        </p:tgtEl>
                                      </p:cBhvr>
                                    </p:animEffect>
                                  </p:childTnLst>
                                </p:cTn>
                              </p:par>
                            </p:childTnLst>
                          </p:cTn>
                        </p:par>
                        <p:par>
                          <p:cTn id="72" fill="hold">
                            <p:stCondLst>
                              <p:cond delay="8500"/>
                            </p:stCondLst>
                            <p:childTnLst>
                              <p:par>
                                <p:cTn id="73" presetID="3" presetClass="entr" presetSubtype="1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linds(horizontal)">
                                      <p:cBhvr>
                                        <p:cTn id="75" dur="500"/>
                                        <p:tgtEl>
                                          <p:spTgt spid="17"/>
                                        </p:tgtEl>
                                      </p:cBhvr>
                                    </p:animEffect>
                                  </p:childTnLst>
                                </p:cTn>
                              </p:par>
                            </p:childTnLst>
                          </p:cTn>
                        </p:par>
                        <p:par>
                          <p:cTn id="76" fill="hold">
                            <p:stCondLst>
                              <p:cond delay="9000"/>
                            </p:stCondLst>
                            <p:childTnLst>
                              <p:par>
                                <p:cTn id="77" presetID="3" presetClass="entr" presetSubtype="1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linds(horizontal)">
                                      <p:cBhvr>
                                        <p:cTn id="79" dur="500"/>
                                        <p:tgtEl>
                                          <p:spTgt spid="18"/>
                                        </p:tgtEl>
                                      </p:cBhvr>
                                    </p:animEffect>
                                  </p:childTnLst>
                                </p:cTn>
                              </p:par>
                            </p:childTnLst>
                          </p:cTn>
                        </p:par>
                        <p:par>
                          <p:cTn id="80" fill="hold">
                            <p:stCondLst>
                              <p:cond delay="9500"/>
                            </p:stCondLst>
                            <p:childTnLst>
                              <p:par>
                                <p:cTn id="81" presetID="3" presetClass="entr" presetSubtype="1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blinds(horizontal)">
                                      <p:cBhvr>
                                        <p:cTn id="83" dur="500"/>
                                        <p:tgtEl>
                                          <p:spTgt spid="19"/>
                                        </p:tgtEl>
                                      </p:cBhvr>
                                    </p:animEffect>
                                  </p:childTnLst>
                                </p:cTn>
                              </p:par>
                            </p:childTnLst>
                          </p:cTn>
                        </p:par>
                        <p:par>
                          <p:cTn id="84" fill="hold">
                            <p:stCondLst>
                              <p:cond delay="10000"/>
                            </p:stCondLst>
                            <p:childTnLst>
                              <p:par>
                                <p:cTn id="85" presetID="3" presetClass="entr" presetSubtype="1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par>
                          <p:cTn id="88" fill="hold">
                            <p:stCondLst>
                              <p:cond delay="10500"/>
                            </p:stCondLst>
                            <p:childTnLst>
                              <p:par>
                                <p:cTn id="89" presetID="3" presetClass="entr" presetSubtype="1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blinds(horizontal)">
                                      <p:cBhvr>
                                        <p:cTn id="91" dur="500"/>
                                        <p:tgtEl>
                                          <p:spTgt spid="21"/>
                                        </p:tgtEl>
                                      </p:cBhvr>
                                    </p:animEffect>
                                  </p:childTnLst>
                                </p:cTn>
                              </p:par>
                            </p:childTnLst>
                          </p:cTn>
                        </p:par>
                        <p:par>
                          <p:cTn id="92" fill="hold">
                            <p:stCondLst>
                              <p:cond delay="11000"/>
                            </p:stCondLst>
                            <p:childTnLst>
                              <p:par>
                                <p:cTn id="93" presetID="3" presetClass="entr" presetSubtype="10"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blinds(horizontal)">
                                      <p:cBhvr>
                                        <p:cTn id="95" dur="500"/>
                                        <p:tgtEl>
                                          <p:spTgt spid="22"/>
                                        </p:tgtEl>
                                      </p:cBhvr>
                                    </p:animEffect>
                                  </p:childTnLst>
                                </p:cTn>
                              </p:par>
                            </p:childTnLst>
                          </p:cTn>
                        </p:par>
                        <p:par>
                          <p:cTn id="96" fill="hold">
                            <p:stCondLst>
                              <p:cond delay="11500"/>
                            </p:stCondLst>
                            <p:childTnLst>
                              <p:par>
                                <p:cTn id="97" presetID="3" presetClass="entr" presetSubtype="1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blinds(horizontal)">
                                      <p:cBhvr>
                                        <p:cTn id="99" dur="500"/>
                                        <p:tgtEl>
                                          <p:spTgt spid="23"/>
                                        </p:tgtEl>
                                      </p:cBhvr>
                                    </p:animEffect>
                                  </p:childTnLst>
                                </p:cTn>
                              </p:par>
                            </p:childTnLst>
                          </p:cTn>
                        </p:par>
                        <p:par>
                          <p:cTn id="100" fill="hold">
                            <p:stCondLst>
                              <p:cond delay="12000"/>
                            </p:stCondLst>
                            <p:childTnLst>
                              <p:par>
                                <p:cTn id="101" presetID="3" presetClass="entr" presetSubtype="1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blinds(horizontal)">
                                      <p:cBhvr>
                                        <p:cTn id="103" dur="500"/>
                                        <p:tgtEl>
                                          <p:spTgt spid="29"/>
                                        </p:tgtEl>
                                      </p:cBhvr>
                                    </p:animEffect>
                                  </p:childTnLst>
                                </p:cTn>
                              </p:par>
                            </p:childTnLst>
                          </p:cTn>
                        </p:par>
                        <p:par>
                          <p:cTn id="104" fill="hold">
                            <p:stCondLst>
                              <p:cond delay="12500"/>
                            </p:stCondLst>
                            <p:childTnLst>
                              <p:par>
                                <p:cTn id="105" presetID="3" presetClass="entr" presetSubtype="1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blinds(horizontal)">
                                      <p:cBhvr>
                                        <p:cTn id="107" dur="500"/>
                                        <p:tgtEl>
                                          <p:spTgt spid="30"/>
                                        </p:tgtEl>
                                      </p:cBhvr>
                                    </p:animEffect>
                                  </p:childTnLst>
                                </p:cTn>
                              </p:par>
                            </p:childTnLst>
                          </p:cTn>
                        </p:par>
                        <p:par>
                          <p:cTn id="108" fill="hold">
                            <p:stCondLst>
                              <p:cond delay="13000"/>
                            </p:stCondLst>
                            <p:childTnLst>
                              <p:par>
                                <p:cTn id="109" presetID="3" presetClass="entr" presetSubtype="10"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blinds(horizontal)">
                                      <p:cBhvr>
                                        <p:cTn id="111" dur="500"/>
                                        <p:tgtEl>
                                          <p:spTgt spid="31"/>
                                        </p:tgtEl>
                                      </p:cBhvr>
                                    </p:animEffect>
                                  </p:childTnLst>
                                </p:cTn>
                              </p:par>
                            </p:childTnLst>
                          </p:cTn>
                        </p:par>
                        <p:par>
                          <p:cTn id="112" fill="hold">
                            <p:stCondLst>
                              <p:cond delay="13500"/>
                            </p:stCondLst>
                            <p:childTnLst>
                              <p:par>
                                <p:cTn id="113" presetID="3" presetClass="entr" presetSubtype="1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blinds(horizontal)">
                                      <p:cBhvr>
                                        <p:cTn id="115" dur="500"/>
                                        <p:tgtEl>
                                          <p:spTgt spid="32"/>
                                        </p:tgtEl>
                                      </p:cBhvr>
                                    </p:animEffect>
                                  </p:childTnLst>
                                </p:cTn>
                              </p:par>
                            </p:childTnLst>
                          </p:cTn>
                        </p:par>
                        <p:par>
                          <p:cTn id="116" fill="hold">
                            <p:stCondLst>
                              <p:cond delay="14000"/>
                            </p:stCondLst>
                            <p:childTnLst>
                              <p:par>
                                <p:cTn id="117" presetID="3" presetClass="entr" presetSubtype="1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blinds(horizontal)">
                                      <p:cBhvr>
                                        <p:cTn id="119" dur="500"/>
                                        <p:tgtEl>
                                          <p:spTgt spid="33"/>
                                        </p:tgtEl>
                                      </p:cBhvr>
                                    </p:animEffect>
                                  </p:childTnLst>
                                </p:cTn>
                              </p:par>
                            </p:childTnLst>
                          </p:cTn>
                        </p:par>
                        <p:par>
                          <p:cTn id="120" fill="hold">
                            <p:stCondLst>
                              <p:cond delay="14500"/>
                            </p:stCondLst>
                            <p:childTnLst>
                              <p:par>
                                <p:cTn id="121" presetID="3" presetClass="entr" presetSubtype="10" fill="hold" grpId="0" nodeType="after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blinds(horizontal)">
                                      <p:cBhvr>
                                        <p:cTn id="123" dur="500"/>
                                        <p:tgtEl>
                                          <p:spTgt spid="34"/>
                                        </p:tgtEl>
                                      </p:cBhvr>
                                    </p:animEffect>
                                  </p:childTnLst>
                                </p:cTn>
                              </p:par>
                            </p:childTnLst>
                          </p:cTn>
                        </p:par>
                      </p:childTnLst>
                    </p:cTn>
                  </p:par>
                  <p:par>
                    <p:cTn id="124" fill="hold">
                      <p:stCondLst>
                        <p:cond delay="indefinite"/>
                      </p:stCondLst>
                      <p:childTnLst>
                        <p:par>
                          <p:cTn id="125" fill="hold">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blinds(horizontal)">
                                      <p:cBhvr>
                                        <p:cTn id="128" dur="500"/>
                                        <p:tgtEl>
                                          <p:spTgt spid="35"/>
                                        </p:tgtEl>
                                      </p:cBhvr>
                                    </p:animEffect>
                                  </p:childTnLst>
                                </p:cTn>
                              </p:par>
                            </p:childTnLst>
                          </p:cTn>
                        </p:par>
                        <p:par>
                          <p:cTn id="129" fill="hold">
                            <p:stCondLst>
                              <p:cond delay="500"/>
                            </p:stCondLst>
                            <p:childTnLst>
                              <p:par>
                                <p:cTn id="130" presetID="1" presetClass="emph" presetSubtype="2" fill="hold" nodeType="afterEffect">
                                  <p:stCondLst>
                                    <p:cond delay="0"/>
                                  </p:stCondLst>
                                  <p:childTnLst>
                                    <p:animClr clrSpc="rgb">
                                      <p:cBhvr>
                                        <p:cTn id="131" dur="2000" fill="hold"/>
                                        <p:tgtEl>
                                          <p:spTgt spid="9"/>
                                        </p:tgtEl>
                                        <p:attrNameLst>
                                          <p:attrName>fillcolor</p:attrName>
                                        </p:attrNameLst>
                                      </p:cBhvr>
                                      <p:to>
                                        <a:srgbClr val="00FF00"/>
                                      </p:to>
                                    </p:animClr>
                                    <p:set>
                                      <p:cBhvr>
                                        <p:cTn id="132" dur="2000" fill="hold"/>
                                        <p:tgtEl>
                                          <p:spTgt spid="9"/>
                                        </p:tgtEl>
                                        <p:attrNameLst>
                                          <p:attrName>fill.type</p:attrName>
                                        </p:attrNameLst>
                                      </p:cBhvr>
                                      <p:to>
                                        <p:strVal val="solid"/>
                                      </p:to>
                                    </p:set>
                                    <p:set>
                                      <p:cBhvr>
                                        <p:cTn id="133" dur="2000" fill="hold"/>
                                        <p:tgtEl>
                                          <p:spTgt spid="9"/>
                                        </p:tgtEl>
                                        <p:attrNameLst>
                                          <p:attrName>fill.on</p:attrName>
                                        </p:attrNameLst>
                                      </p:cBhvr>
                                      <p:to>
                                        <p:strVal val="true"/>
                                      </p:to>
                                    </p:set>
                                  </p:childTnLst>
                                </p:cTn>
                              </p:par>
                            </p:childTnLst>
                          </p:cTn>
                        </p:par>
                        <p:par>
                          <p:cTn id="134" fill="hold">
                            <p:stCondLst>
                              <p:cond delay="2500"/>
                            </p:stCondLst>
                            <p:childTnLst>
                              <p:par>
                                <p:cTn id="135" presetID="1" presetClass="emph" presetSubtype="2" fill="hold" nodeType="afterEffect">
                                  <p:stCondLst>
                                    <p:cond delay="0"/>
                                  </p:stCondLst>
                                  <p:childTnLst>
                                    <p:animClr clrSpc="rgb">
                                      <p:cBhvr>
                                        <p:cTn id="136" dur="2000" fill="hold"/>
                                        <p:tgtEl>
                                          <p:spTgt spid="10"/>
                                        </p:tgtEl>
                                        <p:attrNameLst>
                                          <p:attrName>fillcolor</p:attrName>
                                        </p:attrNameLst>
                                      </p:cBhvr>
                                      <p:to>
                                        <a:srgbClr val="00FF00"/>
                                      </p:to>
                                    </p:animClr>
                                    <p:set>
                                      <p:cBhvr>
                                        <p:cTn id="137" dur="2000" fill="hold"/>
                                        <p:tgtEl>
                                          <p:spTgt spid="10"/>
                                        </p:tgtEl>
                                        <p:attrNameLst>
                                          <p:attrName>fill.type</p:attrName>
                                        </p:attrNameLst>
                                      </p:cBhvr>
                                      <p:to>
                                        <p:strVal val="solid"/>
                                      </p:to>
                                    </p:set>
                                    <p:set>
                                      <p:cBhvr>
                                        <p:cTn id="138" dur="2000" fill="hold"/>
                                        <p:tgtEl>
                                          <p:spTgt spid="10"/>
                                        </p:tgtEl>
                                        <p:attrNameLst>
                                          <p:attrName>fill.on</p:attrName>
                                        </p:attrNameLst>
                                      </p:cBhvr>
                                      <p:to>
                                        <p:strVal val="true"/>
                                      </p:to>
                                    </p:set>
                                  </p:childTnLst>
                                </p:cTn>
                              </p:par>
                            </p:childTnLst>
                          </p:cTn>
                        </p:par>
                        <p:par>
                          <p:cTn id="139" fill="hold">
                            <p:stCondLst>
                              <p:cond delay="4500"/>
                            </p:stCondLst>
                            <p:childTnLst>
                              <p:par>
                                <p:cTn id="140" presetID="1" presetClass="emph" presetSubtype="2" fill="hold" nodeType="afterEffect">
                                  <p:stCondLst>
                                    <p:cond delay="0"/>
                                  </p:stCondLst>
                                  <p:childTnLst>
                                    <p:animClr clrSpc="rgb">
                                      <p:cBhvr>
                                        <p:cTn id="141" dur="2000" fill="hold"/>
                                        <p:tgtEl>
                                          <p:spTgt spid="11"/>
                                        </p:tgtEl>
                                        <p:attrNameLst>
                                          <p:attrName>fillcolor</p:attrName>
                                        </p:attrNameLst>
                                      </p:cBhvr>
                                      <p:to>
                                        <a:srgbClr val="00FF00"/>
                                      </p:to>
                                    </p:animClr>
                                    <p:set>
                                      <p:cBhvr>
                                        <p:cTn id="142" dur="2000" fill="hold"/>
                                        <p:tgtEl>
                                          <p:spTgt spid="11"/>
                                        </p:tgtEl>
                                        <p:attrNameLst>
                                          <p:attrName>fill.type</p:attrName>
                                        </p:attrNameLst>
                                      </p:cBhvr>
                                      <p:to>
                                        <p:strVal val="solid"/>
                                      </p:to>
                                    </p:set>
                                    <p:set>
                                      <p:cBhvr>
                                        <p:cTn id="143" dur="2000" fill="hold"/>
                                        <p:tgtEl>
                                          <p:spTgt spid="11"/>
                                        </p:tgtEl>
                                        <p:attrNameLst>
                                          <p:attrName>fill.on</p:attrName>
                                        </p:attrNameLst>
                                      </p:cBhvr>
                                      <p:to>
                                        <p:strVal val="true"/>
                                      </p:to>
                                    </p:set>
                                  </p:childTnLst>
                                </p:cTn>
                              </p:par>
                            </p:childTnLst>
                          </p:cTn>
                        </p:par>
                        <p:par>
                          <p:cTn id="144" fill="hold">
                            <p:stCondLst>
                              <p:cond delay="6500"/>
                            </p:stCondLst>
                            <p:childTnLst>
                              <p:par>
                                <p:cTn id="145" presetID="1" presetClass="emph" presetSubtype="2" fill="hold" nodeType="afterEffect">
                                  <p:stCondLst>
                                    <p:cond delay="0"/>
                                  </p:stCondLst>
                                  <p:childTnLst>
                                    <p:animClr clrSpc="rgb">
                                      <p:cBhvr>
                                        <p:cTn id="146" dur="2000" fill="hold"/>
                                        <p:tgtEl>
                                          <p:spTgt spid="12"/>
                                        </p:tgtEl>
                                        <p:attrNameLst>
                                          <p:attrName>fillcolor</p:attrName>
                                        </p:attrNameLst>
                                      </p:cBhvr>
                                      <p:to>
                                        <a:srgbClr val="00FF00"/>
                                      </p:to>
                                    </p:animClr>
                                    <p:set>
                                      <p:cBhvr>
                                        <p:cTn id="147" dur="2000" fill="hold"/>
                                        <p:tgtEl>
                                          <p:spTgt spid="12"/>
                                        </p:tgtEl>
                                        <p:attrNameLst>
                                          <p:attrName>fill.type</p:attrName>
                                        </p:attrNameLst>
                                      </p:cBhvr>
                                      <p:to>
                                        <p:strVal val="solid"/>
                                      </p:to>
                                    </p:set>
                                    <p:set>
                                      <p:cBhvr>
                                        <p:cTn id="148" dur="2000" fill="hold"/>
                                        <p:tgtEl>
                                          <p:spTgt spid="12"/>
                                        </p:tgtEl>
                                        <p:attrNameLst>
                                          <p:attrName>fill.on</p:attrName>
                                        </p:attrNameLst>
                                      </p:cBhvr>
                                      <p:to>
                                        <p:strVal val="true"/>
                                      </p:to>
                                    </p:set>
                                  </p:childTnLst>
                                </p:cTn>
                              </p:par>
                            </p:childTnLst>
                          </p:cTn>
                        </p:par>
                        <p:par>
                          <p:cTn id="149" fill="hold">
                            <p:stCondLst>
                              <p:cond delay="8500"/>
                            </p:stCondLst>
                            <p:childTnLst>
                              <p:par>
                                <p:cTn id="150" presetID="1" presetClass="emph" presetSubtype="2" fill="hold" nodeType="afterEffect">
                                  <p:stCondLst>
                                    <p:cond delay="0"/>
                                  </p:stCondLst>
                                  <p:childTnLst>
                                    <p:animClr clrSpc="rgb">
                                      <p:cBhvr>
                                        <p:cTn id="151" dur="2000" fill="hold"/>
                                        <p:tgtEl>
                                          <p:spTgt spid="13"/>
                                        </p:tgtEl>
                                        <p:attrNameLst>
                                          <p:attrName>fillcolor</p:attrName>
                                        </p:attrNameLst>
                                      </p:cBhvr>
                                      <p:to>
                                        <a:srgbClr val="00FF00"/>
                                      </p:to>
                                    </p:animClr>
                                    <p:set>
                                      <p:cBhvr>
                                        <p:cTn id="152" dur="2000" fill="hold"/>
                                        <p:tgtEl>
                                          <p:spTgt spid="13"/>
                                        </p:tgtEl>
                                        <p:attrNameLst>
                                          <p:attrName>fill.type</p:attrName>
                                        </p:attrNameLst>
                                      </p:cBhvr>
                                      <p:to>
                                        <p:strVal val="solid"/>
                                      </p:to>
                                    </p:set>
                                    <p:set>
                                      <p:cBhvr>
                                        <p:cTn id="153" dur="2000" fill="hold"/>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animBg="1"/>
      <p:bldP spid="31" grpId="0" animBg="1"/>
      <p:bldP spid="32" grpId="0" animBg="1"/>
      <p:bldP spid="33" grpId="0" animBg="1"/>
      <p:bldP spid="34" grpId="0" animBg="1"/>
      <p:bldP spid="3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1424</TotalTime>
  <Words>4189</Words>
  <Application>Microsoft Office PowerPoint</Application>
  <PresentationFormat>全屏显示(4:3)</PresentationFormat>
  <Paragraphs>768</Paragraphs>
  <Slides>33</Slides>
  <Notes>33</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基于ITIL V3的专业服务管理体系构建                                     ----  ITSP的视角</vt:lpstr>
      <vt:lpstr>议程 / Agenda</vt:lpstr>
      <vt:lpstr>现状和挑战</vt:lpstr>
      <vt:lpstr>议程 / Agenda</vt:lpstr>
      <vt:lpstr>中国系统集成商的蜕变</vt:lpstr>
      <vt:lpstr>ITSP的三种定位</vt:lpstr>
      <vt:lpstr>战略转型路径</vt:lpstr>
      <vt:lpstr>从Managed Service到Designed Service</vt:lpstr>
      <vt:lpstr>能力和资源需求分析</vt:lpstr>
      <vt:lpstr>议程 / Agenda</vt:lpstr>
      <vt:lpstr>幻灯片 11</vt:lpstr>
      <vt:lpstr>幻灯片 12</vt:lpstr>
      <vt:lpstr>幻灯片 13</vt:lpstr>
      <vt:lpstr>管理方法</vt:lpstr>
      <vt:lpstr>IT服务管理成熟度模型</vt:lpstr>
      <vt:lpstr>信息技术服务中常见的三种典型组织方式</vt:lpstr>
      <vt:lpstr>IT服务人员能力素质模型</vt:lpstr>
      <vt:lpstr>议程 / Agenda</vt:lpstr>
      <vt:lpstr>客户背景</vt:lpstr>
      <vt:lpstr>项目目标与收益</vt:lpstr>
      <vt:lpstr>服务流程/职能体系</vt:lpstr>
      <vt:lpstr>IT服务管理岗位体系</vt:lpstr>
      <vt:lpstr>基于BSC的绩效考核体系</vt:lpstr>
      <vt:lpstr>客户体验和用户感知分析</vt:lpstr>
      <vt:lpstr>服务产品及质量评价体系</vt:lpstr>
      <vt:lpstr>议程 / Agenda</vt:lpstr>
      <vt:lpstr>翰纬是谁?</vt:lpstr>
      <vt:lpstr>翰纬在做什么?</vt:lpstr>
      <vt:lpstr>翰纬做的如何?</vt:lpstr>
      <vt:lpstr>典型成功案例</vt:lpstr>
      <vt:lpstr>资质和荣誉</vt:lpstr>
      <vt:lpstr>联系翰纬</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Liu Yizhou</dc:creator>
  <cp:lastModifiedBy>Thinkpad</cp:lastModifiedBy>
  <cp:revision>185</cp:revision>
  <dcterms:created xsi:type="dcterms:W3CDTF">2008-08-23T01:25:52Z</dcterms:created>
  <dcterms:modified xsi:type="dcterms:W3CDTF">2009-11-18T03:28:08Z</dcterms:modified>
</cp:coreProperties>
</file>