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11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itilxf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ITIL先锋论坛">
            <a:hlinkClick r:id="rId2" tooltip="ITIL先锋论坛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52135" y="60474"/>
            <a:ext cx="814489" cy="6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ITIL先锋论坛">
            <a:hlinkClick r:id="rId2" tooltip="ITIL先锋论坛"/>
          </p:cNvPr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67067" y="60474"/>
            <a:ext cx="814489" cy="691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-1440"/>
            <a:ext cx="9144000" cy="948861"/>
          </a:xfrm>
          <a:prstGeom prst="rect">
            <a:avLst/>
          </a:prstGeom>
          <a:gradFill>
            <a:gsLst>
              <a:gs pos="61000">
                <a:schemeClr val="bg1"/>
              </a:gs>
              <a:gs pos="100000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5600000" scaled="0"/>
          </a:gradFill>
        </p:spPr>
        <p:txBody>
          <a:bodyPr lIns="80147" tIns="40074" rIns="80147" bIns="40074"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0" y="6534034"/>
            <a:ext cx="662451" cy="323966"/>
          </a:xfrm>
          <a:prstGeom prst="rect">
            <a:avLst/>
          </a:prstGeom>
        </p:spPr>
        <p:txBody>
          <a:bodyPr lIns="80147" tIns="40074" rIns="80147" bIns="40074"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-</a:t>
            </a:r>
            <a:fld id="{FCDE49D0-C242-4EA1-BA73-E66DCF0D6B98}" type="slidenum">
              <a:rPr lang="en-US" altLang="ja-JP">
                <a:latin typeface="仿宋_GB2312" pitchFamily="49" charset="-122"/>
                <a:ea typeface="仿宋_GB2312" pitchFamily="49" charset="-122"/>
              </a:rPr>
              <a:pPr>
                <a:defRPr/>
              </a:pPr>
              <a:t>‹#›</a:t>
            </a:fld>
            <a:r>
              <a:rPr lang="en-US" altLang="zh-CN"/>
              <a:t>-</a:t>
            </a:r>
            <a:endParaRPr lang="en-US" altLang="ja-JP"/>
          </a:p>
        </p:txBody>
      </p:sp>
      <p:sp>
        <p:nvSpPr>
          <p:cNvPr id="4" name="Rectangle 40"/>
          <p:cNvSpPr>
            <a:spLocks noChangeArrowheads="1"/>
          </p:cNvSpPr>
          <p:nvPr userDrawn="1"/>
        </p:nvSpPr>
        <p:spPr bwMode="auto">
          <a:xfrm>
            <a:off x="0" y="6415264"/>
            <a:ext cx="9144000" cy="326104"/>
          </a:xfrm>
          <a:prstGeom prst="rect">
            <a:avLst/>
          </a:prstGeom>
          <a:gradFill flip="none" rotWithShape="1">
            <a:gsLst>
              <a:gs pos="45000">
                <a:srgbClr val="FFF200">
                  <a:alpha val="0"/>
                </a:srgbClr>
              </a:gs>
              <a:gs pos="45000">
                <a:srgbClr val="FF7A00"/>
              </a:gs>
              <a:gs pos="70000">
                <a:srgbClr val="FF0300"/>
              </a:gs>
              <a:gs pos="78000">
                <a:srgbClr val="4D0808">
                  <a:alpha val="95000"/>
                </a:srgbClr>
              </a:gs>
            </a:gsLst>
            <a:lin ang="5100000" scaled="0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lIns="80147" tIns="40074" rIns="80147" bIns="40074" anchor="ctr"/>
          <a:lstStyle/>
          <a:p>
            <a:pPr>
              <a:defRPr/>
            </a:pPr>
            <a:endParaRPr lang="zh-CN" altLang="en-US">
              <a:ea typeface="黑体" pitchFamily="2" charset="-122"/>
            </a:endParaRPr>
          </a:p>
        </p:txBody>
      </p:sp>
      <p:sp>
        <p:nvSpPr>
          <p:cNvPr id="6" name="矩形 11"/>
          <p:cNvSpPr>
            <a:spLocks noChangeArrowheads="1"/>
          </p:cNvSpPr>
          <p:nvPr userDrawn="1"/>
        </p:nvSpPr>
        <p:spPr bwMode="auto">
          <a:xfrm>
            <a:off x="2411760" y="6381328"/>
            <a:ext cx="6732240" cy="35793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lIns="80147" tIns="40074" rIns="80147" bIns="40074">
            <a:spAutoFit/>
          </a:bodyPr>
          <a:lstStyle/>
          <a:p>
            <a:pPr>
              <a:defRPr/>
            </a:pPr>
            <a:r>
              <a:rPr lang="zh-CN" altLang="en-US" dirty="0">
                <a:ea typeface="黑体" pitchFamily="2" charset="-122"/>
              </a:rPr>
              <a:t>三人行，</a:t>
            </a:r>
            <a:r>
              <a:rPr lang="zh-CN" altLang="en-US" dirty="0" smtClean="0">
                <a:ea typeface="黑体" pitchFamily="2" charset="-122"/>
              </a:rPr>
              <a:t>必有我师。</a:t>
            </a:r>
            <a:r>
              <a:rPr lang="en-US" altLang="zh-CN" dirty="0" smtClean="0">
                <a:ea typeface="黑体" pitchFamily="2" charset="-122"/>
              </a:rPr>
              <a:t>ITIL</a:t>
            </a:r>
            <a:r>
              <a:rPr lang="zh-CN" altLang="en-US" dirty="0">
                <a:ea typeface="黑体" pitchFamily="2" charset="-122"/>
              </a:rPr>
              <a:t>先锋论坛</a:t>
            </a:r>
            <a:r>
              <a:rPr lang="zh-CN" altLang="en-US" dirty="0" smtClean="0">
                <a:ea typeface="黑体" pitchFamily="2" charset="-122"/>
              </a:rPr>
              <a:t>，汇聚</a:t>
            </a:r>
            <a:r>
              <a:rPr lang="en-US" altLang="zh-CN" dirty="0">
                <a:ea typeface="黑体" pitchFamily="2" charset="-122"/>
              </a:rPr>
              <a:t>IT</a:t>
            </a:r>
            <a:r>
              <a:rPr lang="zh-CN" altLang="en-US" dirty="0">
                <a:ea typeface="黑体" pitchFamily="2" charset="-122"/>
              </a:rPr>
              <a:t>服务管理大师们的力量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ilxf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://www.itilxf.com/thread-33143-1-1.html" TargetMode="External"/><Relationship Id="rId4" Type="http://schemas.openxmlformats.org/officeDocument/2006/relationships/hyperlink" Target="http://www.itilxf.com/thread-32695-1-1.html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学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23242"/>
            <a:ext cx="9144000" cy="708124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6136031" y="4736203"/>
            <a:ext cx="8229057" cy="452544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YY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频道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89519382</a:t>
            </a:r>
          </a:p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每周四晚上</a:t>
            </a:r>
            <a:r>
              <a:rPr lang="zh-CN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八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点半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    </a:t>
            </a:r>
          </a:p>
          <a:p>
            <a:pPr>
              <a:defRPr/>
            </a:pPr>
            <a:r>
              <a:rPr lang="en-US" altLang="zh-CN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先锋论坛网络讲堂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与专家们高峰对话！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289" y="1209526"/>
            <a:ext cx="9270454" cy="923314"/>
          </a:xfrm>
          <a:prstGeom prst="rect">
            <a:avLst/>
          </a:prstGeom>
          <a:noFill/>
        </p:spPr>
        <p:txBody>
          <a:bodyPr wrap="none" lIns="91424" tIns="45712" rIns="91424" bIns="45712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唯自我增值与免费，不能辜负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6" name="Picture 2" descr="http://www.itilxf.com/weixin_itilx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9503" y="4581599"/>
            <a:ext cx="2277856" cy="227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" y="4242590"/>
            <a:ext cx="2267743" cy="33853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lIns="91424" tIns="45712" rIns="91424" bIns="45712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扫一扫，从此不再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错过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188" y="260614"/>
            <a:ext cx="1440289" cy="347003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身为挨踢达人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15840" y="692568"/>
            <a:ext cx="8677026" cy="338538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lIns="91424" tIns="45712" rIns="91424" bIns="45712">
            <a:spAutoFit/>
          </a:bodyPr>
          <a:lstStyle/>
          <a:p>
            <a:pPr>
              <a:defRPr/>
            </a:pP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ITIL ITSM 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服务管理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运维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Prince2 ISO20000 IT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规划 </a:t>
            </a:r>
            <a:r>
              <a:rPr lang="en-US" altLang="zh-CN" sz="1600" b="1" dirty="0">
                <a:latin typeface="微软雅黑" pitchFamily="34" charset="-122"/>
                <a:ea typeface="微软雅黑" pitchFamily="34" charset="-122"/>
              </a:rPr>
              <a:t>BCM ISO27001 CISA PMP ITSS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学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0" y="7204075"/>
            <a:ext cx="774700" cy="357188"/>
          </a:xfrm>
          <a:noFill/>
        </p:spPr>
        <p:txBody>
          <a:bodyPr/>
          <a:lstStyle/>
          <a:p>
            <a:r>
              <a:rPr lang="en-US" altLang="zh-CN" smtClean="0">
                <a:ea typeface="黑体" pitchFamily="49" charset="-122"/>
              </a:rPr>
              <a:t>-</a:t>
            </a:r>
            <a:fld id="{FED899D6-0F18-4B8A-9B42-B0E2D44AE90D}" type="slidenum">
              <a:rPr lang="en-US" altLang="ja-JP" smtClean="0">
                <a:latin typeface="仿宋_GB2312" pitchFamily="49" charset="-122"/>
                <a:ea typeface="仿宋_GB2312" pitchFamily="49" charset="-122"/>
              </a:rPr>
              <a:pPr/>
              <a:t>2</a:t>
            </a:fld>
            <a:r>
              <a:rPr lang="en-US" altLang="zh-CN" smtClean="0">
                <a:ea typeface="黑体" pitchFamily="49" charset="-122"/>
              </a:rPr>
              <a:t>-</a:t>
            </a:r>
            <a:endParaRPr lang="en-US" altLang="ja-JP" smtClean="0">
              <a:ea typeface="黑体" pitchFamily="49" charset="-122"/>
            </a:endParaRPr>
          </a:p>
        </p:txBody>
      </p:sp>
      <p:sp>
        <p:nvSpPr>
          <p:cNvPr id="4" name="内容占位符 3"/>
          <p:cNvSpPr txBox="1">
            <a:spLocks/>
          </p:cNvSpPr>
          <p:nvPr/>
        </p:nvSpPr>
        <p:spPr>
          <a:xfrm>
            <a:off x="518864" y="2175669"/>
            <a:ext cx="8229600" cy="38923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1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想学习哪些</a:t>
            </a:r>
            <a:r>
              <a:rPr kumimoji="1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IT</a:t>
            </a:r>
            <a:r>
              <a:rPr kumimoji="1" lang="zh-CN" alt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管理知识？告诉我们吧！</a:t>
            </a:r>
            <a:endParaRPr kumimoji="1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5" name="内容占位符 3"/>
          <p:cNvSpPr txBox="1">
            <a:spLocks/>
          </p:cNvSpPr>
          <p:nvPr/>
        </p:nvSpPr>
        <p:spPr>
          <a:xfrm>
            <a:off x="501650" y="1340769"/>
            <a:ext cx="8229600" cy="43204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错过了讲堂怎么办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？来这里听录音吧！</a:t>
            </a:r>
          </a:p>
        </p:txBody>
      </p:sp>
      <p:sp>
        <p:nvSpPr>
          <p:cNvPr id="7" name="内容占位符 3"/>
          <p:cNvSpPr txBox="1">
            <a:spLocks/>
          </p:cNvSpPr>
          <p:nvPr/>
        </p:nvSpPr>
        <p:spPr>
          <a:xfrm>
            <a:off x="518864" y="3861048"/>
            <a:ext cx="8229600" cy="3899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>
              <a:spcBef>
                <a:spcPct val="2000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专家讲堂由谁主办，来自哪里，看这里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sp>
        <p:nvSpPr>
          <p:cNvPr id="8" name="内容占位符 3"/>
          <p:cNvSpPr txBox="1">
            <a:spLocks/>
          </p:cNvSpPr>
          <p:nvPr/>
        </p:nvSpPr>
        <p:spPr>
          <a:xfrm>
            <a:off x="518864" y="2996952"/>
            <a:ext cx="8229600" cy="432717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如何才能上专家讲堂？如何进行合作？</a:t>
            </a:r>
            <a:endParaRPr kumimoji="0"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9"/>
          <p:cNvSpPr txBox="1">
            <a:spLocks noChangeArrowheads="1"/>
          </p:cNvSpPr>
          <p:nvPr/>
        </p:nvSpPr>
        <p:spPr bwMode="auto">
          <a:xfrm>
            <a:off x="522288" y="971550"/>
            <a:ext cx="84248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关注微信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ITILXF_  (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注意有下划线哦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或者登录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3"/>
              </a:rPr>
              <a:t>www.itilxf.com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找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社区服务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内容占位符 3"/>
          <p:cNvSpPr txBox="1">
            <a:spLocks/>
          </p:cNvSpPr>
          <p:nvPr/>
        </p:nvSpPr>
        <p:spPr>
          <a:xfrm>
            <a:off x="467544" y="469007"/>
            <a:ext cx="8229600" cy="43971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342900" indent="-342900" algn="l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如何获取每周专家讲堂信息</a:t>
            </a:r>
            <a:r>
              <a:rPr kumimoji="0" lang="zh-CN" altLang="en-US" dirty="0">
                <a:latin typeface="微软雅黑" pitchFamily="34" charset="-122"/>
                <a:ea typeface="微软雅黑" pitchFamily="34" charset="-122"/>
              </a:rPr>
              <a:t>？告诉你！</a:t>
            </a:r>
          </a:p>
        </p:txBody>
      </p:sp>
      <p:sp>
        <p:nvSpPr>
          <p:cNvPr id="12" name="TextBox 12"/>
          <p:cNvSpPr txBox="1">
            <a:spLocks noChangeArrowheads="1"/>
          </p:cNvSpPr>
          <p:nvPr/>
        </p:nvSpPr>
        <p:spPr bwMode="auto">
          <a:xfrm>
            <a:off x="522288" y="1772816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hlinkClick r:id="rId4"/>
              </a:rPr>
              <a:t>http://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4"/>
              </a:rPr>
              <a:t>www.itilxf.com/thread-32695-1-1.html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522288" y="2636912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5"/>
              </a:rPr>
              <a:t>http://www.itilxf.com/thread-33143-1-1.html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4"/>
          <p:cNvSpPr txBox="1">
            <a:spLocks noChangeArrowheads="1"/>
          </p:cNvSpPr>
          <p:nvPr/>
        </p:nvSpPr>
        <p:spPr bwMode="auto">
          <a:xfrm>
            <a:off x="522288" y="3501008"/>
            <a:ext cx="8424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CN" dirty="0">
                <a:latin typeface="微软雅黑" pitchFamily="34" charset="-122"/>
                <a:ea typeface="微软雅黑" pitchFamily="34" charset="-122"/>
                <a:hlinkClick r:id="rId5"/>
              </a:rPr>
              <a:t>http://www.itilxf.com/thread-33143-1-1.html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>
                <a:latin typeface="微软雅黑" pitchFamily="34" charset="-122"/>
                <a:ea typeface="微软雅黑" pitchFamily="34" charset="-122"/>
              </a:rPr>
            </a:b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5"/>
          <p:cNvSpPr>
            <a:spLocks noChangeArrowheads="1"/>
          </p:cNvSpPr>
          <p:nvPr/>
        </p:nvSpPr>
        <p:spPr bwMode="auto">
          <a:xfrm>
            <a:off x="323528" y="4293096"/>
            <a:ext cx="8959504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先锋论坛是国内最大的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服务管理专业社区，自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年底成立以来始终致力于以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为代表的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信息技术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科学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方法论在国内的推广与落地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，目前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已发展论坛会员已跃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人，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16000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多微博粉丝，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8000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多名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群友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60000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多条帖子，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多分可供下载的管理及实践资料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ITIL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先锋论坛在各位版主及广大网友的共同努力下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继续为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服务管理初学者提供入门的引领，为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服务管理实践者提供落地的支撑，为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服务管理业界提供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沟通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l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交流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平台。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学习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85720" y="857232"/>
            <a:ext cx="971667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项目管理在</a:t>
            </a:r>
            <a:r>
              <a:rPr lang="en-US" altLang="zh-CN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ITIL</a:t>
            </a:r>
            <a:r>
              <a:rPr lang="zh-CN" altLang="en-US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部署中的应用</a:t>
            </a:r>
            <a:endParaRPr lang="en-US" altLang="zh-CN" sz="5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en-US" altLang="zh-CN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录音</a:t>
            </a:r>
            <a:r>
              <a:rPr lang="zh-CN" altLang="en-US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下载地址：</a:t>
            </a:r>
            <a:r>
              <a:rPr lang="en-US" altLang="zh-CN" sz="2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http://www.itilxf.com/thread-35921-1-1.html</a:t>
            </a:r>
            <a:endParaRPr lang="zh-CN" altLang="en-US" sz="2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20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4000" dirty="0" smtClean="0">
              <a:solidFill>
                <a:srgbClr val="00B0F0"/>
              </a:solidFill>
            </a:endParaRPr>
          </a:p>
          <a:p>
            <a:endParaRPr lang="zh-CN" alt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273</Words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Allen</cp:lastModifiedBy>
  <cp:revision>3</cp:revision>
  <dcterms:modified xsi:type="dcterms:W3CDTF">2014-08-27T07:21:55Z</dcterms:modified>
</cp:coreProperties>
</file>