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s/slide21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sldIdLst>
    <p:sldId id="256" r:id="rId2"/>
    <p:sldId id="257" r:id="rId3"/>
    <p:sldId id="261" r:id="rId4"/>
    <p:sldId id="262" r:id="rId5"/>
    <p:sldId id="263" r:id="rId6"/>
    <p:sldId id="258" r:id="rId7"/>
    <p:sldId id="259"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Lst>
  <p:sldSz cx="9144000" cy="6858000" type="screen4x3"/>
  <p:notesSz cx="6858000" cy="9144000"/>
  <p:defaultTextStyle>
    <a:defPPr>
      <a:defRPr lang="en-US"/>
    </a:defPPr>
    <a:lvl1pPr algn="just" rtl="0" eaLnBrk="0" fontAlgn="base" hangingPunct="0">
      <a:spcBef>
        <a:spcPct val="0"/>
      </a:spcBef>
      <a:spcAft>
        <a:spcPct val="0"/>
      </a:spcAft>
      <a:defRPr kern="1200">
        <a:solidFill>
          <a:schemeClr val="accent1"/>
        </a:solidFill>
        <a:latin typeface="Times New Roman" pitchFamily="18" charset="0"/>
        <a:ea typeface="宋体" pitchFamily="2" charset="-122"/>
        <a:cs typeface="+mn-cs"/>
      </a:defRPr>
    </a:lvl1pPr>
    <a:lvl2pPr marL="457200" algn="just" rtl="0" eaLnBrk="0" fontAlgn="base" hangingPunct="0">
      <a:spcBef>
        <a:spcPct val="0"/>
      </a:spcBef>
      <a:spcAft>
        <a:spcPct val="0"/>
      </a:spcAft>
      <a:defRPr kern="1200">
        <a:solidFill>
          <a:schemeClr val="accent1"/>
        </a:solidFill>
        <a:latin typeface="Times New Roman" pitchFamily="18" charset="0"/>
        <a:ea typeface="宋体" pitchFamily="2" charset="-122"/>
        <a:cs typeface="+mn-cs"/>
      </a:defRPr>
    </a:lvl2pPr>
    <a:lvl3pPr marL="914400" algn="just" rtl="0" eaLnBrk="0" fontAlgn="base" hangingPunct="0">
      <a:spcBef>
        <a:spcPct val="0"/>
      </a:spcBef>
      <a:spcAft>
        <a:spcPct val="0"/>
      </a:spcAft>
      <a:defRPr kern="1200">
        <a:solidFill>
          <a:schemeClr val="accent1"/>
        </a:solidFill>
        <a:latin typeface="Times New Roman" pitchFamily="18" charset="0"/>
        <a:ea typeface="宋体" pitchFamily="2" charset="-122"/>
        <a:cs typeface="+mn-cs"/>
      </a:defRPr>
    </a:lvl3pPr>
    <a:lvl4pPr marL="1371600" algn="just" rtl="0" eaLnBrk="0" fontAlgn="base" hangingPunct="0">
      <a:spcBef>
        <a:spcPct val="0"/>
      </a:spcBef>
      <a:spcAft>
        <a:spcPct val="0"/>
      </a:spcAft>
      <a:defRPr kern="1200">
        <a:solidFill>
          <a:schemeClr val="accent1"/>
        </a:solidFill>
        <a:latin typeface="Times New Roman" pitchFamily="18" charset="0"/>
        <a:ea typeface="宋体" pitchFamily="2" charset="-122"/>
        <a:cs typeface="+mn-cs"/>
      </a:defRPr>
    </a:lvl4pPr>
    <a:lvl5pPr marL="1828800" algn="just" rtl="0" eaLnBrk="0" fontAlgn="base" hangingPunct="0">
      <a:spcBef>
        <a:spcPct val="0"/>
      </a:spcBef>
      <a:spcAft>
        <a:spcPct val="0"/>
      </a:spcAft>
      <a:defRPr kern="1200">
        <a:solidFill>
          <a:schemeClr val="accent1"/>
        </a:solidFill>
        <a:latin typeface="Times New Roman" pitchFamily="18" charset="0"/>
        <a:ea typeface="宋体" pitchFamily="2" charset="-122"/>
        <a:cs typeface="+mn-cs"/>
      </a:defRPr>
    </a:lvl5pPr>
    <a:lvl6pPr marL="2286000" algn="l" defTabSz="914400" rtl="0" eaLnBrk="1" latinLnBrk="0" hangingPunct="1">
      <a:defRPr kern="1200">
        <a:solidFill>
          <a:schemeClr val="accent1"/>
        </a:solidFill>
        <a:latin typeface="Times New Roman" pitchFamily="18" charset="0"/>
        <a:ea typeface="宋体" pitchFamily="2" charset="-122"/>
        <a:cs typeface="+mn-cs"/>
      </a:defRPr>
    </a:lvl6pPr>
    <a:lvl7pPr marL="2743200" algn="l" defTabSz="914400" rtl="0" eaLnBrk="1" latinLnBrk="0" hangingPunct="1">
      <a:defRPr kern="1200">
        <a:solidFill>
          <a:schemeClr val="accent1"/>
        </a:solidFill>
        <a:latin typeface="Times New Roman" pitchFamily="18" charset="0"/>
        <a:ea typeface="宋体" pitchFamily="2" charset="-122"/>
        <a:cs typeface="+mn-cs"/>
      </a:defRPr>
    </a:lvl7pPr>
    <a:lvl8pPr marL="3200400" algn="l" defTabSz="914400" rtl="0" eaLnBrk="1" latinLnBrk="0" hangingPunct="1">
      <a:defRPr kern="1200">
        <a:solidFill>
          <a:schemeClr val="accent1"/>
        </a:solidFill>
        <a:latin typeface="Times New Roman" pitchFamily="18" charset="0"/>
        <a:ea typeface="宋体" pitchFamily="2" charset="-122"/>
        <a:cs typeface="+mn-cs"/>
      </a:defRPr>
    </a:lvl8pPr>
    <a:lvl9pPr marL="3657600" algn="l" defTabSz="914400" rtl="0" eaLnBrk="1" latinLnBrk="0" hangingPunct="1">
      <a:defRPr kern="1200">
        <a:solidFill>
          <a:schemeClr val="accent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19" autoAdjust="0"/>
  </p:normalViewPr>
  <p:slideViewPr>
    <p:cSldViewPr>
      <p:cViewPr varScale="1">
        <p:scale>
          <a:sx n="68" d="100"/>
          <a:sy n="68" d="100"/>
        </p:scale>
        <p:origin x="-144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presProps" Target="presProps.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theme" Target="theme/theme1.xml"/><Relationship Id="rId19" Type="http://schemas.openxmlformats.org/officeDocument/2006/relationships/slide" Target="slides/slide18.xml"/><Relationship Id="rId224" Type="http://schemas.openxmlformats.org/officeDocument/2006/relationships/slide" Target="slides/slide223.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tableStyles" Target="tableStyle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8850" name="Group 2"/>
          <p:cNvGrpSpPr>
            <a:grpSpLocks/>
          </p:cNvGrpSpPr>
          <p:nvPr/>
        </p:nvGrpSpPr>
        <p:grpSpPr bwMode="auto">
          <a:xfrm>
            <a:off x="0" y="0"/>
            <a:ext cx="9142413" cy="6856413"/>
            <a:chOff x="0" y="0"/>
            <a:chExt cx="5759" cy="4319"/>
          </a:xfrm>
        </p:grpSpPr>
        <p:sp>
          <p:nvSpPr>
            <p:cNvPr id="78851" name="Freeform 3"/>
            <p:cNvSpPr>
              <a:spLocks/>
            </p:cNvSpPr>
            <p:nvPr/>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endParaRPr lang="zh-CN" altLang="en-US"/>
            </a:p>
          </p:txBody>
        </p:sp>
        <p:grpSp>
          <p:nvGrpSpPr>
            <p:cNvPr id="78852" name="Group 4"/>
            <p:cNvGrpSpPr>
              <a:grpSpLocks/>
            </p:cNvGrpSpPr>
            <p:nvPr userDrawn="1"/>
          </p:nvGrpSpPr>
          <p:grpSpPr bwMode="auto">
            <a:xfrm>
              <a:off x="0" y="0"/>
              <a:ext cx="5759" cy="4319"/>
              <a:chOff x="0" y="0"/>
              <a:chExt cx="5759" cy="4319"/>
            </a:xfrm>
          </p:grpSpPr>
          <p:sp>
            <p:nvSpPr>
              <p:cNvPr id="78853" name="Freeform 5"/>
              <p:cNvSpPr>
                <a:spLocks/>
              </p:cNvSpPr>
              <p:nvPr/>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8854" name="Freeform 6"/>
              <p:cNvSpPr>
                <a:spLocks/>
              </p:cNvSpPr>
              <p:nvPr/>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8855" name="Freeform 7"/>
              <p:cNvSpPr>
                <a:spLocks/>
              </p:cNvSpPr>
              <p:nvPr/>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8856" name="Freeform 8"/>
              <p:cNvSpPr>
                <a:spLocks/>
              </p:cNvSpPr>
              <p:nvPr/>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8857" name="Freeform 9"/>
              <p:cNvSpPr>
                <a:spLocks/>
              </p:cNvSpPr>
              <p:nvPr/>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8858" name="Freeform 10"/>
              <p:cNvSpPr>
                <a:spLocks/>
              </p:cNvSpPr>
              <p:nvPr/>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8859" name="Freeform 11"/>
              <p:cNvSpPr>
                <a:spLocks/>
              </p:cNvSpPr>
              <p:nvPr/>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8860" name="Freeform 12"/>
              <p:cNvSpPr>
                <a:spLocks/>
              </p:cNvSpPr>
              <p:nvPr/>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endParaRPr lang="zh-CN" altLang="en-US"/>
              </a:p>
            </p:txBody>
          </p:sp>
          <p:sp>
            <p:nvSpPr>
              <p:cNvPr id="78861" name="Freeform 13"/>
              <p:cNvSpPr>
                <a:spLocks/>
              </p:cNvSpPr>
              <p:nvPr/>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endParaRPr lang="zh-CN" altLang="en-US"/>
              </a:p>
            </p:txBody>
          </p:sp>
          <p:sp>
            <p:nvSpPr>
              <p:cNvPr id="78862" name="Freeform 14"/>
              <p:cNvSpPr>
                <a:spLocks/>
              </p:cNvSpPr>
              <p:nvPr/>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8863" name="Freeform 15"/>
              <p:cNvSpPr>
                <a:spLocks/>
              </p:cNvSpPr>
              <p:nvPr/>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4" name="Freeform 16"/>
              <p:cNvSpPr>
                <a:spLocks/>
              </p:cNvSpPr>
              <p:nvPr/>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5" name="Freeform 17"/>
              <p:cNvSpPr>
                <a:spLocks/>
              </p:cNvSpPr>
              <p:nvPr/>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6" name="Freeform 18"/>
              <p:cNvSpPr>
                <a:spLocks/>
              </p:cNvSpPr>
              <p:nvPr/>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7" name="Freeform 19"/>
              <p:cNvSpPr>
                <a:spLocks/>
              </p:cNvSpPr>
              <p:nvPr/>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8" name="Freeform 20"/>
              <p:cNvSpPr>
                <a:spLocks/>
              </p:cNvSpPr>
              <p:nvPr/>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69" name="Freeform 21"/>
              <p:cNvSpPr>
                <a:spLocks/>
              </p:cNvSpPr>
              <p:nvPr/>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70" name="Freeform 22"/>
              <p:cNvSpPr>
                <a:spLocks/>
              </p:cNvSpPr>
              <p:nvPr/>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8871" name="Freeform 23"/>
              <p:cNvSpPr>
                <a:spLocks/>
              </p:cNvSpPr>
              <p:nvPr/>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8872" name="Freeform 24"/>
              <p:cNvSpPr>
                <a:spLocks/>
              </p:cNvSpPr>
              <p:nvPr/>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8873" name="Freeform 25"/>
              <p:cNvSpPr>
                <a:spLocks/>
              </p:cNvSpPr>
              <p:nvPr/>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8874" name="Freeform 26"/>
              <p:cNvSpPr>
                <a:spLocks/>
              </p:cNvSpPr>
              <p:nvPr/>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8875" name="Freeform 27"/>
              <p:cNvSpPr>
                <a:spLocks/>
              </p:cNvSpPr>
              <p:nvPr/>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8876" name="Freeform 28"/>
              <p:cNvSpPr>
                <a:spLocks/>
              </p:cNvSpPr>
              <p:nvPr/>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8877" name="Freeform 29"/>
              <p:cNvSpPr>
                <a:spLocks/>
              </p:cNvSpPr>
              <p:nvPr/>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grpSp>
            <p:nvGrpSpPr>
              <p:cNvPr id="78878" name="Group 30"/>
              <p:cNvGrpSpPr>
                <a:grpSpLocks/>
              </p:cNvGrpSpPr>
              <p:nvPr/>
            </p:nvGrpSpPr>
            <p:grpSpPr bwMode="auto">
              <a:xfrm>
                <a:off x="0" y="0"/>
                <a:ext cx="5758" cy="1045"/>
                <a:chOff x="0" y="0"/>
                <a:chExt cx="5758" cy="1045"/>
              </a:xfrm>
            </p:grpSpPr>
            <p:sp>
              <p:nvSpPr>
                <p:cNvPr id="78879"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0"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1"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2"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3"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4"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5"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6"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7"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8"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89"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90"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91"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92"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8893"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grpSp>
          <p:grpSp>
            <p:nvGrpSpPr>
              <p:cNvPr id="78894" name="Group 46"/>
              <p:cNvGrpSpPr>
                <a:grpSpLocks/>
              </p:cNvGrpSpPr>
              <p:nvPr/>
            </p:nvGrpSpPr>
            <p:grpSpPr bwMode="auto">
              <a:xfrm>
                <a:off x="0" y="558"/>
                <a:ext cx="5758" cy="487"/>
                <a:chOff x="0" y="558"/>
                <a:chExt cx="5758" cy="487"/>
              </a:xfrm>
            </p:grpSpPr>
            <p:sp>
              <p:nvSpPr>
                <p:cNvPr id="78895"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endParaRPr lang="zh-CN" altLang="en-US"/>
                </a:p>
              </p:txBody>
            </p:sp>
            <p:sp>
              <p:nvSpPr>
                <p:cNvPr id="78896"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endParaRPr lang="zh-CN" altLang="en-US"/>
                </a:p>
              </p:txBody>
            </p:sp>
          </p:grpSp>
          <p:grpSp>
            <p:nvGrpSpPr>
              <p:cNvPr id="78897" name="Group 49"/>
              <p:cNvGrpSpPr>
                <a:grpSpLocks/>
              </p:cNvGrpSpPr>
              <p:nvPr/>
            </p:nvGrpSpPr>
            <p:grpSpPr bwMode="auto">
              <a:xfrm>
                <a:off x="264" y="1039"/>
                <a:ext cx="5200" cy="3280"/>
                <a:chOff x="264" y="1039"/>
                <a:chExt cx="5200" cy="3280"/>
              </a:xfrm>
            </p:grpSpPr>
            <p:sp>
              <p:nvSpPr>
                <p:cNvPr id="78898"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899"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0"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1"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2"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3"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4"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5"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6"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grpSp>
          <p:sp>
            <p:nvSpPr>
              <p:cNvPr id="78907" name="Freeform 59"/>
              <p:cNvSpPr>
                <a:spLocks/>
              </p:cNvSpPr>
              <p:nvPr/>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08" name="Freeform 60"/>
              <p:cNvSpPr>
                <a:spLocks/>
              </p:cNvSpPr>
              <p:nvPr/>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endParaRPr lang="zh-CN" altLang="en-US"/>
              </a:p>
            </p:txBody>
          </p:sp>
          <p:sp>
            <p:nvSpPr>
              <p:cNvPr id="78909" name="Freeform 61"/>
              <p:cNvSpPr>
                <a:spLocks/>
              </p:cNvSpPr>
              <p:nvPr/>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endParaRPr lang="zh-CN" altLang="en-US"/>
              </a:p>
            </p:txBody>
          </p:sp>
          <p:sp>
            <p:nvSpPr>
              <p:cNvPr id="78910" name="Freeform 62"/>
              <p:cNvSpPr>
                <a:spLocks/>
              </p:cNvSpPr>
              <p:nvPr/>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endParaRPr lang="zh-CN" altLang="en-US"/>
              </a:p>
            </p:txBody>
          </p:sp>
          <p:sp>
            <p:nvSpPr>
              <p:cNvPr id="78911" name="Freeform 63"/>
              <p:cNvSpPr>
                <a:spLocks/>
              </p:cNvSpPr>
              <p:nvPr/>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8912" name="Freeform 64"/>
              <p:cNvSpPr>
                <a:spLocks/>
              </p:cNvSpPr>
              <p:nvPr/>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endParaRPr lang="zh-CN" altLang="en-US"/>
              </a:p>
            </p:txBody>
          </p:sp>
          <p:sp>
            <p:nvSpPr>
              <p:cNvPr id="78913" name="Freeform 65"/>
              <p:cNvSpPr>
                <a:spLocks/>
              </p:cNvSpPr>
              <p:nvPr/>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endParaRPr lang="zh-CN" altLang="en-US"/>
              </a:p>
            </p:txBody>
          </p:sp>
          <p:sp>
            <p:nvSpPr>
              <p:cNvPr id="78914" name="Freeform 66"/>
              <p:cNvSpPr>
                <a:spLocks/>
              </p:cNvSpPr>
              <p:nvPr/>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endParaRPr lang="zh-CN" altLang="en-US"/>
              </a:p>
            </p:txBody>
          </p:sp>
        </p:grpSp>
      </p:grpSp>
      <p:sp>
        <p:nvSpPr>
          <p:cNvPr id="78915" name="Rectangle 67"/>
          <p:cNvSpPr>
            <a:spLocks noGrp="1" noChangeArrowheads="1"/>
          </p:cNvSpPr>
          <p:nvPr>
            <p:ph type="ctrTitle" sz="quarter"/>
          </p:nvPr>
        </p:nvSpPr>
        <p:spPr>
          <a:xfrm>
            <a:off x="455613" y="1920875"/>
            <a:ext cx="8226425" cy="1736725"/>
          </a:xfrm>
        </p:spPr>
        <p:txBody>
          <a:bodyPr anchor="b"/>
          <a:lstStyle>
            <a:lvl1pPr>
              <a:defRPr sz="5400"/>
            </a:lvl1pPr>
          </a:lstStyle>
          <a:p>
            <a:r>
              <a:rPr lang="zh-CN" altLang="en-US"/>
              <a:t>单击此处编辑母版标题样式</a:t>
            </a:r>
          </a:p>
        </p:txBody>
      </p:sp>
      <p:sp>
        <p:nvSpPr>
          <p:cNvPr id="78916" name="Rectangle 68"/>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78917" name="Rectangle 69"/>
          <p:cNvSpPr>
            <a:spLocks noGrp="1" noChangeArrowheads="1"/>
          </p:cNvSpPr>
          <p:nvPr>
            <p:ph type="dt" sz="quarter" idx="2"/>
          </p:nvPr>
        </p:nvSpPr>
        <p:spPr/>
        <p:txBody>
          <a:bodyPr/>
          <a:lstStyle>
            <a:lvl1pPr>
              <a:defRPr/>
            </a:lvl1pPr>
          </a:lstStyle>
          <a:p>
            <a:endParaRPr lang="en-US" altLang="zh-CN"/>
          </a:p>
        </p:txBody>
      </p:sp>
      <p:sp>
        <p:nvSpPr>
          <p:cNvPr id="78918" name="Rectangle 70"/>
          <p:cNvSpPr>
            <a:spLocks noGrp="1" noChangeArrowheads="1"/>
          </p:cNvSpPr>
          <p:nvPr>
            <p:ph type="ftr" sz="quarter" idx="3"/>
          </p:nvPr>
        </p:nvSpPr>
        <p:spPr/>
        <p:txBody>
          <a:bodyPr/>
          <a:lstStyle>
            <a:lvl1pPr>
              <a:defRPr/>
            </a:lvl1pPr>
          </a:lstStyle>
          <a:p>
            <a:endParaRPr lang="en-US" altLang="zh-CN"/>
          </a:p>
        </p:txBody>
      </p:sp>
      <p:sp>
        <p:nvSpPr>
          <p:cNvPr id="78919" name="Rectangle 71"/>
          <p:cNvSpPr>
            <a:spLocks noGrp="1" noChangeArrowheads="1"/>
          </p:cNvSpPr>
          <p:nvPr>
            <p:ph type="sldNum" sz="quarter" idx="4"/>
          </p:nvPr>
        </p:nvSpPr>
        <p:spPr/>
        <p:txBody>
          <a:bodyPr/>
          <a:lstStyle>
            <a:lvl1pPr>
              <a:defRPr/>
            </a:lvl1pPr>
          </a:lstStyle>
          <a:p>
            <a:fld id="{86E97860-23C2-4230-B1AD-BD467261A55C}"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F45BAF3-3E1B-47A6-A3A4-40EED4C5DE6B}"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273050"/>
            <a:ext cx="2055813"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5613" y="273050"/>
            <a:ext cx="6018212" cy="58229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88237B9-B63E-4D08-88B1-F563DF3F65F4}"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5613" y="273050"/>
            <a:ext cx="8226425"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5613" y="1598613"/>
            <a:ext cx="8226425" cy="4497387"/>
          </a:xfrm>
        </p:spPr>
        <p:txBody>
          <a:bodyPr/>
          <a:lstStyle/>
          <a:p>
            <a:endParaRPr lang="zh-CN" altLang="en-US"/>
          </a:p>
        </p:txBody>
      </p:sp>
      <p:sp>
        <p:nvSpPr>
          <p:cNvPr id="4" name="日期占位符 3"/>
          <p:cNvSpPr>
            <a:spLocks noGrp="1"/>
          </p:cNvSpPr>
          <p:nvPr>
            <p:ph type="dt" sz="half" idx="10"/>
          </p:nvPr>
        </p:nvSpPr>
        <p:spPr>
          <a:xfrm>
            <a:off x="455613" y="6242050"/>
            <a:ext cx="2130425" cy="474663"/>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2050"/>
            <a:ext cx="2895600" cy="474663"/>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2050"/>
            <a:ext cx="2130425" cy="474663"/>
          </a:xfrm>
        </p:spPr>
        <p:txBody>
          <a:bodyPr/>
          <a:lstStyle>
            <a:lvl1pPr>
              <a:defRPr/>
            </a:lvl1pPr>
          </a:lstStyle>
          <a:p>
            <a:fld id="{FE46AB46-6FD5-4ABE-AF9F-0256A3A6B7F9}"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5613" y="273050"/>
            <a:ext cx="8226425"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5613" y="1598613"/>
            <a:ext cx="4037012" cy="44973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5025" y="1598613"/>
            <a:ext cx="4037013" cy="44973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5613" y="6242050"/>
            <a:ext cx="2130425" cy="474663"/>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2050"/>
            <a:ext cx="2895600" cy="474663"/>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2050"/>
            <a:ext cx="2130425" cy="474663"/>
          </a:xfrm>
        </p:spPr>
        <p:txBody>
          <a:bodyPr/>
          <a:lstStyle>
            <a:lvl1pPr>
              <a:defRPr/>
            </a:lvl1pPr>
          </a:lstStyle>
          <a:p>
            <a:fld id="{6E6D3FF4-8A7A-4DDB-A3C3-7BAB8959EBE2}"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502A23-60A2-4A6D-A736-516246267843}"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84A9D84-B9AC-4A9A-9FDD-A5557E80507E}"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5613" y="1598613"/>
            <a:ext cx="4037012"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5025" y="1598613"/>
            <a:ext cx="40370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FCE4B57-A7F7-4679-9187-C58699A3D827}"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99F8FCD-FCCE-49A8-8814-707EABEF5DB8}"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D753907-458E-4704-9440-84EF132626A8}"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6DDEE3B0-1936-4C28-9899-729FFD89971B}"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40F988E-A427-4671-A91F-5734E50E1FCF}"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0AA4BEF-C3BB-4625-87A0-48C2A9DCE212}"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63529"/>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77826" name="Group 2"/>
          <p:cNvGrpSpPr>
            <a:grpSpLocks/>
          </p:cNvGrpSpPr>
          <p:nvPr/>
        </p:nvGrpSpPr>
        <p:grpSpPr bwMode="auto">
          <a:xfrm>
            <a:off x="0" y="0"/>
            <a:ext cx="9142413" cy="6856413"/>
            <a:chOff x="0" y="0"/>
            <a:chExt cx="5759" cy="4319"/>
          </a:xfrm>
        </p:grpSpPr>
        <p:sp>
          <p:nvSpPr>
            <p:cNvPr id="77827" name="Freeform 3"/>
            <p:cNvSpPr>
              <a:spLocks/>
            </p:cNvSpPr>
            <p:nvPr userDrawn="1"/>
          </p:nvSpPr>
          <p:spPr bwMode="hidden">
            <a:xfrm>
              <a:off x="0" y="0"/>
              <a:ext cx="5758" cy="1043"/>
            </a:xfrm>
            <a:custGeom>
              <a:avLst/>
              <a:gdLst/>
              <a:ahLst/>
              <a:cxnLst>
                <a:cxn ang="0">
                  <a:pos x="5740" y="1043"/>
                </a:cxn>
                <a:cxn ang="0">
                  <a:pos x="0" y="1043"/>
                </a:cxn>
                <a:cxn ang="0">
                  <a:pos x="0" y="0"/>
                </a:cxn>
                <a:cxn ang="0">
                  <a:pos x="5740" y="0"/>
                </a:cxn>
                <a:cxn ang="0">
                  <a:pos x="5740" y="1043"/>
                </a:cxn>
                <a:cxn ang="0">
                  <a:pos x="5740" y="1043"/>
                </a:cxn>
              </a:cxnLst>
              <a:rect l="0" t="0" r="r" b="b"/>
              <a:pathLst>
                <a:path w="5740" h="1043">
                  <a:moveTo>
                    <a:pt x="5740" y="1043"/>
                  </a:moveTo>
                  <a:lnTo>
                    <a:pt x="0" y="1043"/>
                  </a:lnTo>
                  <a:lnTo>
                    <a:pt x="0" y="0"/>
                  </a:lnTo>
                  <a:lnTo>
                    <a:pt x="5740" y="0"/>
                  </a:lnTo>
                  <a:lnTo>
                    <a:pt x="5740" y="1043"/>
                  </a:lnTo>
                  <a:lnTo>
                    <a:pt x="5740" y="1043"/>
                  </a:lnTo>
                  <a:close/>
                </a:path>
              </a:pathLst>
            </a:custGeom>
            <a:gradFill rotWithShape="0">
              <a:gsLst>
                <a:gs pos="0">
                  <a:schemeClr val="bg1"/>
                </a:gs>
                <a:gs pos="100000">
                  <a:schemeClr val="bg1">
                    <a:gamma/>
                    <a:shade val="69804"/>
                    <a:invGamma/>
                  </a:schemeClr>
                </a:gs>
              </a:gsLst>
              <a:lin ang="5400000" scaled="1"/>
            </a:gradFill>
            <a:ln w="9525">
              <a:noFill/>
              <a:round/>
              <a:headEnd/>
              <a:tailEnd/>
            </a:ln>
          </p:spPr>
          <p:txBody>
            <a:bodyPr/>
            <a:lstStyle/>
            <a:p>
              <a:endParaRPr lang="zh-CN" altLang="en-US"/>
            </a:p>
          </p:txBody>
        </p:sp>
        <p:grpSp>
          <p:nvGrpSpPr>
            <p:cNvPr id="77828" name="Group 4"/>
            <p:cNvGrpSpPr>
              <a:grpSpLocks/>
            </p:cNvGrpSpPr>
            <p:nvPr userDrawn="1"/>
          </p:nvGrpSpPr>
          <p:grpSpPr bwMode="auto">
            <a:xfrm>
              <a:off x="0" y="0"/>
              <a:ext cx="5759" cy="4319"/>
              <a:chOff x="0" y="0"/>
              <a:chExt cx="5759" cy="4319"/>
            </a:xfrm>
          </p:grpSpPr>
          <p:sp>
            <p:nvSpPr>
              <p:cNvPr id="77829" name="Freeform 5"/>
              <p:cNvSpPr>
                <a:spLocks/>
              </p:cNvSpPr>
              <p:nvPr userDrawn="1"/>
            </p:nvSpPr>
            <p:spPr bwMode="hidden">
              <a:xfrm>
                <a:off x="1" y="104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7830" name="Freeform 6"/>
              <p:cNvSpPr>
                <a:spLocks/>
              </p:cNvSpPr>
              <p:nvPr userDrawn="1"/>
            </p:nvSpPr>
            <p:spPr bwMode="hidden">
              <a:xfrm>
                <a:off x="0" y="3988"/>
                <a:ext cx="5758" cy="42"/>
              </a:xfrm>
              <a:custGeom>
                <a:avLst/>
                <a:gdLst/>
                <a:ahLst/>
                <a:cxnLst>
                  <a:cxn ang="0">
                    <a:pos x="0" y="42"/>
                  </a:cxn>
                  <a:cxn ang="0">
                    <a:pos x="5740" y="42"/>
                  </a:cxn>
                  <a:cxn ang="0">
                    <a:pos x="5740" y="0"/>
                  </a:cxn>
                  <a:cxn ang="0">
                    <a:pos x="0" y="0"/>
                  </a:cxn>
                  <a:cxn ang="0">
                    <a:pos x="0" y="42"/>
                  </a:cxn>
                  <a:cxn ang="0">
                    <a:pos x="0" y="42"/>
                  </a:cxn>
                </a:cxnLst>
                <a:rect l="0" t="0" r="r" b="b"/>
                <a:pathLst>
                  <a:path w="5740" h="42">
                    <a:moveTo>
                      <a:pt x="0" y="42"/>
                    </a:moveTo>
                    <a:lnTo>
                      <a:pt x="5740" y="42"/>
                    </a:lnTo>
                    <a:lnTo>
                      <a:pt x="5740" y="0"/>
                    </a:lnTo>
                    <a:lnTo>
                      <a:pt x="0" y="0"/>
                    </a:lnTo>
                    <a:lnTo>
                      <a:pt x="0" y="42"/>
                    </a:lnTo>
                    <a:lnTo>
                      <a:pt x="0" y="42"/>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7831" name="Freeform 7"/>
              <p:cNvSpPr>
                <a:spLocks/>
              </p:cNvSpPr>
              <p:nvPr userDrawn="1"/>
            </p:nvSpPr>
            <p:spPr bwMode="hidden">
              <a:xfrm>
                <a:off x="0" y="3665"/>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7832" name="Freeform 8"/>
              <p:cNvSpPr>
                <a:spLocks/>
              </p:cNvSpPr>
              <p:nvPr userDrawn="1"/>
            </p:nvSpPr>
            <p:spPr bwMode="hidden">
              <a:xfrm>
                <a:off x="0" y="3364"/>
                <a:ext cx="5758" cy="30"/>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7833" name="Freeform 9"/>
              <p:cNvSpPr>
                <a:spLocks/>
              </p:cNvSpPr>
              <p:nvPr userDrawn="1"/>
            </p:nvSpPr>
            <p:spPr bwMode="hidden">
              <a:xfrm>
                <a:off x="0" y="3105"/>
                <a:ext cx="5758" cy="31"/>
              </a:xfrm>
              <a:custGeom>
                <a:avLst/>
                <a:gdLst/>
                <a:ahLst/>
                <a:cxnLst>
                  <a:cxn ang="0">
                    <a:pos x="0" y="30"/>
                  </a:cxn>
                  <a:cxn ang="0">
                    <a:pos x="5740" y="30"/>
                  </a:cxn>
                  <a:cxn ang="0">
                    <a:pos x="5740" y="0"/>
                  </a:cxn>
                  <a:cxn ang="0">
                    <a:pos x="0" y="0"/>
                  </a:cxn>
                  <a:cxn ang="0">
                    <a:pos x="0" y="30"/>
                  </a:cxn>
                  <a:cxn ang="0">
                    <a:pos x="0" y="30"/>
                  </a:cxn>
                </a:cxnLst>
                <a:rect l="0" t="0" r="r" b="b"/>
                <a:pathLst>
                  <a:path w="5740" h="30">
                    <a:moveTo>
                      <a:pt x="0" y="30"/>
                    </a:moveTo>
                    <a:lnTo>
                      <a:pt x="5740" y="30"/>
                    </a:lnTo>
                    <a:lnTo>
                      <a:pt x="5740" y="0"/>
                    </a:lnTo>
                    <a:lnTo>
                      <a:pt x="0" y="0"/>
                    </a:lnTo>
                    <a:lnTo>
                      <a:pt x="0" y="30"/>
                    </a:lnTo>
                    <a:lnTo>
                      <a:pt x="0" y="3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7834" name="Freeform 10"/>
              <p:cNvSpPr>
                <a:spLocks/>
              </p:cNvSpPr>
              <p:nvPr userDrawn="1"/>
            </p:nvSpPr>
            <p:spPr bwMode="hidden">
              <a:xfrm>
                <a:off x="0" y="2859"/>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7835" name="Freeform 11"/>
              <p:cNvSpPr>
                <a:spLocks/>
              </p:cNvSpPr>
              <p:nvPr userDrawn="1"/>
            </p:nvSpPr>
            <p:spPr bwMode="hidden">
              <a:xfrm>
                <a:off x="0" y="264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7836" name="Freeform 12"/>
              <p:cNvSpPr>
                <a:spLocks/>
              </p:cNvSpPr>
              <p:nvPr userDrawn="1"/>
            </p:nvSpPr>
            <p:spPr bwMode="hidden">
              <a:xfrm>
                <a:off x="0" y="2433"/>
                <a:ext cx="5758" cy="36"/>
              </a:xfrm>
              <a:custGeom>
                <a:avLst/>
                <a:gdLst/>
                <a:ahLst/>
                <a:cxnLst>
                  <a:cxn ang="0">
                    <a:pos x="5740" y="0"/>
                  </a:cxn>
                  <a:cxn ang="0">
                    <a:pos x="0" y="0"/>
                  </a:cxn>
                  <a:cxn ang="0">
                    <a:pos x="0" y="36"/>
                  </a:cxn>
                  <a:cxn ang="0">
                    <a:pos x="5740" y="36"/>
                  </a:cxn>
                  <a:cxn ang="0">
                    <a:pos x="5740" y="0"/>
                  </a:cxn>
                  <a:cxn ang="0">
                    <a:pos x="5740" y="0"/>
                  </a:cxn>
                </a:cxnLst>
                <a:rect l="0" t="0" r="r" b="b"/>
                <a:pathLst>
                  <a:path w="5740" h="36">
                    <a:moveTo>
                      <a:pt x="5740" y="0"/>
                    </a:moveTo>
                    <a:lnTo>
                      <a:pt x="0" y="0"/>
                    </a:lnTo>
                    <a:lnTo>
                      <a:pt x="0" y="36"/>
                    </a:lnTo>
                    <a:lnTo>
                      <a:pt x="5740" y="36"/>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endParaRPr lang="zh-CN" altLang="en-US"/>
              </a:p>
            </p:txBody>
          </p:sp>
          <p:sp>
            <p:nvSpPr>
              <p:cNvPr id="77837" name="Freeform 13"/>
              <p:cNvSpPr>
                <a:spLocks/>
              </p:cNvSpPr>
              <p:nvPr userDrawn="1"/>
            </p:nvSpPr>
            <p:spPr bwMode="hidden">
              <a:xfrm>
                <a:off x="0" y="2259"/>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4706"/>
                      <a:invGamma/>
                    </a:schemeClr>
                  </a:gs>
                  <a:gs pos="100000">
                    <a:schemeClr val="bg2"/>
                  </a:gs>
                </a:gsLst>
                <a:lin ang="5400000" scaled="1"/>
              </a:gradFill>
              <a:ln w="9525">
                <a:noFill/>
                <a:round/>
                <a:headEnd/>
                <a:tailEnd/>
              </a:ln>
            </p:spPr>
            <p:txBody>
              <a:bodyPr/>
              <a:lstStyle/>
              <a:p>
                <a:endParaRPr lang="zh-CN" altLang="en-US"/>
              </a:p>
            </p:txBody>
          </p:sp>
          <p:sp>
            <p:nvSpPr>
              <p:cNvPr id="77838" name="Freeform 14"/>
              <p:cNvSpPr>
                <a:spLocks/>
              </p:cNvSpPr>
              <p:nvPr userDrawn="1"/>
            </p:nvSpPr>
            <p:spPr bwMode="hidden">
              <a:xfrm>
                <a:off x="0" y="209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7839" name="Freeform 15"/>
              <p:cNvSpPr>
                <a:spLocks/>
              </p:cNvSpPr>
              <p:nvPr userDrawn="1"/>
            </p:nvSpPr>
            <p:spPr bwMode="hidden">
              <a:xfrm>
                <a:off x="0" y="192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0" name="Freeform 16"/>
              <p:cNvSpPr>
                <a:spLocks/>
              </p:cNvSpPr>
              <p:nvPr userDrawn="1"/>
            </p:nvSpPr>
            <p:spPr bwMode="hidden">
              <a:xfrm>
                <a:off x="0" y="1645"/>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1" name="Freeform 17"/>
              <p:cNvSpPr>
                <a:spLocks/>
              </p:cNvSpPr>
              <p:nvPr userDrawn="1"/>
            </p:nvSpPr>
            <p:spPr bwMode="hidden">
              <a:xfrm>
                <a:off x="0" y="1778"/>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2" name="Freeform 18"/>
              <p:cNvSpPr>
                <a:spLocks/>
              </p:cNvSpPr>
              <p:nvPr userDrawn="1"/>
            </p:nvSpPr>
            <p:spPr bwMode="hidden">
              <a:xfrm>
                <a:off x="0" y="1520"/>
                <a:ext cx="5758" cy="12"/>
              </a:xfrm>
              <a:custGeom>
                <a:avLst/>
                <a:gdLst/>
                <a:ahLst/>
                <a:cxnLst>
                  <a:cxn ang="0">
                    <a:pos x="5740" y="0"/>
                  </a:cxn>
                  <a:cxn ang="0">
                    <a:pos x="0" y="0"/>
                  </a:cxn>
                  <a:cxn ang="0">
                    <a:pos x="0" y="12"/>
                  </a:cxn>
                  <a:cxn ang="0">
                    <a:pos x="5740" y="12"/>
                  </a:cxn>
                  <a:cxn ang="0">
                    <a:pos x="5740" y="0"/>
                  </a:cxn>
                  <a:cxn ang="0">
                    <a:pos x="5740" y="0"/>
                  </a:cxn>
                </a:cxnLst>
                <a:rect l="0" t="0" r="r" b="b"/>
                <a:pathLst>
                  <a:path w="5740" h="12">
                    <a:moveTo>
                      <a:pt x="5740" y="0"/>
                    </a:moveTo>
                    <a:lnTo>
                      <a:pt x="0" y="0"/>
                    </a:lnTo>
                    <a:lnTo>
                      <a:pt x="0" y="12"/>
                    </a:lnTo>
                    <a:lnTo>
                      <a:pt x="5740" y="12"/>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3" name="Freeform 19"/>
              <p:cNvSpPr>
                <a:spLocks/>
              </p:cNvSpPr>
              <p:nvPr userDrawn="1"/>
            </p:nvSpPr>
            <p:spPr bwMode="hidden">
              <a:xfrm>
                <a:off x="0" y="1394"/>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4" name="Freeform 20"/>
              <p:cNvSpPr>
                <a:spLocks/>
              </p:cNvSpPr>
              <p:nvPr userDrawn="1"/>
            </p:nvSpPr>
            <p:spPr bwMode="hidden">
              <a:xfrm>
                <a:off x="0" y="1280"/>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5" name="Freeform 21"/>
              <p:cNvSpPr>
                <a:spLocks/>
              </p:cNvSpPr>
              <p:nvPr userDrawn="1"/>
            </p:nvSpPr>
            <p:spPr bwMode="hidden">
              <a:xfrm>
                <a:off x="0" y="117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46" name="Freeform 22"/>
              <p:cNvSpPr>
                <a:spLocks/>
              </p:cNvSpPr>
              <p:nvPr userDrawn="1"/>
            </p:nvSpPr>
            <p:spPr bwMode="hidden">
              <a:xfrm>
                <a:off x="0" y="24"/>
                <a:ext cx="5758" cy="30"/>
              </a:xfrm>
              <a:custGeom>
                <a:avLst/>
                <a:gdLst/>
                <a:ahLst/>
                <a:cxnLst>
                  <a:cxn ang="0">
                    <a:pos x="5740" y="0"/>
                  </a:cxn>
                  <a:cxn ang="0">
                    <a:pos x="0" y="0"/>
                  </a:cxn>
                  <a:cxn ang="0">
                    <a:pos x="0" y="30"/>
                  </a:cxn>
                  <a:cxn ang="0">
                    <a:pos x="5740" y="30"/>
                  </a:cxn>
                  <a:cxn ang="0">
                    <a:pos x="5740" y="0"/>
                  </a:cxn>
                  <a:cxn ang="0">
                    <a:pos x="5740" y="0"/>
                  </a:cxn>
                </a:cxnLst>
                <a:rect l="0" t="0" r="r" b="b"/>
                <a:pathLst>
                  <a:path w="5740" h="30">
                    <a:moveTo>
                      <a:pt x="5740" y="0"/>
                    </a:moveTo>
                    <a:lnTo>
                      <a:pt x="0" y="0"/>
                    </a:lnTo>
                    <a:lnTo>
                      <a:pt x="0" y="30"/>
                    </a:lnTo>
                    <a:lnTo>
                      <a:pt x="5740" y="30"/>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7847" name="Freeform 23"/>
              <p:cNvSpPr>
                <a:spLocks/>
              </p:cNvSpPr>
              <p:nvPr userDrawn="1"/>
            </p:nvSpPr>
            <p:spPr bwMode="hidden">
              <a:xfrm>
                <a:off x="0" y="186"/>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4118"/>
                      <a:invGamma/>
                    </a:schemeClr>
                  </a:gs>
                  <a:gs pos="100000">
                    <a:schemeClr val="bg2"/>
                  </a:gs>
                </a:gsLst>
                <a:lin ang="5400000" scaled="1"/>
              </a:gradFill>
              <a:ln w="9525">
                <a:noFill/>
                <a:round/>
                <a:headEnd/>
                <a:tailEnd/>
              </a:ln>
            </p:spPr>
            <p:txBody>
              <a:bodyPr/>
              <a:lstStyle/>
              <a:p>
                <a:endParaRPr lang="zh-CN" altLang="en-US"/>
              </a:p>
            </p:txBody>
          </p:sp>
          <p:sp>
            <p:nvSpPr>
              <p:cNvPr id="77848" name="Freeform 24"/>
              <p:cNvSpPr>
                <a:spLocks/>
              </p:cNvSpPr>
              <p:nvPr userDrawn="1"/>
            </p:nvSpPr>
            <p:spPr bwMode="hidden">
              <a:xfrm>
                <a:off x="0" y="475"/>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87843"/>
                      <a:invGamma/>
                    </a:schemeClr>
                  </a:gs>
                  <a:gs pos="100000">
                    <a:schemeClr val="bg2"/>
                  </a:gs>
                </a:gsLst>
                <a:lin ang="5400000" scaled="1"/>
              </a:gradFill>
              <a:ln w="9525">
                <a:noFill/>
                <a:round/>
                <a:headEnd/>
                <a:tailEnd/>
              </a:ln>
            </p:spPr>
            <p:txBody>
              <a:bodyPr/>
              <a:lstStyle/>
              <a:p>
                <a:endParaRPr lang="zh-CN" altLang="en-US"/>
              </a:p>
            </p:txBody>
          </p:sp>
          <p:sp>
            <p:nvSpPr>
              <p:cNvPr id="77849" name="Freeform 25"/>
              <p:cNvSpPr>
                <a:spLocks/>
              </p:cNvSpPr>
              <p:nvPr userDrawn="1"/>
            </p:nvSpPr>
            <p:spPr bwMode="hidden">
              <a:xfrm>
                <a:off x="0" y="337"/>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90980"/>
                      <a:invGamma/>
                    </a:schemeClr>
                  </a:gs>
                  <a:gs pos="100000">
                    <a:schemeClr val="bg2"/>
                  </a:gs>
                </a:gsLst>
                <a:lin ang="5400000" scaled="1"/>
              </a:gradFill>
              <a:ln w="9525">
                <a:noFill/>
                <a:round/>
                <a:headEnd/>
                <a:tailEnd/>
              </a:ln>
            </p:spPr>
            <p:txBody>
              <a:bodyPr/>
              <a:lstStyle/>
              <a:p>
                <a:endParaRPr lang="zh-CN" altLang="en-US"/>
              </a:p>
            </p:txBody>
          </p:sp>
          <p:sp>
            <p:nvSpPr>
              <p:cNvPr id="77850" name="Freeform 26"/>
              <p:cNvSpPr>
                <a:spLocks/>
              </p:cNvSpPr>
              <p:nvPr userDrawn="1"/>
            </p:nvSpPr>
            <p:spPr bwMode="hidden">
              <a:xfrm>
                <a:off x="0" y="600"/>
                <a:ext cx="5758" cy="24"/>
              </a:xfrm>
              <a:custGeom>
                <a:avLst/>
                <a:gdLst/>
                <a:ahLst/>
                <a:cxnLst>
                  <a:cxn ang="0">
                    <a:pos x="5740" y="0"/>
                  </a:cxn>
                  <a:cxn ang="0">
                    <a:pos x="0" y="0"/>
                  </a:cxn>
                  <a:cxn ang="0">
                    <a:pos x="0" y="24"/>
                  </a:cxn>
                  <a:cxn ang="0">
                    <a:pos x="5740" y="24"/>
                  </a:cxn>
                  <a:cxn ang="0">
                    <a:pos x="5740" y="0"/>
                  </a:cxn>
                  <a:cxn ang="0">
                    <a:pos x="5740" y="0"/>
                  </a:cxn>
                </a:cxnLst>
                <a:rect l="0" t="0" r="r" b="b"/>
                <a:pathLst>
                  <a:path w="5740" h="24">
                    <a:moveTo>
                      <a:pt x="5740" y="0"/>
                    </a:moveTo>
                    <a:lnTo>
                      <a:pt x="0" y="0"/>
                    </a:lnTo>
                    <a:lnTo>
                      <a:pt x="0" y="24"/>
                    </a:lnTo>
                    <a:lnTo>
                      <a:pt x="5740" y="24"/>
                    </a:lnTo>
                    <a:lnTo>
                      <a:pt x="5740" y="0"/>
                    </a:lnTo>
                    <a:lnTo>
                      <a:pt x="5740"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77851" name="Freeform 27"/>
              <p:cNvSpPr>
                <a:spLocks/>
              </p:cNvSpPr>
              <p:nvPr userDrawn="1"/>
            </p:nvSpPr>
            <p:spPr bwMode="hidden">
              <a:xfrm>
                <a:off x="0" y="727"/>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7852" name="Freeform 28"/>
              <p:cNvSpPr>
                <a:spLocks/>
              </p:cNvSpPr>
              <p:nvPr userDrawn="1"/>
            </p:nvSpPr>
            <p:spPr bwMode="hidden">
              <a:xfrm>
                <a:off x="0" y="841"/>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sp>
            <p:nvSpPr>
              <p:cNvPr id="77853" name="Freeform 29"/>
              <p:cNvSpPr>
                <a:spLocks/>
              </p:cNvSpPr>
              <p:nvPr userDrawn="1"/>
            </p:nvSpPr>
            <p:spPr bwMode="hidden">
              <a:xfrm>
                <a:off x="0" y="943"/>
                <a:ext cx="5758" cy="18"/>
              </a:xfrm>
              <a:custGeom>
                <a:avLst/>
                <a:gdLst/>
                <a:ahLst/>
                <a:cxnLst>
                  <a:cxn ang="0">
                    <a:pos x="5740" y="0"/>
                  </a:cxn>
                  <a:cxn ang="0">
                    <a:pos x="0" y="0"/>
                  </a:cxn>
                  <a:cxn ang="0">
                    <a:pos x="0" y="18"/>
                  </a:cxn>
                  <a:cxn ang="0">
                    <a:pos x="5740" y="18"/>
                  </a:cxn>
                  <a:cxn ang="0">
                    <a:pos x="5740" y="0"/>
                  </a:cxn>
                  <a:cxn ang="0">
                    <a:pos x="5740" y="0"/>
                  </a:cxn>
                </a:cxnLst>
                <a:rect l="0" t="0" r="r" b="b"/>
                <a:pathLst>
                  <a:path w="5740" h="18">
                    <a:moveTo>
                      <a:pt x="5740" y="0"/>
                    </a:moveTo>
                    <a:lnTo>
                      <a:pt x="0" y="0"/>
                    </a:lnTo>
                    <a:lnTo>
                      <a:pt x="0" y="18"/>
                    </a:lnTo>
                    <a:lnTo>
                      <a:pt x="5740" y="18"/>
                    </a:lnTo>
                    <a:lnTo>
                      <a:pt x="5740" y="0"/>
                    </a:lnTo>
                    <a:lnTo>
                      <a:pt x="5740" y="0"/>
                    </a:lnTo>
                    <a:close/>
                  </a:path>
                </a:pathLst>
              </a:custGeom>
              <a:gradFill rotWithShape="0">
                <a:gsLst>
                  <a:gs pos="0">
                    <a:schemeClr val="bg2">
                      <a:gamma/>
                      <a:shade val="81961"/>
                      <a:invGamma/>
                    </a:schemeClr>
                  </a:gs>
                  <a:gs pos="100000">
                    <a:schemeClr val="bg2"/>
                  </a:gs>
                </a:gsLst>
                <a:lin ang="5400000" scaled="1"/>
              </a:gradFill>
              <a:ln w="9525">
                <a:noFill/>
                <a:round/>
                <a:headEnd/>
                <a:tailEnd/>
              </a:ln>
            </p:spPr>
            <p:txBody>
              <a:bodyPr/>
              <a:lstStyle/>
              <a:p>
                <a:endParaRPr lang="zh-CN" altLang="en-US"/>
              </a:p>
            </p:txBody>
          </p:sp>
          <p:grpSp>
            <p:nvGrpSpPr>
              <p:cNvPr id="77854" name="Group 30"/>
              <p:cNvGrpSpPr>
                <a:grpSpLocks/>
              </p:cNvGrpSpPr>
              <p:nvPr userDrawn="1"/>
            </p:nvGrpSpPr>
            <p:grpSpPr bwMode="auto">
              <a:xfrm>
                <a:off x="0" y="0"/>
                <a:ext cx="5758" cy="1045"/>
                <a:chOff x="0" y="0"/>
                <a:chExt cx="5758" cy="1045"/>
              </a:xfrm>
            </p:grpSpPr>
            <p:sp>
              <p:nvSpPr>
                <p:cNvPr id="77855" name="Freeform 31"/>
                <p:cNvSpPr>
                  <a:spLocks/>
                </p:cNvSpPr>
                <p:nvPr/>
              </p:nvSpPr>
              <p:spPr bwMode="hidden">
                <a:xfrm>
                  <a:off x="2849" y="0"/>
                  <a:ext cx="42" cy="1045"/>
                </a:xfrm>
                <a:custGeom>
                  <a:avLst/>
                  <a:gdLst/>
                  <a:ahLst/>
                  <a:cxnLst>
                    <a:cxn ang="0">
                      <a:pos x="18" y="1043"/>
                    </a:cxn>
                    <a:cxn ang="0">
                      <a:pos x="42" y="1043"/>
                    </a:cxn>
                    <a:cxn ang="0">
                      <a:pos x="42" y="0"/>
                    </a:cxn>
                    <a:cxn ang="0">
                      <a:pos x="0" y="0"/>
                    </a:cxn>
                    <a:cxn ang="0">
                      <a:pos x="0" y="1043"/>
                    </a:cxn>
                    <a:cxn ang="0">
                      <a:pos x="18" y="1043"/>
                    </a:cxn>
                    <a:cxn ang="0">
                      <a:pos x="18" y="1043"/>
                    </a:cxn>
                  </a:cxnLst>
                  <a:rect l="0" t="0" r="r" b="b"/>
                  <a:pathLst>
                    <a:path w="42" h="1043">
                      <a:moveTo>
                        <a:pt x="18" y="1043"/>
                      </a:moveTo>
                      <a:lnTo>
                        <a:pt x="42" y="1043"/>
                      </a:lnTo>
                      <a:lnTo>
                        <a:pt x="42" y="0"/>
                      </a:lnTo>
                      <a:lnTo>
                        <a:pt x="0"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56" name="Freeform 32"/>
                <p:cNvSpPr>
                  <a:spLocks/>
                </p:cNvSpPr>
                <p:nvPr/>
              </p:nvSpPr>
              <p:spPr bwMode="hidden">
                <a:xfrm>
                  <a:off x="2400" y="0"/>
                  <a:ext cx="155" cy="1045"/>
                </a:xfrm>
                <a:custGeom>
                  <a:avLst/>
                  <a:gdLst/>
                  <a:ahLst/>
                  <a:cxnLst>
                    <a:cxn ang="0">
                      <a:pos x="131" y="1043"/>
                    </a:cxn>
                    <a:cxn ang="0">
                      <a:pos x="155" y="1043"/>
                    </a:cxn>
                    <a:cxn ang="0">
                      <a:pos x="42" y="0"/>
                    </a:cxn>
                    <a:cxn ang="0">
                      <a:pos x="0" y="0"/>
                    </a:cxn>
                    <a:cxn ang="0">
                      <a:pos x="113" y="1043"/>
                    </a:cxn>
                    <a:cxn ang="0">
                      <a:pos x="131" y="1043"/>
                    </a:cxn>
                    <a:cxn ang="0">
                      <a:pos x="131" y="1043"/>
                    </a:cxn>
                  </a:cxnLst>
                  <a:rect l="0" t="0" r="r" b="b"/>
                  <a:pathLst>
                    <a:path w="155" h="1043">
                      <a:moveTo>
                        <a:pt x="131" y="1043"/>
                      </a:moveTo>
                      <a:lnTo>
                        <a:pt x="155" y="1043"/>
                      </a:lnTo>
                      <a:lnTo>
                        <a:pt x="42" y="0"/>
                      </a:lnTo>
                      <a:lnTo>
                        <a:pt x="0" y="0"/>
                      </a:lnTo>
                      <a:lnTo>
                        <a:pt x="113" y="1043"/>
                      </a:lnTo>
                      <a:lnTo>
                        <a:pt x="131" y="1043"/>
                      </a:lnTo>
                      <a:lnTo>
                        <a:pt x="13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57" name="Freeform 33"/>
                <p:cNvSpPr>
                  <a:spLocks/>
                </p:cNvSpPr>
                <p:nvPr/>
              </p:nvSpPr>
              <p:spPr bwMode="hidden">
                <a:xfrm>
                  <a:off x="1967" y="0"/>
                  <a:ext cx="240" cy="1045"/>
                </a:xfrm>
                <a:custGeom>
                  <a:avLst/>
                  <a:gdLst/>
                  <a:ahLst/>
                  <a:cxnLst>
                    <a:cxn ang="0">
                      <a:pos x="221" y="1043"/>
                    </a:cxn>
                    <a:cxn ang="0">
                      <a:pos x="239" y="1043"/>
                    </a:cxn>
                    <a:cxn ang="0">
                      <a:pos x="36" y="0"/>
                    </a:cxn>
                    <a:cxn ang="0">
                      <a:pos x="0" y="0"/>
                    </a:cxn>
                    <a:cxn ang="0">
                      <a:pos x="203" y="1043"/>
                    </a:cxn>
                    <a:cxn ang="0">
                      <a:pos x="221" y="1043"/>
                    </a:cxn>
                    <a:cxn ang="0">
                      <a:pos x="221" y="1043"/>
                    </a:cxn>
                  </a:cxnLst>
                  <a:rect l="0" t="0" r="r" b="b"/>
                  <a:pathLst>
                    <a:path w="239" h="1043">
                      <a:moveTo>
                        <a:pt x="221" y="1043"/>
                      </a:moveTo>
                      <a:lnTo>
                        <a:pt x="239" y="1043"/>
                      </a:lnTo>
                      <a:lnTo>
                        <a:pt x="36" y="0"/>
                      </a:lnTo>
                      <a:lnTo>
                        <a:pt x="0" y="0"/>
                      </a:lnTo>
                      <a:lnTo>
                        <a:pt x="203" y="1043"/>
                      </a:lnTo>
                      <a:lnTo>
                        <a:pt x="221" y="1043"/>
                      </a:lnTo>
                      <a:lnTo>
                        <a:pt x="221"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58" name="Freeform 34"/>
                <p:cNvSpPr>
                  <a:spLocks/>
                </p:cNvSpPr>
                <p:nvPr/>
              </p:nvSpPr>
              <p:spPr bwMode="hidden">
                <a:xfrm>
                  <a:off x="1554" y="0"/>
                  <a:ext cx="353" cy="1045"/>
                </a:xfrm>
                <a:custGeom>
                  <a:avLst/>
                  <a:gdLst/>
                  <a:ahLst/>
                  <a:cxnLst>
                    <a:cxn ang="0">
                      <a:pos x="334" y="1043"/>
                    </a:cxn>
                    <a:cxn ang="0">
                      <a:pos x="352" y="1043"/>
                    </a:cxn>
                    <a:cxn ang="0">
                      <a:pos x="41" y="0"/>
                    </a:cxn>
                    <a:cxn ang="0">
                      <a:pos x="0" y="0"/>
                    </a:cxn>
                    <a:cxn ang="0">
                      <a:pos x="311" y="1043"/>
                    </a:cxn>
                    <a:cxn ang="0">
                      <a:pos x="334" y="1043"/>
                    </a:cxn>
                    <a:cxn ang="0">
                      <a:pos x="334" y="1043"/>
                    </a:cxn>
                  </a:cxnLst>
                  <a:rect l="0" t="0" r="r" b="b"/>
                  <a:pathLst>
                    <a:path w="352" h="1043">
                      <a:moveTo>
                        <a:pt x="334" y="1043"/>
                      </a:moveTo>
                      <a:lnTo>
                        <a:pt x="352" y="1043"/>
                      </a:lnTo>
                      <a:lnTo>
                        <a:pt x="41" y="0"/>
                      </a:lnTo>
                      <a:lnTo>
                        <a:pt x="0" y="0"/>
                      </a:lnTo>
                      <a:lnTo>
                        <a:pt x="311" y="1043"/>
                      </a:lnTo>
                      <a:lnTo>
                        <a:pt x="334" y="1043"/>
                      </a:lnTo>
                      <a:lnTo>
                        <a:pt x="33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59" name="Freeform 35"/>
                <p:cNvSpPr>
                  <a:spLocks/>
                </p:cNvSpPr>
                <p:nvPr/>
              </p:nvSpPr>
              <p:spPr bwMode="hidden">
                <a:xfrm>
                  <a:off x="1134" y="0"/>
                  <a:ext cx="450" cy="1045"/>
                </a:xfrm>
                <a:custGeom>
                  <a:avLst/>
                  <a:gdLst/>
                  <a:ahLst/>
                  <a:cxnLst>
                    <a:cxn ang="0">
                      <a:pos x="425" y="1043"/>
                    </a:cxn>
                    <a:cxn ang="0">
                      <a:pos x="449" y="1043"/>
                    </a:cxn>
                    <a:cxn ang="0">
                      <a:pos x="42" y="0"/>
                    </a:cxn>
                    <a:cxn ang="0">
                      <a:pos x="0" y="0"/>
                    </a:cxn>
                    <a:cxn ang="0">
                      <a:pos x="407" y="1043"/>
                    </a:cxn>
                    <a:cxn ang="0">
                      <a:pos x="425" y="1043"/>
                    </a:cxn>
                    <a:cxn ang="0">
                      <a:pos x="425" y="1043"/>
                    </a:cxn>
                  </a:cxnLst>
                  <a:rect l="0" t="0" r="r" b="b"/>
                  <a:pathLst>
                    <a:path w="449" h="1043">
                      <a:moveTo>
                        <a:pt x="425" y="1043"/>
                      </a:moveTo>
                      <a:lnTo>
                        <a:pt x="449" y="1043"/>
                      </a:lnTo>
                      <a:lnTo>
                        <a:pt x="42" y="0"/>
                      </a:lnTo>
                      <a:lnTo>
                        <a:pt x="0" y="0"/>
                      </a:lnTo>
                      <a:lnTo>
                        <a:pt x="407" y="1043"/>
                      </a:lnTo>
                      <a:lnTo>
                        <a:pt x="425" y="1043"/>
                      </a:lnTo>
                      <a:lnTo>
                        <a:pt x="425"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0" name="Freeform 36"/>
                <p:cNvSpPr>
                  <a:spLocks/>
                </p:cNvSpPr>
                <p:nvPr/>
              </p:nvSpPr>
              <p:spPr bwMode="hidden">
                <a:xfrm>
                  <a:off x="714" y="0"/>
                  <a:ext cx="540" cy="1045"/>
                </a:xfrm>
                <a:custGeom>
                  <a:avLst/>
                  <a:gdLst/>
                  <a:ahLst/>
                  <a:cxnLst>
                    <a:cxn ang="0">
                      <a:pos x="520" y="1043"/>
                    </a:cxn>
                    <a:cxn ang="0">
                      <a:pos x="538" y="1043"/>
                    </a:cxn>
                    <a:cxn ang="0">
                      <a:pos x="41" y="0"/>
                    </a:cxn>
                    <a:cxn ang="0">
                      <a:pos x="0" y="0"/>
                    </a:cxn>
                    <a:cxn ang="0">
                      <a:pos x="496" y="1043"/>
                    </a:cxn>
                    <a:cxn ang="0">
                      <a:pos x="520" y="1043"/>
                    </a:cxn>
                    <a:cxn ang="0">
                      <a:pos x="520" y="1043"/>
                    </a:cxn>
                  </a:cxnLst>
                  <a:rect l="0" t="0" r="r" b="b"/>
                  <a:pathLst>
                    <a:path w="538" h="1043">
                      <a:moveTo>
                        <a:pt x="520" y="1043"/>
                      </a:moveTo>
                      <a:lnTo>
                        <a:pt x="538" y="1043"/>
                      </a:lnTo>
                      <a:lnTo>
                        <a:pt x="41" y="0"/>
                      </a:lnTo>
                      <a:lnTo>
                        <a:pt x="0" y="0"/>
                      </a:lnTo>
                      <a:lnTo>
                        <a:pt x="496" y="1043"/>
                      </a:lnTo>
                      <a:lnTo>
                        <a:pt x="520" y="1043"/>
                      </a:lnTo>
                      <a:lnTo>
                        <a:pt x="520"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1" name="Freeform 37"/>
                <p:cNvSpPr>
                  <a:spLocks/>
                </p:cNvSpPr>
                <p:nvPr/>
              </p:nvSpPr>
              <p:spPr bwMode="hidden">
                <a:xfrm>
                  <a:off x="306" y="0"/>
                  <a:ext cx="642" cy="1045"/>
                </a:xfrm>
                <a:custGeom>
                  <a:avLst/>
                  <a:gdLst/>
                  <a:ahLst/>
                  <a:cxnLst>
                    <a:cxn ang="0">
                      <a:pos x="622" y="1043"/>
                    </a:cxn>
                    <a:cxn ang="0">
                      <a:pos x="640" y="1043"/>
                    </a:cxn>
                    <a:cxn ang="0">
                      <a:pos x="48" y="0"/>
                    </a:cxn>
                    <a:cxn ang="0">
                      <a:pos x="0" y="0"/>
                    </a:cxn>
                    <a:cxn ang="0">
                      <a:pos x="598" y="1043"/>
                    </a:cxn>
                    <a:cxn ang="0">
                      <a:pos x="622" y="1043"/>
                    </a:cxn>
                    <a:cxn ang="0">
                      <a:pos x="622" y="1043"/>
                    </a:cxn>
                  </a:cxnLst>
                  <a:rect l="0" t="0" r="r" b="b"/>
                  <a:pathLst>
                    <a:path w="640" h="1043">
                      <a:moveTo>
                        <a:pt x="622" y="1043"/>
                      </a:moveTo>
                      <a:lnTo>
                        <a:pt x="640" y="1043"/>
                      </a:lnTo>
                      <a:lnTo>
                        <a:pt x="48" y="0"/>
                      </a:lnTo>
                      <a:lnTo>
                        <a:pt x="0" y="0"/>
                      </a:lnTo>
                      <a:lnTo>
                        <a:pt x="598" y="1043"/>
                      </a:lnTo>
                      <a:lnTo>
                        <a:pt x="622" y="1043"/>
                      </a:lnTo>
                      <a:lnTo>
                        <a:pt x="622"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2" name="Freeform 38"/>
                <p:cNvSpPr>
                  <a:spLocks/>
                </p:cNvSpPr>
                <p:nvPr/>
              </p:nvSpPr>
              <p:spPr bwMode="hidden">
                <a:xfrm>
                  <a:off x="0" y="108"/>
                  <a:ext cx="630" cy="937"/>
                </a:xfrm>
                <a:custGeom>
                  <a:avLst/>
                  <a:gdLst/>
                  <a:ahLst/>
                  <a:cxnLst>
                    <a:cxn ang="0">
                      <a:pos x="604" y="935"/>
                    </a:cxn>
                    <a:cxn ang="0">
                      <a:pos x="628" y="935"/>
                    </a:cxn>
                    <a:cxn ang="0">
                      <a:pos x="0" y="0"/>
                    </a:cxn>
                    <a:cxn ang="0">
                      <a:pos x="0" y="66"/>
                    </a:cxn>
                    <a:cxn ang="0">
                      <a:pos x="580" y="935"/>
                    </a:cxn>
                    <a:cxn ang="0">
                      <a:pos x="604" y="935"/>
                    </a:cxn>
                    <a:cxn ang="0">
                      <a:pos x="604" y="935"/>
                    </a:cxn>
                  </a:cxnLst>
                  <a:rect l="0" t="0" r="r" b="b"/>
                  <a:pathLst>
                    <a:path w="628" h="935">
                      <a:moveTo>
                        <a:pt x="604" y="935"/>
                      </a:moveTo>
                      <a:lnTo>
                        <a:pt x="628" y="935"/>
                      </a:lnTo>
                      <a:lnTo>
                        <a:pt x="0" y="0"/>
                      </a:lnTo>
                      <a:lnTo>
                        <a:pt x="0" y="66"/>
                      </a:lnTo>
                      <a:lnTo>
                        <a:pt x="580" y="935"/>
                      </a:lnTo>
                      <a:lnTo>
                        <a:pt x="604" y="935"/>
                      </a:lnTo>
                      <a:lnTo>
                        <a:pt x="604" y="93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3" name="Freeform 39"/>
                <p:cNvSpPr>
                  <a:spLocks/>
                </p:cNvSpPr>
                <p:nvPr/>
              </p:nvSpPr>
              <p:spPr bwMode="hidden">
                <a:xfrm>
                  <a:off x="3191" y="0"/>
                  <a:ext cx="155" cy="1045"/>
                </a:xfrm>
                <a:custGeom>
                  <a:avLst/>
                  <a:gdLst/>
                  <a:ahLst/>
                  <a:cxnLst>
                    <a:cxn ang="0">
                      <a:pos x="18" y="1043"/>
                    </a:cxn>
                    <a:cxn ang="0">
                      <a:pos x="42" y="1043"/>
                    </a:cxn>
                    <a:cxn ang="0">
                      <a:pos x="155" y="0"/>
                    </a:cxn>
                    <a:cxn ang="0">
                      <a:pos x="114" y="0"/>
                    </a:cxn>
                    <a:cxn ang="0">
                      <a:pos x="0" y="1043"/>
                    </a:cxn>
                    <a:cxn ang="0">
                      <a:pos x="18" y="1043"/>
                    </a:cxn>
                    <a:cxn ang="0">
                      <a:pos x="18" y="1043"/>
                    </a:cxn>
                  </a:cxnLst>
                  <a:rect l="0" t="0" r="r" b="b"/>
                  <a:pathLst>
                    <a:path w="155" h="1043">
                      <a:moveTo>
                        <a:pt x="18" y="1043"/>
                      </a:moveTo>
                      <a:lnTo>
                        <a:pt x="42" y="1043"/>
                      </a:lnTo>
                      <a:lnTo>
                        <a:pt x="155" y="0"/>
                      </a:lnTo>
                      <a:lnTo>
                        <a:pt x="114"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4" name="Freeform 40"/>
                <p:cNvSpPr>
                  <a:spLocks/>
                </p:cNvSpPr>
                <p:nvPr/>
              </p:nvSpPr>
              <p:spPr bwMode="hidden">
                <a:xfrm>
                  <a:off x="3533" y="0"/>
                  <a:ext cx="240" cy="1045"/>
                </a:xfrm>
                <a:custGeom>
                  <a:avLst/>
                  <a:gdLst/>
                  <a:ahLst/>
                  <a:cxnLst>
                    <a:cxn ang="0">
                      <a:pos x="18" y="1043"/>
                    </a:cxn>
                    <a:cxn ang="0">
                      <a:pos x="36" y="1043"/>
                    </a:cxn>
                    <a:cxn ang="0">
                      <a:pos x="239" y="0"/>
                    </a:cxn>
                    <a:cxn ang="0">
                      <a:pos x="203" y="0"/>
                    </a:cxn>
                    <a:cxn ang="0">
                      <a:pos x="0" y="1043"/>
                    </a:cxn>
                    <a:cxn ang="0">
                      <a:pos x="18" y="1043"/>
                    </a:cxn>
                    <a:cxn ang="0">
                      <a:pos x="18" y="1043"/>
                    </a:cxn>
                  </a:cxnLst>
                  <a:rect l="0" t="0" r="r" b="b"/>
                  <a:pathLst>
                    <a:path w="239" h="1043">
                      <a:moveTo>
                        <a:pt x="18" y="1043"/>
                      </a:moveTo>
                      <a:lnTo>
                        <a:pt x="36" y="1043"/>
                      </a:lnTo>
                      <a:lnTo>
                        <a:pt x="239" y="0"/>
                      </a:lnTo>
                      <a:lnTo>
                        <a:pt x="203"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5" name="Freeform 41"/>
                <p:cNvSpPr>
                  <a:spLocks/>
                </p:cNvSpPr>
                <p:nvPr/>
              </p:nvSpPr>
              <p:spPr bwMode="hidden">
                <a:xfrm>
                  <a:off x="3821" y="0"/>
                  <a:ext cx="359" cy="1045"/>
                </a:xfrm>
                <a:custGeom>
                  <a:avLst/>
                  <a:gdLst/>
                  <a:ahLst/>
                  <a:cxnLst>
                    <a:cxn ang="0">
                      <a:pos x="24" y="1043"/>
                    </a:cxn>
                    <a:cxn ang="0">
                      <a:pos x="42" y="1043"/>
                    </a:cxn>
                    <a:cxn ang="0">
                      <a:pos x="358" y="0"/>
                    </a:cxn>
                    <a:cxn ang="0">
                      <a:pos x="317" y="0"/>
                    </a:cxn>
                    <a:cxn ang="0">
                      <a:pos x="0" y="1043"/>
                    </a:cxn>
                    <a:cxn ang="0">
                      <a:pos x="24" y="1043"/>
                    </a:cxn>
                    <a:cxn ang="0">
                      <a:pos x="24" y="1043"/>
                    </a:cxn>
                  </a:cxnLst>
                  <a:rect l="0" t="0" r="r" b="b"/>
                  <a:pathLst>
                    <a:path w="358" h="1043">
                      <a:moveTo>
                        <a:pt x="24" y="1043"/>
                      </a:moveTo>
                      <a:lnTo>
                        <a:pt x="42" y="1043"/>
                      </a:lnTo>
                      <a:lnTo>
                        <a:pt x="358" y="0"/>
                      </a:lnTo>
                      <a:lnTo>
                        <a:pt x="317" y="0"/>
                      </a:lnTo>
                      <a:lnTo>
                        <a:pt x="0" y="1043"/>
                      </a:lnTo>
                      <a:lnTo>
                        <a:pt x="24" y="1043"/>
                      </a:lnTo>
                      <a:lnTo>
                        <a:pt x="24"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6" name="Freeform 42"/>
                <p:cNvSpPr>
                  <a:spLocks/>
                </p:cNvSpPr>
                <p:nvPr/>
              </p:nvSpPr>
              <p:spPr bwMode="hidden">
                <a:xfrm>
                  <a:off x="4139" y="0"/>
                  <a:ext cx="449" cy="1045"/>
                </a:xfrm>
                <a:custGeom>
                  <a:avLst/>
                  <a:gdLst/>
                  <a:ahLst/>
                  <a:cxnLst>
                    <a:cxn ang="0">
                      <a:pos x="18" y="1043"/>
                    </a:cxn>
                    <a:cxn ang="0">
                      <a:pos x="41" y="1043"/>
                    </a:cxn>
                    <a:cxn ang="0">
                      <a:pos x="448" y="0"/>
                    </a:cxn>
                    <a:cxn ang="0">
                      <a:pos x="406" y="0"/>
                    </a:cxn>
                    <a:cxn ang="0">
                      <a:pos x="0" y="1043"/>
                    </a:cxn>
                    <a:cxn ang="0">
                      <a:pos x="18" y="1043"/>
                    </a:cxn>
                    <a:cxn ang="0">
                      <a:pos x="18" y="1043"/>
                    </a:cxn>
                  </a:cxnLst>
                  <a:rect l="0" t="0" r="r" b="b"/>
                  <a:pathLst>
                    <a:path w="448" h="1043">
                      <a:moveTo>
                        <a:pt x="18" y="1043"/>
                      </a:moveTo>
                      <a:lnTo>
                        <a:pt x="41" y="1043"/>
                      </a:lnTo>
                      <a:lnTo>
                        <a:pt x="448" y="0"/>
                      </a:lnTo>
                      <a:lnTo>
                        <a:pt x="406"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7" name="Freeform 43"/>
                <p:cNvSpPr>
                  <a:spLocks/>
                </p:cNvSpPr>
                <p:nvPr/>
              </p:nvSpPr>
              <p:spPr bwMode="hidden">
                <a:xfrm>
                  <a:off x="4480" y="0"/>
                  <a:ext cx="541" cy="1045"/>
                </a:xfrm>
                <a:custGeom>
                  <a:avLst/>
                  <a:gdLst/>
                  <a:ahLst/>
                  <a:cxnLst>
                    <a:cxn ang="0">
                      <a:pos x="18" y="1043"/>
                    </a:cxn>
                    <a:cxn ang="0">
                      <a:pos x="42" y="1043"/>
                    </a:cxn>
                    <a:cxn ang="0">
                      <a:pos x="539" y="0"/>
                    </a:cxn>
                    <a:cxn ang="0">
                      <a:pos x="497" y="0"/>
                    </a:cxn>
                    <a:cxn ang="0">
                      <a:pos x="0" y="1043"/>
                    </a:cxn>
                    <a:cxn ang="0">
                      <a:pos x="18" y="1043"/>
                    </a:cxn>
                    <a:cxn ang="0">
                      <a:pos x="18" y="1043"/>
                    </a:cxn>
                  </a:cxnLst>
                  <a:rect l="0" t="0" r="r" b="b"/>
                  <a:pathLst>
                    <a:path w="539" h="1043">
                      <a:moveTo>
                        <a:pt x="18" y="1043"/>
                      </a:moveTo>
                      <a:lnTo>
                        <a:pt x="42" y="1043"/>
                      </a:lnTo>
                      <a:lnTo>
                        <a:pt x="539" y="0"/>
                      </a:lnTo>
                      <a:lnTo>
                        <a:pt x="497"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8" name="Freeform 44"/>
                <p:cNvSpPr>
                  <a:spLocks/>
                </p:cNvSpPr>
                <p:nvPr/>
              </p:nvSpPr>
              <p:spPr bwMode="hidden">
                <a:xfrm>
                  <a:off x="4768" y="0"/>
                  <a:ext cx="642" cy="1045"/>
                </a:xfrm>
                <a:custGeom>
                  <a:avLst/>
                  <a:gdLst/>
                  <a:ahLst/>
                  <a:cxnLst>
                    <a:cxn ang="0">
                      <a:pos x="18" y="1043"/>
                    </a:cxn>
                    <a:cxn ang="0">
                      <a:pos x="42" y="1043"/>
                    </a:cxn>
                    <a:cxn ang="0">
                      <a:pos x="640" y="0"/>
                    </a:cxn>
                    <a:cxn ang="0">
                      <a:pos x="592" y="0"/>
                    </a:cxn>
                    <a:cxn ang="0">
                      <a:pos x="0" y="1043"/>
                    </a:cxn>
                    <a:cxn ang="0">
                      <a:pos x="18" y="1043"/>
                    </a:cxn>
                    <a:cxn ang="0">
                      <a:pos x="18" y="1043"/>
                    </a:cxn>
                  </a:cxnLst>
                  <a:rect l="0" t="0" r="r" b="b"/>
                  <a:pathLst>
                    <a:path w="640" h="1043">
                      <a:moveTo>
                        <a:pt x="18" y="1043"/>
                      </a:moveTo>
                      <a:lnTo>
                        <a:pt x="42" y="1043"/>
                      </a:lnTo>
                      <a:lnTo>
                        <a:pt x="640" y="0"/>
                      </a:lnTo>
                      <a:lnTo>
                        <a:pt x="592" y="0"/>
                      </a:lnTo>
                      <a:lnTo>
                        <a:pt x="0" y="1043"/>
                      </a:lnTo>
                      <a:lnTo>
                        <a:pt x="18" y="1043"/>
                      </a:lnTo>
                      <a:lnTo>
                        <a:pt x="18" y="1043"/>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sp>
              <p:nvSpPr>
                <p:cNvPr id="77869" name="Freeform 45"/>
                <p:cNvSpPr>
                  <a:spLocks/>
                </p:cNvSpPr>
                <p:nvPr/>
              </p:nvSpPr>
              <p:spPr bwMode="hidden">
                <a:xfrm>
                  <a:off x="5086" y="48"/>
                  <a:ext cx="672" cy="997"/>
                </a:xfrm>
                <a:custGeom>
                  <a:avLst/>
                  <a:gdLst/>
                  <a:ahLst/>
                  <a:cxnLst>
                    <a:cxn ang="0">
                      <a:pos x="24" y="995"/>
                    </a:cxn>
                    <a:cxn ang="0">
                      <a:pos x="48" y="995"/>
                    </a:cxn>
                    <a:cxn ang="0">
                      <a:pos x="670" y="72"/>
                    </a:cxn>
                    <a:cxn ang="0">
                      <a:pos x="670" y="0"/>
                    </a:cxn>
                    <a:cxn ang="0">
                      <a:pos x="0" y="995"/>
                    </a:cxn>
                    <a:cxn ang="0">
                      <a:pos x="24" y="995"/>
                    </a:cxn>
                    <a:cxn ang="0">
                      <a:pos x="24" y="995"/>
                    </a:cxn>
                  </a:cxnLst>
                  <a:rect l="0" t="0" r="r" b="b"/>
                  <a:pathLst>
                    <a:path w="670" h="995">
                      <a:moveTo>
                        <a:pt x="24" y="995"/>
                      </a:moveTo>
                      <a:lnTo>
                        <a:pt x="48" y="995"/>
                      </a:lnTo>
                      <a:lnTo>
                        <a:pt x="670" y="72"/>
                      </a:lnTo>
                      <a:lnTo>
                        <a:pt x="670" y="0"/>
                      </a:lnTo>
                      <a:lnTo>
                        <a:pt x="0" y="995"/>
                      </a:lnTo>
                      <a:lnTo>
                        <a:pt x="24" y="995"/>
                      </a:lnTo>
                      <a:lnTo>
                        <a:pt x="24" y="995"/>
                      </a:lnTo>
                      <a:close/>
                    </a:path>
                  </a:pathLst>
                </a:custGeom>
                <a:gradFill rotWithShape="0">
                  <a:gsLst>
                    <a:gs pos="0">
                      <a:schemeClr val="bg2"/>
                    </a:gs>
                    <a:gs pos="100000">
                      <a:schemeClr val="bg2">
                        <a:gamma/>
                        <a:shade val="69804"/>
                        <a:invGamma/>
                      </a:schemeClr>
                    </a:gs>
                  </a:gsLst>
                  <a:lin ang="5400000" scaled="1"/>
                </a:gradFill>
                <a:ln w="9525">
                  <a:noFill/>
                  <a:round/>
                  <a:headEnd/>
                  <a:tailEnd/>
                </a:ln>
              </p:spPr>
              <p:txBody>
                <a:bodyPr/>
                <a:lstStyle/>
                <a:p>
                  <a:endParaRPr lang="zh-CN" altLang="en-US"/>
                </a:p>
              </p:txBody>
            </p:sp>
          </p:grpSp>
          <p:grpSp>
            <p:nvGrpSpPr>
              <p:cNvPr id="77870" name="Group 46"/>
              <p:cNvGrpSpPr>
                <a:grpSpLocks/>
              </p:cNvGrpSpPr>
              <p:nvPr userDrawn="1"/>
            </p:nvGrpSpPr>
            <p:grpSpPr bwMode="auto">
              <a:xfrm>
                <a:off x="0" y="558"/>
                <a:ext cx="5758" cy="487"/>
                <a:chOff x="0" y="558"/>
                <a:chExt cx="5758" cy="487"/>
              </a:xfrm>
            </p:grpSpPr>
            <p:sp>
              <p:nvSpPr>
                <p:cNvPr id="77871" name="Freeform 47"/>
                <p:cNvSpPr>
                  <a:spLocks/>
                </p:cNvSpPr>
                <p:nvPr/>
              </p:nvSpPr>
              <p:spPr bwMode="hidden">
                <a:xfrm>
                  <a:off x="0" y="618"/>
                  <a:ext cx="306" cy="427"/>
                </a:xfrm>
                <a:custGeom>
                  <a:avLst/>
                  <a:gdLst/>
                  <a:ahLst/>
                  <a:cxnLst>
                    <a:cxn ang="0">
                      <a:pos x="281" y="426"/>
                    </a:cxn>
                    <a:cxn ang="0">
                      <a:pos x="305" y="426"/>
                    </a:cxn>
                    <a:cxn ang="0">
                      <a:pos x="0" y="0"/>
                    </a:cxn>
                    <a:cxn ang="0">
                      <a:pos x="0" y="66"/>
                    </a:cxn>
                    <a:cxn ang="0">
                      <a:pos x="251" y="426"/>
                    </a:cxn>
                    <a:cxn ang="0">
                      <a:pos x="281" y="426"/>
                    </a:cxn>
                    <a:cxn ang="0">
                      <a:pos x="281" y="426"/>
                    </a:cxn>
                  </a:cxnLst>
                  <a:rect l="0" t="0" r="r" b="b"/>
                  <a:pathLst>
                    <a:path w="305" h="426">
                      <a:moveTo>
                        <a:pt x="281" y="426"/>
                      </a:moveTo>
                      <a:lnTo>
                        <a:pt x="305" y="426"/>
                      </a:lnTo>
                      <a:lnTo>
                        <a:pt x="0" y="0"/>
                      </a:lnTo>
                      <a:lnTo>
                        <a:pt x="0" y="66"/>
                      </a:lnTo>
                      <a:lnTo>
                        <a:pt x="251" y="426"/>
                      </a:lnTo>
                      <a:lnTo>
                        <a:pt x="281" y="426"/>
                      </a:lnTo>
                      <a:lnTo>
                        <a:pt x="281" y="426"/>
                      </a:lnTo>
                      <a:close/>
                    </a:path>
                  </a:pathLst>
                </a:custGeom>
                <a:solidFill>
                  <a:schemeClr val="accent2"/>
                </a:solidFill>
                <a:ln w="9525">
                  <a:noFill/>
                  <a:round/>
                  <a:headEnd/>
                  <a:tailEnd/>
                </a:ln>
              </p:spPr>
              <p:txBody>
                <a:bodyPr/>
                <a:lstStyle/>
                <a:p>
                  <a:endParaRPr lang="zh-CN" altLang="en-US"/>
                </a:p>
              </p:txBody>
            </p:sp>
            <p:sp>
              <p:nvSpPr>
                <p:cNvPr id="77872" name="Freeform 48"/>
                <p:cNvSpPr>
                  <a:spLocks/>
                </p:cNvSpPr>
                <p:nvPr/>
              </p:nvSpPr>
              <p:spPr bwMode="hidden">
                <a:xfrm>
                  <a:off x="5410" y="558"/>
                  <a:ext cx="348" cy="487"/>
                </a:xfrm>
                <a:custGeom>
                  <a:avLst/>
                  <a:gdLst/>
                  <a:ahLst/>
                  <a:cxnLst>
                    <a:cxn ang="0">
                      <a:pos x="24" y="486"/>
                    </a:cxn>
                    <a:cxn ang="0">
                      <a:pos x="48" y="486"/>
                    </a:cxn>
                    <a:cxn ang="0">
                      <a:pos x="347" y="72"/>
                    </a:cxn>
                    <a:cxn ang="0">
                      <a:pos x="347" y="0"/>
                    </a:cxn>
                    <a:cxn ang="0">
                      <a:pos x="0" y="486"/>
                    </a:cxn>
                    <a:cxn ang="0">
                      <a:pos x="24" y="486"/>
                    </a:cxn>
                    <a:cxn ang="0">
                      <a:pos x="24" y="486"/>
                    </a:cxn>
                  </a:cxnLst>
                  <a:rect l="0" t="0" r="r" b="b"/>
                  <a:pathLst>
                    <a:path w="347" h="486">
                      <a:moveTo>
                        <a:pt x="24" y="486"/>
                      </a:moveTo>
                      <a:lnTo>
                        <a:pt x="48" y="486"/>
                      </a:lnTo>
                      <a:lnTo>
                        <a:pt x="347" y="72"/>
                      </a:lnTo>
                      <a:lnTo>
                        <a:pt x="347" y="0"/>
                      </a:lnTo>
                      <a:lnTo>
                        <a:pt x="0" y="486"/>
                      </a:lnTo>
                      <a:lnTo>
                        <a:pt x="24" y="486"/>
                      </a:lnTo>
                      <a:lnTo>
                        <a:pt x="24" y="486"/>
                      </a:lnTo>
                      <a:close/>
                    </a:path>
                  </a:pathLst>
                </a:custGeom>
                <a:solidFill>
                  <a:schemeClr val="accent2"/>
                </a:solidFill>
                <a:ln w="9525">
                  <a:noFill/>
                  <a:round/>
                  <a:headEnd/>
                  <a:tailEnd/>
                </a:ln>
              </p:spPr>
              <p:txBody>
                <a:bodyPr/>
                <a:lstStyle/>
                <a:p>
                  <a:endParaRPr lang="zh-CN" altLang="en-US"/>
                </a:p>
              </p:txBody>
            </p:sp>
          </p:grpSp>
          <p:grpSp>
            <p:nvGrpSpPr>
              <p:cNvPr id="77873" name="Group 49"/>
              <p:cNvGrpSpPr>
                <a:grpSpLocks/>
              </p:cNvGrpSpPr>
              <p:nvPr userDrawn="1"/>
            </p:nvGrpSpPr>
            <p:grpSpPr bwMode="auto">
              <a:xfrm>
                <a:off x="264" y="1039"/>
                <a:ext cx="5200" cy="3280"/>
                <a:chOff x="264" y="1039"/>
                <a:chExt cx="5200" cy="3280"/>
              </a:xfrm>
            </p:grpSpPr>
            <p:sp>
              <p:nvSpPr>
                <p:cNvPr id="77874" name="Freeform 50"/>
                <p:cNvSpPr>
                  <a:spLocks/>
                </p:cNvSpPr>
                <p:nvPr/>
              </p:nvSpPr>
              <p:spPr bwMode="hidden">
                <a:xfrm>
                  <a:off x="2849" y="1039"/>
                  <a:ext cx="42" cy="3280"/>
                </a:xfrm>
                <a:custGeom>
                  <a:avLst/>
                  <a:gdLst/>
                  <a:ahLst/>
                  <a:cxnLst>
                    <a:cxn ang="0">
                      <a:pos x="18" y="0"/>
                    </a:cxn>
                    <a:cxn ang="0">
                      <a:pos x="0" y="0"/>
                    </a:cxn>
                    <a:cxn ang="0">
                      <a:pos x="0" y="3273"/>
                    </a:cxn>
                    <a:cxn ang="0">
                      <a:pos x="42" y="3273"/>
                    </a:cxn>
                    <a:cxn ang="0">
                      <a:pos x="42" y="0"/>
                    </a:cxn>
                    <a:cxn ang="0">
                      <a:pos x="18" y="0"/>
                    </a:cxn>
                    <a:cxn ang="0">
                      <a:pos x="18" y="0"/>
                    </a:cxn>
                  </a:cxnLst>
                  <a:rect l="0" t="0" r="r" b="b"/>
                  <a:pathLst>
                    <a:path w="42" h="3273">
                      <a:moveTo>
                        <a:pt x="18" y="0"/>
                      </a:moveTo>
                      <a:lnTo>
                        <a:pt x="0" y="0"/>
                      </a:lnTo>
                      <a:lnTo>
                        <a:pt x="0" y="3273"/>
                      </a:lnTo>
                      <a:lnTo>
                        <a:pt x="42"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75" name="Freeform 51"/>
                <p:cNvSpPr>
                  <a:spLocks/>
                </p:cNvSpPr>
                <p:nvPr/>
              </p:nvSpPr>
              <p:spPr bwMode="hidden">
                <a:xfrm>
                  <a:off x="2154" y="1039"/>
                  <a:ext cx="401" cy="3280"/>
                </a:xfrm>
                <a:custGeom>
                  <a:avLst/>
                  <a:gdLst/>
                  <a:ahLst/>
                  <a:cxnLst>
                    <a:cxn ang="0">
                      <a:pos x="376" y="0"/>
                    </a:cxn>
                    <a:cxn ang="0">
                      <a:pos x="358" y="0"/>
                    </a:cxn>
                    <a:cxn ang="0">
                      <a:pos x="0" y="3273"/>
                    </a:cxn>
                    <a:cxn ang="0">
                      <a:pos x="41" y="3273"/>
                    </a:cxn>
                    <a:cxn ang="0">
                      <a:pos x="400" y="0"/>
                    </a:cxn>
                    <a:cxn ang="0">
                      <a:pos x="376" y="0"/>
                    </a:cxn>
                    <a:cxn ang="0">
                      <a:pos x="376" y="0"/>
                    </a:cxn>
                  </a:cxnLst>
                  <a:rect l="0" t="0" r="r" b="b"/>
                  <a:pathLst>
                    <a:path w="400" h="3273">
                      <a:moveTo>
                        <a:pt x="376" y="0"/>
                      </a:moveTo>
                      <a:lnTo>
                        <a:pt x="358" y="0"/>
                      </a:lnTo>
                      <a:lnTo>
                        <a:pt x="0" y="3273"/>
                      </a:lnTo>
                      <a:lnTo>
                        <a:pt x="41" y="3273"/>
                      </a:lnTo>
                      <a:lnTo>
                        <a:pt x="400" y="0"/>
                      </a:lnTo>
                      <a:lnTo>
                        <a:pt x="376" y="0"/>
                      </a:lnTo>
                      <a:lnTo>
                        <a:pt x="37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76" name="Freeform 52"/>
                <p:cNvSpPr>
                  <a:spLocks/>
                </p:cNvSpPr>
                <p:nvPr/>
              </p:nvSpPr>
              <p:spPr bwMode="hidden">
                <a:xfrm>
                  <a:off x="1530" y="1039"/>
                  <a:ext cx="677" cy="3280"/>
                </a:xfrm>
                <a:custGeom>
                  <a:avLst/>
                  <a:gdLst/>
                  <a:ahLst/>
                  <a:cxnLst>
                    <a:cxn ang="0">
                      <a:pos x="657" y="0"/>
                    </a:cxn>
                    <a:cxn ang="0">
                      <a:pos x="639" y="0"/>
                    </a:cxn>
                    <a:cxn ang="0">
                      <a:pos x="0" y="3273"/>
                    </a:cxn>
                    <a:cxn ang="0">
                      <a:pos x="42" y="3273"/>
                    </a:cxn>
                    <a:cxn ang="0">
                      <a:pos x="675" y="0"/>
                    </a:cxn>
                    <a:cxn ang="0">
                      <a:pos x="657" y="0"/>
                    </a:cxn>
                    <a:cxn ang="0">
                      <a:pos x="657" y="0"/>
                    </a:cxn>
                  </a:cxnLst>
                  <a:rect l="0" t="0" r="r" b="b"/>
                  <a:pathLst>
                    <a:path w="675" h="3273">
                      <a:moveTo>
                        <a:pt x="657" y="0"/>
                      </a:moveTo>
                      <a:lnTo>
                        <a:pt x="639" y="0"/>
                      </a:lnTo>
                      <a:lnTo>
                        <a:pt x="0" y="3273"/>
                      </a:lnTo>
                      <a:lnTo>
                        <a:pt x="42" y="3273"/>
                      </a:lnTo>
                      <a:lnTo>
                        <a:pt x="675" y="0"/>
                      </a:lnTo>
                      <a:lnTo>
                        <a:pt x="657" y="0"/>
                      </a:lnTo>
                      <a:lnTo>
                        <a:pt x="657"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77" name="Freeform 53"/>
                <p:cNvSpPr>
                  <a:spLocks/>
                </p:cNvSpPr>
                <p:nvPr/>
              </p:nvSpPr>
              <p:spPr bwMode="hidden">
                <a:xfrm>
                  <a:off x="876" y="1039"/>
                  <a:ext cx="1031" cy="3280"/>
                </a:xfrm>
                <a:custGeom>
                  <a:avLst/>
                  <a:gdLst/>
                  <a:ahLst/>
                  <a:cxnLst>
                    <a:cxn ang="0">
                      <a:pos x="1013" y="0"/>
                    </a:cxn>
                    <a:cxn ang="0">
                      <a:pos x="990" y="0"/>
                    </a:cxn>
                    <a:cxn ang="0">
                      <a:pos x="0" y="3280"/>
                    </a:cxn>
                    <a:cxn ang="0">
                      <a:pos x="42" y="3280"/>
                    </a:cxn>
                    <a:cxn ang="0">
                      <a:pos x="1031" y="4"/>
                    </a:cxn>
                    <a:cxn ang="0">
                      <a:pos x="1013" y="0"/>
                    </a:cxn>
                    <a:cxn ang="0">
                      <a:pos x="1013" y="0"/>
                    </a:cxn>
                  </a:cxnLst>
                  <a:rect l="0" t="0" r="r" b="b"/>
                  <a:pathLst>
                    <a:path w="1031" h="3280">
                      <a:moveTo>
                        <a:pt x="1013" y="0"/>
                      </a:moveTo>
                      <a:lnTo>
                        <a:pt x="990" y="0"/>
                      </a:lnTo>
                      <a:lnTo>
                        <a:pt x="0" y="3280"/>
                      </a:lnTo>
                      <a:lnTo>
                        <a:pt x="42" y="3280"/>
                      </a:lnTo>
                      <a:lnTo>
                        <a:pt x="1031" y="4"/>
                      </a:lnTo>
                      <a:lnTo>
                        <a:pt x="1013" y="0"/>
                      </a:lnTo>
                      <a:lnTo>
                        <a:pt x="101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78" name="Freeform 54"/>
                <p:cNvSpPr>
                  <a:spLocks/>
                </p:cNvSpPr>
                <p:nvPr/>
              </p:nvSpPr>
              <p:spPr bwMode="hidden">
                <a:xfrm>
                  <a:off x="264" y="1039"/>
                  <a:ext cx="1319" cy="3280"/>
                </a:xfrm>
                <a:custGeom>
                  <a:avLst/>
                  <a:gdLst/>
                  <a:ahLst/>
                  <a:cxnLst>
                    <a:cxn ang="0">
                      <a:pos x="1296" y="0"/>
                    </a:cxn>
                    <a:cxn ang="0">
                      <a:pos x="1278" y="0"/>
                    </a:cxn>
                    <a:cxn ang="0">
                      <a:pos x="0" y="3280"/>
                    </a:cxn>
                    <a:cxn ang="0">
                      <a:pos x="42" y="3280"/>
                    </a:cxn>
                    <a:cxn ang="0">
                      <a:pos x="1319" y="5"/>
                    </a:cxn>
                    <a:cxn ang="0">
                      <a:pos x="1296" y="0"/>
                    </a:cxn>
                    <a:cxn ang="0">
                      <a:pos x="1296" y="0"/>
                    </a:cxn>
                  </a:cxnLst>
                  <a:rect l="0" t="0" r="r" b="b"/>
                  <a:pathLst>
                    <a:path w="1319" h="3280">
                      <a:moveTo>
                        <a:pt x="1296" y="0"/>
                      </a:moveTo>
                      <a:lnTo>
                        <a:pt x="1278" y="0"/>
                      </a:lnTo>
                      <a:lnTo>
                        <a:pt x="0" y="3280"/>
                      </a:lnTo>
                      <a:lnTo>
                        <a:pt x="42" y="3280"/>
                      </a:lnTo>
                      <a:lnTo>
                        <a:pt x="1319" y="5"/>
                      </a:lnTo>
                      <a:lnTo>
                        <a:pt x="1296" y="0"/>
                      </a:lnTo>
                      <a:lnTo>
                        <a:pt x="129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79" name="Freeform 55"/>
                <p:cNvSpPr>
                  <a:spLocks/>
                </p:cNvSpPr>
                <p:nvPr/>
              </p:nvSpPr>
              <p:spPr bwMode="hidden">
                <a:xfrm>
                  <a:off x="3191" y="1039"/>
                  <a:ext cx="402" cy="3280"/>
                </a:xfrm>
                <a:custGeom>
                  <a:avLst/>
                  <a:gdLst/>
                  <a:ahLst/>
                  <a:cxnLst>
                    <a:cxn ang="0">
                      <a:pos x="18" y="0"/>
                    </a:cxn>
                    <a:cxn ang="0">
                      <a:pos x="0" y="0"/>
                    </a:cxn>
                    <a:cxn ang="0">
                      <a:pos x="359" y="3273"/>
                    </a:cxn>
                    <a:cxn ang="0">
                      <a:pos x="401" y="3273"/>
                    </a:cxn>
                    <a:cxn ang="0">
                      <a:pos x="42" y="0"/>
                    </a:cxn>
                    <a:cxn ang="0">
                      <a:pos x="18" y="0"/>
                    </a:cxn>
                    <a:cxn ang="0">
                      <a:pos x="18" y="0"/>
                    </a:cxn>
                  </a:cxnLst>
                  <a:rect l="0" t="0" r="r" b="b"/>
                  <a:pathLst>
                    <a:path w="401" h="3273">
                      <a:moveTo>
                        <a:pt x="18" y="0"/>
                      </a:moveTo>
                      <a:lnTo>
                        <a:pt x="0" y="0"/>
                      </a:lnTo>
                      <a:lnTo>
                        <a:pt x="359" y="3273"/>
                      </a:lnTo>
                      <a:lnTo>
                        <a:pt x="401" y="3273"/>
                      </a:lnTo>
                      <a:lnTo>
                        <a:pt x="42"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80" name="Freeform 56"/>
                <p:cNvSpPr>
                  <a:spLocks/>
                </p:cNvSpPr>
                <p:nvPr/>
              </p:nvSpPr>
              <p:spPr bwMode="hidden">
                <a:xfrm>
                  <a:off x="3533" y="1039"/>
                  <a:ext cx="677" cy="3280"/>
                </a:xfrm>
                <a:custGeom>
                  <a:avLst/>
                  <a:gdLst/>
                  <a:ahLst/>
                  <a:cxnLst>
                    <a:cxn ang="0">
                      <a:pos x="18" y="0"/>
                    </a:cxn>
                    <a:cxn ang="0">
                      <a:pos x="0" y="0"/>
                    </a:cxn>
                    <a:cxn ang="0">
                      <a:pos x="640" y="3273"/>
                    </a:cxn>
                    <a:cxn ang="0">
                      <a:pos x="675" y="3273"/>
                    </a:cxn>
                    <a:cxn ang="0">
                      <a:pos x="36" y="0"/>
                    </a:cxn>
                    <a:cxn ang="0">
                      <a:pos x="18" y="0"/>
                    </a:cxn>
                    <a:cxn ang="0">
                      <a:pos x="18" y="0"/>
                    </a:cxn>
                  </a:cxnLst>
                  <a:rect l="0" t="0" r="r" b="b"/>
                  <a:pathLst>
                    <a:path w="675" h="3273">
                      <a:moveTo>
                        <a:pt x="18" y="0"/>
                      </a:moveTo>
                      <a:lnTo>
                        <a:pt x="0" y="0"/>
                      </a:lnTo>
                      <a:lnTo>
                        <a:pt x="640" y="3273"/>
                      </a:lnTo>
                      <a:lnTo>
                        <a:pt x="675" y="3273"/>
                      </a:lnTo>
                      <a:lnTo>
                        <a:pt x="36" y="0"/>
                      </a:lnTo>
                      <a:lnTo>
                        <a:pt x="18" y="0"/>
                      </a:lnTo>
                      <a:lnTo>
                        <a:pt x="18"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81" name="Freeform 57"/>
                <p:cNvSpPr>
                  <a:spLocks/>
                </p:cNvSpPr>
                <p:nvPr/>
              </p:nvSpPr>
              <p:spPr bwMode="hidden">
                <a:xfrm>
                  <a:off x="3822" y="1039"/>
                  <a:ext cx="1036" cy="3280"/>
                </a:xfrm>
                <a:custGeom>
                  <a:avLst/>
                  <a:gdLst/>
                  <a:ahLst/>
                  <a:cxnLst>
                    <a:cxn ang="0">
                      <a:pos x="23" y="0"/>
                    </a:cxn>
                    <a:cxn ang="0">
                      <a:pos x="0" y="5"/>
                    </a:cxn>
                    <a:cxn ang="0">
                      <a:pos x="994" y="3280"/>
                    </a:cxn>
                    <a:cxn ang="0">
                      <a:pos x="1036" y="3280"/>
                    </a:cxn>
                    <a:cxn ang="0">
                      <a:pos x="41" y="0"/>
                    </a:cxn>
                    <a:cxn ang="0">
                      <a:pos x="23" y="0"/>
                    </a:cxn>
                    <a:cxn ang="0">
                      <a:pos x="23" y="0"/>
                    </a:cxn>
                  </a:cxnLst>
                  <a:rect l="0" t="0" r="r" b="b"/>
                  <a:pathLst>
                    <a:path w="1036" h="3280">
                      <a:moveTo>
                        <a:pt x="23" y="0"/>
                      </a:moveTo>
                      <a:lnTo>
                        <a:pt x="0" y="5"/>
                      </a:lnTo>
                      <a:lnTo>
                        <a:pt x="994" y="3280"/>
                      </a:lnTo>
                      <a:lnTo>
                        <a:pt x="1036" y="3280"/>
                      </a:lnTo>
                      <a:lnTo>
                        <a:pt x="41" y="0"/>
                      </a:lnTo>
                      <a:lnTo>
                        <a:pt x="23" y="0"/>
                      </a:lnTo>
                      <a:lnTo>
                        <a:pt x="23"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82" name="Freeform 58"/>
                <p:cNvSpPr>
                  <a:spLocks/>
                </p:cNvSpPr>
                <p:nvPr/>
              </p:nvSpPr>
              <p:spPr bwMode="hidden">
                <a:xfrm>
                  <a:off x="4137" y="1039"/>
                  <a:ext cx="1327" cy="3280"/>
                </a:xfrm>
                <a:custGeom>
                  <a:avLst/>
                  <a:gdLst/>
                  <a:ahLst/>
                  <a:cxnLst>
                    <a:cxn ang="0">
                      <a:pos x="20" y="0"/>
                    </a:cxn>
                    <a:cxn ang="0">
                      <a:pos x="0" y="7"/>
                    </a:cxn>
                    <a:cxn ang="0">
                      <a:pos x="1285" y="3280"/>
                    </a:cxn>
                    <a:cxn ang="0">
                      <a:pos x="1327" y="3280"/>
                    </a:cxn>
                    <a:cxn ang="0">
                      <a:pos x="43" y="0"/>
                    </a:cxn>
                    <a:cxn ang="0">
                      <a:pos x="20" y="0"/>
                    </a:cxn>
                    <a:cxn ang="0">
                      <a:pos x="20" y="0"/>
                    </a:cxn>
                  </a:cxnLst>
                  <a:rect l="0" t="0" r="r" b="b"/>
                  <a:pathLst>
                    <a:path w="1327" h="3280">
                      <a:moveTo>
                        <a:pt x="20" y="0"/>
                      </a:moveTo>
                      <a:lnTo>
                        <a:pt x="0" y="7"/>
                      </a:lnTo>
                      <a:lnTo>
                        <a:pt x="1285" y="3280"/>
                      </a:lnTo>
                      <a:lnTo>
                        <a:pt x="1327" y="3280"/>
                      </a:lnTo>
                      <a:lnTo>
                        <a:pt x="43" y="0"/>
                      </a:lnTo>
                      <a:lnTo>
                        <a:pt x="20" y="0"/>
                      </a:lnTo>
                      <a:lnTo>
                        <a:pt x="20"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grpSp>
          <p:sp>
            <p:nvSpPr>
              <p:cNvPr id="77883" name="Freeform 59"/>
              <p:cNvSpPr>
                <a:spLocks/>
              </p:cNvSpPr>
              <p:nvPr userDrawn="1"/>
            </p:nvSpPr>
            <p:spPr bwMode="hidden">
              <a:xfrm>
                <a:off x="0" y="1039"/>
                <a:ext cx="1254" cy="2632"/>
              </a:xfrm>
              <a:custGeom>
                <a:avLst/>
                <a:gdLst/>
                <a:ahLst/>
                <a:cxnLst>
                  <a:cxn ang="0">
                    <a:pos x="1236" y="0"/>
                  </a:cxn>
                  <a:cxn ang="0">
                    <a:pos x="1212" y="0"/>
                  </a:cxn>
                  <a:cxn ang="0">
                    <a:pos x="0" y="2542"/>
                  </a:cxn>
                  <a:cxn ang="0">
                    <a:pos x="0" y="2632"/>
                  </a:cxn>
                  <a:cxn ang="0">
                    <a:pos x="1254" y="7"/>
                  </a:cxn>
                  <a:cxn ang="0">
                    <a:pos x="1236" y="0"/>
                  </a:cxn>
                  <a:cxn ang="0">
                    <a:pos x="1236" y="0"/>
                  </a:cxn>
                </a:cxnLst>
                <a:rect l="0" t="0" r="r" b="b"/>
                <a:pathLst>
                  <a:path w="1254" h="2632">
                    <a:moveTo>
                      <a:pt x="1236" y="0"/>
                    </a:moveTo>
                    <a:lnTo>
                      <a:pt x="1212" y="0"/>
                    </a:lnTo>
                    <a:lnTo>
                      <a:pt x="0" y="2542"/>
                    </a:lnTo>
                    <a:lnTo>
                      <a:pt x="0" y="2632"/>
                    </a:lnTo>
                    <a:lnTo>
                      <a:pt x="1254" y="7"/>
                    </a:lnTo>
                    <a:lnTo>
                      <a:pt x="1236" y="0"/>
                    </a:lnTo>
                    <a:lnTo>
                      <a:pt x="1236"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84" name="Freeform 60"/>
              <p:cNvSpPr>
                <a:spLocks/>
              </p:cNvSpPr>
              <p:nvPr userDrawn="1"/>
            </p:nvSpPr>
            <p:spPr bwMode="hidden">
              <a:xfrm>
                <a:off x="0" y="1039"/>
                <a:ext cx="948" cy="1676"/>
              </a:xfrm>
              <a:custGeom>
                <a:avLst/>
                <a:gdLst/>
                <a:ahLst/>
                <a:cxnLst>
                  <a:cxn ang="0">
                    <a:pos x="930" y="0"/>
                  </a:cxn>
                  <a:cxn ang="0">
                    <a:pos x="906" y="0"/>
                  </a:cxn>
                  <a:cxn ang="0">
                    <a:pos x="0" y="1593"/>
                  </a:cxn>
                  <a:cxn ang="0">
                    <a:pos x="0" y="1676"/>
                  </a:cxn>
                  <a:cxn ang="0">
                    <a:pos x="948" y="5"/>
                  </a:cxn>
                  <a:cxn ang="0">
                    <a:pos x="930" y="0"/>
                  </a:cxn>
                  <a:cxn ang="0">
                    <a:pos x="930" y="0"/>
                  </a:cxn>
                </a:cxnLst>
                <a:rect l="0" t="0" r="r" b="b"/>
                <a:pathLst>
                  <a:path w="948" h="1676">
                    <a:moveTo>
                      <a:pt x="930" y="0"/>
                    </a:moveTo>
                    <a:lnTo>
                      <a:pt x="906" y="0"/>
                    </a:lnTo>
                    <a:lnTo>
                      <a:pt x="0" y="1593"/>
                    </a:lnTo>
                    <a:lnTo>
                      <a:pt x="0" y="1676"/>
                    </a:lnTo>
                    <a:lnTo>
                      <a:pt x="948" y="5"/>
                    </a:lnTo>
                    <a:lnTo>
                      <a:pt x="930" y="0"/>
                    </a:lnTo>
                    <a:lnTo>
                      <a:pt x="930" y="0"/>
                    </a:lnTo>
                    <a:close/>
                  </a:path>
                </a:pathLst>
              </a:custGeom>
              <a:solidFill>
                <a:schemeClr val="accent2"/>
              </a:solidFill>
              <a:ln w="9525">
                <a:noFill/>
                <a:round/>
                <a:headEnd/>
                <a:tailEnd/>
              </a:ln>
            </p:spPr>
            <p:txBody>
              <a:bodyPr/>
              <a:lstStyle/>
              <a:p>
                <a:endParaRPr lang="zh-CN" altLang="en-US"/>
              </a:p>
            </p:txBody>
          </p:sp>
          <p:sp>
            <p:nvSpPr>
              <p:cNvPr id="77885" name="Freeform 61"/>
              <p:cNvSpPr>
                <a:spLocks/>
              </p:cNvSpPr>
              <p:nvPr userDrawn="1"/>
            </p:nvSpPr>
            <p:spPr bwMode="hidden">
              <a:xfrm>
                <a:off x="0" y="1039"/>
                <a:ext cx="629" cy="937"/>
              </a:xfrm>
              <a:custGeom>
                <a:avLst/>
                <a:gdLst/>
                <a:ahLst/>
                <a:cxnLst>
                  <a:cxn ang="0">
                    <a:pos x="606" y="0"/>
                  </a:cxn>
                  <a:cxn ang="0">
                    <a:pos x="582" y="0"/>
                  </a:cxn>
                  <a:cxn ang="0">
                    <a:pos x="0" y="871"/>
                  </a:cxn>
                  <a:cxn ang="0">
                    <a:pos x="0" y="937"/>
                  </a:cxn>
                  <a:cxn ang="0">
                    <a:pos x="629" y="4"/>
                  </a:cxn>
                  <a:cxn ang="0">
                    <a:pos x="606" y="0"/>
                  </a:cxn>
                  <a:cxn ang="0">
                    <a:pos x="606" y="0"/>
                  </a:cxn>
                </a:cxnLst>
                <a:rect l="0" t="0" r="r" b="b"/>
                <a:pathLst>
                  <a:path w="629" h="937">
                    <a:moveTo>
                      <a:pt x="606" y="0"/>
                    </a:moveTo>
                    <a:lnTo>
                      <a:pt x="582" y="0"/>
                    </a:lnTo>
                    <a:lnTo>
                      <a:pt x="0" y="871"/>
                    </a:lnTo>
                    <a:lnTo>
                      <a:pt x="0" y="937"/>
                    </a:lnTo>
                    <a:lnTo>
                      <a:pt x="629" y="4"/>
                    </a:lnTo>
                    <a:lnTo>
                      <a:pt x="606" y="0"/>
                    </a:lnTo>
                    <a:lnTo>
                      <a:pt x="606" y="0"/>
                    </a:lnTo>
                    <a:close/>
                  </a:path>
                </a:pathLst>
              </a:custGeom>
              <a:solidFill>
                <a:schemeClr val="accent2"/>
              </a:solidFill>
              <a:ln w="9525">
                <a:noFill/>
                <a:round/>
                <a:headEnd/>
                <a:tailEnd/>
              </a:ln>
            </p:spPr>
            <p:txBody>
              <a:bodyPr/>
              <a:lstStyle/>
              <a:p>
                <a:endParaRPr lang="zh-CN" altLang="en-US"/>
              </a:p>
            </p:txBody>
          </p:sp>
          <p:sp>
            <p:nvSpPr>
              <p:cNvPr id="77886" name="Freeform 62"/>
              <p:cNvSpPr>
                <a:spLocks/>
              </p:cNvSpPr>
              <p:nvPr userDrawn="1"/>
            </p:nvSpPr>
            <p:spPr bwMode="hidden">
              <a:xfrm>
                <a:off x="0" y="1039"/>
                <a:ext cx="305" cy="427"/>
              </a:xfrm>
              <a:custGeom>
                <a:avLst/>
                <a:gdLst/>
                <a:ahLst/>
                <a:cxnLst>
                  <a:cxn ang="0">
                    <a:pos x="282" y="0"/>
                  </a:cxn>
                  <a:cxn ang="0">
                    <a:pos x="252" y="0"/>
                  </a:cxn>
                  <a:cxn ang="0">
                    <a:pos x="0" y="361"/>
                  </a:cxn>
                  <a:cxn ang="0">
                    <a:pos x="0" y="427"/>
                  </a:cxn>
                  <a:cxn ang="0">
                    <a:pos x="305" y="5"/>
                  </a:cxn>
                  <a:cxn ang="0">
                    <a:pos x="282" y="0"/>
                  </a:cxn>
                  <a:cxn ang="0">
                    <a:pos x="282" y="0"/>
                  </a:cxn>
                </a:cxnLst>
                <a:rect l="0" t="0" r="r" b="b"/>
                <a:pathLst>
                  <a:path w="305" h="427">
                    <a:moveTo>
                      <a:pt x="282" y="0"/>
                    </a:moveTo>
                    <a:lnTo>
                      <a:pt x="252" y="0"/>
                    </a:lnTo>
                    <a:lnTo>
                      <a:pt x="0" y="361"/>
                    </a:lnTo>
                    <a:lnTo>
                      <a:pt x="0" y="427"/>
                    </a:lnTo>
                    <a:lnTo>
                      <a:pt x="305" y="5"/>
                    </a:lnTo>
                    <a:lnTo>
                      <a:pt x="282" y="0"/>
                    </a:lnTo>
                    <a:lnTo>
                      <a:pt x="282" y="0"/>
                    </a:lnTo>
                    <a:close/>
                  </a:path>
                </a:pathLst>
              </a:custGeom>
              <a:solidFill>
                <a:schemeClr val="accent2"/>
              </a:solidFill>
              <a:ln w="9525">
                <a:noFill/>
                <a:round/>
                <a:headEnd/>
                <a:tailEnd/>
              </a:ln>
            </p:spPr>
            <p:txBody>
              <a:bodyPr/>
              <a:lstStyle/>
              <a:p>
                <a:endParaRPr lang="zh-CN" altLang="en-US"/>
              </a:p>
            </p:txBody>
          </p:sp>
          <p:sp>
            <p:nvSpPr>
              <p:cNvPr id="77887" name="Freeform 63"/>
              <p:cNvSpPr>
                <a:spLocks/>
              </p:cNvSpPr>
              <p:nvPr userDrawn="1"/>
            </p:nvSpPr>
            <p:spPr bwMode="hidden">
              <a:xfrm>
                <a:off x="4481" y="1039"/>
                <a:ext cx="1277" cy="2686"/>
              </a:xfrm>
              <a:custGeom>
                <a:avLst/>
                <a:gdLst/>
                <a:ahLst/>
                <a:cxnLst>
                  <a:cxn ang="0">
                    <a:pos x="41" y="0"/>
                  </a:cxn>
                  <a:cxn ang="0">
                    <a:pos x="17" y="0"/>
                  </a:cxn>
                  <a:cxn ang="0">
                    <a:pos x="0" y="4"/>
                  </a:cxn>
                  <a:cxn ang="0">
                    <a:pos x="1277" y="2686"/>
                  </a:cxn>
                  <a:cxn ang="0">
                    <a:pos x="1277" y="2596"/>
                  </a:cxn>
                  <a:cxn ang="0">
                    <a:pos x="41" y="0"/>
                  </a:cxn>
                  <a:cxn ang="0">
                    <a:pos x="41" y="0"/>
                  </a:cxn>
                </a:cxnLst>
                <a:rect l="0" t="0" r="r" b="b"/>
                <a:pathLst>
                  <a:path w="1277" h="2686">
                    <a:moveTo>
                      <a:pt x="41" y="0"/>
                    </a:moveTo>
                    <a:lnTo>
                      <a:pt x="17" y="0"/>
                    </a:lnTo>
                    <a:lnTo>
                      <a:pt x="0" y="4"/>
                    </a:lnTo>
                    <a:lnTo>
                      <a:pt x="1277" y="2686"/>
                    </a:lnTo>
                    <a:lnTo>
                      <a:pt x="1277" y="2596"/>
                    </a:lnTo>
                    <a:lnTo>
                      <a:pt x="41" y="0"/>
                    </a:lnTo>
                    <a:lnTo>
                      <a:pt x="41"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77888" name="Freeform 64"/>
              <p:cNvSpPr>
                <a:spLocks/>
              </p:cNvSpPr>
              <p:nvPr userDrawn="1"/>
            </p:nvSpPr>
            <p:spPr bwMode="hidden">
              <a:xfrm>
                <a:off x="4770" y="1039"/>
                <a:ext cx="988" cy="1730"/>
              </a:xfrm>
              <a:custGeom>
                <a:avLst/>
                <a:gdLst/>
                <a:ahLst/>
                <a:cxnLst>
                  <a:cxn ang="0">
                    <a:pos x="16" y="0"/>
                  </a:cxn>
                  <a:cxn ang="0">
                    <a:pos x="0" y="7"/>
                  </a:cxn>
                  <a:cxn ang="0">
                    <a:pos x="988" y="1730"/>
                  </a:cxn>
                  <a:cxn ang="0">
                    <a:pos x="988" y="1653"/>
                  </a:cxn>
                  <a:cxn ang="0">
                    <a:pos x="40" y="0"/>
                  </a:cxn>
                  <a:cxn ang="0">
                    <a:pos x="16" y="0"/>
                  </a:cxn>
                  <a:cxn ang="0">
                    <a:pos x="16" y="0"/>
                  </a:cxn>
                </a:cxnLst>
                <a:rect l="0" t="0" r="r" b="b"/>
                <a:pathLst>
                  <a:path w="988" h="1730">
                    <a:moveTo>
                      <a:pt x="16" y="0"/>
                    </a:moveTo>
                    <a:lnTo>
                      <a:pt x="0" y="7"/>
                    </a:lnTo>
                    <a:lnTo>
                      <a:pt x="988" y="1730"/>
                    </a:lnTo>
                    <a:lnTo>
                      <a:pt x="988" y="1653"/>
                    </a:lnTo>
                    <a:lnTo>
                      <a:pt x="40" y="0"/>
                    </a:lnTo>
                    <a:lnTo>
                      <a:pt x="16" y="0"/>
                    </a:lnTo>
                    <a:lnTo>
                      <a:pt x="16" y="0"/>
                    </a:lnTo>
                    <a:close/>
                  </a:path>
                </a:pathLst>
              </a:custGeom>
              <a:solidFill>
                <a:schemeClr val="accent2"/>
              </a:solidFill>
              <a:ln w="9525">
                <a:noFill/>
                <a:round/>
                <a:headEnd/>
                <a:tailEnd/>
              </a:ln>
            </p:spPr>
            <p:txBody>
              <a:bodyPr/>
              <a:lstStyle/>
              <a:p>
                <a:endParaRPr lang="zh-CN" altLang="en-US"/>
              </a:p>
            </p:txBody>
          </p:sp>
          <p:sp>
            <p:nvSpPr>
              <p:cNvPr id="77889" name="Freeform 65"/>
              <p:cNvSpPr>
                <a:spLocks/>
              </p:cNvSpPr>
              <p:nvPr userDrawn="1"/>
            </p:nvSpPr>
            <p:spPr bwMode="hidden">
              <a:xfrm>
                <a:off x="5088" y="1039"/>
                <a:ext cx="670" cy="997"/>
              </a:xfrm>
              <a:custGeom>
                <a:avLst/>
                <a:gdLst/>
                <a:ahLst/>
                <a:cxnLst>
                  <a:cxn ang="0">
                    <a:pos x="22" y="0"/>
                  </a:cxn>
                  <a:cxn ang="0">
                    <a:pos x="0" y="4"/>
                  </a:cxn>
                  <a:cxn ang="0">
                    <a:pos x="670" y="997"/>
                  </a:cxn>
                  <a:cxn ang="0">
                    <a:pos x="670" y="925"/>
                  </a:cxn>
                  <a:cxn ang="0">
                    <a:pos x="46" y="0"/>
                  </a:cxn>
                  <a:cxn ang="0">
                    <a:pos x="22" y="0"/>
                  </a:cxn>
                  <a:cxn ang="0">
                    <a:pos x="22" y="0"/>
                  </a:cxn>
                </a:cxnLst>
                <a:rect l="0" t="0" r="r" b="b"/>
                <a:pathLst>
                  <a:path w="670" h="997">
                    <a:moveTo>
                      <a:pt x="22" y="0"/>
                    </a:moveTo>
                    <a:lnTo>
                      <a:pt x="0" y="4"/>
                    </a:lnTo>
                    <a:lnTo>
                      <a:pt x="670" y="997"/>
                    </a:lnTo>
                    <a:lnTo>
                      <a:pt x="670" y="925"/>
                    </a:lnTo>
                    <a:lnTo>
                      <a:pt x="46" y="0"/>
                    </a:lnTo>
                    <a:lnTo>
                      <a:pt x="22" y="0"/>
                    </a:lnTo>
                    <a:lnTo>
                      <a:pt x="22" y="0"/>
                    </a:lnTo>
                    <a:close/>
                  </a:path>
                </a:pathLst>
              </a:custGeom>
              <a:solidFill>
                <a:schemeClr val="accent2"/>
              </a:solidFill>
              <a:ln w="9525">
                <a:noFill/>
                <a:round/>
                <a:headEnd/>
                <a:tailEnd/>
              </a:ln>
            </p:spPr>
            <p:txBody>
              <a:bodyPr/>
              <a:lstStyle/>
              <a:p>
                <a:endParaRPr lang="zh-CN" altLang="en-US"/>
              </a:p>
            </p:txBody>
          </p:sp>
          <p:sp>
            <p:nvSpPr>
              <p:cNvPr id="77890" name="Freeform 66"/>
              <p:cNvSpPr>
                <a:spLocks/>
              </p:cNvSpPr>
              <p:nvPr userDrawn="1"/>
            </p:nvSpPr>
            <p:spPr bwMode="hidden">
              <a:xfrm>
                <a:off x="5412" y="1039"/>
                <a:ext cx="346" cy="487"/>
              </a:xfrm>
              <a:custGeom>
                <a:avLst/>
                <a:gdLst/>
                <a:ahLst/>
                <a:cxnLst>
                  <a:cxn ang="0">
                    <a:pos x="22" y="0"/>
                  </a:cxn>
                  <a:cxn ang="0">
                    <a:pos x="0" y="7"/>
                  </a:cxn>
                  <a:cxn ang="0">
                    <a:pos x="346" y="487"/>
                  </a:cxn>
                  <a:cxn ang="0">
                    <a:pos x="346" y="415"/>
                  </a:cxn>
                  <a:cxn ang="0">
                    <a:pos x="46" y="0"/>
                  </a:cxn>
                  <a:cxn ang="0">
                    <a:pos x="22" y="0"/>
                  </a:cxn>
                  <a:cxn ang="0">
                    <a:pos x="22" y="0"/>
                  </a:cxn>
                </a:cxnLst>
                <a:rect l="0" t="0" r="r" b="b"/>
                <a:pathLst>
                  <a:path w="346" h="487">
                    <a:moveTo>
                      <a:pt x="22" y="0"/>
                    </a:moveTo>
                    <a:lnTo>
                      <a:pt x="0" y="7"/>
                    </a:lnTo>
                    <a:lnTo>
                      <a:pt x="346" y="487"/>
                    </a:lnTo>
                    <a:lnTo>
                      <a:pt x="346" y="415"/>
                    </a:lnTo>
                    <a:lnTo>
                      <a:pt x="46" y="0"/>
                    </a:lnTo>
                    <a:lnTo>
                      <a:pt x="22" y="0"/>
                    </a:lnTo>
                    <a:lnTo>
                      <a:pt x="22" y="0"/>
                    </a:lnTo>
                    <a:close/>
                  </a:path>
                </a:pathLst>
              </a:custGeom>
              <a:solidFill>
                <a:schemeClr val="accent2"/>
              </a:solidFill>
              <a:ln w="9525">
                <a:noFill/>
                <a:round/>
                <a:headEnd/>
                <a:tailEnd/>
              </a:ln>
            </p:spPr>
            <p:txBody>
              <a:bodyPr/>
              <a:lstStyle/>
              <a:p>
                <a:endParaRPr lang="zh-CN" altLang="en-US"/>
              </a:p>
            </p:txBody>
          </p:sp>
        </p:grpSp>
      </p:grpSp>
      <p:sp>
        <p:nvSpPr>
          <p:cNvPr id="77891" name="Rectangle 67"/>
          <p:cNvSpPr>
            <a:spLocks noGrp="1" noChangeArrowheads="1"/>
          </p:cNvSpPr>
          <p:nvPr>
            <p:ph type="title"/>
          </p:nvPr>
        </p:nvSpPr>
        <p:spPr bwMode="auto">
          <a:xfrm>
            <a:off x="455613" y="273050"/>
            <a:ext cx="8226425"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77892" name="Rectangle 68"/>
          <p:cNvSpPr>
            <a:spLocks noGrp="1" noChangeArrowheads="1"/>
          </p:cNvSpPr>
          <p:nvPr>
            <p:ph type="dt" sz="half" idx="2"/>
          </p:nvPr>
        </p:nvSpPr>
        <p:spPr bwMode="auto">
          <a:xfrm>
            <a:off x="455613"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solidFill>
                  <a:schemeClr val="tx1"/>
                </a:solidFill>
                <a:effectLst>
                  <a:outerShdw blurRad="38100" dist="38100" dir="2700000" algn="tl">
                    <a:srgbClr val="000000"/>
                  </a:outerShdw>
                </a:effectLst>
                <a:latin typeface="+mn-lt"/>
              </a:defRPr>
            </a:lvl1pPr>
          </a:lstStyle>
          <a:p>
            <a:endParaRPr lang="en-US" altLang="zh-CN"/>
          </a:p>
        </p:txBody>
      </p:sp>
      <p:sp>
        <p:nvSpPr>
          <p:cNvPr id="77893" name="Rectangle 69"/>
          <p:cNvSpPr>
            <a:spLocks noGrp="1" noChangeArrowheads="1"/>
          </p:cNvSpPr>
          <p:nvPr>
            <p:ph type="ftr" sz="quarter" idx="3"/>
          </p:nvPr>
        </p:nvSpPr>
        <p:spPr bwMode="auto">
          <a:xfrm>
            <a:off x="3124200" y="6242050"/>
            <a:ext cx="2895600"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solidFill>
                  <a:schemeClr val="tx1"/>
                </a:solidFill>
                <a:effectLst>
                  <a:outerShdw blurRad="38100" dist="38100" dir="2700000" algn="tl">
                    <a:srgbClr val="000000"/>
                  </a:outerShdw>
                </a:effectLst>
                <a:latin typeface="+mn-lt"/>
              </a:defRPr>
            </a:lvl1pPr>
          </a:lstStyle>
          <a:p>
            <a:endParaRPr lang="en-US" altLang="zh-CN"/>
          </a:p>
        </p:txBody>
      </p:sp>
      <p:sp>
        <p:nvSpPr>
          <p:cNvPr id="77894" name="Rectangle 70"/>
          <p:cNvSpPr>
            <a:spLocks noGrp="1" noChangeArrowheads="1"/>
          </p:cNvSpPr>
          <p:nvPr>
            <p:ph type="sldNum" sz="quarter" idx="4"/>
          </p:nvPr>
        </p:nvSpPr>
        <p:spPr bwMode="auto">
          <a:xfrm>
            <a:off x="6553200" y="6242050"/>
            <a:ext cx="2130425" cy="4746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tx1"/>
                </a:solidFill>
                <a:effectLst>
                  <a:outerShdw blurRad="38100" dist="38100" dir="2700000" algn="tl">
                    <a:srgbClr val="000000"/>
                  </a:outerShdw>
                </a:effectLst>
                <a:latin typeface="+mn-lt"/>
              </a:defRPr>
            </a:lvl1pPr>
          </a:lstStyle>
          <a:p>
            <a:fld id="{591C6DF6-5C36-4E6C-92CB-FE267AB760C6}" type="slidenum">
              <a:rPr lang="zh-CN" altLang="en-US"/>
              <a:pPr/>
              <a:t>‹#›</a:t>
            </a:fld>
            <a:endParaRPr lang="en-US" altLang="zh-CN"/>
          </a:p>
        </p:txBody>
      </p:sp>
      <p:sp>
        <p:nvSpPr>
          <p:cNvPr id="77895" name="Rectangle 71"/>
          <p:cNvSpPr>
            <a:spLocks noGrp="1" noChangeArrowheads="1"/>
          </p:cNvSpPr>
          <p:nvPr>
            <p:ph type="body" idx="1"/>
          </p:nvPr>
        </p:nvSpPr>
        <p:spPr bwMode="auto">
          <a:xfrm>
            <a:off x="455613" y="1598613"/>
            <a:ext cx="8226425" cy="4497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fontAlgn="base">
        <a:spcBef>
          <a:spcPct val="20000"/>
        </a:spcBef>
        <a:spcAft>
          <a:spcPct val="0"/>
        </a:spcAft>
        <a:buClr>
          <a:schemeClr val="tx2"/>
        </a:buClr>
        <a:buSzPct val="115000"/>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Font typeface="Wingdings" pitchFamily="2" charset="2"/>
        <a:buChar char="§"/>
        <a:defRPr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tx2"/>
        </a:buClr>
        <a:buSzPct val="115000"/>
        <a:buFont typeface="Wingdings" pitchFamily="2" charset="2"/>
        <a:buChar char="§"/>
        <a:defRPr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Font typeface="Wingdings" pitchFamily="2" charset="2"/>
        <a:buChar char="§"/>
        <a:defRPr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2"/>
        </a:buClr>
        <a:buSzPct val="115000"/>
        <a:buFont typeface="Wingdings" pitchFamily="2" charset="2"/>
        <a:buChar char="§"/>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a:t>第一</a:t>
            </a:r>
            <a:r>
              <a:rPr lang="zh-CN" altLang="en-US" dirty="0" smtClean="0"/>
              <a:t>章 服务</a:t>
            </a:r>
            <a:r>
              <a:rPr lang="zh-CN" altLang="en-US" dirty="0"/>
              <a:t>与服务管理</a:t>
            </a:r>
          </a:p>
        </p:txBody>
      </p:sp>
      <p:sp>
        <p:nvSpPr>
          <p:cNvPr id="93189" name="Rectangle 5"/>
          <p:cNvSpPr>
            <a:spLocks noGrp="1" noChangeArrowheads="1"/>
          </p:cNvSpPr>
          <p:nvPr>
            <p:ph type="body" idx="1"/>
          </p:nvPr>
        </p:nvSpPr>
        <p:spPr/>
        <p:txBody>
          <a:bodyPr/>
          <a:lstStyle/>
          <a:p>
            <a:r>
              <a:rPr lang="zh-CN" altLang="en-US" dirty="0"/>
              <a:t>服务的基本概念以及主要特征 </a:t>
            </a:r>
          </a:p>
          <a:p>
            <a:r>
              <a:rPr lang="zh-CN" altLang="en-US" dirty="0"/>
              <a:t>服务管理的特征与内涵</a:t>
            </a:r>
          </a:p>
          <a:p>
            <a:r>
              <a:rPr lang="zh-CN" altLang="en-US" dirty="0"/>
              <a:t>服务管理与信息技术的关系</a:t>
            </a:r>
          </a:p>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zh-CN" altLang="en-US">
                <a:latin typeface="Times New Roman" pitchFamily="18" charset="0"/>
              </a:rPr>
              <a:t>应用信息技术改进服务管理</a:t>
            </a:r>
            <a:r>
              <a:rPr lang="zh-CN" altLang="en-US"/>
              <a:t> </a:t>
            </a:r>
          </a:p>
        </p:txBody>
      </p:sp>
      <p:grpSp>
        <p:nvGrpSpPr>
          <p:cNvPr id="103478" name="Group 54"/>
          <p:cNvGrpSpPr>
            <a:grpSpLocks/>
          </p:cNvGrpSpPr>
          <p:nvPr/>
        </p:nvGrpSpPr>
        <p:grpSpPr bwMode="auto">
          <a:xfrm>
            <a:off x="533400" y="1524000"/>
            <a:ext cx="8153400" cy="4953000"/>
            <a:chOff x="-3" y="-3"/>
            <a:chExt cx="3540" cy="2774"/>
          </a:xfrm>
        </p:grpSpPr>
        <p:grpSp>
          <p:nvGrpSpPr>
            <p:cNvPr id="103476" name="Group 52"/>
            <p:cNvGrpSpPr>
              <a:grpSpLocks/>
            </p:cNvGrpSpPr>
            <p:nvPr/>
          </p:nvGrpSpPr>
          <p:grpSpPr bwMode="auto">
            <a:xfrm>
              <a:off x="0" y="0"/>
              <a:ext cx="3534" cy="2768"/>
              <a:chOff x="0" y="0"/>
              <a:chExt cx="3534" cy="2768"/>
            </a:xfrm>
          </p:grpSpPr>
          <p:grpSp>
            <p:nvGrpSpPr>
              <p:cNvPr id="103445" name="Group 21"/>
              <p:cNvGrpSpPr>
                <a:grpSpLocks/>
              </p:cNvGrpSpPr>
              <p:nvPr/>
            </p:nvGrpSpPr>
            <p:grpSpPr bwMode="auto">
              <a:xfrm>
                <a:off x="0" y="0"/>
                <a:ext cx="1604" cy="346"/>
                <a:chOff x="0" y="0"/>
                <a:chExt cx="1604" cy="346"/>
              </a:xfrm>
            </p:grpSpPr>
            <p:sp>
              <p:nvSpPr>
                <p:cNvPr id="103428" name="Rectangle 4"/>
                <p:cNvSpPr>
                  <a:spLocks noChangeArrowheads="1"/>
                </p:cNvSpPr>
                <p:nvPr/>
              </p:nvSpPr>
              <p:spPr bwMode="auto">
                <a:xfrm>
                  <a:off x="43" y="0"/>
                  <a:ext cx="1518" cy="346"/>
                </a:xfrm>
                <a:prstGeom prst="rect">
                  <a:avLst/>
                </a:prstGeom>
                <a:noFill/>
                <a:ln w="9525">
                  <a:noFill/>
                  <a:miter lim="800000"/>
                  <a:headEnd/>
                  <a:tailEnd/>
                </a:ln>
                <a:effectLst/>
              </p:spPr>
              <p:txBody>
                <a:bodyPr/>
                <a:lstStyle/>
                <a:p>
                  <a:pPr algn="ctr" eaLnBrk="1" hangingPunct="1"/>
                  <a:r>
                    <a:rPr lang="zh-CN" altLang="en-US" b="1">
                      <a:solidFill>
                        <a:schemeClr val="tx1"/>
                      </a:solidFill>
                    </a:rPr>
                    <a:t>以前的服务体系</a:t>
                  </a:r>
                  <a:endParaRPr lang="zh-CN" altLang="en-US">
                    <a:solidFill>
                      <a:schemeClr val="tx1"/>
                    </a:solidFill>
                    <a:latin typeface="Arial Unicode MS" pitchFamily="34" charset="-122"/>
                    <a:ea typeface="Arial Unicode MS" pitchFamily="34" charset="-122"/>
                    <a:cs typeface="Arial Unicode MS" pitchFamily="34" charset="-122"/>
                  </a:endParaRPr>
                </a:p>
                <a:p>
                  <a:pPr algn="ctr"/>
                  <a:endParaRPr lang="zh-CN" altLang="en-US">
                    <a:solidFill>
                      <a:schemeClr val="tx1"/>
                    </a:solidFill>
                    <a:latin typeface="Arial" charset="0"/>
                  </a:endParaRPr>
                </a:p>
              </p:txBody>
            </p:sp>
            <p:sp>
              <p:nvSpPr>
                <p:cNvPr id="103444" name="Rectangle 20"/>
                <p:cNvSpPr>
                  <a:spLocks noChangeArrowheads="1"/>
                </p:cNvSpPr>
                <p:nvPr/>
              </p:nvSpPr>
              <p:spPr bwMode="auto">
                <a:xfrm>
                  <a:off x="0" y="0"/>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47" name="Group 23"/>
              <p:cNvGrpSpPr>
                <a:grpSpLocks/>
              </p:cNvGrpSpPr>
              <p:nvPr/>
            </p:nvGrpSpPr>
            <p:grpSpPr bwMode="auto">
              <a:xfrm>
                <a:off x="1604" y="0"/>
                <a:ext cx="1930" cy="346"/>
                <a:chOff x="1604" y="0"/>
                <a:chExt cx="1930" cy="346"/>
              </a:xfrm>
            </p:grpSpPr>
            <p:sp>
              <p:nvSpPr>
                <p:cNvPr id="103429" name="Rectangle 5"/>
                <p:cNvSpPr>
                  <a:spLocks noChangeArrowheads="1"/>
                </p:cNvSpPr>
                <p:nvPr/>
              </p:nvSpPr>
              <p:spPr bwMode="auto">
                <a:xfrm>
                  <a:off x="1647" y="0"/>
                  <a:ext cx="1844" cy="346"/>
                </a:xfrm>
                <a:prstGeom prst="rect">
                  <a:avLst/>
                </a:prstGeom>
                <a:noFill/>
                <a:ln w="9525">
                  <a:noFill/>
                  <a:miter lim="800000"/>
                  <a:headEnd/>
                  <a:tailEnd/>
                </a:ln>
                <a:effectLst/>
              </p:spPr>
              <p:txBody>
                <a:bodyPr/>
                <a:lstStyle/>
                <a:p>
                  <a:pPr algn="ctr" eaLnBrk="1" hangingPunct="1"/>
                  <a:r>
                    <a:rPr lang="zh-CN" altLang="en-US" b="1">
                      <a:solidFill>
                        <a:schemeClr val="tx1"/>
                      </a:solidFill>
                    </a:rPr>
                    <a:t>借助信息技术后实施的服务体系</a:t>
                  </a:r>
                  <a:endParaRPr lang="zh-CN" altLang="en-US">
                    <a:solidFill>
                      <a:schemeClr val="tx1"/>
                    </a:solidFill>
                    <a:latin typeface="Arial Unicode MS" pitchFamily="34" charset="-122"/>
                    <a:ea typeface="Arial Unicode MS" pitchFamily="34" charset="-122"/>
                    <a:cs typeface="Arial Unicode MS" pitchFamily="34" charset="-122"/>
                  </a:endParaRPr>
                </a:p>
                <a:p>
                  <a:pPr algn="ctr"/>
                  <a:endParaRPr lang="zh-CN" altLang="en-US">
                    <a:solidFill>
                      <a:schemeClr val="tx1"/>
                    </a:solidFill>
                    <a:latin typeface="Arial" charset="0"/>
                  </a:endParaRPr>
                </a:p>
              </p:txBody>
            </p:sp>
            <p:sp>
              <p:nvSpPr>
                <p:cNvPr id="103446" name="Rectangle 22"/>
                <p:cNvSpPr>
                  <a:spLocks noChangeArrowheads="1"/>
                </p:cNvSpPr>
                <p:nvPr/>
              </p:nvSpPr>
              <p:spPr bwMode="auto">
                <a:xfrm>
                  <a:off x="1604" y="0"/>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49" name="Group 25"/>
              <p:cNvGrpSpPr>
                <a:grpSpLocks/>
              </p:cNvGrpSpPr>
              <p:nvPr/>
            </p:nvGrpSpPr>
            <p:grpSpPr bwMode="auto">
              <a:xfrm>
                <a:off x="0" y="346"/>
                <a:ext cx="1604" cy="346"/>
                <a:chOff x="0" y="346"/>
                <a:chExt cx="1604" cy="346"/>
              </a:xfrm>
            </p:grpSpPr>
            <p:sp>
              <p:nvSpPr>
                <p:cNvPr id="103430" name="Rectangle 6"/>
                <p:cNvSpPr>
                  <a:spLocks noChangeArrowheads="1"/>
                </p:cNvSpPr>
                <p:nvPr/>
              </p:nvSpPr>
              <p:spPr bwMode="auto">
                <a:xfrm>
                  <a:off x="43" y="346"/>
                  <a:ext cx="1518" cy="346"/>
                </a:xfrm>
                <a:prstGeom prst="rect">
                  <a:avLst/>
                </a:prstGeom>
                <a:noFill/>
                <a:ln w="9525">
                  <a:noFill/>
                  <a:miter lim="800000"/>
                  <a:headEnd/>
                  <a:tailEnd/>
                </a:ln>
                <a:effectLst/>
              </p:spPr>
              <p:txBody>
                <a:bodyPr/>
                <a:lstStyle/>
                <a:p>
                  <a:pPr eaLnBrk="1" hangingPunct="1"/>
                  <a:r>
                    <a:rPr lang="zh-CN" altLang="en-US">
                      <a:solidFill>
                        <a:schemeClr val="tx1"/>
                      </a:solidFill>
                    </a:rPr>
                    <a:t>成本中心</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48" name="Rectangle 24"/>
                <p:cNvSpPr>
                  <a:spLocks noChangeArrowheads="1"/>
                </p:cNvSpPr>
                <p:nvPr/>
              </p:nvSpPr>
              <p:spPr bwMode="auto">
                <a:xfrm>
                  <a:off x="0" y="346"/>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51" name="Group 27"/>
              <p:cNvGrpSpPr>
                <a:grpSpLocks/>
              </p:cNvGrpSpPr>
              <p:nvPr/>
            </p:nvGrpSpPr>
            <p:grpSpPr bwMode="auto">
              <a:xfrm>
                <a:off x="1604" y="346"/>
                <a:ext cx="1930" cy="346"/>
                <a:chOff x="1604" y="346"/>
                <a:chExt cx="1930" cy="346"/>
              </a:xfrm>
            </p:grpSpPr>
            <p:sp>
              <p:nvSpPr>
                <p:cNvPr id="103431" name="Rectangle 7"/>
                <p:cNvSpPr>
                  <a:spLocks noChangeArrowheads="1"/>
                </p:cNvSpPr>
                <p:nvPr/>
              </p:nvSpPr>
              <p:spPr bwMode="auto">
                <a:xfrm>
                  <a:off x="1647" y="346"/>
                  <a:ext cx="1844" cy="346"/>
                </a:xfrm>
                <a:prstGeom prst="rect">
                  <a:avLst/>
                </a:prstGeom>
                <a:noFill/>
                <a:ln w="9525">
                  <a:noFill/>
                  <a:miter lim="800000"/>
                  <a:headEnd/>
                  <a:tailEnd/>
                </a:ln>
                <a:effectLst/>
              </p:spPr>
              <p:txBody>
                <a:bodyPr/>
                <a:lstStyle/>
                <a:p>
                  <a:pPr eaLnBrk="1" hangingPunct="1"/>
                  <a:r>
                    <a:rPr lang="zh-CN" altLang="en-US">
                      <a:solidFill>
                        <a:schemeClr val="tx1"/>
                      </a:solidFill>
                    </a:rPr>
                    <a:t>利润中心</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50" name="Rectangle 26"/>
                <p:cNvSpPr>
                  <a:spLocks noChangeArrowheads="1"/>
                </p:cNvSpPr>
                <p:nvPr/>
              </p:nvSpPr>
              <p:spPr bwMode="auto">
                <a:xfrm>
                  <a:off x="1604" y="346"/>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53" name="Group 29"/>
              <p:cNvGrpSpPr>
                <a:grpSpLocks/>
              </p:cNvGrpSpPr>
              <p:nvPr/>
            </p:nvGrpSpPr>
            <p:grpSpPr bwMode="auto">
              <a:xfrm>
                <a:off x="0" y="692"/>
                <a:ext cx="1604" cy="346"/>
                <a:chOff x="0" y="692"/>
                <a:chExt cx="1604" cy="346"/>
              </a:xfrm>
            </p:grpSpPr>
            <p:sp>
              <p:nvSpPr>
                <p:cNvPr id="103432" name="Rectangle 8"/>
                <p:cNvSpPr>
                  <a:spLocks noChangeArrowheads="1"/>
                </p:cNvSpPr>
                <p:nvPr/>
              </p:nvSpPr>
              <p:spPr bwMode="auto">
                <a:xfrm>
                  <a:off x="43" y="692"/>
                  <a:ext cx="1518" cy="346"/>
                </a:xfrm>
                <a:prstGeom prst="rect">
                  <a:avLst/>
                </a:prstGeom>
                <a:noFill/>
                <a:ln w="9525">
                  <a:noFill/>
                  <a:miter lim="800000"/>
                  <a:headEnd/>
                  <a:tailEnd/>
                </a:ln>
                <a:effectLst/>
              </p:spPr>
              <p:txBody>
                <a:bodyPr/>
                <a:lstStyle/>
                <a:p>
                  <a:pPr eaLnBrk="1" hangingPunct="1"/>
                  <a:r>
                    <a:rPr lang="zh-CN" altLang="en-US">
                      <a:solidFill>
                        <a:schemeClr val="tx1"/>
                      </a:solidFill>
                    </a:rPr>
                    <a:t>统一处理</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52" name="Rectangle 28"/>
                <p:cNvSpPr>
                  <a:spLocks noChangeArrowheads="1"/>
                </p:cNvSpPr>
                <p:nvPr/>
              </p:nvSpPr>
              <p:spPr bwMode="auto">
                <a:xfrm>
                  <a:off x="0" y="692"/>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55" name="Group 31"/>
              <p:cNvGrpSpPr>
                <a:grpSpLocks/>
              </p:cNvGrpSpPr>
              <p:nvPr/>
            </p:nvGrpSpPr>
            <p:grpSpPr bwMode="auto">
              <a:xfrm>
                <a:off x="1604" y="692"/>
                <a:ext cx="1930" cy="346"/>
                <a:chOff x="1604" y="692"/>
                <a:chExt cx="1930" cy="346"/>
              </a:xfrm>
            </p:grpSpPr>
            <p:sp>
              <p:nvSpPr>
                <p:cNvPr id="103433" name="Rectangle 9"/>
                <p:cNvSpPr>
                  <a:spLocks noChangeArrowheads="1"/>
                </p:cNvSpPr>
                <p:nvPr/>
              </p:nvSpPr>
              <p:spPr bwMode="auto">
                <a:xfrm>
                  <a:off x="1647" y="692"/>
                  <a:ext cx="1844" cy="346"/>
                </a:xfrm>
                <a:prstGeom prst="rect">
                  <a:avLst/>
                </a:prstGeom>
                <a:noFill/>
                <a:ln w="9525">
                  <a:noFill/>
                  <a:miter lim="800000"/>
                  <a:headEnd/>
                  <a:tailEnd/>
                </a:ln>
                <a:effectLst/>
              </p:spPr>
              <p:txBody>
                <a:bodyPr/>
                <a:lstStyle/>
                <a:p>
                  <a:pPr eaLnBrk="1" hangingPunct="1"/>
                  <a:r>
                    <a:rPr lang="zh-CN" altLang="en-US">
                      <a:solidFill>
                        <a:schemeClr val="tx1"/>
                      </a:solidFill>
                    </a:rPr>
                    <a:t>个性化服务</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54" name="Rectangle 30"/>
                <p:cNvSpPr>
                  <a:spLocks noChangeArrowheads="1"/>
                </p:cNvSpPr>
                <p:nvPr/>
              </p:nvSpPr>
              <p:spPr bwMode="auto">
                <a:xfrm>
                  <a:off x="1604" y="692"/>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57" name="Group 33"/>
              <p:cNvGrpSpPr>
                <a:grpSpLocks/>
              </p:cNvGrpSpPr>
              <p:nvPr/>
            </p:nvGrpSpPr>
            <p:grpSpPr bwMode="auto">
              <a:xfrm>
                <a:off x="0" y="1038"/>
                <a:ext cx="1604" cy="346"/>
                <a:chOff x="0" y="1038"/>
                <a:chExt cx="1604" cy="346"/>
              </a:xfrm>
            </p:grpSpPr>
            <p:sp>
              <p:nvSpPr>
                <p:cNvPr id="103434" name="Rectangle 10"/>
                <p:cNvSpPr>
                  <a:spLocks noChangeArrowheads="1"/>
                </p:cNvSpPr>
                <p:nvPr/>
              </p:nvSpPr>
              <p:spPr bwMode="auto">
                <a:xfrm>
                  <a:off x="43" y="1038"/>
                  <a:ext cx="1518" cy="346"/>
                </a:xfrm>
                <a:prstGeom prst="rect">
                  <a:avLst/>
                </a:prstGeom>
                <a:noFill/>
                <a:ln w="9525">
                  <a:noFill/>
                  <a:miter lim="800000"/>
                  <a:headEnd/>
                  <a:tailEnd/>
                </a:ln>
                <a:effectLst/>
              </p:spPr>
              <p:txBody>
                <a:bodyPr/>
                <a:lstStyle/>
                <a:p>
                  <a:pPr eaLnBrk="1" hangingPunct="1"/>
                  <a:r>
                    <a:rPr lang="zh-CN" altLang="en-US">
                      <a:solidFill>
                        <a:schemeClr val="tx1"/>
                      </a:solidFill>
                    </a:rPr>
                    <a:t>以产品为核心</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56" name="Rectangle 32"/>
                <p:cNvSpPr>
                  <a:spLocks noChangeArrowheads="1"/>
                </p:cNvSpPr>
                <p:nvPr/>
              </p:nvSpPr>
              <p:spPr bwMode="auto">
                <a:xfrm>
                  <a:off x="0" y="1038"/>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59" name="Group 35"/>
              <p:cNvGrpSpPr>
                <a:grpSpLocks/>
              </p:cNvGrpSpPr>
              <p:nvPr/>
            </p:nvGrpSpPr>
            <p:grpSpPr bwMode="auto">
              <a:xfrm>
                <a:off x="1604" y="1038"/>
                <a:ext cx="1930" cy="346"/>
                <a:chOff x="1604" y="1038"/>
                <a:chExt cx="1930" cy="346"/>
              </a:xfrm>
            </p:grpSpPr>
            <p:sp>
              <p:nvSpPr>
                <p:cNvPr id="103435" name="Rectangle 11"/>
                <p:cNvSpPr>
                  <a:spLocks noChangeArrowheads="1"/>
                </p:cNvSpPr>
                <p:nvPr/>
              </p:nvSpPr>
              <p:spPr bwMode="auto">
                <a:xfrm>
                  <a:off x="1647" y="1038"/>
                  <a:ext cx="1844" cy="346"/>
                </a:xfrm>
                <a:prstGeom prst="rect">
                  <a:avLst/>
                </a:prstGeom>
                <a:noFill/>
                <a:ln w="9525">
                  <a:noFill/>
                  <a:miter lim="800000"/>
                  <a:headEnd/>
                  <a:tailEnd/>
                </a:ln>
                <a:effectLst/>
              </p:spPr>
              <p:txBody>
                <a:bodyPr/>
                <a:lstStyle/>
                <a:p>
                  <a:pPr eaLnBrk="1" hangingPunct="1"/>
                  <a:r>
                    <a:rPr lang="zh-CN" altLang="en-US">
                      <a:solidFill>
                        <a:schemeClr val="tx1"/>
                      </a:solidFill>
                    </a:rPr>
                    <a:t>以客户为中心</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58" name="Rectangle 34"/>
                <p:cNvSpPr>
                  <a:spLocks noChangeArrowheads="1"/>
                </p:cNvSpPr>
                <p:nvPr/>
              </p:nvSpPr>
              <p:spPr bwMode="auto">
                <a:xfrm>
                  <a:off x="1604" y="1038"/>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61" name="Group 37"/>
              <p:cNvGrpSpPr>
                <a:grpSpLocks/>
              </p:cNvGrpSpPr>
              <p:nvPr/>
            </p:nvGrpSpPr>
            <p:grpSpPr bwMode="auto">
              <a:xfrm>
                <a:off x="0" y="1384"/>
                <a:ext cx="1604" cy="346"/>
                <a:chOff x="0" y="1384"/>
                <a:chExt cx="1604" cy="346"/>
              </a:xfrm>
            </p:grpSpPr>
            <p:sp>
              <p:nvSpPr>
                <p:cNvPr id="103436" name="Rectangle 12"/>
                <p:cNvSpPr>
                  <a:spLocks noChangeArrowheads="1"/>
                </p:cNvSpPr>
                <p:nvPr/>
              </p:nvSpPr>
              <p:spPr bwMode="auto">
                <a:xfrm>
                  <a:off x="43" y="1384"/>
                  <a:ext cx="1518" cy="346"/>
                </a:xfrm>
                <a:prstGeom prst="rect">
                  <a:avLst/>
                </a:prstGeom>
                <a:noFill/>
                <a:ln w="9525">
                  <a:noFill/>
                  <a:miter lim="800000"/>
                  <a:headEnd/>
                  <a:tailEnd/>
                </a:ln>
                <a:effectLst/>
              </p:spPr>
              <p:txBody>
                <a:bodyPr/>
                <a:lstStyle/>
                <a:p>
                  <a:pPr eaLnBrk="1" hangingPunct="1"/>
                  <a:r>
                    <a:rPr lang="zh-CN" altLang="en-US">
                      <a:solidFill>
                        <a:schemeClr val="tx1"/>
                      </a:solidFill>
                    </a:rPr>
                    <a:t>有限的处理技能</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60" name="Rectangle 36"/>
                <p:cNvSpPr>
                  <a:spLocks noChangeArrowheads="1"/>
                </p:cNvSpPr>
                <p:nvPr/>
              </p:nvSpPr>
              <p:spPr bwMode="auto">
                <a:xfrm>
                  <a:off x="0" y="1384"/>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63" name="Group 39"/>
              <p:cNvGrpSpPr>
                <a:grpSpLocks/>
              </p:cNvGrpSpPr>
              <p:nvPr/>
            </p:nvGrpSpPr>
            <p:grpSpPr bwMode="auto">
              <a:xfrm>
                <a:off x="1604" y="1384"/>
                <a:ext cx="1930" cy="346"/>
                <a:chOff x="1604" y="1384"/>
                <a:chExt cx="1930" cy="346"/>
              </a:xfrm>
            </p:grpSpPr>
            <p:sp>
              <p:nvSpPr>
                <p:cNvPr id="103437" name="Rectangle 13"/>
                <p:cNvSpPr>
                  <a:spLocks noChangeArrowheads="1"/>
                </p:cNvSpPr>
                <p:nvPr/>
              </p:nvSpPr>
              <p:spPr bwMode="auto">
                <a:xfrm>
                  <a:off x="1647" y="1384"/>
                  <a:ext cx="1844" cy="346"/>
                </a:xfrm>
                <a:prstGeom prst="rect">
                  <a:avLst/>
                </a:prstGeom>
                <a:noFill/>
                <a:ln w="9525">
                  <a:noFill/>
                  <a:miter lim="800000"/>
                  <a:headEnd/>
                  <a:tailEnd/>
                </a:ln>
                <a:effectLst/>
              </p:spPr>
              <p:txBody>
                <a:bodyPr/>
                <a:lstStyle/>
                <a:p>
                  <a:pPr eaLnBrk="1" hangingPunct="1"/>
                  <a:r>
                    <a:rPr lang="zh-CN" altLang="en-US">
                      <a:solidFill>
                        <a:schemeClr val="tx1"/>
                      </a:solidFill>
                    </a:rPr>
                    <a:t>完整的专业知识</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62" name="Rectangle 38"/>
                <p:cNvSpPr>
                  <a:spLocks noChangeArrowheads="1"/>
                </p:cNvSpPr>
                <p:nvPr/>
              </p:nvSpPr>
              <p:spPr bwMode="auto">
                <a:xfrm>
                  <a:off x="1604" y="1384"/>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65" name="Group 41"/>
              <p:cNvGrpSpPr>
                <a:grpSpLocks/>
              </p:cNvGrpSpPr>
              <p:nvPr/>
            </p:nvGrpSpPr>
            <p:grpSpPr bwMode="auto">
              <a:xfrm>
                <a:off x="0" y="1730"/>
                <a:ext cx="1604" cy="346"/>
                <a:chOff x="0" y="1730"/>
                <a:chExt cx="1604" cy="346"/>
              </a:xfrm>
            </p:grpSpPr>
            <p:sp>
              <p:nvSpPr>
                <p:cNvPr id="103438" name="Rectangle 14"/>
                <p:cNvSpPr>
                  <a:spLocks noChangeArrowheads="1"/>
                </p:cNvSpPr>
                <p:nvPr/>
              </p:nvSpPr>
              <p:spPr bwMode="auto">
                <a:xfrm>
                  <a:off x="43" y="1730"/>
                  <a:ext cx="1518" cy="346"/>
                </a:xfrm>
                <a:prstGeom prst="rect">
                  <a:avLst/>
                </a:prstGeom>
                <a:noFill/>
                <a:ln w="9525">
                  <a:noFill/>
                  <a:miter lim="800000"/>
                  <a:headEnd/>
                  <a:tailEnd/>
                </a:ln>
                <a:effectLst/>
              </p:spPr>
              <p:txBody>
                <a:bodyPr/>
                <a:lstStyle/>
                <a:p>
                  <a:pPr eaLnBrk="1" hangingPunct="1"/>
                  <a:r>
                    <a:rPr lang="zh-CN" altLang="en-US">
                      <a:solidFill>
                        <a:schemeClr val="tx1"/>
                      </a:solidFill>
                    </a:rPr>
                    <a:t>模糊、不确定的活动</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64" name="Rectangle 40"/>
                <p:cNvSpPr>
                  <a:spLocks noChangeArrowheads="1"/>
                </p:cNvSpPr>
                <p:nvPr/>
              </p:nvSpPr>
              <p:spPr bwMode="auto">
                <a:xfrm>
                  <a:off x="0" y="1730"/>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67" name="Group 43"/>
              <p:cNvGrpSpPr>
                <a:grpSpLocks/>
              </p:cNvGrpSpPr>
              <p:nvPr/>
            </p:nvGrpSpPr>
            <p:grpSpPr bwMode="auto">
              <a:xfrm>
                <a:off x="1604" y="1730"/>
                <a:ext cx="1930" cy="346"/>
                <a:chOff x="1604" y="1730"/>
                <a:chExt cx="1930" cy="346"/>
              </a:xfrm>
            </p:grpSpPr>
            <p:sp>
              <p:nvSpPr>
                <p:cNvPr id="103439" name="Rectangle 15"/>
                <p:cNvSpPr>
                  <a:spLocks noChangeArrowheads="1"/>
                </p:cNvSpPr>
                <p:nvPr/>
              </p:nvSpPr>
              <p:spPr bwMode="auto">
                <a:xfrm>
                  <a:off x="1647" y="1730"/>
                  <a:ext cx="1844" cy="346"/>
                </a:xfrm>
                <a:prstGeom prst="rect">
                  <a:avLst/>
                </a:prstGeom>
                <a:noFill/>
                <a:ln w="9525">
                  <a:noFill/>
                  <a:miter lim="800000"/>
                  <a:headEnd/>
                  <a:tailEnd/>
                </a:ln>
                <a:effectLst/>
              </p:spPr>
              <p:txBody>
                <a:bodyPr/>
                <a:lstStyle/>
                <a:p>
                  <a:pPr eaLnBrk="1" hangingPunct="1"/>
                  <a:r>
                    <a:rPr lang="zh-CN" altLang="en-US">
                      <a:solidFill>
                        <a:schemeClr val="tx1"/>
                      </a:solidFill>
                    </a:rPr>
                    <a:t>可以量化的标准</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66" name="Rectangle 42"/>
                <p:cNvSpPr>
                  <a:spLocks noChangeArrowheads="1"/>
                </p:cNvSpPr>
                <p:nvPr/>
              </p:nvSpPr>
              <p:spPr bwMode="auto">
                <a:xfrm>
                  <a:off x="1604" y="1730"/>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69" name="Group 45"/>
              <p:cNvGrpSpPr>
                <a:grpSpLocks/>
              </p:cNvGrpSpPr>
              <p:nvPr/>
            </p:nvGrpSpPr>
            <p:grpSpPr bwMode="auto">
              <a:xfrm>
                <a:off x="0" y="2076"/>
                <a:ext cx="1604" cy="346"/>
                <a:chOff x="0" y="2076"/>
                <a:chExt cx="1604" cy="346"/>
              </a:xfrm>
            </p:grpSpPr>
            <p:sp>
              <p:nvSpPr>
                <p:cNvPr id="103440" name="Rectangle 16"/>
                <p:cNvSpPr>
                  <a:spLocks noChangeArrowheads="1"/>
                </p:cNvSpPr>
                <p:nvPr/>
              </p:nvSpPr>
              <p:spPr bwMode="auto">
                <a:xfrm>
                  <a:off x="43" y="2076"/>
                  <a:ext cx="1518" cy="346"/>
                </a:xfrm>
                <a:prstGeom prst="rect">
                  <a:avLst/>
                </a:prstGeom>
                <a:noFill/>
                <a:ln w="9525">
                  <a:noFill/>
                  <a:miter lim="800000"/>
                  <a:headEnd/>
                  <a:tailEnd/>
                </a:ln>
                <a:effectLst/>
              </p:spPr>
              <p:txBody>
                <a:bodyPr/>
                <a:lstStyle/>
                <a:p>
                  <a:pPr eaLnBrk="1" hangingPunct="1"/>
                  <a:r>
                    <a:rPr lang="zh-CN" altLang="en-US">
                      <a:solidFill>
                        <a:schemeClr val="tx1"/>
                      </a:solidFill>
                    </a:rPr>
                    <a:t>被动地等待</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68" name="Rectangle 44"/>
                <p:cNvSpPr>
                  <a:spLocks noChangeArrowheads="1"/>
                </p:cNvSpPr>
                <p:nvPr/>
              </p:nvSpPr>
              <p:spPr bwMode="auto">
                <a:xfrm>
                  <a:off x="0" y="2076"/>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71" name="Group 47"/>
              <p:cNvGrpSpPr>
                <a:grpSpLocks/>
              </p:cNvGrpSpPr>
              <p:nvPr/>
            </p:nvGrpSpPr>
            <p:grpSpPr bwMode="auto">
              <a:xfrm>
                <a:off x="1604" y="2076"/>
                <a:ext cx="1930" cy="346"/>
                <a:chOff x="1604" y="2076"/>
                <a:chExt cx="1930" cy="346"/>
              </a:xfrm>
            </p:grpSpPr>
            <p:sp>
              <p:nvSpPr>
                <p:cNvPr id="103441" name="Rectangle 17"/>
                <p:cNvSpPr>
                  <a:spLocks noChangeArrowheads="1"/>
                </p:cNvSpPr>
                <p:nvPr/>
              </p:nvSpPr>
              <p:spPr bwMode="auto">
                <a:xfrm>
                  <a:off x="1647" y="2076"/>
                  <a:ext cx="1844" cy="346"/>
                </a:xfrm>
                <a:prstGeom prst="rect">
                  <a:avLst/>
                </a:prstGeom>
                <a:noFill/>
                <a:ln w="9525">
                  <a:noFill/>
                  <a:miter lim="800000"/>
                  <a:headEnd/>
                  <a:tailEnd/>
                </a:ln>
                <a:effectLst/>
              </p:spPr>
              <p:txBody>
                <a:bodyPr/>
                <a:lstStyle/>
                <a:p>
                  <a:pPr eaLnBrk="1" hangingPunct="1"/>
                  <a:r>
                    <a:rPr lang="zh-CN" altLang="en-US">
                      <a:solidFill>
                        <a:schemeClr val="tx1"/>
                      </a:solidFill>
                    </a:rPr>
                    <a:t>主动地推进</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70" name="Rectangle 46"/>
                <p:cNvSpPr>
                  <a:spLocks noChangeArrowheads="1"/>
                </p:cNvSpPr>
                <p:nvPr/>
              </p:nvSpPr>
              <p:spPr bwMode="auto">
                <a:xfrm>
                  <a:off x="1604" y="2076"/>
                  <a:ext cx="1930" cy="346"/>
                </a:xfrm>
                <a:prstGeom prst="rect">
                  <a:avLst/>
                </a:prstGeom>
                <a:noFill/>
                <a:ln w="7">
                  <a:solidFill>
                    <a:srgbClr val="A0A0A0"/>
                  </a:solidFill>
                  <a:miter lim="800000"/>
                  <a:headEnd/>
                  <a:tailEnd/>
                </a:ln>
                <a:effectLst/>
              </p:spPr>
              <p:txBody>
                <a:bodyPr/>
                <a:lstStyle/>
                <a:p>
                  <a:endParaRPr lang="zh-CN" altLang="en-US"/>
                </a:p>
              </p:txBody>
            </p:sp>
          </p:grpSp>
          <p:grpSp>
            <p:nvGrpSpPr>
              <p:cNvPr id="103473" name="Group 49"/>
              <p:cNvGrpSpPr>
                <a:grpSpLocks/>
              </p:cNvGrpSpPr>
              <p:nvPr/>
            </p:nvGrpSpPr>
            <p:grpSpPr bwMode="auto">
              <a:xfrm>
                <a:off x="0" y="2422"/>
                <a:ext cx="1604" cy="346"/>
                <a:chOff x="0" y="2422"/>
                <a:chExt cx="1604" cy="346"/>
              </a:xfrm>
            </p:grpSpPr>
            <p:sp>
              <p:nvSpPr>
                <p:cNvPr id="103442" name="Rectangle 18"/>
                <p:cNvSpPr>
                  <a:spLocks noChangeArrowheads="1"/>
                </p:cNvSpPr>
                <p:nvPr/>
              </p:nvSpPr>
              <p:spPr bwMode="auto">
                <a:xfrm>
                  <a:off x="43" y="2422"/>
                  <a:ext cx="1518" cy="346"/>
                </a:xfrm>
                <a:prstGeom prst="rect">
                  <a:avLst/>
                </a:prstGeom>
                <a:noFill/>
                <a:ln w="9525">
                  <a:noFill/>
                  <a:miter lim="800000"/>
                  <a:headEnd/>
                  <a:tailEnd/>
                </a:ln>
                <a:effectLst/>
              </p:spPr>
              <p:txBody>
                <a:bodyPr/>
                <a:lstStyle/>
                <a:p>
                  <a:pPr eaLnBrk="1" hangingPunct="1"/>
                  <a:r>
                    <a:rPr lang="zh-CN" altLang="en-US">
                      <a:solidFill>
                        <a:schemeClr val="tx1"/>
                      </a:solidFill>
                    </a:rPr>
                    <a:t>产品售后服务</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72" name="Rectangle 48"/>
                <p:cNvSpPr>
                  <a:spLocks noChangeArrowheads="1"/>
                </p:cNvSpPr>
                <p:nvPr/>
              </p:nvSpPr>
              <p:spPr bwMode="auto">
                <a:xfrm>
                  <a:off x="0" y="2422"/>
                  <a:ext cx="1604" cy="346"/>
                </a:xfrm>
                <a:prstGeom prst="rect">
                  <a:avLst/>
                </a:prstGeom>
                <a:noFill/>
                <a:ln w="7">
                  <a:solidFill>
                    <a:srgbClr val="A0A0A0"/>
                  </a:solidFill>
                  <a:miter lim="800000"/>
                  <a:headEnd/>
                  <a:tailEnd/>
                </a:ln>
                <a:effectLst/>
              </p:spPr>
              <p:txBody>
                <a:bodyPr/>
                <a:lstStyle/>
                <a:p>
                  <a:endParaRPr lang="zh-CN" altLang="en-US"/>
                </a:p>
              </p:txBody>
            </p:sp>
          </p:grpSp>
          <p:grpSp>
            <p:nvGrpSpPr>
              <p:cNvPr id="103475" name="Group 51"/>
              <p:cNvGrpSpPr>
                <a:grpSpLocks/>
              </p:cNvGrpSpPr>
              <p:nvPr/>
            </p:nvGrpSpPr>
            <p:grpSpPr bwMode="auto">
              <a:xfrm>
                <a:off x="1604" y="2422"/>
                <a:ext cx="1930" cy="346"/>
                <a:chOff x="1604" y="2422"/>
                <a:chExt cx="1930" cy="346"/>
              </a:xfrm>
            </p:grpSpPr>
            <p:sp>
              <p:nvSpPr>
                <p:cNvPr id="103443" name="Rectangle 19"/>
                <p:cNvSpPr>
                  <a:spLocks noChangeArrowheads="1"/>
                </p:cNvSpPr>
                <p:nvPr/>
              </p:nvSpPr>
              <p:spPr bwMode="auto">
                <a:xfrm>
                  <a:off x="1647" y="2422"/>
                  <a:ext cx="1844" cy="346"/>
                </a:xfrm>
                <a:prstGeom prst="rect">
                  <a:avLst/>
                </a:prstGeom>
                <a:noFill/>
                <a:ln w="9525">
                  <a:noFill/>
                  <a:miter lim="800000"/>
                  <a:headEnd/>
                  <a:tailEnd/>
                </a:ln>
                <a:effectLst/>
              </p:spPr>
              <p:txBody>
                <a:bodyPr/>
                <a:lstStyle/>
                <a:p>
                  <a:pPr eaLnBrk="1" hangingPunct="1"/>
                  <a:r>
                    <a:rPr lang="zh-CN" altLang="en-US">
                      <a:solidFill>
                        <a:schemeClr val="tx1"/>
                      </a:solidFill>
                    </a:rPr>
                    <a:t>客户关系管理</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3474" name="Rectangle 50"/>
                <p:cNvSpPr>
                  <a:spLocks noChangeArrowheads="1"/>
                </p:cNvSpPr>
                <p:nvPr/>
              </p:nvSpPr>
              <p:spPr bwMode="auto">
                <a:xfrm>
                  <a:off x="1604" y="2422"/>
                  <a:ext cx="1930" cy="346"/>
                </a:xfrm>
                <a:prstGeom prst="rect">
                  <a:avLst/>
                </a:prstGeom>
                <a:noFill/>
                <a:ln w="7">
                  <a:solidFill>
                    <a:srgbClr val="A0A0A0"/>
                  </a:solidFill>
                  <a:miter lim="800000"/>
                  <a:headEnd/>
                  <a:tailEnd/>
                </a:ln>
                <a:effectLst/>
              </p:spPr>
              <p:txBody>
                <a:bodyPr/>
                <a:lstStyle/>
                <a:p>
                  <a:endParaRPr lang="zh-CN" altLang="en-US"/>
                </a:p>
              </p:txBody>
            </p:sp>
          </p:grpSp>
        </p:grpSp>
        <p:sp>
          <p:nvSpPr>
            <p:cNvPr id="103477" name="Rectangle 53"/>
            <p:cNvSpPr>
              <a:spLocks noChangeArrowheads="1"/>
            </p:cNvSpPr>
            <p:nvPr/>
          </p:nvSpPr>
          <p:spPr bwMode="auto">
            <a:xfrm>
              <a:off x="-3" y="-3"/>
              <a:ext cx="3540" cy="2774"/>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配置管理的主要活动 </a:t>
            </a:r>
          </a:p>
        </p:txBody>
      </p:sp>
      <p:grpSp>
        <p:nvGrpSpPr>
          <p:cNvPr id="2" name="Group 163"/>
          <p:cNvGrpSpPr>
            <a:grpSpLocks/>
          </p:cNvGrpSpPr>
          <p:nvPr/>
        </p:nvGrpSpPr>
        <p:grpSpPr bwMode="auto">
          <a:xfrm>
            <a:off x="611188" y="1557338"/>
            <a:ext cx="7921625" cy="4824412"/>
            <a:chOff x="2337" y="10584"/>
            <a:chExt cx="7455" cy="4635"/>
          </a:xfrm>
        </p:grpSpPr>
        <p:sp>
          <p:nvSpPr>
            <p:cNvPr id="98468" name="Rectangle 164"/>
            <p:cNvSpPr>
              <a:spLocks noChangeArrowheads="1"/>
            </p:cNvSpPr>
            <p:nvPr/>
          </p:nvSpPr>
          <p:spPr bwMode="auto">
            <a:xfrm>
              <a:off x="2337" y="10584"/>
              <a:ext cx="7455" cy="2028"/>
            </a:xfrm>
            <a:prstGeom prst="rect">
              <a:avLst/>
            </a:prstGeom>
            <a:solidFill>
              <a:srgbClr val="FFFFFF"/>
            </a:solidFill>
            <a:ln w="12700">
              <a:solidFill>
                <a:srgbClr val="FFFF00"/>
              </a:solidFill>
              <a:miter lim="800000"/>
              <a:headEnd/>
              <a:tailEnd/>
            </a:ln>
          </p:spPr>
          <p:txBody>
            <a:bodyPr/>
            <a:lstStyle/>
            <a:p>
              <a:endParaRPr lang="zh-CN" altLang="en-US"/>
            </a:p>
          </p:txBody>
        </p:sp>
        <p:sp>
          <p:nvSpPr>
            <p:cNvPr id="98469" name="Rectangle 165"/>
            <p:cNvSpPr>
              <a:spLocks noChangeArrowheads="1"/>
            </p:cNvSpPr>
            <p:nvPr/>
          </p:nvSpPr>
          <p:spPr bwMode="auto">
            <a:xfrm>
              <a:off x="2742" y="10800"/>
              <a:ext cx="1365" cy="468"/>
            </a:xfrm>
            <a:prstGeom prst="rect">
              <a:avLst/>
            </a:prstGeom>
            <a:solidFill>
              <a:srgbClr val="FFFFFF"/>
            </a:solidFill>
            <a:ln w="12700">
              <a:solidFill>
                <a:srgbClr val="FFFF00"/>
              </a:solidFill>
              <a:miter lim="800000"/>
              <a:headEnd/>
              <a:tailEnd/>
            </a:ln>
          </p:spPr>
          <p:txBody>
            <a:bodyPr/>
            <a:lstStyle/>
            <a:p>
              <a:pPr algn="ctr"/>
              <a:r>
                <a:rPr lang="zh-CN" altLang="en-US" sz="1600">
                  <a:solidFill>
                    <a:schemeClr val="accent1"/>
                  </a:solidFill>
                  <a:latin typeface="Times New Roman" pitchFamily="18" charset="0"/>
                </a:rPr>
                <a:t>识别</a:t>
              </a:r>
              <a:endParaRPr lang="zh-CN" altLang="en-US" sz="1600">
                <a:solidFill>
                  <a:schemeClr val="accent1"/>
                </a:solidFill>
              </a:endParaRPr>
            </a:p>
          </p:txBody>
        </p:sp>
        <p:sp>
          <p:nvSpPr>
            <p:cNvPr id="98470" name="Rectangle 166"/>
            <p:cNvSpPr>
              <a:spLocks noChangeArrowheads="1"/>
            </p:cNvSpPr>
            <p:nvPr/>
          </p:nvSpPr>
          <p:spPr bwMode="auto">
            <a:xfrm>
              <a:off x="4452" y="10800"/>
              <a:ext cx="1365" cy="468"/>
            </a:xfrm>
            <a:prstGeom prst="rect">
              <a:avLst/>
            </a:prstGeom>
            <a:solidFill>
              <a:srgbClr val="FFFFFF"/>
            </a:solidFill>
            <a:ln w="12700">
              <a:solidFill>
                <a:srgbClr val="FFFF00"/>
              </a:solidFill>
              <a:miter lim="800000"/>
              <a:headEnd/>
              <a:tailEnd/>
            </a:ln>
          </p:spPr>
          <p:txBody>
            <a:bodyPr/>
            <a:lstStyle/>
            <a:p>
              <a:pPr algn="ctr"/>
              <a:r>
                <a:rPr lang="zh-CN" altLang="en-US" sz="1600">
                  <a:solidFill>
                    <a:schemeClr val="accent1"/>
                  </a:solidFill>
                  <a:latin typeface="Times New Roman" pitchFamily="18" charset="0"/>
                </a:rPr>
                <a:t>记录</a:t>
              </a:r>
              <a:endParaRPr lang="zh-CN" altLang="en-US" sz="1600">
                <a:solidFill>
                  <a:schemeClr val="accent1"/>
                </a:solidFill>
              </a:endParaRPr>
            </a:p>
          </p:txBody>
        </p:sp>
        <p:sp>
          <p:nvSpPr>
            <p:cNvPr id="98471" name="Rectangle 167"/>
            <p:cNvSpPr>
              <a:spLocks noChangeArrowheads="1"/>
            </p:cNvSpPr>
            <p:nvPr/>
          </p:nvSpPr>
          <p:spPr bwMode="auto">
            <a:xfrm>
              <a:off x="6252" y="10800"/>
              <a:ext cx="1365" cy="468"/>
            </a:xfrm>
            <a:prstGeom prst="rect">
              <a:avLst/>
            </a:prstGeom>
            <a:solidFill>
              <a:srgbClr val="FFFFFF"/>
            </a:solidFill>
            <a:ln w="12700">
              <a:solidFill>
                <a:srgbClr val="FFFF00"/>
              </a:solidFill>
              <a:miter lim="800000"/>
              <a:headEnd/>
              <a:tailEnd/>
            </a:ln>
          </p:spPr>
          <p:txBody>
            <a:bodyPr/>
            <a:lstStyle/>
            <a:p>
              <a:pPr algn="ctr"/>
              <a:r>
                <a:rPr lang="zh-CN" altLang="en-US" sz="1600">
                  <a:solidFill>
                    <a:schemeClr val="accent1"/>
                  </a:solidFill>
                  <a:latin typeface="Times New Roman" pitchFamily="18" charset="0"/>
                </a:rPr>
                <a:t>控制</a:t>
              </a:r>
              <a:endParaRPr lang="zh-CN" altLang="en-US" sz="1600">
                <a:solidFill>
                  <a:schemeClr val="accent1"/>
                </a:solidFill>
              </a:endParaRPr>
            </a:p>
          </p:txBody>
        </p:sp>
        <p:sp>
          <p:nvSpPr>
            <p:cNvPr id="98472" name="Rectangle 168"/>
            <p:cNvSpPr>
              <a:spLocks noChangeArrowheads="1"/>
            </p:cNvSpPr>
            <p:nvPr/>
          </p:nvSpPr>
          <p:spPr bwMode="auto">
            <a:xfrm>
              <a:off x="8097" y="10800"/>
              <a:ext cx="1365" cy="468"/>
            </a:xfrm>
            <a:prstGeom prst="rect">
              <a:avLst/>
            </a:prstGeom>
            <a:solidFill>
              <a:srgbClr val="FFFFFF"/>
            </a:solidFill>
            <a:ln w="12700">
              <a:solidFill>
                <a:srgbClr val="FFFF00"/>
              </a:solidFill>
              <a:miter lim="800000"/>
              <a:headEnd/>
              <a:tailEnd/>
            </a:ln>
          </p:spPr>
          <p:txBody>
            <a:bodyPr/>
            <a:lstStyle/>
            <a:p>
              <a:pPr algn="ctr"/>
              <a:r>
                <a:rPr lang="zh-CN" altLang="en-US" sz="1600">
                  <a:solidFill>
                    <a:schemeClr val="accent1"/>
                  </a:solidFill>
                  <a:latin typeface="Times New Roman" pitchFamily="18" charset="0"/>
                </a:rPr>
                <a:t>审核</a:t>
              </a:r>
              <a:endParaRPr lang="zh-CN" altLang="en-US" sz="1600">
                <a:solidFill>
                  <a:schemeClr val="accent1"/>
                </a:solidFill>
              </a:endParaRPr>
            </a:p>
          </p:txBody>
        </p:sp>
        <p:sp>
          <p:nvSpPr>
            <p:cNvPr id="98473" name="Rectangle 169"/>
            <p:cNvSpPr>
              <a:spLocks noChangeArrowheads="1"/>
            </p:cNvSpPr>
            <p:nvPr/>
          </p:nvSpPr>
          <p:spPr bwMode="auto">
            <a:xfrm>
              <a:off x="2712" y="11736"/>
              <a:ext cx="6720" cy="624"/>
            </a:xfrm>
            <a:prstGeom prst="rect">
              <a:avLst/>
            </a:prstGeom>
            <a:solidFill>
              <a:srgbClr val="FFFFFF"/>
            </a:solidFill>
            <a:ln w="12700">
              <a:solidFill>
                <a:srgbClr val="FFFF00"/>
              </a:solidFill>
              <a:miter lim="800000"/>
              <a:headEnd/>
              <a:tailEnd/>
            </a:ln>
          </p:spPr>
          <p:txBody>
            <a:bodyPr tIns="118800"/>
            <a:lstStyle/>
            <a:p>
              <a:pPr algn="ctr"/>
              <a:r>
                <a:rPr lang="zh-CN" altLang="en-US" sz="1600">
                  <a:solidFill>
                    <a:schemeClr val="accent1"/>
                  </a:solidFill>
                  <a:latin typeface="Times New Roman" pitchFamily="18" charset="0"/>
                </a:rPr>
                <a:t>控制过程中的所有</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基础架构项目</a:t>
              </a:r>
              <a:endParaRPr lang="zh-CN" altLang="en-US" sz="1600">
                <a:solidFill>
                  <a:schemeClr val="accent1"/>
                </a:solidFill>
              </a:endParaRPr>
            </a:p>
          </p:txBody>
        </p:sp>
        <p:sp>
          <p:nvSpPr>
            <p:cNvPr id="98474" name="Line 170"/>
            <p:cNvSpPr>
              <a:spLocks noChangeShapeType="1"/>
            </p:cNvSpPr>
            <p:nvPr/>
          </p:nvSpPr>
          <p:spPr bwMode="auto">
            <a:xfrm>
              <a:off x="3372" y="11268"/>
              <a:ext cx="0" cy="468"/>
            </a:xfrm>
            <a:prstGeom prst="line">
              <a:avLst/>
            </a:prstGeom>
            <a:noFill/>
            <a:ln w="12700">
              <a:solidFill>
                <a:srgbClr val="FFFF00"/>
              </a:solidFill>
              <a:round/>
              <a:headEnd/>
              <a:tailEnd type="triangle" w="med" len="med"/>
            </a:ln>
          </p:spPr>
          <p:txBody>
            <a:bodyPr/>
            <a:lstStyle/>
            <a:p>
              <a:endParaRPr lang="zh-CN" altLang="en-US"/>
            </a:p>
          </p:txBody>
        </p:sp>
        <p:sp>
          <p:nvSpPr>
            <p:cNvPr id="98475" name="Line 171"/>
            <p:cNvSpPr>
              <a:spLocks noChangeShapeType="1"/>
            </p:cNvSpPr>
            <p:nvPr/>
          </p:nvSpPr>
          <p:spPr bwMode="auto">
            <a:xfrm>
              <a:off x="5142" y="11268"/>
              <a:ext cx="0" cy="468"/>
            </a:xfrm>
            <a:prstGeom prst="line">
              <a:avLst/>
            </a:prstGeom>
            <a:noFill/>
            <a:ln w="12700">
              <a:solidFill>
                <a:srgbClr val="FFFF00"/>
              </a:solidFill>
              <a:round/>
              <a:headEnd/>
              <a:tailEnd type="triangle" w="med" len="med"/>
            </a:ln>
          </p:spPr>
          <p:txBody>
            <a:bodyPr/>
            <a:lstStyle/>
            <a:p>
              <a:endParaRPr lang="zh-CN" altLang="en-US"/>
            </a:p>
          </p:txBody>
        </p:sp>
        <p:sp>
          <p:nvSpPr>
            <p:cNvPr id="98476" name="Line 172"/>
            <p:cNvSpPr>
              <a:spLocks noChangeShapeType="1"/>
            </p:cNvSpPr>
            <p:nvPr/>
          </p:nvSpPr>
          <p:spPr bwMode="auto">
            <a:xfrm>
              <a:off x="6942" y="11268"/>
              <a:ext cx="0" cy="468"/>
            </a:xfrm>
            <a:prstGeom prst="line">
              <a:avLst/>
            </a:prstGeom>
            <a:noFill/>
            <a:ln w="12700">
              <a:solidFill>
                <a:srgbClr val="FFFF00"/>
              </a:solidFill>
              <a:round/>
              <a:headEnd/>
              <a:tailEnd type="triangle" w="med" len="med"/>
            </a:ln>
          </p:spPr>
          <p:txBody>
            <a:bodyPr/>
            <a:lstStyle/>
            <a:p>
              <a:endParaRPr lang="zh-CN" altLang="en-US"/>
            </a:p>
          </p:txBody>
        </p:sp>
        <p:sp>
          <p:nvSpPr>
            <p:cNvPr id="98477" name="Line 173"/>
            <p:cNvSpPr>
              <a:spLocks noChangeShapeType="1"/>
            </p:cNvSpPr>
            <p:nvPr/>
          </p:nvSpPr>
          <p:spPr bwMode="auto">
            <a:xfrm>
              <a:off x="8757" y="11268"/>
              <a:ext cx="0" cy="468"/>
            </a:xfrm>
            <a:prstGeom prst="line">
              <a:avLst/>
            </a:prstGeom>
            <a:noFill/>
            <a:ln w="12700">
              <a:solidFill>
                <a:srgbClr val="FFFF00"/>
              </a:solidFill>
              <a:round/>
              <a:headEnd/>
              <a:tailEnd type="triangle" w="med" len="med"/>
            </a:ln>
          </p:spPr>
          <p:txBody>
            <a:bodyPr/>
            <a:lstStyle/>
            <a:p>
              <a:endParaRPr lang="zh-CN" altLang="en-US"/>
            </a:p>
          </p:txBody>
        </p:sp>
        <p:sp>
          <p:nvSpPr>
            <p:cNvPr id="98478" name="Rectangle 174"/>
            <p:cNvSpPr>
              <a:spLocks noChangeArrowheads="1"/>
            </p:cNvSpPr>
            <p:nvPr/>
          </p:nvSpPr>
          <p:spPr bwMode="auto">
            <a:xfrm>
              <a:off x="2742" y="13296"/>
              <a:ext cx="6720" cy="624"/>
            </a:xfrm>
            <a:prstGeom prst="rect">
              <a:avLst/>
            </a:prstGeom>
            <a:solidFill>
              <a:srgbClr val="FFFFFF"/>
            </a:solidFill>
            <a:ln w="12700">
              <a:solidFill>
                <a:srgbClr val="FFFF00"/>
              </a:solidFill>
              <a:miter lim="800000"/>
              <a:headEnd/>
              <a:tailEnd/>
            </a:ln>
          </p:spPr>
          <p:txBody>
            <a:bodyPr tIns="118800"/>
            <a:lstStyle/>
            <a:p>
              <a:pPr algn="ctr"/>
              <a:r>
                <a:rPr lang="zh-CN" altLang="en-US" sz="1600">
                  <a:solidFill>
                    <a:schemeClr val="accent1"/>
                  </a:solidFill>
                  <a:latin typeface="Times New Roman" pitchFamily="18" charset="0"/>
                </a:rPr>
                <a:t>配置管理数据库（</a:t>
              </a:r>
              <a:r>
                <a:rPr lang="en-US" altLang="zh-CN" sz="1600">
                  <a:solidFill>
                    <a:schemeClr val="accent1"/>
                  </a:solidFill>
                  <a:latin typeface="Times New Roman" pitchFamily="18" charset="0"/>
                </a:rPr>
                <a:t>CMDB</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98479" name="AutoShape 175"/>
            <p:cNvSpPr>
              <a:spLocks noChangeArrowheads="1"/>
            </p:cNvSpPr>
            <p:nvPr/>
          </p:nvSpPr>
          <p:spPr bwMode="auto">
            <a:xfrm>
              <a:off x="5892" y="12612"/>
              <a:ext cx="420" cy="669"/>
            </a:xfrm>
            <a:prstGeom prst="downArrow">
              <a:avLst>
                <a:gd name="adj1" fmla="val 50000"/>
                <a:gd name="adj2" fmla="val 39821"/>
              </a:avLst>
            </a:prstGeom>
            <a:solidFill>
              <a:srgbClr val="FFFFFF"/>
            </a:solidFill>
            <a:ln w="12700">
              <a:solidFill>
                <a:srgbClr val="FFFF00"/>
              </a:solidFill>
              <a:miter lim="800000"/>
              <a:headEnd/>
              <a:tailEnd/>
            </a:ln>
          </p:spPr>
          <p:txBody>
            <a:bodyPr vert="eaVert"/>
            <a:lstStyle/>
            <a:p>
              <a:endParaRPr lang="zh-CN" altLang="en-US"/>
            </a:p>
          </p:txBody>
        </p:sp>
        <p:sp>
          <p:nvSpPr>
            <p:cNvPr id="98480" name="Rectangle 176"/>
            <p:cNvSpPr>
              <a:spLocks noChangeArrowheads="1"/>
            </p:cNvSpPr>
            <p:nvPr/>
          </p:nvSpPr>
          <p:spPr bwMode="auto">
            <a:xfrm>
              <a:off x="2742" y="14595"/>
              <a:ext cx="6720" cy="624"/>
            </a:xfrm>
            <a:prstGeom prst="rect">
              <a:avLst/>
            </a:prstGeom>
            <a:solidFill>
              <a:srgbClr val="FFFFFF"/>
            </a:solidFill>
            <a:ln w="12700">
              <a:solidFill>
                <a:srgbClr val="FFFF00"/>
              </a:solidFill>
              <a:miter lim="800000"/>
              <a:headEnd/>
              <a:tailEnd/>
            </a:ln>
          </p:spPr>
          <p:txBody>
            <a:bodyPr tIns="118800"/>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服务支持与交付</a:t>
              </a:r>
              <a:endParaRPr lang="zh-CN" altLang="en-US" sz="1600">
                <a:solidFill>
                  <a:schemeClr val="accent1"/>
                </a:solidFill>
              </a:endParaRPr>
            </a:p>
          </p:txBody>
        </p:sp>
        <p:sp>
          <p:nvSpPr>
            <p:cNvPr id="98481" name="AutoShape 177"/>
            <p:cNvSpPr>
              <a:spLocks noChangeArrowheads="1"/>
            </p:cNvSpPr>
            <p:nvPr/>
          </p:nvSpPr>
          <p:spPr bwMode="auto">
            <a:xfrm>
              <a:off x="4212" y="13920"/>
              <a:ext cx="420" cy="669"/>
            </a:xfrm>
            <a:prstGeom prst="downArrow">
              <a:avLst>
                <a:gd name="adj1" fmla="val 50000"/>
                <a:gd name="adj2" fmla="val 39821"/>
              </a:avLst>
            </a:prstGeom>
            <a:solidFill>
              <a:srgbClr val="FFFFFF"/>
            </a:solidFill>
            <a:ln w="12700">
              <a:solidFill>
                <a:srgbClr val="FFFF00"/>
              </a:solidFill>
              <a:miter lim="800000"/>
              <a:headEnd/>
              <a:tailEnd/>
            </a:ln>
          </p:spPr>
          <p:txBody>
            <a:bodyPr vert="eaVert"/>
            <a:lstStyle/>
            <a:p>
              <a:endParaRPr lang="zh-CN" altLang="en-US"/>
            </a:p>
          </p:txBody>
        </p:sp>
        <p:sp>
          <p:nvSpPr>
            <p:cNvPr id="98482" name="AutoShape 178"/>
            <p:cNvSpPr>
              <a:spLocks noChangeArrowheads="1"/>
            </p:cNvSpPr>
            <p:nvPr/>
          </p:nvSpPr>
          <p:spPr bwMode="auto">
            <a:xfrm>
              <a:off x="7467" y="13920"/>
              <a:ext cx="420" cy="669"/>
            </a:xfrm>
            <a:prstGeom prst="downArrow">
              <a:avLst>
                <a:gd name="adj1" fmla="val 50000"/>
                <a:gd name="adj2" fmla="val 39821"/>
              </a:avLst>
            </a:prstGeom>
            <a:solidFill>
              <a:srgbClr val="FFFFFF"/>
            </a:solidFill>
            <a:ln w="12700">
              <a:solidFill>
                <a:srgbClr val="FFFF00"/>
              </a:solidFill>
              <a:miter lim="800000"/>
              <a:headEnd/>
              <a:tailEnd/>
            </a:ln>
          </p:spPr>
          <p:txBody>
            <a:bodyPr vert="eaVert"/>
            <a:lstStyle/>
            <a:p>
              <a:endParaRPr lang="zh-CN" altLang="en-US"/>
            </a:p>
          </p:txBody>
        </p:sp>
      </p:gr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zh-CN" altLang="en-US"/>
              <a:t>事故管理 </a:t>
            </a:r>
          </a:p>
        </p:txBody>
      </p:sp>
      <p:sp>
        <p:nvSpPr>
          <p:cNvPr id="110595" name="Rectangle 3"/>
          <p:cNvSpPr>
            <a:spLocks noGrp="1" noChangeArrowheads="1"/>
          </p:cNvSpPr>
          <p:nvPr>
            <p:ph type="body" idx="1"/>
          </p:nvPr>
        </p:nvSpPr>
        <p:spPr/>
        <p:txBody>
          <a:bodyPr/>
          <a:lstStyle/>
          <a:p>
            <a:pPr>
              <a:lnSpc>
                <a:spcPct val="90000"/>
              </a:lnSpc>
            </a:pPr>
            <a:r>
              <a:rPr lang="zh-CN" altLang="en-US" sz="2800" b="1"/>
              <a:t>应用</a:t>
            </a:r>
            <a:r>
              <a:rPr lang="en-US" altLang="zh-CN" sz="2800" b="1"/>
              <a:t>:</a:t>
            </a:r>
            <a:r>
              <a:rPr lang="zh-CN" altLang="en-US" sz="2800"/>
              <a:t>应用方面得事故可能是：一个应用程序不能正常运行从而使客户不能正常工作；也可能是服务器硬盘的使用容量超过正常阀值等等。所有这些影响到与应用相关</a:t>
            </a:r>
            <a:r>
              <a:rPr lang="en-US" altLang="zh-CN" sz="2800"/>
              <a:t>SLA</a:t>
            </a:r>
            <a:r>
              <a:rPr lang="zh-CN" altLang="en-US" sz="2800"/>
              <a:t>或使应用不能正常访问的事故（除非与硬件有关）都应归入应用事故类别中。</a:t>
            </a:r>
            <a:endParaRPr lang="zh-CN" altLang="en-US" sz="2800" b="1"/>
          </a:p>
          <a:p>
            <a:pPr>
              <a:lnSpc>
                <a:spcPct val="90000"/>
              </a:lnSpc>
            </a:pPr>
            <a:r>
              <a:rPr lang="zh-CN" altLang="en-US" sz="2800" b="1"/>
              <a:t>硬件</a:t>
            </a:r>
            <a:r>
              <a:rPr lang="en-US" altLang="zh-CN" sz="2800" b="1"/>
              <a:t>:</a:t>
            </a:r>
            <a:r>
              <a:rPr lang="zh-CN" altLang="en-US" sz="2800"/>
              <a:t>主要是指硬件功能事故，包括系统宕机，自动切换，打印机错误或其它配置项事故等。</a:t>
            </a:r>
            <a:endParaRPr lang="zh-CN" altLang="en-US" sz="2800" b="1"/>
          </a:p>
          <a:p>
            <a:pPr>
              <a:lnSpc>
                <a:spcPct val="90000"/>
              </a:lnSpc>
            </a:pPr>
            <a:r>
              <a:rPr lang="zh-CN" altLang="en-US" sz="2800" b="1"/>
              <a:t>服务请求</a:t>
            </a:r>
            <a:r>
              <a:rPr lang="en-US" altLang="zh-CN" sz="2800" b="1"/>
              <a:t>:</a:t>
            </a:r>
            <a:r>
              <a:rPr lang="zh-CN" altLang="en-US" sz="2800"/>
              <a:t>主要是指客户与应用及硬件无关的请求，包括信息，文档，建议或忘记密码等方面的请求。 </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zh-CN" altLang="en-US"/>
              <a:t>事故管理流程 </a:t>
            </a:r>
          </a:p>
        </p:txBody>
      </p:sp>
      <p:grpSp>
        <p:nvGrpSpPr>
          <p:cNvPr id="2" name="Group 4"/>
          <p:cNvGrpSpPr>
            <a:grpSpLocks/>
          </p:cNvGrpSpPr>
          <p:nvPr/>
        </p:nvGrpSpPr>
        <p:grpSpPr bwMode="auto">
          <a:xfrm>
            <a:off x="1274763" y="1400175"/>
            <a:ext cx="7113587" cy="5268913"/>
            <a:chOff x="2007" y="2376"/>
            <a:chExt cx="8820" cy="5928"/>
          </a:xfrm>
        </p:grpSpPr>
        <p:sp>
          <p:nvSpPr>
            <p:cNvPr id="109573" name="Rectangle 5"/>
            <p:cNvSpPr>
              <a:spLocks noChangeArrowheads="1"/>
            </p:cNvSpPr>
            <p:nvPr/>
          </p:nvSpPr>
          <p:spPr bwMode="auto">
            <a:xfrm>
              <a:off x="8082" y="6159"/>
              <a:ext cx="1155" cy="1092"/>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确定解决方案</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工作范围</a:t>
              </a:r>
              <a:endParaRPr lang="zh-CN" altLang="en-US" sz="1600">
                <a:solidFill>
                  <a:schemeClr val="accent1"/>
                </a:solidFill>
              </a:endParaRPr>
            </a:p>
          </p:txBody>
        </p:sp>
        <p:sp>
          <p:nvSpPr>
            <p:cNvPr id="109574" name="Rectangle 6"/>
            <p:cNvSpPr>
              <a:spLocks noChangeArrowheads="1"/>
            </p:cNvSpPr>
            <p:nvPr/>
          </p:nvSpPr>
          <p:spPr bwMode="auto">
            <a:xfrm>
              <a:off x="2007" y="3624"/>
              <a:ext cx="1365" cy="468"/>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服务台</a:t>
              </a:r>
              <a:endParaRPr lang="zh-CN" altLang="en-US" sz="1600">
                <a:solidFill>
                  <a:schemeClr val="accent1"/>
                </a:solidFill>
              </a:endParaRPr>
            </a:p>
          </p:txBody>
        </p:sp>
        <p:sp>
          <p:nvSpPr>
            <p:cNvPr id="109575" name="Rectangle 7"/>
            <p:cNvSpPr>
              <a:spLocks noChangeArrowheads="1"/>
            </p:cNvSpPr>
            <p:nvPr/>
          </p:nvSpPr>
          <p:spPr bwMode="auto">
            <a:xfrm>
              <a:off x="2007" y="4404"/>
              <a:ext cx="1365" cy="468"/>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计算机操作</a:t>
              </a:r>
              <a:endParaRPr lang="zh-CN" altLang="en-US" sz="1600">
                <a:solidFill>
                  <a:schemeClr val="accent1"/>
                </a:solidFill>
              </a:endParaRPr>
            </a:p>
          </p:txBody>
        </p:sp>
        <p:sp>
          <p:nvSpPr>
            <p:cNvPr id="109576" name="Rectangle 8"/>
            <p:cNvSpPr>
              <a:spLocks noChangeArrowheads="1"/>
            </p:cNvSpPr>
            <p:nvPr/>
          </p:nvSpPr>
          <p:spPr bwMode="auto">
            <a:xfrm>
              <a:off x="2007" y="5184"/>
              <a:ext cx="1365" cy="468"/>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网络</a:t>
              </a:r>
              <a:endParaRPr lang="zh-CN" altLang="en-US" sz="1600">
                <a:solidFill>
                  <a:schemeClr val="accent1"/>
                </a:solidFill>
              </a:endParaRPr>
            </a:p>
          </p:txBody>
        </p:sp>
        <p:sp>
          <p:nvSpPr>
            <p:cNvPr id="109577" name="Rectangle 9"/>
            <p:cNvSpPr>
              <a:spLocks noChangeArrowheads="1"/>
            </p:cNvSpPr>
            <p:nvPr/>
          </p:nvSpPr>
          <p:spPr bwMode="auto">
            <a:xfrm>
              <a:off x="2007" y="5988"/>
              <a:ext cx="1365" cy="468"/>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程序</a:t>
              </a:r>
              <a:endParaRPr lang="zh-CN" altLang="en-US" sz="1600">
                <a:solidFill>
                  <a:schemeClr val="accent1"/>
                </a:solidFill>
              </a:endParaRPr>
            </a:p>
          </p:txBody>
        </p:sp>
        <p:sp>
          <p:nvSpPr>
            <p:cNvPr id="109578" name="Rectangle 10"/>
            <p:cNvSpPr>
              <a:spLocks noChangeArrowheads="1"/>
            </p:cNvSpPr>
            <p:nvPr/>
          </p:nvSpPr>
          <p:spPr bwMode="auto">
            <a:xfrm>
              <a:off x="2007" y="6744"/>
              <a:ext cx="1365" cy="780"/>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其它故障</a:t>
              </a:r>
            </a:p>
            <a:p>
              <a:pPr algn="ctr"/>
              <a:r>
                <a:rPr lang="zh-CN" altLang="en-US" sz="1600">
                  <a:solidFill>
                    <a:schemeClr val="accent1"/>
                  </a:solidFill>
                  <a:latin typeface="Times New Roman" pitchFamily="18" charset="0"/>
                </a:rPr>
                <a:t>来源</a:t>
              </a:r>
              <a:endParaRPr lang="zh-CN" altLang="en-US" sz="1600">
                <a:solidFill>
                  <a:schemeClr val="accent1"/>
                </a:solidFill>
              </a:endParaRPr>
            </a:p>
          </p:txBody>
        </p:sp>
        <p:sp>
          <p:nvSpPr>
            <p:cNvPr id="109579" name="Line 11"/>
            <p:cNvSpPr>
              <a:spLocks noChangeShapeType="1"/>
            </p:cNvSpPr>
            <p:nvPr/>
          </p:nvSpPr>
          <p:spPr bwMode="auto">
            <a:xfrm>
              <a:off x="3372" y="3846"/>
              <a:ext cx="420" cy="0"/>
            </a:xfrm>
            <a:prstGeom prst="line">
              <a:avLst/>
            </a:prstGeom>
            <a:noFill/>
            <a:ln w="12700">
              <a:solidFill>
                <a:srgbClr val="FFFF00"/>
              </a:solidFill>
              <a:round/>
              <a:headEnd type="triangle" w="med" len="med"/>
              <a:tailEnd/>
            </a:ln>
            <a:effectLst/>
          </p:spPr>
          <p:txBody>
            <a:bodyPr/>
            <a:lstStyle/>
            <a:p>
              <a:endParaRPr lang="zh-CN" altLang="en-US"/>
            </a:p>
          </p:txBody>
        </p:sp>
        <p:sp>
          <p:nvSpPr>
            <p:cNvPr id="109580" name="Line 12"/>
            <p:cNvSpPr>
              <a:spLocks noChangeShapeType="1"/>
            </p:cNvSpPr>
            <p:nvPr/>
          </p:nvSpPr>
          <p:spPr bwMode="auto">
            <a:xfrm>
              <a:off x="3372" y="7146"/>
              <a:ext cx="420" cy="0"/>
            </a:xfrm>
            <a:prstGeom prst="line">
              <a:avLst/>
            </a:prstGeom>
            <a:noFill/>
            <a:ln w="12700">
              <a:solidFill>
                <a:srgbClr val="FFFF00"/>
              </a:solidFill>
              <a:round/>
              <a:headEnd type="triangle" w="med" len="med"/>
              <a:tailEnd/>
            </a:ln>
            <a:effectLst/>
          </p:spPr>
          <p:txBody>
            <a:bodyPr/>
            <a:lstStyle/>
            <a:p>
              <a:endParaRPr lang="zh-CN" altLang="en-US"/>
            </a:p>
          </p:txBody>
        </p:sp>
        <p:sp>
          <p:nvSpPr>
            <p:cNvPr id="109581" name="Line 13"/>
            <p:cNvSpPr>
              <a:spLocks noChangeShapeType="1"/>
            </p:cNvSpPr>
            <p:nvPr/>
          </p:nvSpPr>
          <p:spPr bwMode="auto">
            <a:xfrm>
              <a:off x="3372" y="6231"/>
              <a:ext cx="420" cy="0"/>
            </a:xfrm>
            <a:prstGeom prst="line">
              <a:avLst/>
            </a:prstGeom>
            <a:noFill/>
            <a:ln w="12700">
              <a:solidFill>
                <a:srgbClr val="FFFF00"/>
              </a:solidFill>
              <a:round/>
              <a:headEnd type="triangle" w="med" len="med"/>
              <a:tailEnd/>
            </a:ln>
            <a:effectLst/>
          </p:spPr>
          <p:txBody>
            <a:bodyPr/>
            <a:lstStyle/>
            <a:p>
              <a:endParaRPr lang="zh-CN" altLang="en-US"/>
            </a:p>
          </p:txBody>
        </p:sp>
        <p:sp>
          <p:nvSpPr>
            <p:cNvPr id="109582" name="Line 14"/>
            <p:cNvSpPr>
              <a:spLocks noChangeShapeType="1"/>
            </p:cNvSpPr>
            <p:nvPr/>
          </p:nvSpPr>
          <p:spPr bwMode="auto">
            <a:xfrm>
              <a:off x="3372" y="4635"/>
              <a:ext cx="420" cy="0"/>
            </a:xfrm>
            <a:prstGeom prst="line">
              <a:avLst/>
            </a:prstGeom>
            <a:noFill/>
            <a:ln w="12700">
              <a:solidFill>
                <a:srgbClr val="FFFF00"/>
              </a:solidFill>
              <a:round/>
              <a:headEnd type="triangle" w="med" len="med"/>
              <a:tailEnd/>
            </a:ln>
            <a:effectLst/>
          </p:spPr>
          <p:txBody>
            <a:bodyPr/>
            <a:lstStyle/>
            <a:p>
              <a:endParaRPr lang="zh-CN" altLang="en-US"/>
            </a:p>
          </p:txBody>
        </p:sp>
        <p:sp>
          <p:nvSpPr>
            <p:cNvPr id="109583" name="Line 15"/>
            <p:cNvSpPr>
              <a:spLocks noChangeShapeType="1"/>
            </p:cNvSpPr>
            <p:nvPr/>
          </p:nvSpPr>
          <p:spPr bwMode="auto">
            <a:xfrm>
              <a:off x="3372" y="5421"/>
              <a:ext cx="2100"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9584" name="Line 16"/>
            <p:cNvSpPr>
              <a:spLocks noChangeShapeType="1"/>
            </p:cNvSpPr>
            <p:nvPr/>
          </p:nvSpPr>
          <p:spPr bwMode="auto">
            <a:xfrm>
              <a:off x="3792" y="3861"/>
              <a:ext cx="0" cy="3276"/>
            </a:xfrm>
            <a:prstGeom prst="line">
              <a:avLst/>
            </a:prstGeom>
            <a:noFill/>
            <a:ln w="12700">
              <a:solidFill>
                <a:srgbClr val="FFFF00"/>
              </a:solidFill>
              <a:round/>
              <a:headEnd/>
              <a:tailEnd/>
            </a:ln>
            <a:effectLst/>
          </p:spPr>
          <p:txBody>
            <a:bodyPr/>
            <a:lstStyle/>
            <a:p>
              <a:endParaRPr lang="zh-CN" altLang="en-US"/>
            </a:p>
          </p:txBody>
        </p:sp>
        <p:sp>
          <p:nvSpPr>
            <p:cNvPr id="109585" name="Rectangle 17"/>
            <p:cNvSpPr>
              <a:spLocks noChangeArrowheads="1"/>
            </p:cNvSpPr>
            <p:nvPr/>
          </p:nvSpPr>
          <p:spPr bwMode="auto">
            <a:xfrm>
              <a:off x="4002" y="4407"/>
              <a:ext cx="1155" cy="780"/>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故障进入过程</a:t>
              </a:r>
              <a:endParaRPr lang="zh-CN" altLang="en-US" sz="1600">
                <a:solidFill>
                  <a:schemeClr val="accent1"/>
                </a:solidFill>
              </a:endParaRPr>
            </a:p>
          </p:txBody>
        </p:sp>
        <p:sp>
          <p:nvSpPr>
            <p:cNvPr id="109586" name="Rectangle 18"/>
            <p:cNvSpPr>
              <a:spLocks noChangeArrowheads="1"/>
            </p:cNvSpPr>
            <p:nvPr/>
          </p:nvSpPr>
          <p:spPr bwMode="auto">
            <a:xfrm>
              <a:off x="3897" y="5652"/>
              <a:ext cx="1365" cy="1092"/>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解决方案</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工作范围</a:t>
              </a:r>
            </a:p>
            <a:p>
              <a:pPr algn="ctr"/>
              <a:r>
                <a:rPr lang="zh-CN" altLang="en-US" sz="1600">
                  <a:solidFill>
                    <a:schemeClr val="accent1"/>
                  </a:solidFill>
                  <a:latin typeface="Times New Roman" pitchFamily="18" charset="0"/>
                </a:rPr>
                <a:t>离开过程</a:t>
              </a:r>
              <a:endParaRPr lang="zh-CN" altLang="en-US" sz="1600">
                <a:solidFill>
                  <a:schemeClr val="accent1"/>
                </a:solidFill>
              </a:endParaRPr>
            </a:p>
          </p:txBody>
        </p:sp>
        <p:sp>
          <p:nvSpPr>
            <p:cNvPr id="109587" name="Rectangle 19"/>
            <p:cNvSpPr>
              <a:spLocks noChangeArrowheads="1"/>
            </p:cNvSpPr>
            <p:nvPr/>
          </p:nvSpPr>
          <p:spPr bwMode="auto">
            <a:xfrm>
              <a:off x="5472" y="3624"/>
              <a:ext cx="2520" cy="3588"/>
            </a:xfrm>
            <a:prstGeom prst="rect">
              <a:avLst/>
            </a:prstGeom>
            <a:solidFill>
              <a:srgbClr val="FFFFFF"/>
            </a:solidFill>
            <a:ln w="12700">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故障管理过程：</a:t>
              </a:r>
            </a:p>
            <a:p>
              <a:pPr algn="just"/>
              <a:r>
                <a:rPr lang="zh-CN" altLang="en-US" sz="1600">
                  <a:solidFill>
                    <a:schemeClr val="accent1"/>
                  </a:solidFill>
                  <a:latin typeface="" charset="0"/>
                </a:rPr>
                <a:t>识别并跟踪发生的事故</a:t>
              </a:r>
            </a:p>
            <a:p>
              <a:pPr algn="just"/>
              <a:r>
                <a:rPr lang="zh-CN" altLang="en-US" sz="1600">
                  <a:solidFill>
                    <a:schemeClr val="accent1"/>
                  </a:solidFill>
                  <a:latin typeface="" charset="0"/>
                </a:rPr>
                <a:t>对事故进行分类并提供初步支持</a:t>
              </a:r>
            </a:p>
            <a:p>
              <a:pPr algn="just"/>
              <a:r>
                <a:rPr lang="zh-CN" altLang="en-US" sz="1600">
                  <a:solidFill>
                    <a:schemeClr val="accent1"/>
                  </a:solidFill>
                  <a:latin typeface="" charset="0"/>
                </a:rPr>
                <a:t>对事故进行调查与分析识别引发事故的潜在原因</a:t>
              </a:r>
            </a:p>
            <a:p>
              <a:pPr algn="just"/>
              <a:r>
                <a:rPr lang="zh-CN" altLang="en-US" sz="1600">
                  <a:solidFill>
                    <a:schemeClr val="accent1"/>
                  </a:solidFill>
                  <a:latin typeface="" charset="0"/>
                </a:rPr>
                <a:t>解决事故并恢复服务</a:t>
              </a:r>
            </a:p>
            <a:p>
              <a:pPr algn="just"/>
              <a:r>
                <a:rPr lang="zh-CN" altLang="en-US" sz="1600">
                  <a:solidFill>
                    <a:schemeClr val="accent1"/>
                  </a:solidFill>
                  <a:latin typeface="" charset="0"/>
                </a:rPr>
                <a:t>跟踪和监督所有事故的解决过程，并随时进行沟通</a:t>
              </a:r>
              <a:endParaRPr lang="zh-CN" altLang="en-US" sz="1600">
                <a:solidFill>
                  <a:schemeClr val="accent1"/>
                </a:solidFill>
              </a:endParaRPr>
            </a:p>
          </p:txBody>
        </p:sp>
        <p:sp>
          <p:nvSpPr>
            <p:cNvPr id="109588" name="Line 20"/>
            <p:cNvSpPr>
              <a:spLocks noChangeShapeType="1"/>
            </p:cNvSpPr>
            <p:nvPr/>
          </p:nvSpPr>
          <p:spPr bwMode="auto">
            <a:xfrm flipV="1">
              <a:off x="6732" y="3156"/>
              <a:ext cx="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09589" name="Rectangle 21"/>
            <p:cNvSpPr>
              <a:spLocks noChangeArrowheads="1"/>
            </p:cNvSpPr>
            <p:nvPr/>
          </p:nvSpPr>
          <p:spPr bwMode="auto">
            <a:xfrm>
              <a:off x="6057" y="2376"/>
              <a:ext cx="1365" cy="780"/>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服务请求</a:t>
              </a:r>
            </a:p>
            <a:p>
              <a:pPr algn="ctr"/>
              <a:r>
                <a:rPr lang="zh-CN" altLang="en-US" sz="1600">
                  <a:solidFill>
                    <a:schemeClr val="accent1"/>
                  </a:solidFill>
                  <a:latin typeface="Times New Roman" pitchFamily="18" charset="0"/>
                </a:rPr>
                <a:t>程序</a:t>
              </a:r>
              <a:endParaRPr lang="zh-CN" altLang="en-US" sz="1600">
                <a:solidFill>
                  <a:schemeClr val="accent1"/>
                </a:solidFill>
              </a:endParaRPr>
            </a:p>
          </p:txBody>
        </p:sp>
        <p:sp>
          <p:nvSpPr>
            <p:cNvPr id="109590" name="Line 22"/>
            <p:cNvSpPr>
              <a:spLocks noChangeShapeType="1"/>
            </p:cNvSpPr>
            <p:nvPr/>
          </p:nvSpPr>
          <p:spPr bwMode="auto">
            <a:xfrm>
              <a:off x="6732" y="7212"/>
              <a:ext cx="0" cy="624"/>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9591" name="Rectangle 23"/>
            <p:cNvSpPr>
              <a:spLocks noChangeArrowheads="1"/>
            </p:cNvSpPr>
            <p:nvPr/>
          </p:nvSpPr>
          <p:spPr bwMode="auto">
            <a:xfrm>
              <a:off x="6102" y="7836"/>
              <a:ext cx="1365" cy="468"/>
            </a:xfrm>
            <a:prstGeom prst="rect">
              <a:avLst/>
            </a:prstGeom>
            <a:solidFill>
              <a:srgbClr val="FFFFFF"/>
            </a:solidFill>
            <a:ln w="12700">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CMDB</a:t>
              </a:r>
              <a:endParaRPr lang="en-US" altLang="zh-CN" sz="1600">
                <a:solidFill>
                  <a:schemeClr val="accent1"/>
                </a:solidFill>
              </a:endParaRPr>
            </a:p>
          </p:txBody>
        </p:sp>
        <p:sp>
          <p:nvSpPr>
            <p:cNvPr id="109592" name="Rectangle 24"/>
            <p:cNvSpPr>
              <a:spLocks noChangeArrowheads="1"/>
            </p:cNvSpPr>
            <p:nvPr/>
          </p:nvSpPr>
          <p:spPr bwMode="auto">
            <a:xfrm>
              <a:off x="9147" y="4092"/>
              <a:ext cx="1680" cy="468"/>
            </a:xfrm>
            <a:prstGeom prst="rect">
              <a:avLst/>
            </a:prstGeom>
            <a:solidFill>
              <a:srgbClr val="FFFFFF"/>
            </a:solidFill>
            <a:ln w="12700">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变更管理过程</a:t>
              </a:r>
              <a:endParaRPr lang="zh-CN" altLang="en-US" sz="1600">
                <a:solidFill>
                  <a:schemeClr val="accent1"/>
                </a:solidFill>
              </a:endParaRPr>
            </a:p>
          </p:txBody>
        </p:sp>
        <p:sp>
          <p:nvSpPr>
            <p:cNvPr id="109593" name="Rectangle 25"/>
            <p:cNvSpPr>
              <a:spLocks noChangeArrowheads="1"/>
            </p:cNvSpPr>
            <p:nvPr/>
          </p:nvSpPr>
          <p:spPr bwMode="auto">
            <a:xfrm>
              <a:off x="9147" y="6120"/>
              <a:ext cx="1680" cy="780"/>
            </a:xfrm>
            <a:prstGeom prst="rect">
              <a:avLst/>
            </a:prstGeom>
            <a:solidFill>
              <a:srgbClr val="FFFFFF"/>
            </a:solidFill>
            <a:ln w="12700">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问题</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错误</a:t>
              </a:r>
            </a:p>
            <a:p>
              <a:pPr algn="ctr"/>
              <a:r>
                <a:rPr lang="zh-CN" altLang="en-US" sz="1600">
                  <a:solidFill>
                    <a:schemeClr val="accent1"/>
                  </a:solidFill>
                  <a:latin typeface="Times New Roman" pitchFamily="18" charset="0"/>
                </a:rPr>
                <a:t>数据库</a:t>
              </a:r>
              <a:endParaRPr lang="zh-CN" altLang="en-US" sz="1600">
                <a:solidFill>
                  <a:schemeClr val="accent1"/>
                </a:solidFill>
              </a:endParaRPr>
            </a:p>
          </p:txBody>
        </p:sp>
        <p:sp>
          <p:nvSpPr>
            <p:cNvPr id="109594" name="Line 26"/>
            <p:cNvSpPr>
              <a:spLocks noChangeShapeType="1"/>
            </p:cNvSpPr>
            <p:nvPr/>
          </p:nvSpPr>
          <p:spPr bwMode="auto">
            <a:xfrm>
              <a:off x="7992" y="4203"/>
              <a:ext cx="1155" cy="0"/>
            </a:xfrm>
            <a:prstGeom prst="line">
              <a:avLst/>
            </a:prstGeom>
            <a:noFill/>
            <a:ln w="12700">
              <a:solidFill>
                <a:srgbClr val="FFFF00"/>
              </a:solidFill>
              <a:round/>
              <a:headEnd/>
              <a:tailEnd type="triangle" w="med" len="med"/>
            </a:ln>
            <a:effectLst/>
          </p:spPr>
          <p:txBody>
            <a:bodyPr/>
            <a:lstStyle/>
            <a:p>
              <a:endParaRPr lang="zh-CN" altLang="en-US"/>
            </a:p>
          </p:txBody>
        </p:sp>
        <p:sp>
          <p:nvSpPr>
            <p:cNvPr id="109595" name="Rectangle 27"/>
            <p:cNvSpPr>
              <a:spLocks noChangeArrowheads="1"/>
            </p:cNvSpPr>
            <p:nvPr/>
          </p:nvSpPr>
          <p:spPr bwMode="auto">
            <a:xfrm>
              <a:off x="8202" y="3624"/>
              <a:ext cx="735" cy="468"/>
            </a:xfrm>
            <a:prstGeom prst="rect">
              <a:avLst/>
            </a:prstGeom>
            <a:solidFill>
              <a:srgbClr val="FFFFFF"/>
            </a:solidFill>
            <a:ln w="12700">
              <a:solidFill>
                <a:srgbClr val="FFFF00"/>
              </a:solidFill>
              <a:miter lim="800000"/>
              <a:headEnd/>
              <a:tailEnd/>
            </a:ln>
            <a:effectLst/>
          </p:spPr>
          <p:txBody>
            <a:bodyPr/>
            <a:lstStyle/>
            <a:p>
              <a:pPr algn="just"/>
              <a:r>
                <a:rPr lang="en-US" altLang="zh-CN" sz="1600">
                  <a:solidFill>
                    <a:schemeClr val="accent1"/>
                  </a:solidFill>
                  <a:latin typeface="Times New Roman" pitchFamily="18" charset="0"/>
                </a:rPr>
                <a:t>RFC</a:t>
              </a:r>
              <a:endParaRPr lang="en-US" altLang="zh-CN" sz="1600">
                <a:solidFill>
                  <a:schemeClr val="accent1"/>
                </a:solidFill>
              </a:endParaRPr>
            </a:p>
          </p:txBody>
        </p:sp>
        <p:sp>
          <p:nvSpPr>
            <p:cNvPr id="109596" name="Rectangle 28"/>
            <p:cNvSpPr>
              <a:spLocks noChangeArrowheads="1"/>
            </p:cNvSpPr>
            <p:nvPr/>
          </p:nvSpPr>
          <p:spPr bwMode="auto">
            <a:xfrm>
              <a:off x="8202" y="4560"/>
              <a:ext cx="735" cy="780"/>
            </a:xfrm>
            <a:prstGeom prst="rect">
              <a:avLst/>
            </a:prstGeom>
            <a:solidFill>
              <a:srgbClr val="FFFFFF"/>
            </a:solidFill>
            <a:ln w="12700">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解决方案</a:t>
              </a:r>
              <a:endParaRPr lang="zh-CN" altLang="en-US" sz="1600">
                <a:solidFill>
                  <a:schemeClr val="accent1"/>
                </a:solidFill>
              </a:endParaRPr>
            </a:p>
          </p:txBody>
        </p:sp>
        <p:sp>
          <p:nvSpPr>
            <p:cNvPr id="109597" name="Line 29"/>
            <p:cNvSpPr>
              <a:spLocks noChangeShapeType="1"/>
            </p:cNvSpPr>
            <p:nvPr/>
          </p:nvSpPr>
          <p:spPr bwMode="auto">
            <a:xfrm flipH="1">
              <a:off x="7992" y="4449"/>
              <a:ext cx="1155" cy="0"/>
            </a:xfrm>
            <a:prstGeom prst="line">
              <a:avLst/>
            </a:prstGeom>
            <a:noFill/>
            <a:ln w="12700">
              <a:solidFill>
                <a:srgbClr val="FFFF00"/>
              </a:solidFill>
              <a:round/>
              <a:headEnd/>
              <a:tailEnd type="triangle" w="med" len="med"/>
            </a:ln>
            <a:effectLst/>
          </p:spPr>
          <p:txBody>
            <a:bodyPr/>
            <a:lstStyle/>
            <a:p>
              <a:endParaRPr lang="zh-CN" altLang="en-US"/>
            </a:p>
          </p:txBody>
        </p:sp>
        <p:sp>
          <p:nvSpPr>
            <p:cNvPr id="109598" name="Line 30"/>
            <p:cNvSpPr>
              <a:spLocks noChangeShapeType="1"/>
            </p:cNvSpPr>
            <p:nvPr/>
          </p:nvSpPr>
          <p:spPr bwMode="auto">
            <a:xfrm>
              <a:off x="7992" y="6246"/>
              <a:ext cx="1155" cy="0"/>
            </a:xfrm>
            <a:prstGeom prst="line">
              <a:avLst/>
            </a:prstGeom>
            <a:noFill/>
            <a:ln w="12700">
              <a:solidFill>
                <a:srgbClr val="FFFF00"/>
              </a:solidFill>
              <a:round/>
              <a:headEnd/>
              <a:tailEnd type="triangle" w="med" len="med"/>
            </a:ln>
            <a:effectLst/>
          </p:spPr>
          <p:txBody>
            <a:bodyPr/>
            <a:lstStyle/>
            <a:p>
              <a:endParaRPr lang="zh-CN" altLang="en-US"/>
            </a:p>
          </p:txBody>
        </p:sp>
        <p:sp>
          <p:nvSpPr>
            <p:cNvPr id="109599" name="Line 31"/>
            <p:cNvSpPr>
              <a:spLocks noChangeShapeType="1"/>
            </p:cNvSpPr>
            <p:nvPr/>
          </p:nvSpPr>
          <p:spPr bwMode="auto">
            <a:xfrm flipH="1">
              <a:off x="7992" y="6744"/>
              <a:ext cx="1155" cy="0"/>
            </a:xfrm>
            <a:prstGeom prst="line">
              <a:avLst/>
            </a:prstGeom>
            <a:noFill/>
            <a:ln w="12700">
              <a:solidFill>
                <a:srgbClr val="FFFF00"/>
              </a:solidFill>
              <a:round/>
              <a:headEnd/>
              <a:tailEnd type="triangle" w="med" len="med"/>
            </a:ln>
            <a:effectLst/>
          </p:spPr>
          <p:txBody>
            <a:bodyPr/>
            <a:lstStyle/>
            <a:p>
              <a:endParaRPr lang="zh-CN" altLang="en-US"/>
            </a:p>
          </p:txBody>
        </p:sp>
        <p:sp>
          <p:nvSpPr>
            <p:cNvPr id="109600" name="Rectangle 32"/>
            <p:cNvSpPr>
              <a:spLocks noChangeArrowheads="1"/>
            </p:cNvSpPr>
            <p:nvPr/>
          </p:nvSpPr>
          <p:spPr bwMode="auto">
            <a:xfrm>
              <a:off x="5262" y="3000"/>
              <a:ext cx="735" cy="468"/>
            </a:xfrm>
            <a:prstGeom prst="rect">
              <a:avLst/>
            </a:prstGeom>
            <a:solidFill>
              <a:srgbClr val="FFFFFF"/>
            </a:solidFill>
            <a:ln w="12700">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监控</a:t>
              </a:r>
              <a:endParaRPr lang="zh-CN" altLang="en-US" sz="1600">
                <a:solidFill>
                  <a:schemeClr val="accent1"/>
                </a:solidFill>
              </a:endParaRPr>
            </a:p>
          </p:txBody>
        </p:sp>
        <p:sp>
          <p:nvSpPr>
            <p:cNvPr id="109601" name="Rectangle 33"/>
            <p:cNvSpPr>
              <a:spLocks noChangeArrowheads="1"/>
            </p:cNvSpPr>
            <p:nvPr/>
          </p:nvSpPr>
          <p:spPr bwMode="auto">
            <a:xfrm>
              <a:off x="7467" y="3000"/>
              <a:ext cx="1050" cy="468"/>
            </a:xfrm>
            <a:prstGeom prst="rect">
              <a:avLst/>
            </a:prstGeom>
            <a:solidFill>
              <a:srgbClr val="FFFFFF"/>
            </a:solidFill>
            <a:ln w="12700">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路线图</a:t>
              </a:r>
              <a:endParaRPr lang="zh-CN" altLang="en-US" sz="1600">
                <a:solidFill>
                  <a:schemeClr val="accent1"/>
                </a:solidFill>
              </a:endParaRPr>
            </a:p>
          </p:txBody>
        </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a:t>事故管理的主要活动</a:t>
            </a:r>
          </a:p>
        </p:txBody>
      </p:sp>
      <p:grpSp>
        <p:nvGrpSpPr>
          <p:cNvPr id="2" name="Group 28"/>
          <p:cNvGrpSpPr>
            <a:grpSpLocks/>
          </p:cNvGrpSpPr>
          <p:nvPr/>
        </p:nvGrpSpPr>
        <p:grpSpPr bwMode="auto">
          <a:xfrm>
            <a:off x="2033588" y="1219200"/>
            <a:ext cx="5418137" cy="5665788"/>
            <a:chOff x="2427" y="2985"/>
            <a:chExt cx="7245" cy="7815"/>
          </a:xfrm>
        </p:grpSpPr>
        <p:sp>
          <p:nvSpPr>
            <p:cNvPr id="107549" name="Line 29"/>
            <p:cNvSpPr>
              <a:spLocks noChangeShapeType="1"/>
            </p:cNvSpPr>
            <p:nvPr/>
          </p:nvSpPr>
          <p:spPr bwMode="auto">
            <a:xfrm>
              <a:off x="5457" y="9336"/>
              <a:ext cx="0" cy="840"/>
            </a:xfrm>
            <a:prstGeom prst="line">
              <a:avLst/>
            </a:prstGeom>
            <a:noFill/>
            <a:ln w="12700">
              <a:solidFill>
                <a:srgbClr val="FFFF00"/>
              </a:solidFill>
              <a:round/>
              <a:headEnd/>
              <a:tailEnd/>
            </a:ln>
            <a:effectLst/>
          </p:spPr>
          <p:txBody>
            <a:bodyPr/>
            <a:lstStyle/>
            <a:p>
              <a:endParaRPr lang="zh-CN" altLang="en-US"/>
            </a:p>
          </p:txBody>
        </p:sp>
        <p:sp>
          <p:nvSpPr>
            <p:cNvPr id="107550" name="Line 30"/>
            <p:cNvSpPr>
              <a:spLocks noChangeShapeType="1"/>
            </p:cNvSpPr>
            <p:nvPr/>
          </p:nvSpPr>
          <p:spPr bwMode="auto">
            <a:xfrm>
              <a:off x="5442" y="7992"/>
              <a:ext cx="0" cy="624"/>
            </a:xfrm>
            <a:prstGeom prst="line">
              <a:avLst/>
            </a:prstGeom>
            <a:noFill/>
            <a:ln w="12700">
              <a:solidFill>
                <a:srgbClr val="FFFF00"/>
              </a:solidFill>
              <a:round/>
              <a:headEnd/>
              <a:tailEnd/>
            </a:ln>
            <a:effectLst/>
          </p:spPr>
          <p:txBody>
            <a:bodyPr/>
            <a:lstStyle/>
            <a:p>
              <a:endParaRPr lang="zh-CN" altLang="en-US"/>
            </a:p>
          </p:txBody>
        </p:sp>
        <p:sp>
          <p:nvSpPr>
            <p:cNvPr id="107551" name="Line 31"/>
            <p:cNvSpPr>
              <a:spLocks noChangeShapeType="1"/>
            </p:cNvSpPr>
            <p:nvPr/>
          </p:nvSpPr>
          <p:spPr bwMode="auto">
            <a:xfrm>
              <a:off x="5412" y="6396"/>
              <a:ext cx="0" cy="624"/>
            </a:xfrm>
            <a:prstGeom prst="line">
              <a:avLst/>
            </a:prstGeom>
            <a:noFill/>
            <a:ln w="12700">
              <a:solidFill>
                <a:srgbClr val="FFFF00"/>
              </a:solidFill>
              <a:round/>
              <a:headEnd/>
              <a:tailEnd/>
            </a:ln>
            <a:effectLst/>
          </p:spPr>
          <p:txBody>
            <a:bodyPr/>
            <a:lstStyle/>
            <a:p>
              <a:endParaRPr lang="zh-CN" altLang="en-US"/>
            </a:p>
          </p:txBody>
        </p:sp>
        <p:sp>
          <p:nvSpPr>
            <p:cNvPr id="107552" name="Line 32"/>
            <p:cNvSpPr>
              <a:spLocks noChangeShapeType="1"/>
            </p:cNvSpPr>
            <p:nvPr/>
          </p:nvSpPr>
          <p:spPr bwMode="auto">
            <a:xfrm>
              <a:off x="5397" y="5028"/>
              <a:ext cx="0" cy="624"/>
            </a:xfrm>
            <a:prstGeom prst="line">
              <a:avLst/>
            </a:prstGeom>
            <a:noFill/>
            <a:ln w="12700">
              <a:solidFill>
                <a:srgbClr val="FFFF00"/>
              </a:solidFill>
              <a:round/>
              <a:headEnd/>
              <a:tailEnd/>
            </a:ln>
            <a:effectLst/>
          </p:spPr>
          <p:txBody>
            <a:bodyPr/>
            <a:lstStyle/>
            <a:p>
              <a:endParaRPr lang="zh-CN" altLang="en-US"/>
            </a:p>
          </p:txBody>
        </p:sp>
        <p:sp>
          <p:nvSpPr>
            <p:cNvPr id="107553" name="Line 33"/>
            <p:cNvSpPr>
              <a:spLocks noChangeShapeType="1"/>
            </p:cNvSpPr>
            <p:nvPr/>
          </p:nvSpPr>
          <p:spPr bwMode="auto">
            <a:xfrm>
              <a:off x="5472" y="3780"/>
              <a:ext cx="0" cy="624"/>
            </a:xfrm>
            <a:prstGeom prst="line">
              <a:avLst/>
            </a:prstGeom>
            <a:noFill/>
            <a:ln w="12700">
              <a:solidFill>
                <a:srgbClr val="FFFF00"/>
              </a:solidFill>
              <a:round/>
              <a:headEnd/>
              <a:tailEnd/>
            </a:ln>
            <a:effectLst/>
          </p:spPr>
          <p:txBody>
            <a:bodyPr/>
            <a:lstStyle/>
            <a:p>
              <a:endParaRPr lang="zh-CN" altLang="en-US"/>
            </a:p>
          </p:txBody>
        </p:sp>
        <p:sp>
          <p:nvSpPr>
            <p:cNvPr id="107554" name="Rectangle 34"/>
            <p:cNvSpPr>
              <a:spLocks noChangeArrowheads="1"/>
            </p:cNvSpPr>
            <p:nvPr/>
          </p:nvSpPr>
          <p:spPr bwMode="auto">
            <a:xfrm>
              <a:off x="2427" y="3000"/>
              <a:ext cx="840" cy="7800"/>
            </a:xfrm>
            <a:prstGeom prst="rect">
              <a:avLst/>
            </a:prstGeom>
            <a:solidFill>
              <a:srgbClr val="FFFFFF"/>
            </a:solidFill>
            <a:ln w="12700">
              <a:solidFill>
                <a:srgbClr val="FFFF00"/>
              </a:solidFill>
              <a:miter lim="800000"/>
              <a:headEnd/>
              <a:tailEnd/>
            </a:ln>
            <a:effectLst/>
          </p:spPr>
          <p:txBody>
            <a:bodyPr/>
            <a:lstStyle/>
            <a:p>
              <a:pPr algn="ctr"/>
              <a:endParaRPr lang="zh-CN" altLang="en-US" sz="1400">
                <a:solidFill>
                  <a:schemeClr val="accent1"/>
                </a:solidFill>
                <a:latin typeface="" charset="0"/>
              </a:endParaRPr>
            </a:p>
            <a:p>
              <a:pPr algn="ctr"/>
              <a:endParaRPr lang="zh-CN" altLang="en-US" sz="1400">
                <a:solidFill>
                  <a:schemeClr val="accent1"/>
                </a:solidFill>
                <a:latin typeface="" charset="0"/>
              </a:endParaRPr>
            </a:p>
            <a:p>
              <a:pPr algn="ctr"/>
              <a:r>
                <a:rPr lang="zh-CN" altLang="en-US" sz="1400">
                  <a:solidFill>
                    <a:schemeClr val="accent1"/>
                  </a:solidFill>
                  <a:latin typeface="" charset="0"/>
                </a:rPr>
                <a:t>跟</a:t>
              </a:r>
            </a:p>
            <a:p>
              <a:pPr algn="ctr"/>
              <a:r>
                <a:rPr lang="zh-CN" altLang="en-US" sz="1400">
                  <a:solidFill>
                    <a:schemeClr val="accent1"/>
                  </a:solidFill>
                  <a:latin typeface="" charset="0"/>
                </a:rPr>
                <a:t>踪</a:t>
              </a:r>
            </a:p>
            <a:p>
              <a:pPr algn="ctr"/>
              <a:r>
                <a:rPr lang="zh-CN" altLang="en-US" sz="1400">
                  <a:solidFill>
                    <a:schemeClr val="accent1"/>
                  </a:solidFill>
                  <a:latin typeface="" charset="0"/>
                </a:rPr>
                <a:t>和</a:t>
              </a:r>
            </a:p>
            <a:p>
              <a:pPr algn="ctr"/>
              <a:r>
                <a:rPr lang="zh-CN" altLang="en-US" sz="1400">
                  <a:solidFill>
                    <a:schemeClr val="accent1"/>
                  </a:solidFill>
                  <a:latin typeface="" charset="0"/>
                </a:rPr>
                <a:t>监</a:t>
              </a:r>
            </a:p>
            <a:p>
              <a:pPr algn="ctr"/>
              <a:r>
                <a:rPr lang="zh-CN" altLang="en-US" sz="1400">
                  <a:solidFill>
                    <a:schemeClr val="accent1"/>
                  </a:solidFill>
                  <a:latin typeface="" charset="0"/>
                </a:rPr>
                <a:t>督</a:t>
              </a:r>
            </a:p>
            <a:p>
              <a:pPr algn="ctr"/>
              <a:r>
                <a:rPr lang="zh-CN" altLang="en-US" sz="1400">
                  <a:solidFill>
                    <a:schemeClr val="accent1"/>
                  </a:solidFill>
                  <a:latin typeface="" charset="0"/>
                </a:rPr>
                <a:t>所</a:t>
              </a:r>
            </a:p>
            <a:p>
              <a:pPr algn="ctr"/>
              <a:r>
                <a:rPr lang="zh-CN" altLang="en-US" sz="1400">
                  <a:solidFill>
                    <a:schemeClr val="accent1"/>
                  </a:solidFill>
                  <a:latin typeface="" charset="0"/>
                </a:rPr>
                <a:t>有</a:t>
              </a:r>
            </a:p>
            <a:p>
              <a:pPr algn="ctr"/>
              <a:r>
                <a:rPr lang="zh-CN" altLang="en-US" sz="1400">
                  <a:solidFill>
                    <a:schemeClr val="accent1"/>
                  </a:solidFill>
                  <a:latin typeface="" charset="0"/>
                </a:rPr>
                <a:t>事</a:t>
              </a:r>
            </a:p>
            <a:p>
              <a:pPr algn="ctr"/>
              <a:r>
                <a:rPr lang="zh-CN" altLang="en-US" sz="1400">
                  <a:solidFill>
                    <a:schemeClr val="accent1"/>
                  </a:solidFill>
                  <a:latin typeface="" charset="0"/>
                </a:rPr>
                <a:t>故</a:t>
              </a:r>
            </a:p>
            <a:p>
              <a:pPr algn="ctr"/>
              <a:r>
                <a:rPr lang="zh-CN" altLang="en-US" sz="1400">
                  <a:solidFill>
                    <a:schemeClr val="accent1"/>
                  </a:solidFill>
                  <a:latin typeface="" charset="0"/>
                </a:rPr>
                <a:t>的</a:t>
              </a:r>
            </a:p>
            <a:p>
              <a:pPr algn="ctr"/>
              <a:r>
                <a:rPr lang="zh-CN" altLang="en-US" sz="1400">
                  <a:solidFill>
                    <a:schemeClr val="accent1"/>
                  </a:solidFill>
                  <a:latin typeface="" charset="0"/>
                </a:rPr>
                <a:t>解</a:t>
              </a:r>
            </a:p>
            <a:p>
              <a:pPr algn="ctr"/>
              <a:r>
                <a:rPr lang="zh-CN" altLang="en-US" sz="1400">
                  <a:solidFill>
                    <a:schemeClr val="accent1"/>
                  </a:solidFill>
                  <a:latin typeface="" charset="0"/>
                </a:rPr>
                <a:t>决</a:t>
              </a:r>
            </a:p>
            <a:p>
              <a:pPr algn="ctr"/>
              <a:r>
                <a:rPr lang="zh-CN" altLang="en-US" sz="1400">
                  <a:solidFill>
                    <a:schemeClr val="accent1"/>
                  </a:solidFill>
                  <a:latin typeface="" charset="0"/>
                </a:rPr>
                <a:t>过</a:t>
              </a:r>
            </a:p>
            <a:p>
              <a:pPr algn="ctr"/>
              <a:r>
                <a:rPr lang="zh-CN" altLang="en-US" sz="1400">
                  <a:solidFill>
                    <a:schemeClr val="accent1"/>
                  </a:solidFill>
                  <a:latin typeface="" charset="0"/>
                </a:rPr>
                <a:t>程</a:t>
              </a:r>
            </a:p>
            <a:p>
              <a:pPr algn="ctr"/>
              <a:r>
                <a:rPr lang="zh-CN" altLang="en-US" sz="1400">
                  <a:solidFill>
                    <a:schemeClr val="accent1"/>
                  </a:solidFill>
                  <a:latin typeface="" charset="0"/>
                </a:rPr>
                <a:t>并</a:t>
              </a:r>
            </a:p>
            <a:p>
              <a:pPr algn="ctr"/>
              <a:r>
                <a:rPr lang="zh-CN" altLang="en-US" sz="1400">
                  <a:solidFill>
                    <a:schemeClr val="accent1"/>
                  </a:solidFill>
                  <a:latin typeface="" charset="0"/>
                </a:rPr>
                <a:t>随</a:t>
              </a:r>
            </a:p>
            <a:p>
              <a:pPr algn="ctr"/>
              <a:r>
                <a:rPr lang="zh-CN" altLang="en-US" sz="1400">
                  <a:solidFill>
                    <a:schemeClr val="accent1"/>
                  </a:solidFill>
                  <a:latin typeface="" charset="0"/>
                </a:rPr>
                <a:t>时</a:t>
              </a:r>
            </a:p>
            <a:p>
              <a:pPr algn="ctr"/>
              <a:r>
                <a:rPr lang="zh-CN" altLang="en-US" sz="1400">
                  <a:solidFill>
                    <a:schemeClr val="accent1"/>
                  </a:solidFill>
                  <a:latin typeface="" charset="0"/>
                </a:rPr>
                <a:t>进</a:t>
              </a:r>
            </a:p>
            <a:p>
              <a:pPr algn="ctr"/>
              <a:r>
                <a:rPr lang="zh-CN" altLang="en-US" sz="1400">
                  <a:solidFill>
                    <a:schemeClr val="accent1"/>
                  </a:solidFill>
                  <a:latin typeface="" charset="0"/>
                </a:rPr>
                <a:t>行</a:t>
              </a:r>
            </a:p>
            <a:p>
              <a:pPr algn="ctr"/>
              <a:r>
                <a:rPr lang="zh-CN" altLang="en-US" sz="1400">
                  <a:solidFill>
                    <a:schemeClr val="accent1"/>
                  </a:solidFill>
                  <a:latin typeface="" charset="0"/>
                </a:rPr>
                <a:t>沟</a:t>
              </a:r>
            </a:p>
            <a:p>
              <a:pPr algn="ctr"/>
              <a:r>
                <a:rPr lang="zh-CN" altLang="en-US" sz="1400">
                  <a:solidFill>
                    <a:schemeClr val="accent1"/>
                  </a:solidFill>
                  <a:latin typeface="" charset="0"/>
                </a:rPr>
                <a:t>通</a:t>
              </a:r>
              <a:endParaRPr lang="zh-CN" altLang="en-US" sz="1400">
                <a:solidFill>
                  <a:schemeClr val="accent1"/>
                </a:solidFill>
              </a:endParaRPr>
            </a:p>
          </p:txBody>
        </p:sp>
        <p:sp>
          <p:nvSpPr>
            <p:cNvPr id="107555" name="Rectangle 35"/>
            <p:cNvSpPr>
              <a:spLocks noChangeArrowheads="1"/>
            </p:cNvSpPr>
            <p:nvPr/>
          </p:nvSpPr>
          <p:spPr bwMode="auto">
            <a:xfrm>
              <a:off x="4422" y="2985"/>
              <a:ext cx="2100" cy="795"/>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识别并跟踪发生的事故</a:t>
              </a:r>
              <a:endParaRPr lang="zh-CN" altLang="en-US" sz="1400">
                <a:solidFill>
                  <a:schemeClr val="accent1"/>
                </a:solidFill>
              </a:endParaRPr>
            </a:p>
          </p:txBody>
        </p:sp>
        <p:sp>
          <p:nvSpPr>
            <p:cNvPr id="107556" name="Rectangle 36"/>
            <p:cNvSpPr>
              <a:spLocks noChangeArrowheads="1"/>
            </p:cNvSpPr>
            <p:nvPr/>
          </p:nvSpPr>
          <p:spPr bwMode="auto">
            <a:xfrm>
              <a:off x="4422" y="4304"/>
              <a:ext cx="2100" cy="795"/>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对事故进行分类并提供一线支持</a:t>
              </a:r>
              <a:endParaRPr lang="zh-CN" altLang="en-US" sz="1400">
                <a:solidFill>
                  <a:schemeClr val="accent1"/>
                </a:solidFill>
              </a:endParaRPr>
            </a:p>
          </p:txBody>
        </p:sp>
        <p:sp>
          <p:nvSpPr>
            <p:cNvPr id="107557" name="AutoShape 37"/>
            <p:cNvSpPr>
              <a:spLocks noChangeArrowheads="1"/>
            </p:cNvSpPr>
            <p:nvPr/>
          </p:nvSpPr>
          <p:spPr bwMode="auto">
            <a:xfrm>
              <a:off x="4422" y="5623"/>
              <a:ext cx="1995" cy="780"/>
            </a:xfrm>
            <a:prstGeom prst="flowChartDecision">
              <a:avLst/>
            </a:prstGeom>
            <a:solidFill>
              <a:srgbClr val="FFFFFF"/>
            </a:solidFill>
            <a:ln w="12700">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服务请求</a:t>
              </a:r>
              <a:endParaRPr lang="zh-CN" altLang="en-US" sz="1400">
                <a:solidFill>
                  <a:schemeClr val="accent1"/>
                </a:solidFill>
              </a:endParaRPr>
            </a:p>
          </p:txBody>
        </p:sp>
        <p:sp>
          <p:nvSpPr>
            <p:cNvPr id="107558" name="Rectangle 38"/>
            <p:cNvSpPr>
              <a:spLocks noChangeArrowheads="1"/>
            </p:cNvSpPr>
            <p:nvPr/>
          </p:nvSpPr>
          <p:spPr bwMode="auto">
            <a:xfrm>
              <a:off x="4422" y="6928"/>
              <a:ext cx="2205" cy="1092"/>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对事故进行调查与分析识别引发事故的潜在原因</a:t>
              </a:r>
              <a:endParaRPr lang="zh-CN" altLang="en-US" sz="1400">
                <a:solidFill>
                  <a:schemeClr val="accent1"/>
                </a:solidFill>
              </a:endParaRPr>
            </a:p>
          </p:txBody>
        </p:sp>
        <p:sp>
          <p:nvSpPr>
            <p:cNvPr id="107559" name="Rectangle 39"/>
            <p:cNvSpPr>
              <a:spLocks noChangeArrowheads="1"/>
            </p:cNvSpPr>
            <p:nvPr/>
          </p:nvSpPr>
          <p:spPr bwMode="auto">
            <a:xfrm>
              <a:off x="4422" y="8544"/>
              <a:ext cx="2100" cy="795"/>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解决事故并恢复服务</a:t>
              </a:r>
              <a:endParaRPr lang="zh-CN" altLang="en-US" sz="1400">
                <a:solidFill>
                  <a:schemeClr val="accent1"/>
                </a:solidFill>
              </a:endParaRPr>
            </a:p>
          </p:txBody>
        </p:sp>
        <p:sp>
          <p:nvSpPr>
            <p:cNvPr id="107560" name="Rectangle 40"/>
            <p:cNvSpPr>
              <a:spLocks noChangeArrowheads="1"/>
            </p:cNvSpPr>
            <p:nvPr/>
          </p:nvSpPr>
          <p:spPr bwMode="auto">
            <a:xfrm>
              <a:off x="4422" y="10095"/>
              <a:ext cx="2100" cy="468"/>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 结束（关闭故障）</a:t>
              </a:r>
              <a:endParaRPr lang="zh-CN" altLang="en-US" sz="1400">
                <a:solidFill>
                  <a:schemeClr val="accent1"/>
                </a:solidFill>
              </a:endParaRPr>
            </a:p>
          </p:txBody>
        </p:sp>
        <p:sp>
          <p:nvSpPr>
            <p:cNvPr id="107561" name="Line 41"/>
            <p:cNvSpPr>
              <a:spLocks noChangeShapeType="1"/>
            </p:cNvSpPr>
            <p:nvPr/>
          </p:nvSpPr>
          <p:spPr bwMode="auto">
            <a:xfrm>
              <a:off x="3267" y="3393"/>
              <a:ext cx="115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7562" name="Line 42"/>
            <p:cNvSpPr>
              <a:spLocks noChangeShapeType="1"/>
            </p:cNvSpPr>
            <p:nvPr/>
          </p:nvSpPr>
          <p:spPr bwMode="auto">
            <a:xfrm>
              <a:off x="3267" y="4716"/>
              <a:ext cx="115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7563" name="Line 43"/>
            <p:cNvSpPr>
              <a:spLocks noChangeShapeType="1"/>
            </p:cNvSpPr>
            <p:nvPr/>
          </p:nvSpPr>
          <p:spPr bwMode="auto">
            <a:xfrm>
              <a:off x="6387" y="6009"/>
              <a:ext cx="1155" cy="0"/>
            </a:xfrm>
            <a:prstGeom prst="line">
              <a:avLst/>
            </a:prstGeom>
            <a:noFill/>
            <a:ln w="12700">
              <a:solidFill>
                <a:srgbClr val="FFFF00"/>
              </a:solidFill>
              <a:round/>
              <a:headEnd/>
              <a:tailEnd type="triangle" w="med" len="med"/>
            </a:ln>
            <a:effectLst/>
          </p:spPr>
          <p:txBody>
            <a:bodyPr/>
            <a:lstStyle/>
            <a:p>
              <a:endParaRPr lang="zh-CN" altLang="en-US"/>
            </a:p>
          </p:txBody>
        </p:sp>
        <p:sp>
          <p:nvSpPr>
            <p:cNvPr id="107564" name="Line 44"/>
            <p:cNvSpPr>
              <a:spLocks noChangeShapeType="1"/>
            </p:cNvSpPr>
            <p:nvPr/>
          </p:nvSpPr>
          <p:spPr bwMode="auto">
            <a:xfrm>
              <a:off x="3267" y="7479"/>
              <a:ext cx="115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7565" name="Line 45"/>
            <p:cNvSpPr>
              <a:spLocks noChangeShapeType="1"/>
            </p:cNvSpPr>
            <p:nvPr/>
          </p:nvSpPr>
          <p:spPr bwMode="auto">
            <a:xfrm>
              <a:off x="3267" y="8928"/>
              <a:ext cx="115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7566" name="Line 46"/>
            <p:cNvSpPr>
              <a:spLocks noChangeShapeType="1"/>
            </p:cNvSpPr>
            <p:nvPr/>
          </p:nvSpPr>
          <p:spPr bwMode="auto">
            <a:xfrm>
              <a:off x="3267" y="10332"/>
              <a:ext cx="115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07567" name="Rectangle 47"/>
            <p:cNvSpPr>
              <a:spLocks noChangeArrowheads="1"/>
            </p:cNvSpPr>
            <p:nvPr/>
          </p:nvSpPr>
          <p:spPr bwMode="auto">
            <a:xfrm>
              <a:off x="7572" y="5787"/>
              <a:ext cx="2100" cy="468"/>
            </a:xfrm>
            <a:prstGeom prst="rect">
              <a:avLst/>
            </a:prstGeom>
            <a:solidFill>
              <a:srgbClr val="FFFFFF"/>
            </a:solidFill>
            <a:ln w="12700">
              <a:solidFill>
                <a:srgbClr val="FFFF00"/>
              </a:solidFill>
              <a:miter lim="800000"/>
              <a:headEnd/>
              <a:tailEnd/>
            </a:ln>
            <a:effectLst/>
          </p:spPr>
          <p:txBody>
            <a:bodyPr/>
            <a:lstStyle/>
            <a:p>
              <a:pPr algn="ctr"/>
              <a:r>
                <a:rPr lang="zh-CN" altLang="en-US" sz="1400">
                  <a:solidFill>
                    <a:schemeClr val="accent1"/>
                  </a:solidFill>
                  <a:latin typeface="" charset="0"/>
                </a:rPr>
                <a:t>服务请求程序</a:t>
              </a:r>
              <a:endParaRPr lang="zh-CN" altLang="en-US" sz="1400">
                <a:solidFill>
                  <a:schemeClr val="accent1"/>
                </a:solidFill>
              </a:endParaRPr>
            </a:p>
          </p:txBody>
        </p:sp>
        <p:sp>
          <p:nvSpPr>
            <p:cNvPr id="107568" name="Line 48"/>
            <p:cNvSpPr>
              <a:spLocks noChangeShapeType="1"/>
            </p:cNvSpPr>
            <p:nvPr/>
          </p:nvSpPr>
          <p:spPr bwMode="auto">
            <a:xfrm>
              <a:off x="5472" y="9708"/>
              <a:ext cx="3045" cy="0"/>
            </a:xfrm>
            <a:prstGeom prst="line">
              <a:avLst/>
            </a:prstGeom>
            <a:noFill/>
            <a:ln w="12700">
              <a:solidFill>
                <a:srgbClr val="FFFF00"/>
              </a:solidFill>
              <a:round/>
              <a:headEnd type="triangle" w="med" len="med"/>
              <a:tailEnd/>
            </a:ln>
            <a:effectLst/>
          </p:spPr>
          <p:txBody>
            <a:bodyPr/>
            <a:lstStyle/>
            <a:p>
              <a:endParaRPr lang="zh-CN" altLang="en-US"/>
            </a:p>
          </p:txBody>
        </p:sp>
        <p:sp>
          <p:nvSpPr>
            <p:cNvPr id="107569" name="Line 49"/>
            <p:cNvSpPr>
              <a:spLocks noChangeShapeType="1"/>
            </p:cNvSpPr>
            <p:nvPr/>
          </p:nvSpPr>
          <p:spPr bwMode="auto">
            <a:xfrm>
              <a:off x="8517" y="6276"/>
              <a:ext cx="0" cy="3432"/>
            </a:xfrm>
            <a:prstGeom prst="line">
              <a:avLst/>
            </a:prstGeom>
            <a:noFill/>
            <a:ln w="12700">
              <a:solidFill>
                <a:srgbClr val="FFFF00"/>
              </a:solidFill>
              <a:round/>
              <a:headEnd/>
              <a:tailEnd/>
            </a:ln>
            <a:effectLst/>
          </p:spPr>
          <p:txBody>
            <a:bodyPr/>
            <a:lstStyle/>
            <a:p>
              <a:endParaRPr lang="zh-CN" altLang="en-US"/>
            </a:p>
          </p:txBody>
        </p:sp>
        <p:sp>
          <p:nvSpPr>
            <p:cNvPr id="107570" name="Rectangle 50"/>
            <p:cNvSpPr>
              <a:spLocks noChangeArrowheads="1"/>
            </p:cNvSpPr>
            <p:nvPr/>
          </p:nvSpPr>
          <p:spPr bwMode="auto">
            <a:xfrm>
              <a:off x="6522" y="5496"/>
              <a:ext cx="840" cy="468"/>
            </a:xfrm>
            <a:prstGeom prst="rect">
              <a:avLst/>
            </a:prstGeom>
            <a:solidFill>
              <a:srgbClr val="FFFFFF"/>
            </a:solidFill>
            <a:ln w="12700">
              <a:solidFill>
                <a:srgbClr val="FFFF00"/>
              </a:solidFill>
              <a:miter lim="800000"/>
              <a:headEnd/>
              <a:tailEnd/>
            </a:ln>
            <a:effectLst/>
          </p:spPr>
          <p:txBody>
            <a:bodyPr/>
            <a:lstStyle/>
            <a:p>
              <a:pPr algn="ctr"/>
              <a:r>
                <a:rPr lang="en-US" altLang="zh-CN" sz="1400">
                  <a:solidFill>
                    <a:schemeClr val="accent1"/>
                  </a:solidFill>
                  <a:latin typeface="Times New Roman" pitchFamily="18" charset="0"/>
                </a:rPr>
                <a:t>Y</a:t>
              </a:r>
              <a:endParaRPr lang="en-US" altLang="zh-CN" sz="1400">
                <a:solidFill>
                  <a:schemeClr val="accent1"/>
                </a:solidFill>
              </a:endParaRPr>
            </a:p>
          </p:txBody>
        </p:sp>
        <p:sp>
          <p:nvSpPr>
            <p:cNvPr id="107571" name="Rectangle 51"/>
            <p:cNvSpPr>
              <a:spLocks noChangeArrowheads="1"/>
            </p:cNvSpPr>
            <p:nvPr/>
          </p:nvSpPr>
          <p:spPr bwMode="auto">
            <a:xfrm>
              <a:off x="5682" y="6432"/>
              <a:ext cx="840" cy="468"/>
            </a:xfrm>
            <a:prstGeom prst="rect">
              <a:avLst/>
            </a:prstGeom>
            <a:solidFill>
              <a:srgbClr val="FFFFFF"/>
            </a:solidFill>
            <a:ln w="12700">
              <a:solidFill>
                <a:srgbClr val="FFFF00"/>
              </a:solidFill>
              <a:miter lim="800000"/>
              <a:headEnd/>
              <a:tailEnd/>
            </a:ln>
            <a:effectLst/>
          </p:spPr>
          <p:txBody>
            <a:bodyPr/>
            <a:lstStyle/>
            <a:p>
              <a:pPr algn="ctr"/>
              <a:r>
                <a:rPr lang="en-US" altLang="zh-CN" sz="1400">
                  <a:solidFill>
                    <a:schemeClr val="accent1"/>
                  </a:solidFill>
                  <a:latin typeface="Times New Roman" pitchFamily="18" charset="0"/>
                </a:rPr>
                <a:t>N</a:t>
              </a:r>
              <a:endParaRPr lang="en-US" altLang="zh-CN" sz="1400">
                <a:solidFill>
                  <a:schemeClr val="accent1"/>
                </a:solidFill>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zh-CN" altLang="en-US">
                <a:latin typeface="Times New Roman" pitchFamily="18" charset="0"/>
              </a:rPr>
              <a:t>事故匹配流程</a:t>
            </a:r>
            <a:r>
              <a:rPr lang="zh-CN" altLang="en-US"/>
              <a:t> </a:t>
            </a:r>
          </a:p>
        </p:txBody>
      </p:sp>
      <p:grpSp>
        <p:nvGrpSpPr>
          <p:cNvPr id="2" name="Group 4"/>
          <p:cNvGrpSpPr>
            <a:grpSpLocks/>
          </p:cNvGrpSpPr>
          <p:nvPr/>
        </p:nvGrpSpPr>
        <p:grpSpPr bwMode="auto">
          <a:xfrm>
            <a:off x="381000" y="1143000"/>
            <a:ext cx="7696200" cy="5715000"/>
            <a:chOff x="1692" y="2064"/>
            <a:chExt cx="8310" cy="7488"/>
          </a:xfrm>
        </p:grpSpPr>
        <p:sp>
          <p:nvSpPr>
            <p:cNvPr id="129029" name="AutoShape 5"/>
            <p:cNvSpPr>
              <a:spLocks noChangeArrowheads="1"/>
            </p:cNvSpPr>
            <p:nvPr/>
          </p:nvSpPr>
          <p:spPr bwMode="auto">
            <a:xfrm>
              <a:off x="2112" y="2064"/>
              <a:ext cx="1155" cy="936"/>
            </a:xfrm>
            <a:prstGeom prst="irregularSeal1">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事故</a:t>
              </a:r>
            </a:p>
          </p:txBody>
        </p:sp>
        <p:sp>
          <p:nvSpPr>
            <p:cNvPr id="129030" name="AutoShape 6"/>
            <p:cNvSpPr>
              <a:spLocks noChangeArrowheads="1"/>
            </p:cNvSpPr>
            <p:nvPr/>
          </p:nvSpPr>
          <p:spPr bwMode="auto">
            <a:xfrm>
              <a:off x="1692" y="3624"/>
              <a:ext cx="1995" cy="936"/>
            </a:xfrm>
            <a:prstGeom prst="flowChartDecision">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日常事故</a:t>
              </a:r>
            </a:p>
          </p:txBody>
        </p:sp>
        <p:sp>
          <p:nvSpPr>
            <p:cNvPr id="129031" name="AutoShape 7"/>
            <p:cNvSpPr>
              <a:spLocks noChangeArrowheads="1"/>
            </p:cNvSpPr>
            <p:nvPr/>
          </p:nvSpPr>
          <p:spPr bwMode="auto">
            <a:xfrm>
              <a:off x="3972" y="3624"/>
              <a:ext cx="1995" cy="936"/>
            </a:xfrm>
            <a:prstGeom prst="flowChartDecision">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已知错误</a:t>
              </a:r>
            </a:p>
          </p:txBody>
        </p:sp>
        <p:sp>
          <p:nvSpPr>
            <p:cNvPr id="129032" name="AutoShape 8"/>
            <p:cNvSpPr>
              <a:spLocks noChangeArrowheads="1"/>
            </p:cNvSpPr>
            <p:nvPr/>
          </p:nvSpPr>
          <p:spPr bwMode="auto">
            <a:xfrm>
              <a:off x="6312" y="3624"/>
              <a:ext cx="1995" cy="936"/>
            </a:xfrm>
            <a:prstGeom prst="flowChartDecision">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存在问题</a:t>
              </a:r>
            </a:p>
          </p:txBody>
        </p:sp>
        <p:sp>
          <p:nvSpPr>
            <p:cNvPr id="129033" name="Rectangle 9"/>
            <p:cNvSpPr>
              <a:spLocks noChangeArrowheads="1"/>
            </p:cNvSpPr>
            <p:nvPr/>
          </p:nvSpPr>
          <p:spPr bwMode="auto">
            <a:xfrm>
              <a:off x="8727" y="375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新</a:t>
              </a:r>
            </a:p>
            <a:p>
              <a:pPr algn="ctr" eaLnBrk="0" hangingPunct="0"/>
              <a:r>
                <a:rPr lang="zh-CN" altLang="en-US">
                  <a:solidFill>
                    <a:schemeClr val="accent1"/>
                  </a:solidFill>
                  <a:latin typeface="Times New Roman" pitchFamily="18" charset="0"/>
                </a:rPr>
                <a:t>问题</a:t>
              </a:r>
            </a:p>
          </p:txBody>
        </p:sp>
        <p:sp>
          <p:nvSpPr>
            <p:cNvPr id="129034" name="Line 10"/>
            <p:cNvSpPr>
              <a:spLocks noChangeShapeType="1"/>
            </p:cNvSpPr>
            <p:nvPr/>
          </p:nvSpPr>
          <p:spPr bwMode="auto">
            <a:xfrm>
              <a:off x="3687" y="4092"/>
              <a:ext cx="315" cy="0"/>
            </a:xfrm>
            <a:prstGeom prst="line">
              <a:avLst/>
            </a:prstGeom>
            <a:noFill/>
            <a:ln w="12700">
              <a:solidFill>
                <a:srgbClr val="FFFF00"/>
              </a:solidFill>
              <a:round/>
              <a:headEnd/>
              <a:tailEnd type="triangle" w="med" len="med"/>
            </a:ln>
            <a:effectLst/>
          </p:spPr>
          <p:txBody>
            <a:bodyPr/>
            <a:lstStyle/>
            <a:p>
              <a:endParaRPr lang="zh-CN" altLang="en-US"/>
            </a:p>
          </p:txBody>
        </p:sp>
        <p:sp>
          <p:nvSpPr>
            <p:cNvPr id="129035" name="Line 11"/>
            <p:cNvSpPr>
              <a:spLocks noChangeShapeType="1"/>
            </p:cNvSpPr>
            <p:nvPr/>
          </p:nvSpPr>
          <p:spPr bwMode="auto">
            <a:xfrm>
              <a:off x="5967" y="4092"/>
              <a:ext cx="420" cy="0"/>
            </a:xfrm>
            <a:prstGeom prst="line">
              <a:avLst/>
            </a:prstGeom>
            <a:noFill/>
            <a:ln w="12700">
              <a:solidFill>
                <a:srgbClr val="FFFF00"/>
              </a:solidFill>
              <a:round/>
              <a:headEnd/>
              <a:tailEnd type="triangle" w="med" len="med"/>
            </a:ln>
            <a:effectLst/>
          </p:spPr>
          <p:txBody>
            <a:bodyPr/>
            <a:lstStyle/>
            <a:p>
              <a:endParaRPr lang="zh-CN" altLang="en-US"/>
            </a:p>
          </p:txBody>
        </p:sp>
        <p:sp>
          <p:nvSpPr>
            <p:cNvPr id="129036" name="Line 12"/>
            <p:cNvSpPr>
              <a:spLocks noChangeShapeType="1"/>
            </p:cNvSpPr>
            <p:nvPr/>
          </p:nvSpPr>
          <p:spPr bwMode="auto">
            <a:xfrm>
              <a:off x="8307" y="4092"/>
              <a:ext cx="420" cy="0"/>
            </a:xfrm>
            <a:prstGeom prst="line">
              <a:avLst/>
            </a:prstGeom>
            <a:noFill/>
            <a:ln w="12700">
              <a:solidFill>
                <a:srgbClr val="FFFF00"/>
              </a:solidFill>
              <a:round/>
              <a:headEnd/>
              <a:tailEnd type="triangle" w="med" len="med"/>
            </a:ln>
            <a:effectLst/>
          </p:spPr>
          <p:txBody>
            <a:bodyPr/>
            <a:lstStyle/>
            <a:p>
              <a:endParaRPr lang="zh-CN" altLang="en-US"/>
            </a:p>
          </p:txBody>
        </p:sp>
        <p:sp>
          <p:nvSpPr>
            <p:cNvPr id="129037" name="Line 13"/>
            <p:cNvSpPr>
              <a:spLocks noChangeShapeType="1"/>
            </p:cNvSpPr>
            <p:nvPr/>
          </p:nvSpPr>
          <p:spPr bwMode="auto">
            <a:xfrm>
              <a:off x="2667" y="2844"/>
              <a:ext cx="0" cy="780"/>
            </a:xfrm>
            <a:prstGeom prst="line">
              <a:avLst/>
            </a:prstGeom>
            <a:noFill/>
            <a:ln w="12700">
              <a:solidFill>
                <a:srgbClr val="FFFF00"/>
              </a:solidFill>
              <a:round/>
              <a:headEnd/>
              <a:tailEnd type="triangle" w="med" len="med"/>
            </a:ln>
            <a:effectLst/>
          </p:spPr>
          <p:txBody>
            <a:bodyPr/>
            <a:lstStyle/>
            <a:p>
              <a:endParaRPr lang="zh-CN" altLang="en-US"/>
            </a:p>
          </p:txBody>
        </p:sp>
        <p:sp>
          <p:nvSpPr>
            <p:cNvPr id="129038" name="Line 14"/>
            <p:cNvSpPr>
              <a:spLocks noChangeShapeType="1"/>
            </p:cNvSpPr>
            <p:nvPr/>
          </p:nvSpPr>
          <p:spPr bwMode="auto">
            <a:xfrm>
              <a:off x="4947" y="456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39" name="Line 15"/>
            <p:cNvSpPr>
              <a:spLocks noChangeShapeType="1"/>
            </p:cNvSpPr>
            <p:nvPr/>
          </p:nvSpPr>
          <p:spPr bwMode="auto">
            <a:xfrm>
              <a:off x="2682" y="456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0" name="Line 16"/>
            <p:cNvSpPr>
              <a:spLocks noChangeShapeType="1"/>
            </p:cNvSpPr>
            <p:nvPr/>
          </p:nvSpPr>
          <p:spPr bwMode="auto">
            <a:xfrm>
              <a:off x="7302" y="456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1" name="Line 17"/>
            <p:cNvSpPr>
              <a:spLocks noChangeShapeType="1"/>
            </p:cNvSpPr>
            <p:nvPr/>
          </p:nvSpPr>
          <p:spPr bwMode="auto">
            <a:xfrm>
              <a:off x="9357" y="4545"/>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2" name="Rectangle 18"/>
            <p:cNvSpPr>
              <a:spLocks noChangeArrowheads="1"/>
            </p:cNvSpPr>
            <p:nvPr/>
          </p:nvSpPr>
          <p:spPr bwMode="auto">
            <a:xfrm>
              <a:off x="2067" y="534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日常解决方案</a:t>
              </a:r>
            </a:p>
          </p:txBody>
        </p:sp>
        <p:sp>
          <p:nvSpPr>
            <p:cNvPr id="129043" name="Rectangle 19"/>
            <p:cNvSpPr>
              <a:spLocks noChangeArrowheads="1"/>
            </p:cNvSpPr>
            <p:nvPr/>
          </p:nvSpPr>
          <p:spPr bwMode="auto">
            <a:xfrm>
              <a:off x="4332" y="534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临时、固定解决方案</a:t>
              </a:r>
            </a:p>
          </p:txBody>
        </p:sp>
        <p:sp>
          <p:nvSpPr>
            <p:cNvPr id="129044" name="Rectangle 20"/>
            <p:cNvSpPr>
              <a:spLocks noChangeArrowheads="1"/>
            </p:cNvSpPr>
            <p:nvPr/>
          </p:nvSpPr>
          <p:spPr bwMode="auto">
            <a:xfrm>
              <a:off x="6717" y="534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临时、固定解决方案</a:t>
              </a:r>
            </a:p>
          </p:txBody>
        </p:sp>
        <p:sp>
          <p:nvSpPr>
            <p:cNvPr id="129045" name="Rectangle 21"/>
            <p:cNvSpPr>
              <a:spLocks noChangeArrowheads="1"/>
            </p:cNvSpPr>
            <p:nvPr/>
          </p:nvSpPr>
          <p:spPr bwMode="auto">
            <a:xfrm>
              <a:off x="8742" y="534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临时、固定解决方案</a:t>
              </a:r>
            </a:p>
          </p:txBody>
        </p:sp>
        <p:sp>
          <p:nvSpPr>
            <p:cNvPr id="129046" name="Line 22"/>
            <p:cNvSpPr>
              <a:spLocks noChangeShapeType="1"/>
            </p:cNvSpPr>
            <p:nvPr/>
          </p:nvSpPr>
          <p:spPr bwMode="auto">
            <a:xfrm>
              <a:off x="4947" y="612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7" name="Line 23"/>
            <p:cNvSpPr>
              <a:spLocks noChangeShapeType="1"/>
            </p:cNvSpPr>
            <p:nvPr/>
          </p:nvSpPr>
          <p:spPr bwMode="auto">
            <a:xfrm>
              <a:off x="2682" y="612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8" name="Line 24"/>
            <p:cNvSpPr>
              <a:spLocks noChangeShapeType="1"/>
            </p:cNvSpPr>
            <p:nvPr/>
          </p:nvSpPr>
          <p:spPr bwMode="auto">
            <a:xfrm>
              <a:off x="7302" y="6120"/>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49" name="Line 25"/>
            <p:cNvSpPr>
              <a:spLocks noChangeShapeType="1"/>
            </p:cNvSpPr>
            <p:nvPr/>
          </p:nvSpPr>
          <p:spPr bwMode="auto">
            <a:xfrm>
              <a:off x="9357" y="6105"/>
              <a:ext cx="0" cy="765"/>
            </a:xfrm>
            <a:prstGeom prst="line">
              <a:avLst/>
            </a:prstGeom>
            <a:noFill/>
            <a:ln w="12700">
              <a:solidFill>
                <a:srgbClr val="FFFF00"/>
              </a:solidFill>
              <a:round/>
              <a:headEnd/>
              <a:tailEnd type="triangle" w="med" len="med"/>
            </a:ln>
            <a:effectLst/>
          </p:spPr>
          <p:txBody>
            <a:bodyPr/>
            <a:lstStyle/>
            <a:p>
              <a:endParaRPr lang="zh-CN" altLang="en-US"/>
            </a:p>
          </p:txBody>
        </p:sp>
        <p:sp>
          <p:nvSpPr>
            <p:cNvPr id="129050" name="Rectangle 26"/>
            <p:cNvSpPr>
              <a:spLocks noChangeArrowheads="1"/>
            </p:cNvSpPr>
            <p:nvPr/>
          </p:nvSpPr>
          <p:spPr bwMode="auto">
            <a:xfrm>
              <a:off x="2067" y="6900"/>
              <a:ext cx="130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日常事故数量</a:t>
              </a:r>
            </a:p>
          </p:txBody>
        </p:sp>
        <p:sp>
          <p:nvSpPr>
            <p:cNvPr id="129051" name="Rectangle 27"/>
            <p:cNvSpPr>
              <a:spLocks noChangeArrowheads="1"/>
            </p:cNvSpPr>
            <p:nvPr/>
          </p:nvSpPr>
          <p:spPr bwMode="auto">
            <a:xfrm>
              <a:off x="4242" y="6900"/>
              <a:ext cx="145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有已知错误的事故数</a:t>
              </a:r>
            </a:p>
          </p:txBody>
        </p:sp>
        <p:sp>
          <p:nvSpPr>
            <p:cNvPr id="129052" name="Rectangle 28"/>
            <p:cNvSpPr>
              <a:spLocks noChangeArrowheads="1"/>
            </p:cNvSpPr>
            <p:nvPr/>
          </p:nvSpPr>
          <p:spPr bwMode="auto">
            <a:xfrm>
              <a:off x="6582" y="6900"/>
              <a:ext cx="148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有存在问题的事故数</a:t>
              </a:r>
            </a:p>
          </p:txBody>
        </p:sp>
        <p:sp>
          <p:nvSpPr>
            <p:cNvPr id="129053" name="Rectangle 29"/>
            <p:cNvSpPr>
              <a:spLocks noChangeArrowheads="1"/>
            </p:cNvSpPr>
            <p:nvPr/>
          </p:nvSpPr>
          <p:spPr bwMode="auto">
            <a:xfrm>
              <a:off x="8742" y="6900"/>
              <a:ext cx="126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通知服务台</a:t>
              </a:r>
            </a:p>
          </p:txBody>
        </p:sp>
        <p:sp>
          <p:nvSpPr>
            <p:cNvPr id="129054" name="Line 30"/>
            <p:cNvSpPr>
              <a:spLocks noChangeShapeType="1"/>
            </p:cNvSpPr>
            <p:nvPr/>
          </p:nvSpPr>
          <p:spPr bwMode="auto">
            <a:xfrm>
              <a:off x="4947" y="7680"/>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29055" name="Line 31"/>
            <p:cNvSpPr>
              <a:spLocks noChangeShapeType="1"/>
            </p:cNvSpPr>
            <p:nvPr/>
          </p:nvSpPr>
          <p:spPr bwMode="auto">
            <a:xfrm>
              <a:off x="7257" y="7680"/>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29056" name="Oval 32"/>
            <p:cNvSpPr>
              <a:spLocks noChangeArrowheads="1"/>
            </p:cNvSpPr>
            <p:nvPr/>
          </p:nvSpPr>
          <p:spPr bwMode="auto">
            <a:xfrm>
              <a:off x="4032" y="8208"/>
              <a:ext cx="4200" cy="1344"/>
            </a:xfrm>
            <a:prstGeom prst="ellipse">
              <a:avLst/>
            </a:prstGeom>
            <a:solidFill>
              <a:srgbClr val="FFFFFF"/>
            </a:solidFill>
            <a:ln w="12700">
              <a:solidFill>
                <a:srgbClr val="FFFF00"/>
              </a:solidFill>
              <a:round/>
              <a:headEnd/>
              <a:tailEnd/>
            </a:ln>
            <a:effectLst/>
          </p:spPr>
          <p:txBody>
            <a:bodyPr/>
            <a:lstStyle/>
            <a:p>
              <a:pPr algn="ctr"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问题管理</a:t>
              </a:r>
            </a:p>
            <a:p>
              <a:pPr algn="ctr" eaLnBrk="0" hangingPunct="0"/>
              <a:endParaRPr lang="zh-CN" altLang="en-US">
                <a:solidFill>
                  <a:schemeClr val="accent1"/>
                </a:solidFill>
                <a:latin typeface="Times New Roman" pitchFamily="18" charset="0"/>
              </a:endParaRPr>
            </a:p>
          </p:txBody>
        </p:sp>
        <p:sp>
          <p:nvSpPr>
            <p:cNvPr id="129057" name="Line 33"/>
            <p:cNvSpPr>
              <a:spLocks noChangeShapeType="1"/>
            </p:cNvSpPr>
            <p:nvPr/>
          </p:nvSpPr>
          <p:spPr bwMode="auto">
            <a:xfrm>
              <a:off x="2637" y="7680"/>
              <a:ext cx="0" cy="1248"/>
            </a:xfrm>
            <a:prstGeom prst="line">
              <a:avLst/>
            </a:prstGeom>
            <a:noFill/>
            <a:ln w="12700">
              <a:solidFill>
                <a:srgbClr val="FFFF00"/>
              </a:solidFill>
              <a:round/>
              <a:headEnd/>
              <a:tailEnd/>
            </a:ln>
            <a:effectLst/>
          </p:spPr>
          <p:txBody>
            <a:bodyPr/>
            <a:lstStyle/>
            <a:p>
              <a:endParaRPr lang="zh-CN" altLang="en-US"/>
            </a:p>
          </p:txBody>
        </p:sp>
        <p:sp>
          <p:nvSpPr>
            <p:cNvPr id="129058" name="Line 34"/>
            <p:cNvSpPr>
              <a:spLocks noChangeShapeType="1"/>
            </p:cNvSpPr>
            <p:nvPr/>
          </p:nvSpPr>
          <p:spPr bwMode="auto">
            <a:xfrm>
              <a:off x="2637" y="8937"/>
              <a:ext cx="1410" cy="0"/>
            </a:xfrm>
            <a:prstGeom prst="line">
              <a:avLst/>
            </a:prstGeom>
            <a:noFill/>
            <a:ln w="12700">
              <a:solidFill>
                <a:srgbClr val="FFFF00"/>
              </a:solidFill>
              <a:round/>
              <a:headEnd/>
              <a:tailEnd type="triangle" w="med" len="med"/>
            </a:ln>
            <a:effectLst/>
          </p:spPr>
          <p:txBody>
            <a:bodyPr/>
            <a:lstStyle/>
            <a:p>
              <a:endParaRPr lang="zh-CN" altLang="en-US"/>
            </a:p>
          </p:txBody>
        </p:sp>
        <p:sp>
          <p:nvSpPr>
            <p:cNvPr id="129059" name="Line 35"/>
            <p:cNvSpPr>
              <a:spLocks noChangeShapeType="1"/>
            </p:cNvSpPr>
            <p:nvPr/>
          </p:nvSpPr>
          <p:spPr bwMode="auto">
            <a:xfrm>
              <a:off x="9357" y="7680"/>
              <a:ext cx="0" cy="1248"/>
            </a:xfrm>
            <a:prstGeom prst="line">
              <a:avLst/>
            </a:prstGeom>
            <a:noFill/>
            <a:ln w="12700">
              <a:solidFill>
                <a:srgbClr val="FFFF00"/>
              </a:solidFill>
              <a:round/>
              <a:headEnd/>
              <a:tailEnd/>
            </a:ln>
            <a:effectLst/>
          </p:spPr>
          <p:txBody>
            <a:bodyPr/>
            <a:lstStyle/>
            <a:p>
              <a:endParaRPr lang="zh-CN" altLang="en-US"/>
            </a:p>
          </p:txBody>
        </p:sp>
        <p:sp>
          <p:nvSpPr>
            <p:cNvPr id="129060" name="Line 36"/>
            <p:cNvSpPr>
              <a:spLocks noChangeShapeType="1"/>
            </p:cNvSpPr>
            <p:nvPr/>
          </p:nvSpPr>
          <p:spPr bwMode="auto">
            <a:xfrm>
              <a:off x="8247" y="8928"/>
              <a:ext cx="1110" cy="0"/>
            </a:xfrm>
            <a:prstGeom prst="line">
              <a:avLst/>
            </a:prstGeom>
            <a:noFill/>
            <a:ln w="12700">
              <a:solidFill>
                <a:srgbClr val="FFFF00"/>
              </a:solidFill>
              <a:round/>
              <a:headEnd type="triangle" w="med" len="med"/>
              <a:tailEnd/>
            </a:ln>
            <a:effectLst/>
          </p:spPr>
          <p:txBody>
            <a:bodyPr/>
            <a:lstStyle/>
            <a:p>
              <a:endParaRPr lang="zh-CN" altLang="en-US"/>
            </a:p>
          </p:txBody>
        </p:sp>
        <p:sp>
          <p:nvSpPr>
            <p:cNvPr id="129061" name="Rectangle 37"/>
            <p:cNvSpPr>
              <a:spLocks noChangeArrowheads="1"/>
            </p:cNvSpPr>
            <p:nvPr/>
          </p:nvSpPr>
          <p:spPr bwMode="auto">
            <a:xfrm>
              <a:off x="3582" y="3312"/>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N</a:t>
              </a:r>
            </a:p>
          </p:txBody>
        </p:sp>
        <p:sp>
          <p:nvSpPr>
            <p:cNvPr id="129062" name="Rectangle 38"/>
            <p:cNvSpPr>
              <a:spLocks noChangeArrowheads="1"/>
            </p:cNvSpPr>
            <p:nvPr/>
          </p:nvSpPr>
          <p:spPr bwMode="auto">
            <a:xfrm>
              <a:off x="2007" y="4716"/>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Y</a:t>
              </a:r>
            </a:p>
          </p:txBody>
        </p:sp>
        <p:sp>
          <p:nvSpPr>
            <p:cNvPr id="129063" name="Rectangle 39"/>
            <p:cNvSpPr>
              <a:spLocks noChangeArrowheads="1"/>
            </p:cNvSpPr>
            <p:nvPr/>
          </p:nvSpPr>
          <p:spPr bwMode="auto">
            <a:xfrm>
              <a:off x="4107" y="4560"/>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Y</a:t>
              </a:r>
            </a:p>
          </p:txBody>
        </p:sp>
        <p:sp>
          <p:nvSpPr>
            <p:cNvPr id="129064" name="Rectangle 40"/>
            <p:cNvSpPr>
              <a:spLocks noChangeArrowheads="1"/>
            </p:cNvSpPr>
            <p:nvPr/>
          </p:nvSpPr>
          <p:spPr bwMode="auto">
            <a:xfrm>
              <a:off x="6522" y="4716"/>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Y</a:t>
              </a:r>
            </a:p>
          </p:txBody>
        </p:sp>
        <p:sp>
          <p:nvSpPr>
            <p:cNvPr id="129065" name="Rectangle 41"/>
            <p:cNvSpPr>
              <a:spLocks noChangeArrowheads="1"/>
            </p:cNvSpPr>
            <p:nvPr/>
          </p:nvSpPr>
          <p:spPr bwMode="auto">
            <a:xfrm>
              <a:off x="5787" y="3312"/>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N</a:t>
              </a:r>
            </a:p>
          </p:txBody>
        </p:sp>
        <p:sp>
          <p:nvSpPr>
            <p:cNvPr id="129066" name="Rectangle 42"/>
            <p:cNvSpPr>
              <a:spLocks noChangeArrowheads="1"/>
            </p:cNvSpPr>
            <p:nvPr/>
          </p:nvSpPr>
          <p:spPr bwMode="auto">
            <a:xfrm>
              <a:off x="8097" y="3312"/>
              <a:ext cx="525" cy="468"/>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N</a:t>
              </a: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zh-CN" altLang="en-US" b="1">
                <a:latin typeface="Times New Roman" pitchFamily="18" charset="0"/>
              </a:rPr>
              <a:t>优先级划分流程</a:t>
            </a:r>
            <a:r>
              <a:rPr lang="zh-CN" altLang="en-US"/>
              <a:t> </a:t>
            </a:r>
          </a:p>
        </p:txBody>
      </p:sp>
      <p:grpSp>
        <p:nvGrpSpPr>
          <p:cNvPr id="2" name="Group 4"/>
          <p:cNvGrpSpPr>
            <a:grpSpLocks/>
          </p:cNvGrpSpPr>
          <p:nvPr/>
        </p:nvGrpSpPr>
        <p:grpSpPr bwMode="auto">
          <a:xfrm>
            <a:off x="533400" y="1447800"/>
            <a:ext cx="7543800" cy="5105400"/>
            <a:chOff x="2007" y="2376"/>
            <a:chExt cx="6810" cy="4836"/>
          </a:xfrm>
        </p:grpSpPr>
        <p:sp>
          <p:nvSpPr>
            <p:cNvPr id="130053" name="Rectangle 5"/>
            <p:cNvSpPr>
              <a:spLocks noChangeArrowheads="1"/>
            </p:cNvSpPr>
            <p:nvPr/>
          </p:nvSpPr>
          <p:spPr bwMode="auto">
            <a:xfrm>
              <a:off x="3477" y="2844"/>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3</a:t>
              </a:r>
            </a:p>
          </p:txBody>
        </p:sp>
        <p:sp>
          <p:nvSpPr>
            <p:cNvPr id="130054" name="Rectangle 6"/>
            <p:cNvSpPr>
              <a:spLocks noChangeArrowheads="1"/>
            </p:cNvSpPr>
            <p:nvPr/>
          </p:nvSpPr>
          <p:spPr bwMode="auto">
            <a:xfrm>
              <a:off x="4737" y="2844"/>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2</a:t>
              </a:r>
            </a:p>
          </p:txBody>
        </p:sp>
        <p:sp>
          <p:nvSpPr>
            <p:cNvPr id="130055" name="Rectangle 7"/>
            <p:cNvSpPr>
              <a:spLocks noChangeArrowheads="1"/>
            </p:cNvSpPr>
            <p:nvPr/>
          </p:nvSpPr>
          <p:spPr bwMode="auto">
            <a:xfrm>
              <a:off x="5997" y="2844"/>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p:txBody>
        </p:sp>
        <p:sp>
          <p:nvSpPr>
            <p:cNvPr id="130056" name="Rectangle 8"/>
            <p:cNvSpPr>
              <a:spLocks noChangeArrowheads="1"/>
            </p:cNvSpPr>
            <p:nvPr/>
          </p:nvSpPr>
          <p:spPr bwMode="auto">
            <a:xfrm>
              <a:off x="3477" y="3936"/>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4</a:t>
              </a:r>
            </a:p>
          </p:txBody>
        </p:sp>
        <p:sp>
          <p:nvSpPr>
            <p:cNvPr id="130057" name="Rectangle 9"/>
            <p:cNvSpPr>
              <a:spLocks noChangeArrowheads="1"/>
            </p:cNvSpPr>
            <p:nvPr/>
          </p:nvSpPr>
          <p:spPr bwMode="auto">
            <a:xfrm>
              <a:off x="4737" y="3936"/>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3</a:t>
              </a:r>
            </a:p>
          </p:txBody>
        </p:sp>
        <p:sp>
          <p:nvSpPr>
            <p:cNvPr id="130058" name="Rectangle 10"/>
            <p:cNvSpPr>
              <a:spLocks noChangeArrowheads="1"/>
            </p:cNvSpPr>
            <p:nvPr/>
          </p:nvSpPr>
          <p:spPr bwMode="auto">
            <a:xfrm>
              <a:off x="5997" y="3936"/>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2</a:t>
              </a:r>
            </a:p>
          </p:txBody>
        </p:sp>
        <p:sp>
          <p:nvSpPr>
            <p:cNvPr id="130059" name="Rectangle 11"/>
            <p:cNvSpPr>
              <a:spLocks noChangeArrowheads="1"/>
            </p:cNvSpPr>
            <p:nvPr/>
          </p:nvSpPr>
          <p:spPr bwMode="auto">
            <a:xfrm>
              <a:off x="3477" y="5028"/>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5</a:t>
              </a:r>
            </a:p>
          </p:txBody>
        </p:sp>
        <p:sp>
          <p:nvSpPr>
            <p:cNvPr id="130060" name="Rectangle 12"/>
            <p:cNvSpPr>
              <a:spLocks noChangeArrowheads="1"/>
            </p:cNvSpPr>
            <p:nvPr/>
          </p:nvSpPr>
          <p:spPr bwMode="auto">
            <a:xfrm>
              <a:off x="4737" y="5028"/>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4</a:t>
              </a:r>
            </a:p>
          </p:txBody>
        </p:sp>
        <p:sp>
          <p:nvSpPr>
            <p:cNvPr id="130061" name="Rectangle 13"/>
            <p:cNvSpPr>
              <a:spLocks noChangeArrowheads="1"/>
            </p:cNvSpPr>
            <p:nvPr/>
          </p:nvSpPr>
          <p:spPr bwMode="auto">
            <a:xfrm>
              <a:off x="5997" y="5028"/>
              <a:ext cx="1260" cy="1092"/>
            </a:xfrm>
            <a:prstGeom prst="rect">
              <a:avLst/>
            </a:prstGeom>
            <a:solidFill>
              <a:srgbClr val="FFFFFF"/>
            </a:solidFill>
            <a:ln w="9525">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3</a:t>
              </a:r>
            </a:p>
          </p:txBody>
        </p:sp>
        <p:sp>
          <p:nvSpPr>
            <p:cNvPr id="130062" name="Line 14"/>
            <p:cNvSpPr>
              <a:spLocks noChangeShapeType="1"/>
            </p:cNvSpPr>
            <p:nvPr/>
          </p:nvSpPr>
          <p:spPr bwMode="auto">
            <a:xfrm>
              <a:off x="3477" y="6120"/>
              <a:ext cx="4410" cy="0"/>
            </a:xfrm>
            <a:prstGeom prst="line">
              <a:avLst/>
            </a:prstGeom>
            <a:noFill/>
            <a:ln w="9525">
              <a:solidFill>
                <a:srgbClr val="FFFF00"/>
              </a:solidFill>
              <a:round/>
              <a:headEnd/>
              <a:tailEnd type="triangle" w="med" len="med"/>
            </a:ln>
            <a:effectLst/>
          </p:spPr>
          <p:txBody>
            <a:bodyPr/>
            <a:lstStyle/>
            <a:p>
              <a:endParaRPr lang="zh-CN" altLang="en-US"/>
            </a:p>
          </p:txBody>
        </p:sp>
        <p:sp>
          <p:nvSpPr>
            <p:cNvPr id="130063" name="Line 15"/>
            <p:cNvSpPr>
              <a:spLocks noChangeShapeType="1"/>
            </p:cNvSpPr>
            <p:nvPr/>
          </p:nvSpPr>
          <p:spPr bwMode="auto">
            <a:xfrm flipV="1">
              <a:off x="3477" y="2376"/>
              <a:ext cx="0" cy="3744"/>
            </a:xfrm>
            <a:prstGeom prst="line">
              <a:avLst/>
            </a:prstGeom>
            <a:noFill/>
            <a:ln w="9525">
              <a:solidFill>
                <a:srgbClr val="FFFF00"/>
              </a:solidFill>
              <a:round/>
              <a:headEnd/>
              <a:tailEnd type="triangle" w="med" len="med"/>
            </a:ln>
            <a:effectLst/>
          </p:spPr>
          <p:txBody>
            <a:bodyPr/>
            <a:lstStyle/>
            <a:p>
              <a:endParaRPr lang="zh-CN" altLang="en-US"/>
            </a:p>
          </p:txBody>
        </p:sp>
        <p:sp>
          <p:nvSpPr>
            <p:cNvPr id="130064" name="Rectangle 16"/>
            <p:cNvSpPr>
              <a:spLocks noChangeArrowheads="1"/>
            </p:cNvSpPr>
            <p:nvPr/>
          </p:nvSpPr>
          <p:spPr bwMode="auto">
            <a:xfrm>
              <a:off x="2637" y="3000"/>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高</a:t>
              </a:r>
            </a:p>
          </p:txBody>
        </p:sp>
        <p:sp>
          <p:nvSpPr>
            <p:cNvPr id="130065" name="Rectangle 17"/>
            <p:cNvSpPr>
              <a:spLocks noChangeArrowheads="1"/>
            </p:cNvSpPr>
            <p:nvPr/>
          </p:nvSpPr>
          <p:spPr bwMode="auto">
            <a:xfrm>
              <a:off x="2742" y="4248"/>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中</a:t>
              </a:r>
            </a:p>
          </p:txBody>
        </p:sp>
        <p:sp>
          <p:nvSpPr>
            <p:cNvPr id="130066" name="Rectangle 18"/>
            <p:cNvSpPr>
              <a:spLocks noChangeArrowheads="1"/>
            </p:cNvSpPr>
            <p:nvPr/>
          </p:nvSpPr>
          <p:spPr bwMode="auto">
            <a:xfrm>
              <a:off x="2742" y="5340"/>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低</a:t>
              </a:r>
            </a:p>
          </p:txBody>
        </p:sp>
        <p:sp>
          <p:nvSpPr>
            <p:cNvPr id="130067" name="Rectangle 19"/>
            <p:cNvSpPr>
              <a:spLocks noChangeArrowheads="1"/>
            </p:cNvSpPr>
            <p:nvPr/>
          </p:nvSpPr>
          <p:spPr bwMode="auto">
            <a:xfrm>
              <a:off x="6312" y="6276"/>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高</a:t>
              </a:r>
            </a:p>
          </p:txBody>
        </p:sp>
        <p:sp>
          <p:nvSpPr>
            <p:cNvPr id="130068" name="Rectangle 20"/>
            <p:cNvSpPr>
              <a:spLocks noChangeArrowheads="1"/>
            </p:cNvSpPr>
            <p:nvPr/>
          </p:nvSpPr>
          <p:spPr bwMode="auto">
            <a:xfrm>
              <a:off x="5052" y="6276"/>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中</a:t>
              </a:r>
            </a:p>
          </p:txBody>
        </p:sp>
        <p:sp>
          <p:nvSpPr>
            <p:cNvPr id="130069" name="Rectangle 21"/>
            <p:cNvSpPr>
              <a:spLocks noChangeArrowheads="1"/>
            </p:cNvSpPr>
            <p:nvPr/>
          </p:nvSpPr>
          <p:spPr bwMode="auto">
            <a:xfrm>
              <a:off x="3792" y="6276"/>
              <a:ext cx="52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低</a:t>
              </a:r>
            </a:p>
          </p:txBody>
        </p:sp>
        <p:sp>
          <p:nvSpPr>
            <p:cNvPr id="130070" name="Rectangle 22"/>
            <p:cNvSpPr>
              <a:spLocks noChangeArrowheads="1"/>
            </p:cNvSpPr>
            <p:nvPr/>
          </p:nvSpPr>
          <p:spPr bwMode="auto">
            <a:xfrm>
              <a:off x="2007" y="4092"/>
              <a:ext cx="525" cy="1404"/>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b="1">
                  <a:solidFill>
                    <a:schemeClr val="accent1"/>
                  </a:solidFill>
                  <a:latin typeface="Times New Roman" pitchFamily="18" charset="0"/>
                </a:rPr>
                <a:t>影响</a:t>
              </a:r>
            </a:p>
            <a:p>
              <a:pPr algn="just" eaLnBrk="0" hangingPunct="0"/>
              <a:r>
                <a:rPr lang="zh-CN" altLang="en-US" b="1">
                  <a:solidFill>
                    <a:schemeClr val="accent1"/>
                  </a:solidFill>
                  <a:latin typeface="Times New Roman" pitchFamily="18" charset="0"/>
                </a:rPr>
                <a:t>程度</a:t>
              </a:r>
            </a:p>
          </p:txBody>
        </p:sp>
        <p:sp>
          <p:nvSpPr>
            <p:cNvPr id="130071" name="Rectangle 23"/>
            <p:cNvSpPr>
              <a:spLocks noChangeArrowheads="1"/>
            </p:cNvSpPr>
            <p:nvPr/>
          </p:nvSpPr>
          <p:spPr bwMode="auto">
            <a:xfrm>
              <a:off x="4422" y="6744"/>
              <a:ext cx="189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b="1">
                  <a:solidFill>
                    <a:schemeClr val="accent1"/>
                  </a:solidFill>
                  <a:latin typeface="Times New Roman" pitchFamily="18" charset="0"/>
                </a:rPr>
                <a:t>紧急程度</a:t>
              </a:r>
            </a:p>
          </p:txBody>
        </p:sp>
        <p:sp>
          <p:nvSpPr>
            <p:cNvPr id="130072" name="Oval 24"/>
            <p:cNvSpPr>
              <a:spLocks noChangeArrowheads="1"/>
            </p:cNvSpPr>
            <p:nvPr/>
          </p:nvSpPr>
          <p:spPr bwMode="auto">
            <a:xfrm>
              <a:off x="6312" y="3156"/>
              <a:ext cx="525" cy="525"/>
            </a:xfrm>
            <a:prstGeom prst="ellipse">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1</a:t>
              </a:r>
            </a:p>
          </p:txBody>
        </p:sp>
        <p:sp>
          <p:nvSpPr>
            <p:cNvPr id="130073" name="Line 25"/>
            <p:cNvSpPr>
              <a:spLocks noChangeShapeType="1"/>
            </p:cNvSpPr>
            <p:nvPr/>
          </p:nvSpPr>
          <p:spPr bwMode="auto">
            <a:xfrm>
              <a:off x="6732" y="3468"/>
              <a:ext cx="1050" cy="312"/>
            </a:xfrm>
            <a:prstGeom prst="line">
              <a:avLst/>
            </a:prstGeom>
            <a:noFill/>
            <a:ln w="19050">
              <a:solidFill>
                <a:srgbClr val="FFFF00"/>
              </a:solidFill>
              <a:round/>
              <a:headEnd/>
              <a:tailEnd type="triangle" w="med" len="med"/>
            </a:ln>
            <a:effectLst/>
          </p:spPr>
          <p:txBody>
            <a:bodyPr/>
            <a:lstStyle/>
            <a:p>
              <a:endParaRPr lang="zh-CN" altLang="en-US"/>
            </a:p>
          </p:txBody>
        </p:sp>
        <p:sp>
          <p:nvSpPr>
            <p:cNvPr id="130074" name="Rectangle 26"/>
            <p:cNvSpPr>
              <a:spLocks noChangeArrowheads="1"/>
            </p:cNvSpPr>
            <p:nvPr/>
          </p:nvSpPr>
          <p:spPr bwMode="auto">
            <a:xfrm>
              <a:off x="7872" y="3435"/>
              <a:ext cx="94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最高优先级</a:t>
              </a:r>
            </a:p>
          </p:txBody>
        </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zh-CN" altLang="en-US">
                <a:latin typeface="Times New Roman" pitchFamily="18" charset="0"/>
              </a:rPr>
              <a:t>事故升级过程</a:t>
            </a:r>
            <a:r>
              <a:rPr lang="zh-CN" altLang="en-US"/>
              <a:t> </a:t>
            </a:r>
          </a:p>
        </p:txBody>
      </p:sp>
      <p:grpSp>
        <p:nvGrpSpPr>
          <p:cNvPr id="2" name="Group 4"/>
          <p:cNvGrpSpPr>
            <a:grpSpLocks/>
          </p:cNvGrpSpPr>
          <p:nvPr/>
        </p:nvGrpSpPr>
        <p:grpSpPr bwMode="auto">
          <a:xfrm>
            <a:off x="381000" y="1600200"/>
            <a:ext cx="8229600" cy="4800600"/>
            <a:chOff x="1377" y="9240"/>
            <a:chExt cx="7860" cy="5304"/>
          </a:xfrm>
        </p:grpSpPr>
        <p:sp>
          <p:nvSpPr>
            <p:cNvPr id="131077" name="AutoShape 5"/>
            <p:cNvSpPr>
              <a:spLocks noChangeArrowheads="1"/>
            </p:cNvSpPr>
            <p:nvPr/>
          </p:nvSpPr>
          <p:spPr bwMode="auto">
            <a:xfrm>
              <a:off x="1992" y="13386"/>
              <a:ext cx="7245" cy="780"/>
            </a:xfrm>
            <a:prstGeom prst="rightArrow">
              <a:avLst>
                <a:gd name="adj1" fmla="val 50000"/>
                <a:gd name="adj2" fmla="val 134124"/>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功能性升级（能力）</a:t>
              </a:r>
            </a:p>
          </p:txBody>
        </p:sp>
        <p:sp>
          <p:nvSpPr>
            <p:cNvPr id="131078" name="Line 6"/>
            <p:cNvSpPr>
              <a:spLocks noChangeShapeType="1"/>
            </p:cNvSpPr>
            <p:nvPr/>
          </p:nvSpPr>
          <p:spPr bwMode="auto">
            <a:xfrm>
              <a:off x="2637" y="11268"/>
              <a:ext cx="5250" cy="0"/>
            </a:xfrm>
            <a:prstGeom prst="line">
              <a:avLst/>
            </a:prstGeom>
            <a:noFill/>
            <a:ln w="12700">
              <a:solidFill>
                <a:srgbClr val="FFFF00"/>
              </a:solidFill>
              <a:round/>
              <a:headEnd/>
              <a:tailEnd/>
            </a:ln>
            <a:effectLst/>
          </p:spPr>
          <p:txBody>
            <a:bodyPr/>
            <a:lstStyle/>
            <a:p>
              <a:endParaRPr lang="zh-CN" altLang="en-US"/>
            </a:p>
          </p:txBody>
        </p:sp>
        <p:sp>
          <p:nvSpPr>
            <p:cNvPr id="131079" name="AutoShape 7"/>
            <p:cNvSpPr>
              <a:spLocks noChangeArrowheads="1"/>
            </p:cNvSpPr>
            <p:nvPr/>
          </p:nvSpPr>
          <p:spPr bwMode="auto">
            <a:xfrm>
              <a:off x="3477" y="9240"/>
              <a:ext cx="945" cy="5304"/>
            </a:xfrm>
            <a:prstGeom prst="upArrow">
              <a:avLst>
                <a:gd name="adj1" fmla="val 50056"/>
                <a:gd name="adj2" fmla="val 110721"/>
              </a:avLst>
            </a:prstGeom>
            <a:solidFill>
              <a:srgbClr val="FFFFFF"/>
            </a:solidFill>
            <a:ln w="12700">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权</a:t>
              </a:r>
            </a:p>
            <a:p>
              <a:pPr algn="ctr" eaLnBrk="0" hangingPunct="0"/>
              <a:r>
                <a:rPr lang="zh-CN" altLang="en-US">
                  <a:solidFill>
                    <a:schemeClr val="accent1"/>
                  </a:solidFill>
                  <a:latin typeface="Times New Roman" pitchFamily="18" charset="0"/>
                </a:rPr>
                <a:t>授</a:t>
              </a:r>
            </a:p>
            <a:p>
              <a:pPr algn="ctr" eaLnBrk="0" hangingPunct="0"/>
              <a:r>
                <a:rPr lang="zh-CN" altLang="en-US">
                  <a:solidFill>
                    <a:schemeClr val="accent1"/>
                  </a:solidFill>
                  <a:latin typeface="Times New Roman" pitchFamily="18" charset="0"/>
                </a:rPr>
                <a:t>）</a:t>
              </a:r>
            </a:p>
            <a:p>
              <a:pPr algn="ctr" eaLnBrk="0" hangingPunct="0"/>
              <a:r>
                <a:rPr lang="zh-CN" altLang="en-US">
                  <a:solidFill>
                    <a:schemeClr val="accent1"/>
                  </a:solidFill>
                  <a:latin typeface="Times New Roman" pitchFamily="18" charset="0"/>
                </a:rPr>
                <a:t>级</a:t>
              </a:r>
            </a:p>
            <a:p>
              <a:pPr algn="ctr" eaLnBrk="0" hangingPunct="0"/>
              <a:r>
                <a:rPr lang="zh-CN" altLang="en-US">
                  <a:solidFill>
                    <a:schemeClr val="accent1"/>
                  </a:solidFill>
                  <a:latin typeface="Times New Roman" pitchFamily="18" charset="0"/>
                </a:rPr>
                <a:t>升</a:t>
              </a:r>
            </a:p>
            <a:p>
              <a:pPr algn="ctr" eaLnBrk="0" hangingPunct="0"/>
              <a:r>
                <a:rPr lang="zh-CN" altLang="en-US">
                  <a:solidFill>
                    <a:schemeClr val="accent1"/>
                  </a:solidFill>
                  <a:latin typeface="Times New Roman" pitchFamily="18" charset="0"/>
                </a:rPr>
                <a:t>性</a:t>
              </a:r>
            </a:p>
            <a:p>
              <a:pPr algn="ctr" eaLnBrk="0" hangingPunct="0"/>
              <a:r>
                <a:rPr lang="zh-CN" altLang="en-US">
                  <a:solidFill>
                    <a:schemeClr val="accent1"/>
                  </a:solidFill>
                  <a:latin typeface="Times New Roman" pitchFamily="18" charset="0"/>
                </a:rPr>
                <a:t>构</a:t>
              </a:r>
            </a:p>
            <a:p>
              <a:pPr algn="ctr" eaLnBrk="0" hangingPunct="0"/>
              <a:r>
                <a:rPr lang="zh-CN" altLang="en-US">
                  <a:solidFill>
                    <a:schemeClr val="accent1"/>
                  </a:solidFill>
                  <a:latin typeface="Times New Roman" pitchFamily="18" charset="0"/>
                </a:rPr>
                <a:t>结</a:t>
              </a:r>
            </a:p>
          </p:txBody>
        </p:sp>
        <p:sp>
          <p:nvSpPr>
            <p:cNvPr id="131080" name="Rectangle 8"/>
            <p:cNvSpPr>
              <a:spLocks noChangeArrowheads="1"/>
            </p:cNvSpPr>
            <p:nvPr/>
          </p:nvSpPr>
          <p:spPr bwMode="auto">
            <a:xfrm>
              <a:off x="5022" y="10176"/>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1" name="Line 9"/>
            <p:cNvSpPr>
              <a:spLocks noChangeShapeType="1"/>
            </p:cNvSpPr>
            <p:nvPr/>
          </p:nvSpPr>
          <p:spPr bwMode="auto">
            <a:xfrm>
              <a:off x="5547" y="10644"/>
              <a:ext cx="0" cy="1872"/>
            </a:xfrm>
            <a:prstGeom prst="line">
              <a:avLst/>
            </a:prstGeom>
            <a:noFill/>
            <a:ln w="12700">
              <a:solidFill>
                <a:srgbClr val="FFFF00"/>
              </a:solidFill>
              <a:round/>
              <a:headEnd/>
              <a:tailEnd/>
            </a:ln>
            <a:effectLst/>
          </p:spPr>
          <p:txBody>
            <a:bodyPr/>
            <a:lstStyle/>
            <a:p>
              <a:endParaRPr lang="zh-CN" altLang="en-US"/>
            </a:p>
          </p:txBody>
        </p:sp>
        <p:sp>
          <p:nvSpPr>
            <p:cNvPr id="131082" name="Rectangle 10"/>
            <p:cNvSpPr>
              <a:spLocks noChangeArrowheads="1"/>
            </p:cNvSpPr>
            <p:nvPr/>
          </p:nvSpPr>
          <p:spPr bwMode="auto">
            <a:xfrm>
              <a:off x="5022" y="11736"/>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3" name="Line 11"/>
            <p:cNvSpPr>
              <a:spLocks noChangeShapeType="1"/>
            </p:cNvSpPr>
            <p:nvPr/>
          </p:nvSpPr>
          <p:spPr bwMode="auto">
            <a:xfrm>
              <a:off x="2637" y="11268"/>
              <a:ext cx="0" cy="1404"/>
            </a:xfrm>
            <a:prstGeom prst="line">
              <a:avLst/>
            </a:prstGeom>
            <a:noFill/>
            <a:ln w="12700">
              <a:solidFill>
                <a:srgbClr val="FFFF00"/>
              </a:solidFill>
              <a:round/>
              <a:headEnd/>
              <a:tailEnd/>
            </a:ln>
            <a:effectLst/>
          </p:spPr>
          <p:txBody>
            <a:bodyPr/>
            <a:lstStyle/>
            <a:p>
              <a:endParaRPr lang="zh-CN" altLang="en-US"/>
            </a:p>
          </p:txBody>
        </p:sp>
        <p:sp>
          <p:nvSpPr>
            <p:cNvPr id="131084" name="Line 12"/>
            <p:cNvSpPr>
              <a:spLocks noChangeShapeType="1"/>
            </p:cNvSpPr>
            <p:nvPr/>
          </p:nvSpPr>
          <p:spPr bwMode="auto">
            <a:xfrm>
              <a:off x="7887" y="11268"/>
              <a:ext cx="0" cy="1248"/>
            </a:xfrm>
            <a:prstGeom prst="line">
              <a:avLst/>
            </a:prstGeom>
            <a:noFill/>
            <a:ln w="12700">
              <a:solidFill>
                <a:srgbClr val="FFFF00"/>
              </a:solidFill>
              <a:round/>
              <a:headEnd/>
              <a:tailEnd/>
            </a:ln>
            <a:effectLst/>
          </p:spPr>
          <p:txBody>
            <a:bodyPr/>
            <a:lstStyle/>
            <a:p>
              <a:endParaRPr lang="zh-CN" altLang="en-US"/>
            </a:p>
          </p:txBody>
        </p:sp>
        <p:sp>
          <p:nvSpPr>
            <p:cNvPr id="131085" name="Rectangle 13"/>
            <p:cNvSpPr>
              <a:spLocks noChangeArrowheads="1"/>
            </p:cNvSpPr>
            <p:nvPr/>
          </p:nvSpPr>
          <p:spPr bwMode="auto">
            <a:xfrm>
              <a:off x="7362" y="11736"/>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6" name="Rectangle 14"/>
            <p:cNvSpPr>
              <a:spLocks noChangeArrowheads="1"/>
            </p:cNvSpPr>
            <p:nvPr/>
          </p:nvSpPr>
          <p:spPr bwMode="auto">
            <a:xfrm>
              <a:off x="2112" y="11736"/>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7" name="Rectangle 15"/>
            <p:cNvSpPr>
              <a:spLocks noChangeArrowheads="1"/>
            </p:cNvSpPr>
            <p:nvPr/>
          </p:nvSpPr>
          <p:spPr bwMode="auto">
            <a:xfrm>
              <a:off x="2112" y="12657"/>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8" name="Rectangle 16"/>
            <p:cNvSpPr>
              <a:spLocks noChangeArrowheads="1"/>
            </p:cNvSpPr>
            <p:nvPr/>
          </p:nvSpPr>
          <p:spPr bwMode="auto">
            <a:xfrm>
              <a:off x="1377" y="12984"/>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89" name="Rectangle 17"/>
            <p:cNvSpPr>
              <a:spLocks noChangeArrowheads="1"/>
            </p:cNvSpPr>
            <p:nvPr/>
          </p:nvSpPr>
          <p:spPr bwMode="auto">
            <a:xfrm>
              <a:off x="2532" y="12984"/>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0" name="Rectangle 18"/>
            <p:cNvSpPr>
              <a:spLocks noChangeArrowheads="1"/>
            </p:cNvSpPr>
            <p:nvPr/>
          </p:nvSpPr>
          <p:spPr bwMode="auto">
            <a:xfrm>
              <a:off x="7377" y="12501"/>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1" name="Rectangle 19"/>
            <p:cNvSpPr>
              <a:spLocks noChangeArrowheads="1"/>
            </p:cNvSpPr>
            <p:nvPr/>
          </p:nvSpPr>
          <p:spPr bwMode="auto">
            <a:xfrm>
              <a:off x="6642" y="12828"/>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2" name="Rectangle 20"/>
            <p:cNvSpPr>
              <a:spLocks noChangeArrowheads="1"/>
            </p:cNvSpPr>
            <p:nvPr/>
          </p:nvSpPr>
          <p:spPr bwMode="auto">
            <a:xfrm>
              <a:off x="7797" y="12828"/>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3" name="Rectangle 21"/>
            <p:cNvSpPr>
              <a:spLocks noChangeArrowheads="1"/>
            </p:cNvSpPr>
            <p:nvPr/>
          </p:nvSpPr>
          <p:spPr bwMode="auto">
            <a:xfrm>
              <a:off x="5022" y="12516"/>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4" name="Rectangle 22"/>
            <p:cNvSpPr>
              <a:spLocks noChangeArrowheads="1"/>
            </p:cNvSpPr>
            <p:nvPr/>
          </p:nvSpPr>
          <p:spPr bwMode="auto">
            <a:xfrm>
              <a:off x="4287" y="12843"/>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1095" name="Rectangle 23"/>
            <p:cNvSpPr>
              <a:spLocks noChangeArrowheads="1"/>
            </p:cNvSpPr>
            <p:nvPr/>
          </p:nvSpPr>
          <p:spPr bwMode="auto">
            <a:xfrm>
              <a:off x="5442" y="12843"/>
              <a:ext cx="1050" cy="468"/>
            </a:xfrm>
            <a:prstGeom prst="rect">
              <a:avLst/>
            </a:prstGeom>
            <a:solidFill>
              <a:srgbClr val="FFFFFF"/>
            </a:solidFill>
            <a:ln w="12700">
              <a:solidFill>
                <a:srgbClr val="FFFF00"/>
              </a:solidFill>
              <a:miter lim="800000"/>
              <a:headEnd/>
              <a:tailEnd/>
            </a:ln>
            <a:effectLst/>
          </p:spPr>
          <p:txBody>
            <a:bodyPr/>
            <a:lstStyle/>
            <a:p>
              <a:endParaRPr lang="zh-CN" altLang="en-US"/>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zh-CN" altLang="en-US">
                <a:latin typeface="Times New Roman" pitchFamily="18" charset="0"/>
              </a:rPr>
              <a:t>没有升级的事故控制流程</a:t>
            </a:r>
            <a:r>
              <a:rPr lang="zh-CN" altLang="en-US"/>
              <a:t> </a:t>
            </a:r>
          </a:p>
        </p:txBody>
      </p:sp>
      <p:grpSp>
        <p:nvGrpSpPr>
          <p:cNvPr id="2" name="Group 4"/>
          <p:cNvGrpSpPr>
            <a:grpSpLocks/>
          </p:cNvGrpSpPr>
          <p:nvPr/>
        </p:nvGrpSpPr>
        <p:grpSpPr bwMode="auto">
          <a:xfrm>
            <a:off x="838200" y="1409700"/>
            <a:ext cx="7924800" cy="4991100"/>
            <a:chOff x="2217" y="7836"/>
            <a:chExt cx="8190" cy="6711"/>
          </a:xfrm>
        </p:grpSpPr>
        <p:grpSp>
          <p:nvGrpSpPr>
            <p:cNvPr id="3" name="Group 5"/>
            <p:cNvGrpSpPr>
              <a:grpSpLocks/>
            </p:cNvGrpSpPr>
            <p:nvPr/>
          </p:nvGrpSpPr>
          <p:grpSpPr bwMode="auto">
            <a:xfrm>
              <a:off x="2217" y="7836"/>
              <a:ext cx="8190" cy="6711"/>
              <a:chOff x="2217" y="7836"/>
              <a:chExt cx="8190" cy="6711"/>
            </a:xfrm>
          </p:grpSpPr>
          <p:sp>
            <p:nvSpPr>
              <p:cNvPr id="132102" name="Rectangle 6"/>
              <p:cNvSpPr>
                <a:spLocks noChangeArrowheads="1"/>
              </p:cNvSpPr>
              <p:nvPr/>
            </p:nvSpPr>
            <p:spPr bwMode="auto">
              <a:xfrm>
                <a:off x="2382" y="8463"/>
                <a:ext cx="5250" cy="6084"/>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2103" name="Line 7"/>
              <p:cNvSpPr>
                <a:spLocks noChangeShapeType="1"/>
              </p:cNvSpPr>
              <p:nvPr/>
            </p:nvSpPr>
            <p:spPr bwMode="auto">
              <a:xfrm>
                <a:off x="6057" y="12360"/>
                <a:ext cx="0" cy="780"/>
              </a:xfrm>
              <a:prstGeom prst="line">
                <a:avLst/>
              </a:prstGeom>
              <a:noFill/>
              <a:ln w="9525">
                <a:solidFill>
                  <a:srgbClr val="FFFF00"/>
                </a:solidFill>
                <a:round/>
                <a:headEnd/>
                <a:tailEnd type="triangle" w="med" len="med"/>
              </a:ln>
              <a:effectLst/>
            </p:spPr>
            <p:txBody>
              <a:bodyPr/>
              <a:lstStyle/>
              <a:p>
                <a:endParaRPr lang="zh-CN" altLang="en-US"/>
              </a:p>
            </p:txBody>
          </p:sp>
          <p:sp>
            <p:nvSpPr>
              <p:cNvPr id="132104" name="Line 8"/>
              <p:cNvSpPr>
                <a:spLocks noChangeShapeType="1"/>
              </p:cNvSpPr>
              <p:nvPr/>
            </p:nvSpPr>
            <p:spPr bwMode="auto">
              <a:xfrm>
                <a:off x="6012" y="11022"/>
                <a:ext cx="0" cy="639"/>
              </a:xfrm>
              <a:prstGeom prst="line">
                <a:avLst/>
              </a:prstGeom>
              <a:noFill/>
              <a:ln w="9525">
                <a:solidFill>
                  <a:srgbClr val="FFFF00"/>
                </a:solidFill>
                <a:round/>
                <a:headEnd/>
                <a:tailEnd type="triangle" w="med" len="med"/>
              </a:ln>
              <a:effectLst/>
            </p:spPr>
            <p:txBody>
              <a:bodyPr/>
              <a:lstStyle/>
              <a:p>
                <a:endParaRPr lang="zh-CN" altLang="en-US"/>
              </a:p>
            </p:txBody>
          </p:sp>
          <p:sp>
            <p:nvSpPr>
              <p:cNvPr id="132105" name="Rectangle 9"/>
              <p:cNvSpPr>
                <a:spLocks noChangeArrowheads="1"/>
              </p:cNvSpPr>
              <p:nvPr/>
            </p:nvSpPr>
            <p:spPr bwMode="auto">
              <a:xfrm>
                <a:off x="2217" y="7857"/>
                <a:ext cx="94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故障</a:t>
                </a:r>
              </a:p>
            </p:txBody>
          </p:sp>
          <p:sp>
            <p:nvSpPr>
              <p:cNvPr id="132106" name="AutoShape 10"/>
              <p:cNvSpPr>
                <a:spLocks noChangeArrowheads="1"/>
              </p:cNvSpPr>
              <p:nvPr/>
            </p:nvSpPr>
            <p:spPr bwMode="auto">
              <a:xfrm>
                <a:off x="4947" y="8772"/>
                <a:ext cx="220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 charset="0"/>
                  </a:rPr>
                  <a:t>识别并跟踪发生的事故</a:t>
                </a:r>
                <a:endParaRPr lang="zh-CN" altLang="en-US">
                  <a:solidFill>
                    <a:schemeClr val="accent1"/>
                  </a:solidFill>
                  <a:latin typeface="Times New Roman" pitchFamily="18" charset="0"/>
                </a:endParaRPr>
              </a:p>
            </p:txBody>
          </p:sp>
          <p:sp>
            <p:nvSpPr>
              <p:cNvPr id="132107" name="AutoShape 11"/>
              <p:cNvSpPr>
                <a:spLocks noChangeArrowheads="1"/>
              </p:cNvSpPr>
              <p:nvPr/>
            </p:nvSpPr>
            <p:spPr bwMode="auto">
              <a:xfrm>
                <a:off x="4932" y="10302"/>
                <a:ext cx="2205" cy="780"/>
              </a:xfrm>
              <a:prstGeom prst="flowChartDecision">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直接解决</a:t>
                </a:r>
              </a:p>
            </p:txBody>
          </p:sp>
          <p:sp>
            <p:nvSpPr>
              <p:cNvPr id="132108" name="Oval 12"/>
              <p:cNvSpPr>
                <a:spLocks noChangeArrowheads="1"/>
              </p:cNvSpPr>
              <p:nvPr/>
            </p:nvSpPr>
            <p:spPr bwMode="auto">
              <a:xfrm>
                <a:off x="7992" y="8511"/>
                <a:ext cx="2415" cy="1248"/>
              </a:xfrm>
              <a:prstGeom prst="ellipse">
                <a:avLst/>
              </a:prstGeom>
              <a:solidFill>
                <a:srgbClr val="FFFFFF"/>
              </a:solidFill>
              <a:ln w="9525">
                <a:solidFill>
                  <a:srgbClr val="FFFF00"/>
                </a:solidFill>
                <a:round/>
                <a:headEnd/>
                <a:tailEnd/>
              </a:ln>
              <a:effectLst/>
            </p:spPr>
            <p:txBody>
              <a:bodyPr/>
              <a:lstStyle/>
              <a:p>
                <a:endParaRPr lang="zh-CN" altLang="en-US"/>
              </a:p>
            </p:txBody>
          </p:sp>
          <p:sp>
            <p:nvSpPr>
              <p:cNvPr id="132109" name="AutoShape 13"/>
              <p:cNvSpPr>
                <a:spLocks noChangeArrowheads="1"/>
              </p:cNvSpPr>
              <p:nvPr/>
            </p:nvSpPr>
            <p:spPr bwMode="auto">
              <a:xfrm>
                <a:off x="8127" y="8772"/>
                <a:ext cx="945" cy="780"/>
              </a:xfrm>
              <a:prstGeom prst="flowChartMagneticDisk">
                <a:avLst/>
              </a:prstGeom>
              <a:solidFill>
                <a:srgbClr val="FFFFFF"/>
              </a:solidFill>
              <a:ln w="9525">
                <a:solidFill>
                  <a:srgbClr val="FFFF00"/>
                </a:solidFill>
                <a:round/>
                <a:headEnd/>
                <a:tailEnd/>
              </a:ln>
              <a:effectLst/>
            </p:spPr>
            <p:txBody>
              <a:bodyPr/>
              <a:lstStyle/>
              <a:p>
                <a:pPr algn="just" eaLnBrk="0" hangingPunct="0"/>
                <a:r>
                  <a:rPr lang="en-US" altLang="zh-CN">
                    <a:solidFill>
                      <a:schemeClr val="accent1"/>
                    </a:solidFill>
                    <a:latin typeface="Times New Roman" pitchFamily="18" charset="0"/>
                  </a:rPr>
                  <a:t>CMDB</a:t>
                </a:r>
              </a:p>
            </p:txBody>
          </p:sp>
          <p:sp>
            <p:nvSpPr>
              <p:cNvPr id="132110" name="AutoShape 14"/>
              <p:cNvSpPr>
                <a:spLocks noChangeArrowheads="1"/>
              </p:cNvSpPr>
              <p:nvPr/>
            </p:nvSpPr>
            <p:spPr bwMode="auto">
              <a:xfrm>
                <a:off x="4947" y="11640"/>
                <a:ext cx="220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 charset="0"/>
                  </a:rPr>
                  <a:t>解决事故并恢复服务</a:t>
                </a:r>
                <a:endParaRPr lang="zh-CN" altLang="en-US">
                  <a:solidFill>
                    <a:schemeClr val="accent1"/>
                  </a:solidFill>
                  <a:latin typeface="Times New Roman" pitchFamily="18" charset="0"/>
                </a:endParaRPr>
              </a:p>
            </p:txBody>
          </p:sp>
          <p:sp>
            <p:nvSpPr>
              <p:cNvPr id="132111" name="Oval 15"/>
              <p:cNvSpPr>
                <a:spLocks noChangeArrowheads="1"/>
              </p:cNvSpPr>
              <p:nvPr/>
            </p:nvSpPr>
            <p:spPr bwMode="auto">
              <a:xfrm>
                <a:off x="5472" y="13140"/>
                <a:ext cx="1260" cy="1050"/>
              </a:xfrm>
              <a:prstGeom prst="ellipse">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结束故障</a:t>
                </a:r>
              </a:p>
            </p:txBody>
          </p:sp>
          <p:sp>
            <p:nvSpPr>
              <p:cNvPr id="132112" name="AutoShape 16"/>
              <p:cNvSpPr>
                <a:spLocks noChangeArrowheads="1"/>
              </p:cNvSpPr>
              <p:nvPr/>
            </p:nvSpPr>
            <p:spPr bwMode="auto">
              <a:xfrm>
                <a:off x="2847" y="8757"/>
                <a:ext cx="1365" cy="5460"/>
              </a:xfrm>
              <a:prstGeom prst="flowChartAlternateProcess">
                <a:avLst/>
              </a:prstGeom>
              <a:solidFill>
                <a:srgbClr val="FFFFFF"/>
              </a:solidFill>
              <a:ln w="9525">
                <a:solidFill>
                  <a:srgbClr val="FFFF00"/>
                </a:solidFill>
                <a:miter lim="800000"/>
                <a:headEnd/>
                <a:tailEnd/>
              </a:ln>
              <a:effectLst/>
            </p:spPr>
            <p:txBody>
              <a:bodyPr/>
              <a:lstStyle/>
              <a:p>
                <a:endParaRPr lang="zh-CN" altLang="en-US"/>
              </a:p>
            </p:txBody>
          </p:sp>
          <p:sp>
            <p:nvSpPr>
              <p:cNvPr id="132113" name="AutoShape 17"/>
              <p:cNvSpPr>
                <a:spLocks noChangeArrowheads="1"/>
              </p:cNvSpPr>
              <p:nvPr/>
            </p:nvSpPr>
            <p:spPr bwMode="auto">
              <a:xfrm>
                <a:off x="3057" y="9240"/>
                <a:ext cx="945" cy="780"/>
              </a:xfrm>
              <a:prstGeom prst="flowChartMagneticDisk">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ICS</a:t>
                </a:r>
              </a:p>
            </p:txBody>
          </p:sp>
          <p:sp>
            <p:nvSpPr>
              <p:cNvPr id="132114" name="Rectangle 18"/>
              <p:cNvSpPr>
                <a:spLocks noChangeArrowheads="1"/>
              </p:cNvSpPr>
              <p:nvPr/>
            </p:nvSpPr>
            <p:spPr bwMode="auto">
              <a:xfrm>
                <a:off x="2997" y="10644"/>
                <a:ext cx="1050" cy="234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 charset="0"/>
                  </a:rPr>
                  <a:t>跟踪</a:t>
                </a:r>
              </a:p>
              <a:p>
                <a:pPr algn="ctr" eaLnBrk="0" hangingPunct="0"/>
                <a:r>
                  <a:rPr lang="zh-CN" altLang="en-US">
                    <a:solidFill>
                      <a:schemeClr val="accent1"/>
                    </a:solidFill>
                    <a:latin typeface="" charset="0"/>
                  </a:rPr>
                  <a:t>和监</a:t>
                </a:r>
              </a:p>
              <a:p>
                <a:pPr algn="ctr" eaLnBrk="0" hangingPunct="0"/>
                <a:r>
                  <a:rPr lang="zh-CN" altLang="en-US">
                    <a:solidFill>
                      <a:schemeClr val="accent1"/>
                    </a:solidFill>
                    <a:latin typeface="" charset="0"/>
                  </a:rPr>
                  <a:t>督所</a:t>
                </a:r>
              </a:p>
              <a:p>
                <a:pPr algn="ctr" eaLnBrk="0" hangingPunct="0"/>
                <a:r>
                  <a:rPr lang="zh-CN" altLang="en-US">
                    <a:solidFill>
                      <a:schemeClr val="accent1"/>
                    </a:solidFill>
                    <a:latin typeface="" charset="0"/>
                  </a:rPr>
                  <a:t>有事</a:t>
                </a:r>
              </a:p>
              <a:p>
                <a:pPr algn="ctr" eaLnBrk="0" hangingPunct="0"/>
                <a:r>
                  <a:rPr lang="zh-CN" altLang="en-US">
                    <a:solidFill>
                      <a:schemeClr val="accent1"/>
                    </a:solidFill>
                    <a:latin typeface="" charset="0"/>
                  </a:rPr>
                  <a:t>故的</a:t>
                </a:r>
              </a:p>
              <a:p>
                <a:pPr algn="ctr" eaLnBrk="0" hangingPunct="0"/>
                <a:r>
                  <a:rPr lang="zh-CN" altLang="en-US">
                    <a:solidFill>
                      <a:schemeClr val="accent1"/>
                    </a:solidFill>
                    <a:latin typeface="" charset="0"/>
                  </a:rPr>
                  <a:t>解决</a:t>
                </a:r>
              </a:p>
              <a:p>
                <a:pPr algn="ctr" eaLnBrk="0" hangingPunct="0"/>
                <a:r>
                  <a:rPr lang="zh-CN" altLang="en-US">
                    <a:solidFill>
                      <a:schemeClr val="accent1"/>
                    </a:solidFill>
                    <a:latin typeface="" charset="0"/>
                  </a:rPr>
                  <a:t>过程</a:t>
                </a:r>
                <a:endParaRPr lang="zh-CN" altLang="en-US">
                  <a:solidFill>
                    <a:schemeClr val="accent1"/>
                  </a:solidFill>
                  <a:latin typeface="Times New Roman" pitchFamily="18" charset="0"/>
                </a:endParaRPr>
              </a:p>
            </p:txBody>
          </p:sp>
          <p:sp>
            <p:nvSpPr>
              <p:cNvPr id="132115" name="Line 19"/>
              <p:cNvSpPr>
                <a:spLocks noChangeShapeType="1"/>
              </p:cNvSpPr>
              <p:nvPr/>
            </p:nvSpPr>
            <p:spPr bwMode="auto">
              <a:xfrm>
                <a:off x="4212" y="9150"/>
                <a:ext cx="73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2116" name="Line 20"/>
              <p:cNvSpPr>
                <a:spLocks noChangeShapeType="1"/>
              </p:cNvSpPr>
              <p:nvPr/>
            </p:nvSpPr>
            <p:spPr bwMode="auto">
              <a:xfrm>
                <a:off x="4212" y="10674"/>
                <a:ext cx="73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2117" name="Line 21"/>
              <p:cNvSpPr>
                <a:spLocks noChangeShapeType="1"/>
              </p:cNvSpPr>
              <p:nvPr/>
            </p:nvSpPr>
            <p:spPr bwMode="auto">
              <a:xfrm>
                <a:off x="4212" y="12048"/>
                <a:ext cx="73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2118" name="Line 22"/>
              <p:cNvSpPr>
                <a:spLocks noChangeShapeType="1"/>
              </p:cNvSpPr>
              <p:nvPr/>
            </p:nvSpPr>
            <p:spPr bwMode="auto">
              <a:xfrm>
                <a:off x="4212" y="13704"/>
                <a:ext cx="1260"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2119" name="Line 23"/>
              <p:cNvSpPr>
                <a:spLocks noChangeShapeType="1"/>
              </p:cNvSpPr>
              <p:nvPr/>
            </p:nvSpPr>
            <p:spPr bwMode="auto">
              <a:xfrm>
                <a:off x="6012" y="9552"/>
                <a:ext cx="0" cy="780"/>
              </a:xfrm>
              <a:prstGeom prst="line">
                <a:avLst/>
              </a:prstGeom>
              <a:noFill/>
              <a:ln w="9525">
                <a:solidFill>
                  <a:srgbClr val="FFFF00"/>
                </a:solidFill>
                <a:round/>
                <a:headEnd/>
                <a:tailEnd type="triangle" w="med" len="med"/>
              </a:ln>
              <a:effectLst/>
            </p:spPr>
            <p:txBody>
              <a:bodyPr/>
              <a:lstStyle/>
              <a:p>
                <a:endParaRPr lang="zh-CN" altLang="en-US"/>
              </a:p>
            </p:txBody>
          </p:sp>
          <p:sp>
            <p:nvSpPr>
              <p:cNvPr id="132120" name="Line 24"/>
              <p:cNvSpPr>
                <a:spLocks noChangeShapeType="1"/>
              </p:cNvSpPr>
              <p:nvPr/>
            </p:nvSpPr>
            <p:spPr bwMode="auto">
              <a:xfrm>
                <a:off x="3162" y="8067"/>
                <a:ext cx="2940" cy="0"/>
              </a:xfrm>
              <a:prstGeom prst="line">
                <a:avLst/>
              </a:prstGeom>
              <a:noFill/>
              <a:ln w="9525">
                <a:solidFill>
                  <a:srgbClr val="FFFF00"/>
                </a:solidFill>
                <a:round/>
                <a:headEnd/>
                <a:tailEnd/>
              </a:ln>
              <a:effectLst/>
            </p:spPr>
            <p:txBody>
              <a:bodyPr/>
              <a:lstStyle/>
              <a:p>
                <a:endParaRPr lang="zh-CN" altLang="en-US"/>
              </a:p>
            </p:txBody>
          </p:sp>
          <p:sp>
            <p:nvSpPr>
              <p:cNvPr id="132121" name="Line 25"/>
              <p:cNvSpPr>
                <a:spLocks noChangeShapeType="1"/>
              </p:cNvSpPr>
              <p:nvPr/>
            </p:nvSpPr>
            <p:spPr bwMode="auto">
              <a:xfrm>
                <a:off x="6102" y="8073"/>
                <a:ext cx="0" cy="624"/>
              </a:xfrm>
              <a:prstGeom prst="line">
                <a:avLst/>
              </a:prstGeom>
              <a:noFill/>
              <a:ln w="9525">
                <a:solidFill>
                  <a:srgbClr val="FFFF00"/>
                </a:solidFill>
                <a:round/>
                <a:headEnd/>
                <a:tailEnd type="triangle" w="med" len="med"/>
              </a:ln>
              <a:effectLst/>
            </p:spPr>
            <p:txBody>
              <a:bodyPr/>
              <a:lstStyle/>
              <a:p>
                <a:endParaRPr lang="zh-CN" altLang="en-US"/>
              </a:p>
            </p:txBody>
          </p:sp>
          <p:sp>
            <p:nvSpPr>
              <p:cNvPr id="132122" name="Rectangle 26"/>
              <p:cNvSpPr>
                <a:spLocks noChangeArrowheads="1"/>
              </p:cNvSpPr>
              <p:nvPr/>
            </p:nvSpPr>
            <p:spPr bwMode="auto">
              <a:xfrm>
                <a:off x="6207" y="7836"/>
                <a:ext cx="136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一线支持</a:t>
                </a:r>
              </a:p>
            </p:txBody>
          </p:sp>
          <p:sp>
            <p:nvSpPr>
              <p:cNvPr id="132123" name="Line 27"/>
              <p:cNvSpPr>
                <a:spLocks noChangeShapeType="1"/>
              </p:cNvSpPr>
              <p:nvPr/>
            </p:nvSpPr>
            <p:spPr bwMode="auto">
              <a:xfrm>
                <a:off x="7152" y="9129"/>
                <a:ext cx="840" cy="0"/>
              </a:xfrm>
              <a:prstGeom prst="line">
                <a:avLst/>
              </a:prstGeom>
              <a:noFill/>
              <a:ln w="9525">
                <a:solidFill>
                  <a:srgbClr val="FFFF00"/>
                </a:solidFill>
                <a:round/>
                <a:headEnd type="triangle" w="med" len="med"/>
                <a:tailEnd/>
              </a:ln>
              <a:effectLst/>
            </p:spPr>
            <p:txBody>
              <a:bodyPr/>
              <a:lstStyle/>
              <a:p>
                <a:endParaRPr lang="zh-CN" altLang="en-US"/>
              </a:p>
            </p:txBody>
          </p:sp>
          <p:sp>
            <p:nvSpPr>
              <p:cNvPr id="132124" name="Rectangle 28"/>
              <p:cNvSpPr>
                <a:spLocks noChangeArrowheads="1"/>
              </p:cNvSpPr>
              <p:nvPr/>
            </p:nvSpPr>
            <p:spPr bwMode="auto">
              <a:xfrm>
                <a:off x="9087" y="8787"/>
                <a:ext cx="1050" cy="780"/>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配置管理过程</a:t>
                </a:r>
              </a:p>
            </p:txBody>
          </p:sp>
        </p:grpSp>
        <p:sp>
          <p:nvSpPr>
            <p:cNvPr id="132125" name="Rectangle 29"/>
            <p:cNvSpPr>
              <a:spLocks noChangeArrowheads="1"/>
            </p:cNvSpPr>
            <p:nvPr/>
          </p:nvSpPr>
          <p:spPr bwMode="auto">
            <a:xfrm>
              <a:off x="6312" y="11112"/>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Y</a:t>
              </a:r>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zh-CN" altLang="en-US">
                <a:latin typeface="Times New Roman" pitchFamily="18" charset="0"/>
              </a:rPr>
              <a:t>有升级的事故控制流程</a:t>
            </a:r>
            <a:r>
              <a:rPr lang="zh-CN" altLang="en-US"/>
              <a:t> </a:t>
            </a:r>
          </a:p>
        </p:txBody>
      </p:sp>
      <p:grpSp>
        <p:nvGrpSpPr>
          <p:cNvPr id="2" name="Group 4"/>
          <p:cNvGrpSpPr>
            <a:grpSpLocks/>
          </p:cNvGrpSpPr>
          <p:nvPr/>
        </p:nvGrpSpPr>
        <p:grpSpPr bwMode="auto">
          <a:xfrm>
            <a:off x="0" y="1295400"/>
            <a:ext cx="8821738" cy="5448300"/>
            <a:chOff x="2457" y="1929"/>
            <a:chExt cx="8580" cy="6690"/>
          </a:xfrm>
        </p:grpSpPr>
        <p:sp>
          <p:nvSpPr>
            <p:cNvPr id="133125" name="Line 5"/>
            <p:cNvSpPr>
              <a:spLocks noChangeShapeType="1"/>
            </p:cNvSpPr>
            <p:nvPr/>
          </p:nvSpPr>
          <p:spPr bwMode="auto">
            <a:xfrm>
              <a:off x="5682" y="7443"/>
              <a:ext cx="3150" cy="0"/>
            </a:xfrm>
            <a:prstGeom prst="line">
              <a:avLst/>
            </a:prstGeom>
            <a:noFill/>
            <a:ln w="9525">
              <a:solidFill>
                <a:srgbClr val="FFFF00"/>
              </a:solidFill>
              <a:prstDash val="dash"/>
              <a:round/>
              <a:headEnd type="triangle" w="med" len="med"/>
              <a:tailEnd/>
            </a:ln>
            <a:effectLst/>
          </p:spPr>
          <p:txBody>
            <a:bodyPr/>
            <a:lstStyle/>
            <a:p>
              <a:endParaRPr lang="zh-CN" altLang="en-US"/>
            </a:p>
          </p:txBody>
        </p:sp>
        <p:sp>
          <p:nvSpPr>
            <p:cNvPr id="133126" name="Rectangle 6"/>
            <p:cNvSpPr>
              <a:spLocks noChangeArrowheads="1"/>
            </p:cNvSpPr>
            <p:nvPr/>
          </p:nvSpPr>
          <p:spPr bwMode="auto">
            <a:xfrm>
              <a:off x="2622" y="2535"/>
              <a:ext cx="3060" cy="6084"/>
            </a:xfrm>
            <a:prstGeom prst="rect">
              <a:avLst/>
            </a:prstGeom>
            <a:solidFill>
              <a:srgbClr val="FFFFFF"/>
            </a:solidFill>
            <a:ln w="12700">
              <a:solidFill>
                <a:srgbClr val="FFFF00"/>
              </a:solidFill>
              <a:miter lim="800000"/>
              <a:headEnd/>
              <a:tailEnd/>
            </a:ln>
            <a:effectLst/>
          </p:spPr>
          <p:txBody>
            <a:bodyPr/>
            <a:lstStyle/>
            <a:p>
              <a:endParaRPr lang="zh-CN" altLang="en-US"/>
            </a:p>
          </p:txBody>
        </p:sp>
        <p:sp>
          <p:nvSpPr>
            <p:cNvPr id="133127" name="Line 7"/>
            <p:cNvSpPr>
              <a:spLocks noChangeShapeType="1"/>
            </p:cNvSpPr>
            <p:nvPr/>
          </p:nvSpPr>
          <p:spPr bwMode="auto">
            <a:xfrm>
              <a:off x="7047" y="4011"/>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3128" name="Rectangle 8"/>
            <p:cNvSpPr>
              <a:spLocks noChangeArrowheads="1"/>
            </p:cNvSpPr>
            <p:nvPr/>
          </p:nvSpPr>
          <p:spPr bwMode="auto">
            <a:xfrm>
              <a:off x="2457" y="1929"/>
              <a:ext cx="94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故障</a:t>
              </a:r>
            </a:p>
          </p:txBody>
        </p:sp>
        <p:sp>
          <p:nvSpPr>
            <p:cNvPr id="133129" name="AutoShape 9"/>
            <p:cNvSpPr>
              <a:spLocks noChangeArrowheads="1"/>
            </p:cNvSpPr>
            <p:nvPr/>
          </p:nvSpPr>
          <p:spPr bwMode="auto">
            <a:xfrm>
              <a:off x="5967" y="4494"/>
              <a:ext cx="2205" cy="780"/>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解决？</a:t>
              </a:r>
            </a:p>
          </p:txBody>
        </p:sp>
        <p:sp>
          <p:nvSpPr>
            <p:cNvPr id="133130" name="Oval 10"/>
            <p:cNvSpPr>
              <a:spLocks noChangeArrowheads="1"/>
            </p:cNvSpPr>
            <p:nvPr/>
          </p:nvSpPr>
          <p:spPr bwMode="auto">
            <a:xfrm>
              <a:off x="8622" y="2844"/>
              <a:ext cx="2415" cy="1248"/>
            </a:xfrm>
            <a:prstGeom prst="ellipse">
              <a:avLst/>
            </a:prstGeom>
            <a:solidFill>
              <a:srgbClr val="FFFFFF"/>
            </a:solidFill>
            <a:ln w="9525">
              <a:solidFill>
                <a:srgbClr val="FFFF00"/>
              </a:solidFill>
              <a:round/>
              <a:headEnd/>
              <a:tailEnd/>
            </a:ln>
            <a:effectLst/>
          </p:spPr>
          <p:txBody>
            <a:bodyPr/>
            <a:lstStyle/>
            <a:p>
              <a:endParaRPr lang="zh-CN" altLang="en-US"/>
            </a:p>
          </p:txBody>
        </p:sp>
        <p:sp>
          <p:nvSpPr>
            <p:cNvPr id="133131" name="Oval 11"/>
            <p:cNvSpPr>
              <a:spLocks noChangeArrowheads="1"/>
            </p:cNvSpPr>
            <p:nvPr/>
          </p:nvSpPr>
          <p:spPr bwMode="auto">
            <a:xfrm>
              <a:off x="4557" y="7212"/>
              <a:ext cx="1050" cy="1050"/>
            </a:xfrm>
            <a:prstGeom prst="ellipse">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结束故障</a:t>
              </a:r>
            </a:p>
          </p:txBody>
        </p:sp>
        <p:sp>
          <p:nvSpPr>
            <p:cNvPr id="133132" name="AutoShape 12"/>
            <p:cNvSpPr>
              <a:spLocks noChangeArrowheads="1"/>
            </p:cNvSpPr>
            <p:nvPr/>
          </p:nvSpPr>
          <p:spPr bwMode="auto">
            <a:xfrm>
              <a:off x="2772" y="2829"/>
              <a:ext cx="1155" cy="5460"/>
            </a:xfrm>
            <a:prstGeom prst="flowChartAlternateProcess">
              <a:avLst/>
            </a:prstGeom>
            <a:solidFill>
              <a:srgbClr val="FFFFFF"/>
            </a:solidFill>
            <a:ln w="9525">
              <a:solidFill>
                <a:srgbClr val="FFFF00"/>
              </a:solidFill>
              <a:miter lim="800000"/>
              <a:headEnd/>
              <a:tailEnd/>
            </a:ln>
            <a:effectLst/>
          </p:spPr>
          <p:txBody>
            <a:bodyPr/>
            <a:lstStyle/>
            <a:p>
              <a:endParaRPr lang="zh-CN" altLang="en-US"/>
            </a:p>
          </p:txBody>
        </p:sp>
        <p:sp>
          <p:nvSpPr>
            <p:cNvPr id="133133" name="AutoShape 13"/>
            <p:cNvSpPr>
              <a:spLocks noChangeArrowheads="1"/>
            </p:cNvSpPr>
            <p:nvPr/>
          </p:nvSpPr>
          <p:spPr bwMode="auto">
            <a:xfrm>
              <a:off x="2967" y="3312"/>
              <a:ext cx="945" cy="780"/>
            </a:xfrm>
            <a:prstGeom prst="flowChartMagneticDisk">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工具</a:t>
              </a:r>
            </a:p>
          </p:txBody>
        </p:sp>
        <p:sp>
          <p:nvSpPr>
            <p:cNvPr id="133134" name="Rectangle 14"/>
            <p:cNvSpPr>
              <a:spLocks noChangeArrowheads="1"/>
            </p:cNvSpPr>
            <p:nvPr/>
          </p:nvSpPr>
          <p:spPr bwMode="auto">
            <a:xfrm>
              <a:off x="2937" y="4716"/>
              <a:ext cx="885" cy="234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 charset="0"/>
                </a:rPr>
                <a:t>跟踪</a:t>
              </a:r>
            </a:p>
            <a:p>
              <a:pPr algn="ctr" eaLnBrk="0" hangingPunct="0"/>
              <a:r>
                <a:rPr lang="zh-CN" altLang="en-US">
                  <a:solidFill>
                    <a:schemeClr val="accent1"/>
                  </a:solidFill>
                  <a:latin typeface="" charset="0"/>
                </a:rPr>
                <a:t>和监</a:t>
              </a:r>
            </a:p>
            <a:p>
              <a:pPr algn="ctr" eaLnBrk="0" hangingPunct="0"/>
              <a:r>
                <a:rPr lang="zh-CN" altLang="en-US">
                  <a:solidFill>
                    <a:schemeClr val="accent1"/>
                  </a:solidFill>
                  <a:latin typeface="" charset="0"/>
                </a:rPr>
                <a:t>督所</a:t>
              </a:r>
            </a:p>
            <a:p>
              <a:pPr algn="ctr" eaLnBrk="0" hangingPunct="0"/>
              <a:r>
                <a:rPr lang="zh-CN" altLang="en-US">
                  <a:solidFill>
                    <a:schemeClr val="accent1"/>
                  </a:solidFill>
                  <a:latin typeface="" charset="0"/>
                </a:rPr>
                <a:t>有事</a:t>
              </a:r>
            </a:p>
            <a:p>
              <a:pPr algn="ctr" eaLnBrk="0" hangingPunct="0"/>
              <a:r>
                <a:rPr lang="zh-CN" altLang="en-US">
                  <a:solidFill>
                    <a:schemeClr val="accent1"/>
                  </a:solidFill>
                  <a:latin typeface="" charset="0"/>
                </a:rPr>
                <a:t>故的</a:t>
              </a:r>
            </a:p>
            <a:p>
              <a:pPr algn="ctr" eaLnBrk="0" hangingPunct="0"/>
              <a:r>
                <a:rPr lang="zh-CN" altLang="en-US">
                  <a:solidFill>
                    <a:schemeClr val="accent1"/>
                  </a:solidFill>
                  <a:latin typeface="" charset="0"/>
                </a:rPr>
                <a:t>解决</a:t>
              </a:r>
            </a:p>
            <a:p>
              <a:pPr algn="ctr" eaLnBrk="0" hangingPunct="0"/>
              <a:r>
                <a:rPr lang="zh-CN" altLang="en-US">
                  <a:solidFill>
                    <a:schemeClr val="accent1"/>
                  </a:solidFill>
                  <a:latin typeface="" charset="0"/>
                </a:rPr>
                <a:t>过程</a:t>
              </a:r>
              <a:endParaRPr lang="zh-CN" altLang="en-US">
                <a:solidFill>
                  <a:schemeClr val="accent1"/>
                </a:solidFill>
                <a:latin typeface="Times New Roman" pitchFamily="18" charset="0"/>
              </a:endParaRPr>
            </a:p>
          </p:txBody>
        </p:sp>
        <p:sp>
          <p:nvSpPr>
            <p:cNvPr id="133135" name="Line 15"/>
            <p:cNvSpPr>
              <a:spLocks noChangeShapeType="1"/>
            </p:cNvSpPr>
            <p:nvPr/>
          </p:nvSpPr>
          <p:spPr bwMode="auto">
            <a:xfrm>
              <a:off x="3942" y="7680"/>
              <a:ext cx="61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3136" name="Line 16"/>
            <p:cNvSpPr>
              <a:spLocks noChangeShapeType="1"/>
            </p:cNvSpPr>
            <p:nvPr/>
          </p:nvSpPr>
          <p:spPr bwMode="auto">
            <a:xfrm>
              <a:off x="3282" y="2139"/>
              <a:ext cx="1680" cy="0"/>
            </a:xfrm>
            <a:prstGeom prst="line">
              <a:avLst/>
            </a:prstGeom>
            <a:noFill/>
            <a:ln w="9525">
              <a:solidFill>
                <a:srgbClr val="FFFF00"/>
              </a:solidFill>
              <a:round/>
              <a:headEnd/>
              <a:tailEnd/>
            </a:ln>
            <a:effectLst/>
          </p:spPr>
          <p:txBody>
            <a:bodyPr/>
            <a:lstStyle/>
            <a:p>
              <a:endParaRPr lang="zh-CN" altLang="en-US"/>
            </a:p>
          </p:txBody>
        </p:sp>
        <p:sp>
          <p:nvSpPr>
            <p:cNvPr id="133137" name="Line 17"/>
            <p:cNvSpPr>
              <a:spLocks noChangeShapeType="1"/>
            </p:cNvSpPr>
            <p:nvPr/>
          </p:nvSpPr>
          <p:spPr bwMode="auto">
            <a:xfrm>
              <a:off x="4962" y="2139"/>
              <a:ext cx="0" cy="393"/>
            </a:xfrm>
            <a:prstGeom prst="line">
              <a:avLst/>
            </a:prstGeom>
            <a:noFill/>
            <a:ln w="9525">
              <a:solidFill>
                <a:srgbClr val="FFFF00"/>
              </a:solidFill>
              <a:round/>
              <a:headEnd/>
              <a:tailEnd type="triangle" w="med" len="med"/>
            </a:ln>
            <a:effectLst/>
          </p:spPr>
          <p:txBody>
            <a:bodyPr/>
            <a:lstStyle/>
            <a:p>
              <a:endParaRPr lang="zh-CN" altLang="en-US"/>
            </a:p>
          </p:txBody>
        </p:sp>
        <p:sp>
          <p:nvSpPr>
            <p:cNvPr id="133138" name="Rectangle 18"/>
            <p:cNvSpPr>
              <a:spLocks noChangeArrowheads="1"/>
            </p:cNvSpPr>
            <p:nvPr/>
          </p:nvSpPr>
          <p:spPr bwMode="auto">
            <a:xfrm>
              <a:off x="4362" y="3234"/>
              <a:ext cx="124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一线升级</a:t>
              </a:r>
            </a:p>
          </p:txBody>
        </p:sp>
        <p:sp>
          <p:nvSpPr>
            <p:cNvPr id="133139" name="Line 19"/>
            <p:cNvSpPr>
              <a:spLocks noChangeShapeType="1"/>
            </p:cNvSpPr>
            <p:nvPr/>
          </p:nvSpPr>
          <p:spPr bwMode="auto">
            <a:xfrm>
              <a:off x="7392" y="3201"/>
              <a:ext cx="840" cy="0"/>
            </a:xfrm>
            <a:prstGeom prst="line">
              <a:avLst/>
            </a:prstGeom>
            <a:noFill/>
            <a:ln w="9525">
              <a:solidFill>
                <a:srgbClr val="FFFF00"/>
              </a:solidFill>
              <a:round/>
              <a:headEnd type="triangle" w="med" len="med"/>
              <a:tailEnd/>
            </a:ln>
            <a:effectLst/>
          </p:spPr>
          <p:txBody>
            <a:bodyPr/>
            <a:lstStyle/>
            <a:p>
              <a:endParaRPr lang="zh-CN" altLang="en-US"/>
            </a:p>
          </p:txBody>
        </p:sp>
        <p:sp>
          <p:nvSpPr>
            <p:cNvPr id="133140" name="Rectangle 20"/>
            <p:cNvSpPr>
              <a:spLocks noChangeArrowheads="1"/>
            </p:cNvSpPr>
            <p:nvPr/>
          </p:nvSpPr>
          <p:spPr bwMode="auto">
            <a:xfrm>
              <a:off x="9717" y="3120"/>
              <a:ext cx="1050" cy="780"/>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配置管理过程</a:t>
              </a:r>
            </a:p>
          </p:txBody>
        </p:sp>
        <p:sp>
          <p:nvSpPr>
            <p:cNvPr id="133141" name="AutoShape 21"/>
            <p:cNvSpPr>
              <a:spLocks noChangeArrowheads="1"/>
            </p:cNvSpPr>
            <p:nvPr/>
          </p:nvSpPr>
          <p:spPr bwMode="auto">
            <a:xfrm>
              <a:off x="8862" y="3105"/>
              <a:ext cx="945" cy="780"/>
            </a:xfrm>
            <a:prstGeom prst="flowChartMagneticDisk">
              <a:avLst/>
            </a:prstGeom>
            <a:solidFill>
              <a:srgbClr val="FFFFFF"/>
            </a:solidFill>
            <a:ln w="9525">
              <a:solidFill>
                <a:srgbClr val="FFFF00"/>
              </a:solidFill>
              <a:round/>
              <a:headEnd/>
              <a:tailEnd/>
            </a:ln>
            <a:effectLst/>
          </p:spPr>
          <p:txBody>
            <a:bodyPr/>
            <a:lstStyle/>
            <a:p>
              <a:pPr algn="just" eaLnBrk="0" hangingPunct="0"/>
              <a:r>
                <a:rPr lang="en-US" altLang="zh-CN">
                  <a:solidFill>
                    <a:schemeClr val="accent1"/>
                  </a:solidFill>
                  <a:latin typeface="Times New Roman" pitchFamily="18" charset="0"/>
                </a:rPr>
                <a:t>CMDB</a:t>
              </a:r>
            </a:p>
          </p:txBody>
        </p:sp>
        <p:sp>
          <p:nvSpPr>
            <p:cNvPr id="133142" name="Line 22"/>
            <p:cNvSpPr>
              <a:spLocks noChangeShapeType="1"/>
            </p:cNvSpPr>
            <p:nvPr/>
          </p:nvSpPr>
          <p:spPr bwMode="auto">
            <a:xfrm>
              <a:off x="3927" y="3468"/>
              <a:ext cx="420"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3143" name="Rectangle 23"/>
            <p:cNvSpPr>
              <a:spLocks noChangeArrowheads="1"/>
            </p:cNvSpPr>
            <p:nvPr/>
          </p:nvSpPr>
          <p:spPr bwMode="auto">
            <a:xfrm>
              <a:off x="5997" y="2928"/>
              <a:ext cx="2205" cy="1092"/>
            </a:xfrm>
            <a:prstGeom prst="rect">
              <a:avLst/>
            </a:prstGeom>
            <a:solidFill>
              <a:srgbClr val="FFFFFF"/>
            </a:solidFill>
            <a:ln w="9525">
              <a:solidFill>
                <a:srgbClr val="FFFF00"/>
              </a:solidFill>
              <a:miter lim="800000"/>
              <a:headEnd/>
              <a:tailEnd/>
            </a:ln>
            <a:effectLst/>
          </p:spPr>
          <p:txBody>
            <a:bodyPr/>
            <a:lstStyle/>
            <a:p>
              <a:endParaRPr lang="zh-CN" altLang="en-US"/>
            </a:p>
          </p:txBody>
        </p:sp>
        <p:sp>
          <p:nvSpPr>
            <p:cNvPr id="133144" name="Rectangle 24"/>
            <p:cNvSpPr>
              <a:spLocks noChangeArrowheads="1"/>
            </p:cNvSpPr>
            <p:nvPr/>
          </p:nvSpPr>
          <p:spPr bwMode="auto">
            <a:xfrm>
              <a:off x="7407" y="3111"/>
              <a:ext cx="73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二线支持</a:t>
              </a:r>
            </a:p>
          </p:txBody>
        </p:sp>
        <p:sp>
          <p:nvSpPr>
            <p:cNvPr id="133145" name="AutoShape 25"/>
            <p:cNvSpPr>
              <a:spLocks noChangeArrowheads="1"/>
            </p:cNvSpPr>
            <p:nvPr/>
          </p:nvSpPr>
          <p:spPr bwMode="auto">
            <a:xfrm>
              <a:off x="6177" y="3054"/>
              <a:ext cx="115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 charset="0"/>
                </a:rPr>
                <a:t>调查与分析</a:t>
              </a:r>
              <a:endParaRPr lang="zh-CN" altLang="en-US">
                <a:solidFill>
                  <a:schemeClr val="accent1"/>
                </a:solidFill>
                <a:latin typeface="Times New Roman" pitchFamily="18" charset="0"/>
              </a:endParaRPr>
            </a:p>
          </p:txBody>
        </p:sp>
        <p:sp>
          <p:nvSpPr>
            <p:cNvPr id="133146" name="Line 26"/>
            <p:cNvSpPr>
              <a:spLocks noChangeShapeType="1"/>
            </p:cNvSpPr>
            <p:nvPr/>
          </p:nvSpPr>
          <p:spPr bwMode="auto">
            <a:xfrm>
              <a:off x="5682" y="3468"/>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47" name="Line 27"/>
            <p:cNvSpPr>
              <a:spLocks noChangeShapeType="1"/>
            </p:cNvSpPr>
            <p:nvPr/>
          </p:nvSpPr>
          <p:spPr bwMode="auto">
            <a:xfrm flipH="1">
              <a:off x="8202" y="3468"/>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133148" name="Line 28"/>
            <p:cNvSpPr>
              <a:spLocks noChangeShapeType="1"/>
            </p:cNvSpPr>
            <p:nvPr/>
          </p:nvSpPr>
          <p:spPr bwMode="auto">
            <a:xfrm flipV="1">
              <a:off x="9147" y="2160"/>
              <a:ext cx="0" cy="936"/>
            </a:xfrm>
            <a:prstGeom prst="line">
              <a:avLst/>
            </a:prstGeom>
            <a:noFill/>
            <a:ln w="9525">
              <a:solidFill>
                <a:srgbClr val="FFFF00"/>
              </a:solidFill>
              <a:round/>
              <a:headEnd/>
              <a:tailEnd/>
            </a:ln>
            <a:effectLst/>
          </p:spPr>
          <p:txBody>
            <a:bodyPr/>
            <a:lstStyle/>
            <a:p>
              <a:endParaRPr lang="zh-CN" altLang="en-US"/>
            </a:p>
          </p:txBody>
        </p:sp>
        <p:sp>
          <p:nvSpPr>
            <p:cNvPr id="133149" name="Line 29"/>
            <p:cNvSpPr>
              <a:spLocks noChangeShapeType="1"/>
            </p:cNvSpPr>
            <p:nvPr/>
          </p:nvSpPr>
          <p:spPr bwMode="auto">
            <a:xfrm>
              <a:off x="5262" y="2145"/>
              <a:ext cx="3885" cy="0"/>
            </a:xfrm>
            <a:prstGeom prst="line">
              <a:avLst/>
            </a:prstGeom>
            <a:noFill/>
            <a:ln w="9525">
              <a:solidFill>
                <a:srgbClr val="FFFF00"/>
              </a:solidFill>
              <a:round/>
              <a:headEnd/>
              <a:tailEnd/>
            </a:ln>
            <a:effectLst/>
          </p:spPr>
          <p:txBody>
            <a:bodyPr/>
            <a:lstStyle/>
            <a:p>
              <a:endParaRPr lang="zh-CN" altLang="en-US"/>
            </a:p>
          </p:txBody>
        </p:sp>
        <p:sp>
          <p:nvSpPr>
            <p:cNvPr id="133150" name="Line 30"/>
            <p:cNvSpPr>
              <a:spLocks noChangeShapeType="1"/>
            </p:cNvSpPr>
            <p:nvPr/>
          </p:nvSpPr>
          <p:spPr bwMode="auto">
            <a:xfrm>
              <a:off x="5262" y="2160"/>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33151" name="Line 31"/>
            <p:cNvSpPr>
              <a:spLocks noChangeShapeType="1"/>
            </p:cNvSpPr>
            <p:nvPr/>
          </p:nvSpPr>
          <p:spPr bwMode="auto">
            <a:xfrm flipH="1">
              <a:off x="5007" y="4887"/>
              <a:ext cx="945" cy="0"/>
            </a:xfrm>
            <a:prstGeom prst="line">
              <a:avLst/>
            </a:prstGeom>
            <a:noFill/>
            <a:ln w="9525">
              <a:solidFill>
                <a:srgbClr val="FFFF00"/>
              </a:solidFill>
              <a:round/>
              <a:headEnd/>
              <a:tailEnd/>
            </a:ln>
            <a:effectLst/>
          </p:spPr>
          <p:txBody>
            <a:bodyPr/>
            <a:lstStyle/>
            <a:p>
              <a:endParaRPr lang="zh-CN" altLang="en-US"/>
            </a:p>
          </p:txBody>
        </p:sp>
        <p:sp>
          <p:nvSpPr>
            <p:cNvPr id="133152" name="Line 32"/>
            <p:cNvSpPr>
              <a:spLocks noChangeShapeType="1"/>
            </p:cNvSpPr>
            <p:nvPr/>
          </p:nvSpPr>
          <p:spPr bwMode="auto">
            <a:xfrm>
              <a:off x="5007" y="4887"/>
              <a:ext cx="0" cy="2325"/>
            </a:xfrm>
            <a:prstGeom prst="line">
              <a:avLst/>
            </a:prstGeom>
            <a:noFill/>
            <a:ln w="9525">
              <a:solidFill>
                <a:srgbClr val="FFFF00"/>
              </a:solidFill>
              <a:round/>
              <a:headEnd/>
              <a:tailEnd type="triangle" w="med" len="med"/>
            </a:ln>
            <a:effectLst/>
          </p:spPr>
          <p:txBody>
            <a:bodyPr/>
            <a:lstStyle/>
            <a:p>
              <a:endParaRPr lang="zh-CN" altLang="en-US"/>
            </a:p>
          </p:txBody>
        </p:sp>
        <p:sp>
          <p:nvSpPr>
            <p:cNvPr id="133153" name="Rectangle 33"/>
            <p:cNvSpPr>
              <a:spLocks noChangeArrowheads="1"/>
            </p:cNvSpPr>
            <p:nvPr/>
          </p:nvSpPr>
          <p:spPr bwMode="auto">
            <a:xfrm>
              <a:off x="8727" y="4359"/>
              <a:ext cx="2205" cy="1092"/>
            </a:xfrm>
            <a:prstGeom prst="rect">
              <a:avLst/>
            </a:prstGeom>
            <a:solidFill>
              <a:srgbClr val="FFFFFF"/>
            </a:solidFill>
            <a:ln w="9525">
              <a:solidFill>
                <a:srgbClr val="FFFF00"/>
              </a:solidFill>
              <a:miter lim="800000"/>
              <a:headEnd/>
              <a:tailEnd/>
            </a:ln>
            <a:effectLst/>
          </p:spPr>
          <p:txBody>
            <a:bodyPr/>
            <a:lstStyle/>
            <a:p>
              <a:endParaRPr lang="zh-CN" altLang="en-US"/>
            </a:p>
          </p:txBody>
        </p:sp>
        <p:sp>
          <p:nvSpPr>
            <p:cNvPr id="133154" name="Rectangle 34"/>
            <p:cNvSpPr>
              <a:spLocks noChangeArrowheads="1"/>
            </p:cNvSpPr>
            <p:nvPr/>
          </p:nvSpPr>
          <p:spPr bwMode="auto">
            <a:xfrm>
              <a:off x="10137" y="4542"/>
              <a:ext cx="73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三线支持</a:t>
              </a:r>
            </a:p>
          </p:txBody>
        </p:sp>
        <p:sp>
          <p:nvSpPr>
            <p:cNvPr id="133155" name="AutoShape 35"/>
            <p:cNvSpPr>
              <a:spLocks noChangeArrowheads="1"/>
            </p:cNvSpPr>
            <p:nvPr/>
          </p:nvSpPr>
          <p:spPr bwMode="auto">
            <a:xfrm>
              <a:off x="8907" y="4485"/>
              <a:ext cx="115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 charset="0"/>
                </a:rPr>
                <a:t>调查与分析</a:t>
              </a:r>
              <a:endParaRPr lang="zh-CN" altLang="en-US">
                <a:solidFill>
                  <a:schemeClr val="accent1"/>
                </a:solidFill>
                <a:latin typeface="Times New Roman" pitchFamily="18" charset="0"/>
              </a:endParaRPr>
            </a:p>
          </p:txBody>
        </p:sp>
        <p:sp>
          <p:nvSpPr>
            <p:cNvPr id="133156" name="Line 36"/>
            <p:cNvSpPr>
              <a:spLocks noChangeShapeType="1"/>
            </p:cNvSpPr>
            <p:nvPr/>
          </p:nvSpPr>
          <p:spPr bwMode="auto">
            <a:xfrm>
              <a:off x="8187" y="4887"/>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57" name="Line 37"/>
            <p:cNvSpPr>
              <a:spLocks noChangeShapeType="1"/>
            </p:cNvSpPr>
            <p:nvPr/>
          </p:nvSpPr>
          <p:spPr bwMode="auto">
            <a:xfrm>
              <a:off x="9807" y="5481"/>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3158" name="AutoShape 38"/>
            <p:cNvSpPr>
              <a:spLocks noChangeArrowheads="1"/>
            </p:cNvSpPr>
            <p:nvPr/>
          </p:nvSpPr>
          <p:spPr bwMode="auto">
            <a:xfrm>
              <a:off x="8727" y="5964"/>
              <a:ext cx="2205" cy="780"/>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解决？</a:t>
              </a:r>
            </a:p>
          </p:txBody>
        </p:sp>
        <p:sp>
          <p:nvSpPr>
            <p:cNvPr id="133159" name="Line 39"/>
            <p:cNvSpPr>
              <a:spLocks noChangeShapeType="1"/>
            </p:cNvSpPr>
            <p:nvPr/>
          </p:nvSpPr>
          <p:spPr bwMode="auto">
            <a:xfrm>
              <a:off x="9147" y="3906"/>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3160" name="Line 40"/>
            <p:cNvSpPr>
              <a:spLocks noChangeShapeType="1"/>
            </p:cNvSpPr>
            <p:nvPr/>
          </p:nvSpPr>
          <p:spPr bwMode="auto">
            <a:xfrm flipH="1">
              <a:off x="5022" y="6357"/>
              <a:ext cx="3690" cy="0"/>
            </a:xfrm>
            <a:prstGeom prst="line">
              <a:avLst/>
            </a:prstGeom>
            <a:noFill/>
            <a:ln w="9525">
              <a:solidFill>
                <a:srgbClr val="FFFF00"/>
              </a:solidFill>
              <a:round/>
              <a:headEnd/>
              <a:tailEnd type="triangle" w="med" len="med"/>
            </a:ln>
            <a:effectLst/>
          </p:spPr>
          <p:txBody>
            <a:bodyPr/>
            <a:lstStyle/>
            <a:p>
              <a:endParaRPr lang="zh-CN" altLang="en-US"/>
            </a:p>
          </p:txBody>
        </p:sp>
        <p:sp>
          <p:nvSpPr>
            <p:cNvPr id="133161" name="Rectangle 41"/>
            <p:cNvSpPr>
              <a:spLocks noChangeArrowheads="1"/>
            </p:cNvSpPr>
            <p:nvPr/>
          </p:nvSpPr>
          <p:spPr bwMode="auto">
            <a:xfrm>
              <a:off x="8832" y="7212"/>
              <a:ext cx="2205" cy="1092"/>
            </a:xfrm>
            <a:prstGeom prst="rect">
              <a:avLst/>
            </a:prstGeom>
            <a:solidFill>
              <a:srgbClr val="FFFFFF"/>
            </a:solidFill>
            <a:ln w="9525">
              <a:solidFill>
                <a:srgbClr val="FFFF00"/>
              </a:solidFill>
              <a:miter lim="800000"/>
              <a:headEnd/>
              <a:tailEnd/>
            </a:ln>
            <a:effectLst/>
          </p:spPr>
          <p:txBody>
            <a:bodyPr/>
            <a:lstStyle/>
            <a:p>
              <a:endParaRPr lang="zh-CN" altLang="en-US"/>
            </a:p>
          </p:txBody>
        </p:sp>
        <p:sp>
          <p:nvSpPr>
            <p:cNvPr id="133162" name="AutoShape 42"/>
            <p:cNvSpPr>
              <a:spLocks noChangeArrowheads="1"/>
            </p:cNvSpPr>
            <p:nvPr/>
          </p:nvSpPr>
          <p:spPr bwMode="auto">
            <a:xfrm>
              <a:off x="9012" y="7338"/>
              <a:ext cx="115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 charset="0"/>
                </a:rPr>
                <a:t>调查与分析</a:t>
              </a:r>
              <a:endParaRPr lang="zh-CN" altLang="en-US">
                <a:solidFill>
                  <a:schemeClr val="accent1"/>
                </a:solidFill>
                <a:latin typeface="Times New Roman" pitchFamily="18" charset="0"/>
              </a:endParaRPr>
            </a:p>
          </p:txBody>
        </p:sp>
        <p:sp>
          <p:nvSpPr>
            <p:cNvPr id="133163" name="Line 43"/>
            <p:cNvSpPr>
              <a:spLocks noChangeShapeType="1"/>
            </p:cNvSpPr>
            <p:nvPr/>
          </p:nvSpPr>
          <p:spPr bwMode="auto">
            <a:xfrm>
              <a:off x="9807" y="6744"/>
              <a:ext cx="0" cy="468"/>
            </a:xfrm>
            <a:prstGeom prst="line">
              <a:avLst/>
            </a:prstGeom>
            <a:noFill/>
            <a:ln w="9525">
              <a:solidFill>
                <a:srgbClr val="FFFF00"/>
              </a:solidFill>
              <a:prstDash val="dash"/>
              <a:round/>
              <a:headEnd/>
              <a:tailEnd type="triangle" w="med" len="med"/>
            </a:ln>
            <a:effectLst/>
          </p:spPr>
          <p:txBody>
            <a:bodyPr/>
            <a:lstStyle/>
            <a:p>
              <a:endParaRPr lang="zh-CN" altLang="en-US"/>
            </a:p>
          </p:txBody>
        </p:sp>
        <p:sp>
          <p:nvSpPr>
            <p:cNvPr id="133164" name="Rectangle 44"/>
            <p:cNvSpPr>
              <a:spLocks noChangeArrowheads="1"/>
            </p:cNvSpPr>
            <p:nvPr/>
          </p:nvSpPr>
          <p:spPr bwMode="auto">
            <a:xfrm>
              <a:off x="10197" y="7368"/>
              <a:ext cx="735"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N</a:t>
              </a:r>
              <a:r>
                <a:rPr lang="zh-CN" altLang="en-US">
                  <a:solidFill>
                    <a:schemeClr val="accent1"/>
                  </a:solidFill>
                  <a:latin typeface="Times New Roman" pitchFamily="18" charset="0"/>
                </a:rPr>
                <a:t>线支持</a:t>
              </a:r>
            </a:p>
          </p:txBody>
        </p:sp>
        <p:sp>
          <p:nvSpPr>
            <p:cNvPr id="133165" name="AutoShape 45"/>
            <p:cNvSpPr>
              <a:spLocks noChangeArrowheads="1"/>
            </p:cNvSpPr>
            <p:nvPr/>
          </p:nvSpPr>
          <p:spPr bwMode="auto">
            <a:xfrm>
              <a:off x="6162" y="7056"/>
              <a:ext cx="2205" cy="780"/>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解决？</a:t>
              </a:r>
            </a:p>
          </p:txBody>
        </p:sp>
        <p:sp>
          <p:nvSpPr>
            <p:cNvPr id="133166" name="Rectangle 46"/>
            <p:cNvSpPr>
              <a:spLocks noChangeArrowheads="1"/>
            </p:cNvSpPr>
            <p:nvPr/>
          </p:nvSpPr>
          <p:spPr bwMode="auto">
            <a:xfrm>
              <a:off x="5787" y="4248"/>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Y</a:t>
              </a:r>
            </a:p>
          </p:txBody>
        </p:sp>
        <p:sp>
          <p:nvSpPr>
            <p:cNvPr id="133167" name="Rectangle 47"/>
            <p:cNvSpPr>
              <a:spLocks noChangeArrowheads="1"/>
            </p:cNvSpPr>
            <p:nvPr/>
          </p:nvSpPr>
          <p:spPr bwMode="auto">
            <a:xfrm>
              <a:off x="7887" y="4248"/>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N</a:t>
              </a:r>
            </a:p>
          </p:txBody>
        </p:sp>
        <p:sp>
          <p:nvSpPr>
            <p:cNvPr id="133168" name="Rectangle 48"/>
            <p:cNvSpPr>
              <a:spLocks noChangeArrowheads="1"/>
            </p:cNvSpPr>
            <p:nvPr/>
          </p:nvSpPr>
          <p:spPr bwMode="auto">
            <a:xfrm>
              <a:off x="8097" y="5808"/>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Y</a:t>
              </a:r>
            </a:p>
          </p:txBody>
        </p:sp>
        <p:sp>
          <p:nvSpPr>
            <p:cNvPr id="133169" name="Rectangle 49"/>
            <p:cNvSpPr>
              <a:spLocks noChangeArrowheads="1"/>
            </p:cNvSpPr>
            <p:nvPr/>
          </p:nvSpPr>
          <p:spPr bwMode="auto">
            <a:xfrm>
              <a:off x="5892" y="6744"/>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Y</a:t>
              </a:r>
            </a:p>
          </p:txBody>
        </p:sp>
        <p:sp>
          <p:nvSpPr>
            <p:cNvPr id="133170" name="Rectangle 50"/>
            <p:cNvSpPr>
              <a:spLocks noChangeArrowheads="1"/>
            </p:cNvSpPr>
            <p:nvPr/>
          </p:nvSpPr>
          <p:spPr bwMode="auto">
            <a:xfrm>
              <a:off x="8937" y="6744"/>
              <a:ext cx="52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N</a:t>
              </a:r>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a:t>问题管理 </a:t>
            </a:r>
          </a:p>
        </p:txBody>
      </p:sp>
      <p:sp>
        <p:nvSpPr>
          <p:cNvPr id="111619" name="Rectangle 3"/>
          <p:cNvSpPr>
            <a:spLocks noGrp="1" noChangeArrowheads="1"/>
          </p:cNvSpPr>
          <p:nvPr>
            <p:ph type="body" idx="1"/>
          </p:nvPr>
        </p:nvSpPr>
        <p:spPr/>
        <p:txBody>
          <a:bodyPr/>
          <a:lstStyle/>
          <a:p>
            <a:pPr>
              <a:buFont typeface="Wingdings" pitchFamily="2" charset="2"/>
              <a:buNone/>
            </a:pPr>
            <a:r>
              <a:rPr lang="zh-CN" altLang="en-US"/>
              <a:t>    问题管理是指负责解决</a:t>
            </a:r>
            <a:r>
              <a:rPr lang="en-US" altLang="zh-CN"/>
              <a:t>IT</a:t>
            </a:r>
            <a:r>
              <a:rPr lang="zh-CN" altLang="en-US"/>
              <a:t>服务运营过程中遇到的所有问题的流程。 </a:t>
            </a:r>
          </a:p>
          <a:p>
            <a:r>
              <a:rPr lang="zh-CN" altLang="en-US"/>
              <a:t>事故 </a:t>
            </a:r>
          </a:p>
          <a:p>
            <a:r>
              <a:rPr lang="zh-CN" altLang="en-US"/>
              <a:t>问题 </a:t>
            </a:r>
          </a:p>
          <a:p>
            <a:r>
              <a:rPr lang="zh-CN" altLang="en-US"/>
              <a:t>已知错误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第二章 </a:t>
            </a:r>
            <a:r>
              <a:rPr lang="en-US" altLang="zh-CN" dirty="0" smtClean="0"/>
              <a:t>IT</a:t>
            </a:r>
            <a:r>
              <a:rPr lang="zh-CN" altLang="en-US" dirty="0"/>
              <a:t>服务管理的演进 </a:t>
            </a:r>
          </a:p>
        </p:txBody>
      </p:sp>
      <p:sp>
        <p:nvSpPr>
          <p:cNvPr id="93189" name="Rectangle 5"/>
          <p:cNvSpPr>
            <a:spLocks noGrp="1" noChangeArrowheads="1"/>
          </p:cNvSpPr>
          <p:nvPr>
            <p:ph type="body" idx="1"/>
          </p:nvPr>
        </p:nvSpPr>
        <p:spPr/>
        <p:txBody>
          <a:bodyPr/>
          <a:lstStyle/>
          <a:p>
            <a:r>
              <a:rPr lang="en-US" altLang="zh-CN" dirty="0"/>
              <a:t>IT</a:t>
            </a:r>
            <a:r>
              <a:rPr lang="zh-CN" altLang="en-US" dirty="0"/>
              <a:t>服务管理的基本概念与内涵  </a:t>
            </a:r>
          </a:p>
          <a:p>
            <a:r>
              <a:rPr lang="en-US" altLang="zh-CN" dirty="0"/>
              <a:t>IT</a:t>
            </a:r>
            <a:r>
              <a:rPr lang="zh-CN" altLang="en-US" dirty="0"/>
              <a:t>服务管理的范围与主要内容</a:t>
            </a:r>
          </a:p>
          <a:p>
            <a:r>
              <a:rPr lang="en-US" altLang="zh-CN" dirty="0"/>
              <a:t>IT</a:t>
            </a:r>
            <a:r>
              <a:rPr lang="zh-CN" altLang="en-US" dirty="0"/>
              <a:t>服务管理的主要价值 </a:t>
            </a:r>
          </a:p>
          <a:p>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a:t>问题管理生命周期 </a:t>
            </a:r>
          </a:p>
        </p:txBody>
      </p:sp>
      <p:grpSp>
        <p:nvGrpSpPr>
          <p:cNvPr id="2" name="Group 4"/>
          <p:cNvGrpSpPr>
            <a:grpSpLocks/>
          </p:cNvGrpSpPr>
          <p:nvPr/>
        </p:nvGrpSpPr>
        <p:grpSpPr bwMode="auto">
          <a:xfrm>
            <a:off x="971550" y="2205038"/>
            <a:ext cx="7345363" cy="3744912"/>
            <a:chOff x="2007" y="1752"/>
            <a:chExt cx="6615" cy="3573"/>
          </a:xfrm>
        </p:grpSpPr>
        <p:sp>
          <p:nvSpPr>
            <p:cNvPr id="112645" name="Rectangle 5"/>
            <p:cNvSpPr>
              <a:spLocks noChangeArrowheads="1"/>
            </p:cNvSpPr>
            <p:nvPr/>
          </p:nvSpPr>
          <p:spPr bwMode="auto">
            <a:xfrm>
              <a:off x="2007" y="1752"/>
              <a:ext cx="210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问题防止措施</a:t>
              </a:r>
            </a:p>
            <a:p>
              <a:pPr algn="ct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计划</a:t>
              </a:r>
              <a:endParaRPr lang="zh-CN" altLang="en-US" sz="1600">
                <a:solidFill>
                  <a:schemeClr val="accent1"/>
                </a:solidFill>
              </a:endParaRPr>
            </a:p>
          </p:txBody>
        </p:sp>
        <p:sp>
          <p:nvSpPr>
            <p:cNvPr id="112646" name="Rectangle 6"/>
            <p:cNvSpPr>
              <a:spLocks noChangeArrowheads="1"/>
            </p:cNvSpPr>
            <p:nvPr/>
          </p:nvSpPr>
          <p:spPr bwMode="auto">
            <a:xfrm>
              <a:off x="5367" y="1752"/>
              <a:ext cx="210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问题识别与</a:t>
              </a:r>
            </a:p>
            <a:p>
              <a:pPr algn="ctr"/>
              <a:r>
                <a:rPr lang="zh-CN" altLang="en-US" sz="1600">
                  <a:solidFill>
                    <a:schemeClr val="accent1"/>
                  </a:solidFill>
                  <a:latin typeface="Times New Roman" pitchFamily="18" charset="0"/>
                </a:rPr>
                <a:t>影响评估</a:t>
              </a:r>
              <a:endParaRPr lang="zh-CN" altLang="en-US" sz="1600">
                <a:solidFill>
                  <a:schemeClr val="accent1"/>
                </a:solidFill>
              </a:endParaRPr>
            </a:p>
          </p:txBody>
        </p:sp>
        <p:sp>
          <p:nvSpPr>
            <p:cNvPr id="112647" name="Rectangle 7"/>
            <p:cNvSpPr>
              <a:spLocks noChangeArrowheads="1"/>
            </p:cNvSpPr>
            <p:nvPr/>
          </p:nvSpPr>
          <p:spPr bwMode="auto">
            <a:xfrm>
              <a:off x="4422" y="3156"/>
              <a:ext cx="147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问题分辨</a:t>
              </a:r>
              <a:endParaRPr lang="zh-CN" altLang="en-US" sz="1600">
                <a:solidFill>
                  <a:schemeClr val="accent1"/>
                </a:solidFill>
              </a:endParaRPr>
            </a:p>
          </p:txBody>
        </p:sp>
        <p:sp>
          <p:nvSpPr>
            <p:cNvPr id="112648" name="Rectangle 8"/>
            <p:cNvSpPr>
              <a:spLocks noChangeArrowheads="1"/>
            </p:cNvSpPr>
            <p:nvPr/>
          </p:nvSpPr>
          <p:spPr bwMode="auto">
            <a:xfrm>
              <a:off x="6837" y="3156"/>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问题状态</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沟通</a:t>
              </a:r>
              <a:endParaRPr lang="zh-CN" altLang="en-US" sz="1600">
                <a:solidFill>
                  <a:schemeClr val="accent1"/>
                </a:solidFill>
              </a:endParaRPr>
            </a:p>
          </p:txBody>
        </p:sp>
        <p:sp>
          <p:nvSpPr>
            <p:cNvPr id="112649" name="Rectangle 9"/>
            <p:cNvSpPr>
              <a:spLocks noChangeArrowheads="1"/>
            </p:cNvSpPr>
            <p:nvPr/>
          </p:nvSpPr>
          <p:spPr bwMode="auto">
            <a:xfrm>
              <a:off x="5487" y="4703"/>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根本原因分析</a:t>
              </a:r>
              <a:endParaRPr lang="zh-CN" altLang="en-US" sz="1600">
                <a:solidFill>
                  <a:schemeClr val="accent1"/>
                </a:solidFill>
              </a:endParaRPr>
            </a:p>
          </p:txBody>
        </p:sp>
        <p:sp>
          <p:nvSpPr>
            <p:cNvPr id="112650" name="AutoShape 10"/>
            <p:cNvSpPr>
              <a:spLocks noChangeArrowheads="1"/>
            </p:cNvSpPr>
            <p:nvPr/>
          </p:nvSpPr>
          <p:spPr bwMode="auto">
            <a:xfrm>
              <a:off x="5577" y="2532"/>
              <a:ext cx="210" cy="624"/>
            </a:xfrm>
            <a:prstGeom prst="downArrow">
              <a:avLst>
                <a:gd name="adj1" fmla="val 50000"/>
                <a:gd name="adj2" fmla="val 74286"/>
              </a:avLst>
            </a:prstGeom>
            <a:solidFill>
              <a:srgbClr val="FFFFFF"/>
            </a:solidFill>
            <a:ln w="9525">
              <a:solidFill>
                <a:srgbClr val="FFFF00"/>
              </a:solidFill>
              <a:miter lim="800000"/>
              <a:headEnd/>
              <a:tailEnd/>
            </a:ln>
            <a:effectLst/>
          </p:spPr>
          <p:txBody>
            <a:bodyPr/>
            <a:lstStyle/>
            <a:p>
              <a:endParaRPr lang="zh-CN" altLang="en-US"/>
            </a:p>
          </p:txBody>
        </p:sp>
        <p:sp>
          <p:nvSpPr>
            <p:cNvPr id="112651" name="AutoShape 11"/>
            <p:cNvSpPr>
              <a:spLocks noChangeArrowheads="1"/>
            </p:cNvSpPr>
            <p:nvPr/>
          </p:nvSpPr>
          <p:spPr bwMode="auto">
            <a:xfrm>
              <a:off x="6942" y="2532"/>
              <a:ext cx="210" cy="624"/>
            </a:xfrm>
            <a:prstGeom prst="downArrow">
              <a:avLst>
                <a:gd name="adj1" fmla="val 50000"/>
                <a:gd name="adj2" fmla="val 74286"/>
              </a:avLst>
            </a:prstGeom>
            <a:solidFill>
              <a:srgbClr val="FFFFFF"/>
            </a:solidFill>
            <a:ln w="9525">
              <a:solidFill>
                <a:srgbClr val="FFFF00"/>
              </a:solidFill>
              <a:miter lim="800000"/>
              <a:headEnd/>
              <a:tailEnd/>
            </a:ln>
            <a:effectLst/>
          </p:spPr>
          <p:txBody>
            <a:bodyPr/>
            <a:lstStyle/>
            <a:p>
              <a:endParaRPr lang="zh-CN" altLang="en-US"/>
            </a:p>
          </p:txBody>
        </p:sp>
        <p:sp>
          <p:nvSpPr>
            <p:cNvPr id="112652" name="AutoShape 12"/>
            <p:cNvSpPr>
              <a:spLocks noChangeArrowheads="1"/>
            </p:cNvSpPr>
            <p:nvPr/>
          </p:nvSpPr>
          <p:spPr bwMode="auto">
            <a:xfrm>
              <a:off x="5892" y="3312"/>
              <a:ext cx="945" cy="156"/>
            </a:xfrm>
            <a:prstGeom prst="rightArrow">
              <a:avLst>
                <a:gd name="adj1" fmla="val 50000"/>
                <a:gd name="adj2" fmla="val 151442"/>
              </a:avLst>
            </a:prstGeom>
            <a:solidFill>
              <a:srgbClr val="FFFFFF"/>
            </a:solidFill>
            <a:ln w="9525">
              <a:solidFill>
                <a:srgbClr val="FFFF00"/>
              </a:solidFill>
              <a:miter lim="800000"/>
              <a:headEnd/>
              <a:tailEnd/>
            </a:ln>
            <a:effectLst/>
          </p:spPr>
          <p:txBody>
            <a:bodyPr/>
            <a:lstStyle/>
            <a:p>
              <a:endParaRPr lang="zh-CN" altLang="en-US"/>
            </a:p>
          </p:txBody>
        </p:sp>
        <p:sp>
          <p:nvSpPr>
            <p:cNvPr id="112653" name="AutoShape 13"/>
            <p:cNvSpPr>
              <a:spLocks noChangeArrowheads="1"/>
            </p:cNvSpPr>
            <p:nvPr/>
          </p:nvSpPr>
          <p:spPr bwMode="auto">
            <a:xfrm>
              <a:off x="6312" y="3468"/>
              <a:ext cx="210" cy="1092"/>
            </a:xfrm>
            <a:prstGeom prst="downArrow">
              <a:avLst>
                <a:gd name="adj1" fmla="val 50000"/>
                <a:gd name="adj2" fmla="val 130000"/>
              </a:avLst>
            </a:prstGeom>
            <a:solidFill>
              <a:srgbClr val="FFFFFF"/>
            </a:solidFill>
            <a:ln w="9525">
              <a:solidFill>
                <a:srgbClr val="FFFF00"/>
              </a:solidFill>
              <a:miter lim="800000"/>
              <a:headEnd/>
              <a:tailEnd/>
            </a:ln>
            <a:effectLst/>
          </p:spPr>
          <p:txBody>
            <a:bodyPr/>
            <a:lstStyle/>
            <a:p>
              <a:endParaRPr lang="zh-CN" altLang="en-US"/>
            </a:p>
          </p:txBody>
        </p:sp>
        <p:sp>
          <p:nvSpPr>
            <p:cNvPr id="112654" name="AutoShape 14"/>
            <p:cNvSpPr>
              <a:spLocks noChangeArrowheads="1"/>
            </p:cNvSpPr>
            <p:nvPr/>
          </p:nvSpPr>
          <p:spPr bwMode="auto">
            <a:xfrm flipH="1">
              <a:off x="2742" y="2985"/>
              <a:ext cx="2415" cy="234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zh-CN" altLang="en-US"/>
              <a:t>问题管理流程 </a:t>
            </a:r>
          </a:p>
        </p:txBody>
      </p:sp>
      <p:sp>
        <p:nvSpPr>
          <p:cNvPr id="113696" name="Line 32"/>
          <p:cNvSpPr>
            <a:spLocks noChangeShapeType="1"/>
          </p:cNvSpPr>
          <p:nvPr/>
        </p:nvSpPr>
        <p:spPr bwMode="auto">
          <a:xfrm>
            <a:off x="1697038" y="3227388"/>
            <a:ext cx="7407275" cy="1587"/>
          </a:xfrm>
          <a:prstGeom prst="line">
            <a:avLst/>
          </a:prstGeom>
          <a:noFill/>
          <a:ln w="19050">
            <a:solidFill>
              <a:srgbClr val="FFFF00"/>
            </a:solidFill>
            <a:prstDash val="sysDot"/>
            <a:round/>
            <a:headEnd/>
            <a:tailEnd/>
          </a:ln>
          <a:effectLst/>
        </p:spPr>
        <p:txBody>
          <a:bodyPr/>
          <a:lstStyle/>
          <a:p>
            <a:endParaRPr lang="zh-CN" altLang="en-US"/>
          </a:p>
        </p:txBody>
      </p:sp>
      <p:grpSp>
        <p:nvGrpSpPr>
          <p:cNvPr id="2" name="Group 58"/>
          <p:cNvGrpSpPr>
            <a:grpSpLocks/>
          </p:cNvGrpSpPr>
          <p:nvPr/>
        </p:nvGrpSpPr>
        <p:grpSpPr bwMode="auto">
          <a:xfrm>
            <a:off x="1371600" y="1143000"/>
            <a:ext cx="7639050" cy="5421313"/>
            <a:chOff x="864" y="720"/>
            <a:chExt cx="4812" cy="3415"/>
          </a:xfrm>
        </p:grpSpPr>
        <p:sp>
          <p:nvSpPr>
            <p:cNvPr id="113670" name="AutoShape 6"/>
            <p:cNvSpPr>
              <a:spLocks noChangeArrowheads="1"/>
            </p:cNvSpPr>
            <p:nvPr/>
          </p:nvSpPr>
          <p:spPr bwMode="auto">
            <a:xfrm>
              <a:off x="3538" y="2427"/>
              <a:ext cx="1444" cy="323"/>
            </a:xfrm>
            <a:prstGeom prst="rightArrow">
              <a:avLst>
                <a:gd name="adj1" fmla="val 50000"/>
                <a:gd name="adj2" fmla="val 111765"/>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已知错误</a:t>
              </a:r>
              <a:endParaRPr lang="zh-CN" altLang="en-US" sz="1400">
                <a:solidFill>
                  <a:schemeClr val="accent1"/>
                </a:solidFill>
              </a:endParaRPr>
            </a:p>
          </p:txBody>
        </p:sp>
        <p:sp>
          <p:nvSpPr>
            <p:cNvPr id="113671" name="Line 7"/>
            <p:cNvSpPr>
              <a:spLocks noChangeShapeType="1"/>
            </p:cNvSpPr>
            <p:nvPr/>
          </p:nvSpPr>
          <p:spPr bwMode="auto">
            <a:xfrm>
              <a:off x="2842" y="2349"/>
              <a:ext cx="1" cy="591"/>
            </a:xfrm>
            <a:prstGeom prst="line">
              <a:avLst/>
            </a:prstGeom>
            <a:noFill/>
            <a:ln w="38100">
              <a:solidFill>
                <a:srgbClr val="FFFF00"/>
              </a:solidFill>
              <a:round/>
              <a:headEnd/>
              <a:tailEnd/>
            </a:ln>
            <a:effectLst/>
          </p:spPr>
          <p:txBody>
            <a:bodyPr/>
            <a:lstStyle/>
            <a:p>
              <a:endParaRPr lang="zh-CN" altLang="en-US"/>
            </a:p>
          </p:txBody>
        </p:sp>
        <p:grpSp>
          <p:nvGrpSpPr>
            <p:cNvPr id="3" name="Group 8"/>
            <p:cNvGrpSpPr>
              <a:grpSpLocks/>
            </p:cNvGrpSpPr>
            <p:nvPr/>
          </p:nvGrpSpPr>
          <p:grpSpPr bwMode="auto">
            <a:xfrm>
              <a:off x="1303" y="1377"/>
              <a:ext cx="889" cy="459"/>
              <a:chOff x="2367" y="2532"/>
              <a:chExt cx="1680" cy="1092"/>
            </a:xfrm>
          </p:grpSpPr>
          <p:sp>
            <p:nvSpPr>
              <p:cNvPr id="113673" name="AutoShape 9"/>
              <p:cNvSpPr>
                <a:spLocks noChangeArrowheads="1"/>
              </p:cNvSpPr>
              <p:nvPr/>
            </p:nvSpPr>
            <p:spPr bwMode="auto">
              <a:xfrm>
                <a:off x="2952" y="253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74" name="AutoShape 10"/>
              <p:cNvSpPr>
                <a:spLocks noChangeArrowheads="1"/>
              </p:cNvSpPr>
              <p:nvPr/>
            </p:nvSpPr>
            <p:spPr bwMode="auto">
              <a:xfrm>
                <a:off x="2952" y="2901"/>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75" name="AutoShape 11"/>
              <p:cNvSpPr>
                <a:spLocks noChangeArrowheads="1"/>
              </p:cNvSpPr>
              <p:nvPr/>
            </p:nvSpPr>
            <p:spPr bwMode="auto">
              <a:xfrm>
                <a:off x="3522" y="2688"/>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76" name="AutoShape 12"/>
              <p:cNvSpPr>
                <a:spLocks noChangeArrowheads="1"/>
              </p:cNvSpPr>
              <p:nvPr/>
            </p:nvSpPr>
            <p:spPr bwMode="auto">
              <a:xfrm>
                <a:off x="2367" y="271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77" name="AutoShape 13"/>
              <p:cNvSpPr>
                <a:spLocks/>
              </p:cNvSpPr>
              <p:nvPr/>
            </p:nvSpPr>
            <p:spPr bwMode="auto">
              <a:xfrm rot="5400000" flipH="1">
                <a:off x="2927" y="2761"/>
                <a:ext cx="468" cy="1257"/>
              </a:xfrm>
              <a:prstGeom prst="leftBrace">
                <a:avLst>
                  <a:gd name="adj1" fmla="val 22382"/>
                  <a:gd name="adj2" fmla="val 49880"/>
                </a:avLst>
              </a:prstGeom>
              <a:noFill/>
              <a:ln w="25400">
                <a:solidFill>
                  <a:srgbClr val="FFFF00"/>
                </a:solidFill>
                <a:round/>
                <a:headEnd/>
                <a:tailEnd/>
              </a:ln>
              <a:effectLst/>
            </p:spPr>
            <p:txBody>
              <a:bodyPr/>
              <a:lstStyle/>
              <a:p>
                <a:endParaRPr lang="zh-CN" altLang="en-US"/>
              </a:p>
            </p:txBody>
          </p:sp>
        </p:grpSp>
        <p:grpSp>
          <p:nvGrpSpPr>
            <p:cNvPr id="4" name="Group 14"/>
            <p:cNvGrpSpPr>
              <a:grpSpLocks/>
            </p:cNvGrpSpPr>
            <p:nvPr/>
          </p:nvGrpSpPr>
          <p:grpSpPr bwMode="auto">
            <a:xfrm>
              <a:off x="2351" y="1377"/>
              <a:ext cx="888" cy="459"/>
              <a:chOff x="2367" y="2532"/>
              <a:chExt cx="1680" cy="1092"/>
            </a:xfrm>
          </p:grpSpPr>
          <p:sp>
            <p:nvSpPr>
              <p:cNvPr id="113679" name="AutoShape 15"/>
              <p:cNvSpPr>
                <a:spLocks noChangeArrowheads="1"/>
              </p:cNvSpPr>
              <p:nvPr/>
            </p:nvSpPr>
            <p:spPr bwMode="auto">
              <a:xfrm>
                <a:off x="2952" y="253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0" name="AutoShape 16"/>
              <p:cNvSpPr>
                <a:spLocks noChangeArrowheads="1"/>
              </p:cNvSpPr>
              <p:nvPr/>
            </p:nvSpPr>
            <p:spPr bwMode="auto">
              <a:xfrm>
                <a:off x="2952" y="2901"/>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1" name="AutoShape 17"/>
              <p:cNvSpPr>
                <a:spLocks noChangeArrowheads="1"/>
              </p:cNvSpPr>
              <p:nvPr/>
            </p:nvSpPr>
            <p:spPr bwMode="auto">
              <a:xfrm>
                <a:off x="3522" y="2688"/>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2" name="AutoShape 18"/>
              <p:cNvSpPr>
                <a:spLocks noChangeArrowheads="1"/>
              </p:cNvSpPr>
              <p:nvPr/>
            </p:nvSpPr>
            <p:spPr bwMode="auto">
              <a:xfrm>
                <a:off x="2367" y="271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3" name="AutoShape 19"/>
              <p:cNvSpPr>
                <a:spLocks/>
              </p:cNvSpPr>
              <p:nvPr/>
            </p:nvSpPr>
            <p:spPr bwMode="auto">
              <a:xfrm rot="5400000" flipH="1">
                <a:off x="2927" y="2761"/>
                <a:ext cx="468" cy="1257"/>
              </a:xfrm>
              <a:prstGeom prst="leftBrace">
                <a:avLst>
                  <a:gd name="adj1" fmla="val 22382"/>
                  <a:gd name="adj2" fmla="val 49880"/>
                </a:avLst>
              </a:prstGeom>
              <a:noFill/>
              <a:ln w="25400">
                <a:solidFill>
                  <a:srgbClr val="FFFF00"/>
                </a:solidFill>
                <a:round/>
                <a:headEnd/>
                <a:tailEnd/>
              </a:ln>
              <a:effectLst/>
            </p:spPr>
            <p:txBody>
              <a:bodyPr/>
              <a:lstStyle/>
              <a:p>
                <a:endParaRPr lang="zh-CN" altLang="en-US"/>
              </a:p>
            </p:txBody>
          </p:sp>
        </p:grpSp>
        <p:grpSp>
          <p:nvGrpSpPr>
            <p:cNvPr id="5" name="Group 20"/>
            <p:cNvGrpSpPr>
              <a:grpSpLocks/>
            </p:cNvGrpSpPr>
            <p:nvPr/>
          </p:nvGrpSpPr>
          <p:grpSpPr bwMode="auto">
            <a:xfrm>
              <a:off x="3391" y="1377"/>
              <a:ext cx="888" cy="459"/>
              <a:chOff x="2367" y="2532"/>
              <a:chExt cx="1680" cy="1092"/>
            </a:xfrm>
          </p:grpSpPr>
          <p:sp>
            <p:nvSpPr>
              <p:cNvPr id="113685" name="AutoShape 21"/>
              <p:cNvSpPr>
                <a:spLocks noChangeArrowheads="1"/>
              </p:cNvSpPr>
              <p:nvPr/>
            </p:nvSpPr>
            <p:spPr bwMode="auto">
              <a:xfrm>
                <a:off x="2952" y="253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6" name="AutoShape 22"/>
              <p:cNvSpPr>
                <a:spLocks noChangeArrowheads="1"/>
              </p:cNvSpPr>
              <p:nvPr/>
            </p:nvSpPr>
            <p:spPr bwMode="auto">
              <a:xfrm>
                <a:off x="2952" y="2901"/>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7" name="AutoShape 23"/>
              <p:cNvSpPr>
                <a:spLocks noChangeArrowheads="1"/>
              </p:cNvSpPr>
              <p:nvPr/>
            </p:nvSpPr>
            <p:spPr bwMode="auto">
              <a:xfrm>
                <a:off x="3522" y="2688"/>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8" name="AutoShape 24"/>
              <p:cNvSpPr>
                <a:spLocks noChangeArrowheads="1"/>
              </p:cNvSpPr>
              <p:nvPr/>
            </p:nvSpPr>
            <p:spPr bwMode="auto">
              <a:xfrm>
                <a:off x="2367" y="271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89" name="AutoShape 25"/>
              <p:cNvSpPr>
                <a:spLocks/>
              </p:cNvSpPr>
              <p:nvPr/>
            </p:nvSpPr>
            <p:spPr bwMode="auto">
              <a:xfrm rot="5400000" flipH="1">
                <a:off x="2927" y="2761"/>
                <a:ext cx="468" cy="1257"/>
              </a:xfrm>
              <a:prstGeom prst="leftBrace">
                <a:avLst>
                  <a:gd name="adj1" fmla="val 22382"/>
                  <a:gd name="adj2" fmla="val 49880"/>
                </a:avLst>
              </a:prstGeom>
              <a:noFill/>
              <a:ln w="25400">
                <a:solidFill>
                  <a:srgbClr val="FFFF00"/>
                </a:solidFill>
                <a:round/>
                <a:headEnd/>
                <a:tailEnd/>
              </a:ln>
              <a:effectLst/>
            </p:spPr>
            <p:txBody>
              <a:bodyPr/>
              <a:lstStyle/>
              <a:p>
                <a:endParaRPr lang="zh-CN" altLang="en-US"/>
              </a:p>
            </p:txBody>
          </p:sp>
        </p:grpSp>
        <p:grpSp>
          <p:nvGrpSpPr>
            <p:cNvPr id="6" name="Group 26"/>
            <p:cNvGrpSpPr>
              <a:grpSpLocks/>
            </p:cNvGrpSpPr>
            <p:nvPr/>
          </p:nvGrpSpPr>
          <p:grpSpPr bwMode="auto">
            <a:xfrm>
              <a:off x="4402" y="1377"/>
              <a:ext cx="888" cy="459"/>
              <a:chOff x="2367" y="2532"/>
              <a:chExt cx="1680" cy="1092"/>
            </a:xfrm>
          </p:grpSpPr>
          <p:sp>
            <p:nvSpPr>
              <p:cNvPr id="113691" name="AutoShape 27"/>
              <p:cNvSpPr>
                <a:spLocks noChangeArrowheads="1"/>
              </p:cNvSpPr>
              <p:nvPr/>
            </p:nvSpPr>
            <p:spPr bwMode="auto">
              <a:xfrm>
                <a:off x="2952" y="253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92" name="AutoShape 28"/>
              <p:cNvSpPr>
                <a:spLocks noChangeArrowheads="1"/>
              </p:cNvSpPr>
              <p:nvPr/>
            </p:nvSpPr>
            <p:spPr bwMode="auto">
              <a:xfrm>
                <a:off x="2952" y="2901"/>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93" name="AutoShape 29"/>
              <p:cNvSpPr>
                <a:spLocks noChangeArrowheads="1"/>
              </p:cNvSpPr>
              <p:nvPr/>
            </p:nvSpPr>
            <p:spPr bwMode="auto">
              <a:xfrm>
                <a:off x="3522" y="2688"/>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94" name="AutoShape 30"/>
              <p:cNvSpPr>
                <a:spLocks noChangeArrowheads="1"/>
              </p:cNvSpPr>
              <p:nvPr/>
            </p:nvSpPr>
            <p:spPr bwMode="auto">
              <a:xfrm>
                <a:off x="2367" y="2712"/>
                <a:ext cx="525" cy="315"/>
              </a:xfrm>
              <a:prstGeom prst="rightArrow">
                <a:avLst>
                  <a:gd name="adj1" fmla="val 50000"/>
                  <a:gd name="adj2" fmla="val 41667"/>
                </a:avLst>
              </a:prstGeom>
              <a:solidFill>
                <a:srgbClr val="333333"/>
              </a:solidFill>
              <a:ln w="9525">
                <a:solidFill>
                  <a:srgbClr val="FFFF00"/>
                </a:solidFill>
                <a:miter lim="800000"/>
                <a:headEnd/>
                <a:tailEnd/>
              </a:ln>
              <a:effectLst/>
            </p:spPr>
            <p:txBody>
              <a:bodyPr/>
              <a:lstStyle/>
              <a:p>
                <a:endParaRPr lang="zh-CN" altLang="en-US"/>
              </a:p>
            </p:txBody>
          </p:sp>
          <p:sp>
            <p:nvSpPr>
              <p:cNvPr id="113695" name="AutoShape 31"/>
              <p:cNvSpPr>
                <a:spLocks/>
              </p:cNvSpPr>
              <p:nvPr/>
            </p:nvSpPr>
            <p:spPr bwMode="auto">
              <a:xfrm rot="5400000" flipH="1">
                <a:off x="2927" y="2761"/>
                <a:ext cx="468" cy="1257"/>
              </a:xfrm>
              <a:prstGeom prst="leftBrace">
                <a:avLst>
                  <a:gd name="adj1" fmla="val 22382"/>
                  <a:gd name="adj2" fmla="val 49880"/>
                </a:avLst>
              </a:prstGeom>
              <a:noFill/>
              <a:ln w="25400">
                <a:solidFill>
                  <a:srgbClr val="FFFF00"/>
                </a:solidFill>
                <a:round/>
                <a:headEnd/>
                <a:tailEnd/>
              </a:ln>
              <a:effectLst/>
            </p:spPr>
            <p:txBody>
              <a:bodyPr/>
              <a:lstStyle/>
              <a:p>
                <a:endParaRPr lang="zh-CN" altLang="en-US"/>
              </a:p>
            </p:txBody>
          </p:sp>
        </p:grpSp>
        <p:sp>
          <p:nvSpPr>
            <p:cNvPr id="113697" name="Rectangle 33"/>
            <p:cNvSpPr>
              <a:spLocks noChangeArrowheads="1"/>
            </p:cNvSpPr>
            <p:nvPr/>
          </p:nvSpPr>
          <p:spPr bwMode="auto">
            <a:xfrm>
              <a:off x="864" y="1377"/>
              <a:ext cx="444" cy="32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事故匹配</a:t>
              </a:r>
              <a:endParaRPr lang="zh-CN" altLang="en-US" sz="1400">
                <a:solidFill>
                  <a:schemeClr val="accent1"/>
                </a:solidFill>
              </a:endParaRPr>
            </a:p>
          </p:txBody>
        </p:sp>
        <p:sp>
          <p:nvSpPr>
            <p:cNvPr id="113698" name="Rectangle 34"/>
            <p:cNvSpPr>
              <a:spLocks noChangeArrowheads="1"/>
            </p:cNvSpPr>
            <p:nvPr/>
          </p:nvSpPr>
          <p:spPr bwMode="auto">
            <a:xfrm>
              <a:off x="1069" y="1114"/>
              <a:ext cx="611" cy="197"/>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事故管理</a:t>
              </a:r>
              <a:endParaRPr lang="zh-CN" altLang="en-US" sz="1400">
                <a:solidFill>
                  <a:schemeClr val="accent1"/>
                </a:solidFill>
              </a:endParaRPr>
            </a:p>
          </p:txBody>
        </p:sp>
        <p:sp>
          <p:nvSpPr>
            <p:cNvPr id="113699" name="Line 35"/>
            <p:cNvSpPr>
              <a:spLocks noChangeShapeType="1"/>
            </p:cNvSpPr>
            <p:nvPr/>
          </p:nvSpPr>
          <p:spPr bwMode="auto">
            <a:xfrm>
              <a:off x="2226" y="1048"/>
              <a:ext cx="1" cy="2890"/>
            </a:xfrm>
            <a:prstGeom prst="line">
              <a:avLst/>
            </a:prstGeom>
            <a:noFill/>
            <a:ln w="19050">
              <a:solidFill>
                <a:srgbClr val="FFFF00"/>
              </a:solidFill>
              <a:prstDash val="dash"/>
              <a:round/>
              <a:headEnd/>
              <a:tailEnd/>
            </a:ln>
            <a:effectLst/>
          </p:spPr>
          <p:txBody>
            <a:bodyPr/>
            <a:lstStyle/>
            <a:p>
              <a:endParaRPr lang="zh-CN" altLang="en-US"/>
            </a:p>
          </p:txBody>
        </p:sp>
        <p:sp>
          <p:nvSpPr>
            <p:cNvPr id="113700" name="Line 36"/>
            <p:cNvSpPr>
              <a:spLocks noChangeShapeType="1"/>
            </p:cNvSpPr>
            <p:nvPr/>
          </p:nvSpPr>
          <p:spPr bwMode="auto">
            <a:xfrm>
              <a:off x="4351" y="1048"/>
              <a:ext cx="1" cy="2890"/>
            </a:xfrm>
            <a:prstGeom prst="line">
              <a:avLst/>
            </a:prstGeom>
            <a:noFill/>
            <a:ln w="19050">
              <a:solidFill>
                <a:srgbClr val="FFFF00"/>
              </a:solidFill>
              <a:prstDash val="dash"/>
              <a:round/>
              <a:headEnd/>
              <a:tailEnd/>
            </a:ln>
            <a:effectLst/>
          </p:spPr>
          <p:txBody>
            <a:bodyPr/>
            <a:lstStyle/>
            <a:p>
              <a:endParaRPr lang="zh-CN" altLang="en-US"/>
            </a:p>
          </p:txBody>
        </p:sp>
        <p:sp>
          <p:nvSpPr>
            <p:cNvPr id="113701" name="Line 37"/>
            <p:cNvSpPr>
              <a:spLocks noChangeShapeType="1"/>
            </p:cNvSpPr>
            <p:nvPr/>
          </p:nvSpPr>
          <p:spPr bwMode="auto">
            <a:xfrm>
              <a:off x="3325" y="1048"/>
              <a:ext cx="1" cy="2890"/>
            </a:xfrm>
            <a:prstGeom prst="line">
              <a:avLst/>
            </a:prstGeom>
            <a:noFill/>
            <a:ln w="19050">
              <a:solidFill>
                <a:srgbClr val="FFFF00"/>
              </a:solidFill>
              <a:prstDash val="dash"/>
              <a:round/>
              <a:headEnd/>
              <a:tailEnd/>
            </a:ln>
            <a:effectLst/>
          </p:spPr>
          <p:txBody>
            <a:bodyPr/>
            <a:lstStyle/>
            <a:p>
              <a:endParaRPr lang="zh-CN" altLang="en-US"/>
            </a:p>
          </p:txBody>
        </p:sp>
        <p:sp>
          <p:nvSpPr>
            <p:cNvPr id="113702" name="Oval 38"/>
            <p:cNvSpPr>
              <a:spLocks noChangeArrowheads="1"/>
            </p:cNvSpPr>
            <p:nvPr/>
          </p:nvSpPr>
          <p:spPr bwMode="auto">
            <a:xfrm>
              <a:off x="2812" y="2362"/>
              <a:ext cx="833" cy="460"/>
            </a:xfrm>
            <a:prstGeom prst="ellipse">
              <a:avLst/>
            </a:prstGeom>
            <a:solidFill>
              <a:srgbClr val="FFFFFF"/>
            </a:solidFill>
            <a:ln w="9525">
              <a:solidFill>
                <a:srgbClr val="FFFF00"/>
              </a:solidFill>
              <a:round/>
              <a:headEnd/>
              <a:tailEnd/>
            </a:ln>
            <a:effectLst/>
          </p:spPr>
          <p:txBody>
            <a:bodyPr/>
            <a:lstStyle/>
            <a:p>
              <a:pPr algn="just"/>
              <a:r>
                <a:rPr lang="zh-CN" altLang="en-US" sz="1400">
                  <a:solidFill>
                    <a:schemeClr val="accent1"/>
                  </a:solidFill>
                  <a:latin typeface="Times New Roman" pitchFamily="18" charset="0"/>
                </a:rPr>
                <a:t>问题演变已知错误</a:t>
              </a:r>
              <a:endParaRPr lang="zh-CN" altLang="en-US" sz="1400">
                <a:solidFill>
                  <a:schemeClr val="accent1"/>
                </a:solidFill>
              </a:endParaRPr>
            </a:p>
          </p:txBody>
        </p:sp>
        <p:sp>
          <p:nvSpPr>
            <p:cNvPr id="113703" name="AutoShape 39"/>
            <p:cNvSpPr>
              <a:spLocks noChangeArrowheads="1"/>
            </p:cNvSpPr>
            <p:nvPr/>
          </p:nvSpPr>
          <p:spPr bwMode="auto">
            <a:xfrm>
              <a:off x="2095" y="2430"/>
              <a:ext cx="777" cy="322"/>
            </a:xfrm>
            <a:prstGeom prst="rightArrow">
              <a:avLst>
                <a:gd name="adj1" fmla="val 50000"/>
                <a:gd name="adj2" fmla="val 60326"/>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问题</a:t>
              </a:r>
              <a:endParaRPr lang="zh-CN" altLang="en-US" sz="1400">
                <a:solidFill>
                  <a:schemeClr val="accent1"/>
                </a:solidFill>
              </a:endParaRPr>
            </a:p>
          </p:txBody>
        </p:sp>
        <p:sp>
          <p:nvSpPr>
            <p:cNvPr id="113704" name="Line 40"/>
            <p:cNvSpPr>
              <a:spLocks noChangeShapeType="1"/>
            </p:cNvSpPr>
            <p:nvPr/>
          </p:nvSpPr>
          <p:spPr bwMode="auto">
            <a:xfrm>
              <a:off x="3603" y="2690"/>
              <a:ext cx="1" cy="591"/>
            </a:xfrm>
            <a:prstGeom prst="line">
              <a:avLst/>
            </a:prstGeom>
            <a:noFill/>
            <a:ln w="38100">
              <a:solidFill>
                <a:srgbClr val="FFFF00"/>
              </a:solidFill>
              <a:round/>
              <a:headEnd/>
              <a:tailEnd/>
            </a:ln>
            <a:effectLst/>
          </p:spPr>
          <p:txBody>
            <a:bodyPr/>
            <a:lstStyle/>
            <a:p>
              <a:endParaRPr lang="zh-CN" altLang="en-US"/>
            </a:p>
          </p:txBody>
        </p:sp>
        <p:sp>
          <p:nvSpPr>
            <p:cNvPr id="113705" name="Line 41"/>
            <p:cNvSpPr>
              <a:spLocks noChangeShapeType="1"/>
            </p:cNvSpPr>
            <p:nvPr/>
          </p:nvSpPr>
          <p:spPr bwMode="auto">
            <a:xfrm>
              <a:off x="2395" y="2690"/>
              <a:ext cx="1" cy="591"/>
            </a:xfrm>
            <a:prstGeom prst="line">
              <a:avLst/>
            </a:prstGeom>
            <a:noFill/>
            <a:ln w="38100">
              <a:solidFill>
                <a:srgbClr val="FFFF00"/>
              </a:solidFill>
              <a:round/>
              <a:headEnd/>
              <a:tailEnd/>
            </a:ln>
            <a:effectLst/>
          </p:spPr>
          <p:txBody>
            <a:bodyPr/>
            <a:lstStyle/>
            <a:p>
              <a:endParaRPr lang="zh-CN" altLang="en-US"/>
            </a:p>
          </p:txBody>
        </p:sp>
        <p:sp>
          <p:nvSpPr>
            <p:cNvPr id="113706" name="Rectangle 42"/>
            <p:cNvSpPr>
              <a:spLocks noChangeArrowheads="1"/>
            </p:cNvSpPr>
            <p:nvPr/>
          </p:nvSpPr>
          <p:spPr bwMode="auto">
            <a:xfrm>
              <a:off x="1172" y="2624"/>
              <a:ext cx="611" cy="19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问题管理</a:t>
              </a:r>
              <a:endParaRPr lang="zh-CN" altLang="en-US" sz="1400">
                <a:solidFill>
                  <a:schemeClr val="accent1"/>
                </a:solidFill>
              </a:endParaRPr>
            </a:p>
          </p:txBody>
        </p:sp>
        <p:sp>
          <p:nvSpPr>
            <p:cNvPr id="113707" name="Line 43"/>
            <p:cNvSpPr>
              <a:spLocks noChangeShapeType="1"/>
            </p:cNvSpPr>
            <p:nvPr/>
          </p:nvSpPr>
          <p:spPr bwMode="auto">
            <a:xfrm>
              <a:off x="1699" y="1849"/>
              <a:ext cx="389" cy="657"/>
            </a:xfrm>
            <a:prstGeom prst="line">
              <a:avLst/>
            </a:prstGeom>
            <a:noFill/>
            <a:ln w="19050">
              <a:solidFill>
                <a:srgbClr val="FFFF00"/>
              </a:solidFill>
              <a:round/>
              <a:headEnd/>
              <a:tailEnd/>
            </a:ln>
            <a:effectLst/>
          </p:spPr>
          <p:txBody>
            <a:bodyPr/>
            <a:lstStyle/>
            <a:p>
              <a:endParaRPr lang="zh-CN" altLang="en-US"/>
            </a:p>
          </p:txBody>
        </p:sp>
        <p:sp>
          <p:nvSpPr>
            <p:cNvPr id="113708" name="Line 44"/>
            <p:cNvSpPr>
              <a:spLocks noChangeShapeType="1"/>
            </p:cNvSpPr>
            <p:nvPr/>
          </p:nvSpPr>
          <p:spPr bwMode="auto">
            <a:xfrm flipV="1">
              <a:off x="2109" y="1843"/>
              <a:ext cx="666" cy="656"/>
            </a:xfrm>
            <a:prstGeom prst="line">
              <a:avLst/>
            </a:prstGeom>
            <a:noFill/>
            <a:ln w="19050">
              <a:solidFill>
                <a:srgbClr val="FFFF00"/>
              </a:solidFill>
              <a:round/>
              <a:headEnd/>
              <a:tailEnd/>
            </a:ln>
            <a:effectLst/>
          </p:spPr>
          <p:txBody>
            <a:bodyPr/>
            <a:lstStyle/>
            <a:p>
              <a:endParaRPr lang="zh-CN" altLang="en-US"/>
            </a:p>
          </p:txBody>
        </p:sp>
        <p:sp>
          <p:nvSpPr>
            <p:cNvPr id="113709" name="Line 45"/>
            <p:cNvSpPr>
              <a:spLocks noChangeShapeType="1"/>
            </p:cNvSpPr>
            <p:nvPr/>
          </p:nvSpPr>
          <p:spPr bwMode="auto">
            <a:xfrm flipV="1">
              <a:off x="3413" y="1843"/>
              <a:ext cx="389" cy="525"/>
            </a:xfrm>
            <a:prstGeom prst="line">
              <a:avLst/>
            </a:prstGeom>
            <a:noFill/>
            <a:ln w="19050">
              <a:solidFill>
                <a:srgbClr val="FFFF00"/>
              </a:solidFill>
              <a:round/>
              <a:headEnd/>
              <a:tailEnd/>
            </a:ln>
            <a:effectLst/>
          </p:spPr>
          <p:txBody>
            <a:bodyPr/>
            <a:lstStyle/>
            <a:p>
              <a:endParaRPr lang="zh-CN" altLang="en-US"/>
            </a:p>
          </p:txBody>
        </p:sp>
        <p:sp>
          <p:nvSpPr>
            <p:cNvPr id="113710" name="Line 46"/>
            <p:cNvSpPr>
              <a:spLocks noChangeShapeType="1"/>
            </p:cNvSpPr>
            <p:nvPr/>
          </p:nvSpPr>
          <p:spPr bwMode="auto">
            <a:xfrm flipV="1">
              <a:off x="3450" y="1836"/>
              <a:ext cx="1444" cy="591"/>
            </a:xfrm>
            <a:prstGeom prst="line">
              <a:avLst/>
            </a:prstGeom>
            <a:noFill/>
            <a:ln w="19050">
              <a:solidFill>
                <a:srgbClr val="FFFF00"/>
              </a:solidFill>
              <a:round/>
              <a:headEnd/>
              <a:tailEnd/>
            </a:ln>
            <a:effectLst/>
          </p:spPr>
          <p:txBody>
            <a:bodyPr/>
            <a:lstStyle/>
            <a:p>
              <a:endParaRPr lang="zh-CN" altLang="en-US"/>
            </a:p>
          </p:txBody>
        </p:sp>
        <p:sp>
          <p:nvSpPr>
            <p:cNvPr id="113711" name="Line 47"/>
            <p:cNvSpPr>
              <a:spLocks noChangeShapeType="1"/>
            </p:cNvSpPr>
            <p:nvPr/>
          </p:nvSpPr>
          <p:spPr bwMode="auto">
            <a:xfrm>
              <a:off x="1010" y="3694"/>
              <a:ext cx="4666" cy="1"/>
            </a:xfrm>
            <a:prstGeom prst="line">
              <a:avLst/>
            </a:prstGeom>
            <a:noFill/>
            <a:ln w="19050">
              <a:solidFill>
                <a:srgbClr val="FFFF00"/>
              </a:solidFill>
              <a:prstDash val="sysDot"/>
              <a:round/>
              <a:headEnd/>
              <a:tailEnd/>
            </a:ln>
            <a:effectLst/>
          </p:spPr>
          <p:txBody>
            <a:bodyPr/>
            <a:lstStyle/>
            <a:p>
              <a:endParaRPr lang="zh-CN" altLang="en-US"/>
            </a:p>
          </p:txBody>
        </p:sp>
        <p:sp>
          <p:nvSpPr>
            <p:cNvPr id="113712" name="Rectangle 48"/>
            <p:cNvSpPr>
              <a:spLocks noChangeArrowheads="1"/>
            </p:cNvSpPr>
            <p:nvPr/>
          </p:nvSpPr>
          <p:spPr bwMode="auto">
            <a:xfrm>
              <a:off x="1274" y="3938"/>
              <a:ext cx="611" cy="197"/>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变更管理</a:t>
              </a:r>
              <a:endParaRPr lang="zh-CN" altLang="en-US" sz="1400">
                <a:solidFill>
                  <a:schemeClr val="accent1"/>
                </a:solidFill>
              </a:endParaRPr>
            </a:p>
          </p:txBody>
        </p:sp>
        <p:sp>
          <p:nvSpPr>
            <p:cNvPr id="113713" name="Rectangle 49"/>
            <p:cNvSpPr>
              <a:spLocks noChangeArrowheads="1"/>
            </p:cNvSpPr>
            <p:nvPr/>
          </p:nvSpPr>
          <p:spPr bwMode="auto">
            <a:xfrm>
              <a:off x="2146" y="2953"/>
              <a:ext cx="611" cy="197"/>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根本原因</a:t>
              </a:r>
              <a:endParaRPr lang="zh-CN" altLang="en-US" sz="1400">
                <a:solidFill>
                  <a:schemeClr val="accent1"/>
                </a:solidFill>
              </a:endParaRPr>
            </a:p>
          </p:txBody>
        </p:sp>
        <p:sp>
          <p:nvSpPr>
            <p:cNvPr id="113714" name="Rectangle 50"/>
            <p:cNvSpPr>
              <a:spLocks noChangeArrowheads="1"/>
            </p:cNvSpPr>
            <p:nvPr/>
          </p:nvSpPr>
          <p:spPr bwMode="auto">
            <a:xfrm>
              <a:off x="2146" y="3347"/>
              <a:ext cx="611" cy="32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临时解决方案</a:t>
              </a:r>
              <a:endParaRPr lang="zh-CN" altLang="en-US" sz="1400">
                <a:solidFill>
                  <a:schemeClr val="accent1"/>
                </a:solidFill>
              </a:endParaRPr>
            </a:p>
          </p:txBody>
        </p:sp>
        <p:sp>
          <p:nvSpPr>
            <p:cNvPr id="113715" name="Rectangle 51"/>
            <p:cNvSpPr>
              <a:spLocks noChangeArrowheads="1"/>
            </p:cNvSpPr>
            <p:nvPr/>
          </p:nvSpPr>
          <p:spPr bwMode="auto">
            <a:xfrm>
              <a:off x="2673" y="2953"/>
              <a:ext cx="501" cy="32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错误的配置项</a:t>
              </a:r>
              <a:endParaRPr lang="en-US" altLang="zh-CN" sz="1400">
                <a:solidFill>
                  <a:schemeClr val="accent1"/>
                </a:solidFill>
              </a:endParaRPr>
            </a:p>
          </p:txBody>
        </p:sp>
        <p:sp>
          <p:nvSpPr>
            <p:cNvPr id="113716" name="Rectangle 52"/>
            <p:cNvSpPr>
              <a:spLocks noChangeArrowheads="1"/>
            </p:cNvSpPr>
            <p:nvPr/>
          </p:nvSpPr>
          <p:spPr bwMode="auto">
            <a:xfrm>
              <a:off x="3186" y="3334"/>
              <a:ext cx="611" cy="197"/>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工作范围</a:t>
              </a:r>
              <a:endParaRPr lang="zh-CN" altLang="en-US" sz="1400">
                <a:solidFill>
                  <a:schemeClr val="accent1"/>
                </a:solidFill>
              </a:endParaRPr>
            </a:p>
          </p:txBody>
        </p:sp>
        <p:sp>
          <p:nvSpPr>
            <p:cNvPr id="113717" name="Line 53"/>
            <p:cNvSpPr>
              <a:spLocks noChangeShapeType="1"/>
            </p:cNvSpPr>
            <p:nvPr/>
          </p:nvSpPr>
          <p:spPr bwMode="auto">
            <a:xfrm>
              <a:off x="4197" y="2690"/>
              <a:ext cx="1" cy="1182"/>
            </a:xfrm>
            <a:prstGeom prst="line">
              <a:avLst/>
            </a:prstGeom>
            <a:noFill/>
            <a:ln w="38100">
              <a:solidFill>
                <a:srgbClr val="FFFF00"/>
              </a:solidFill>
              <a:round/>
              <a:headEnd/>
              <a:tailEnd type="triangle" w="med" len="med"/>
            </a:ln>
            <a:effectLst/>
          </p:spPr>
          <p:txBody>
            <a:bodyPr/>
            <a:lstStyle/>
            <a:p>
              <a:endParaRPr lang="zh-CN" altLang="en-US"/>
            </a:p>
          </p:txBody>
        </p:sp>
        <p:sp>
          <p:nvSpPr>
            <p:cNvPr id="113718" name="Rectangle 54"/>
            <p:cNvSpPr>
              <a:spLocks noChangeArrowheads="1"/>
            </p:cNvSpPr>
            <p:nvPr/>
          </p:nvSpPr>
          <p:spPr bwMode="auto">
            <a:xfrm>
              <a:off x="4248" y="3425"/>
              <a:ext cx="389" cy="197"/>
            </a:xfrm>
            <a:prstGeom prst="rect">
              <a:avLst/>
            </a:prstGeom>
            <a:solidFill>
              <a:srgbClr val="FFFFFF"/>
            </a:solidFill>
            <a:ln w="9525">
              <a:solidFill>
                <a:srgbClr val="FFFF00"/>
              </a:solidFill>
              <a:miter lim="800000"/>
              <a:headEnd/>
              <a:tailEnd/>
            </a:ln>
            <a:effectLst/>
          </p:spPr>
          <p:txBody>
            <a:bodyPr/>
            <a:lstStyle/>
            <a:p>
              <a:pPr algn="just"/>
              <a:r>
                <a:rPr lang="en-US" altLang="zh-CN" sz="1400">
                  <a:solidFill>
                    <a:schemeClr val="accent1"/>
                  </a:solidFill>
                  <a:latin typeface="Times New Roman" pitchFamily="18" charset="0"/>
                </a:rPr>
                <a:t>RFC</a:t>
              </a:r>
              <a:endParaRPr lang="en-US" altLang="zh-CN" sz="1400">
                <a:solidFill>
                  <a:schemeClr val="accent1"/>
                </a:solidFill>
              </a:endParaRPr>
            </a:p>
          </p:txBody>
        </p:sp>
        <p:sp>
          <p:nvSpPr>
            <p:cNvPr id="113719" name="AutoShape 55"/>
            <p:cNvSpPr>
              <a:spLocks noChangeArrowheads="1"/>
            </p:cNvSpPr>
            <p:nvPr/>
          </p:nvSpPr>
          <p:spPr bwMode="auto">
            <a:xfrm>
              <a:off x="4197" y="3807"/>
              <a:ext cx="778" cy="322"/>
            </a:xfrm>
            <a:prstGeom prst="rightArrow">
              <a:avLst>
                <a:gd name="adj1" fmla="val 50000"/>
                <a:gd name="adj2" fmla="val 60404"/>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变更</a:t>
              </a:r>
              <a:endParaRPr lang="zh-CN" altLang="en-US" sz="1400">
                <a:solidFill>
                  <a:schemeClr val="accent1"/>
                </a:solidFill>
              </a:endParaRPr>
            </a:p>
          </p:txBody>
        </p:sp>
        <p:sp>
          <p:nvSpPr>
            <p:cNvPr id="113720" name="Line 56"/>
            <p:cNvSpPr>
              <a:spLocks noChangeShapeType="1"/>
            </p:cNvSpPr>
            <p:nvPr/>
          </p:nvSpPr>
          <p:spPr bwMode="auto">
            <a:xfrm>
              <a:off x="5273" y="1042"/>
              <a:ext cx="1" cy="2890"/>
            </a:xfrm>
            <a:prstGeom prst="line">
              <a:avLst/>
            </a:prstGeom>
            <a:noFill/>
            <a:ln w="19050">
              <a:solidFill>
                <a:srgbClr val="FFFF00"/>
              </a:solidFill>
              <a:prstDash val="dash"/>
              <a:round/>
              <a:headEnd/>
              <a:tailEnd/>
            </a:ln>
            <a:effectLst/>
          </p:spPr>
          <p:txBody>
            <a:bodyPr/>
            <a:lstStyle/>
            <a:p>
              <a:endParaRPr lang="zh-CN" altLang="en-US"/>
            </a:p>
          </p:txBody>
        </p:sp>
        <p:sp>
          <p:nvSpPr>
            <p:cNvPr id="113721" name="Rectangle 57"/>
            <p:cNvSpPr>
              <a:spLocks noChangeArrowheads="1"/>
            </p:cNvSpPr>
            <p:nvPr/>
          </p:nvSpPr>
          <p:spPr bwMode="auto">
            <a:xfrm>
              <a:off x="1018" y="720"/>
              <a:ext cx="3743" cy="197"/>
            </a:xfrm>
            <a:prstGeom prst="rect">
              <a:avLst/>
            </a:prstGeom>
            <a:solidFill>
              <a:srgbClr val="FFFFFF"/>
            </a:solidFill>
            <a:ln w="9525">
              <a:solidFill>
                <a:srgbClr val="FFFF00"/>
              </a:solidFill>
              <a:miter lim="800000"/>
              <a:headEnd/>
              <a:tailEnd/>
            </a:ln>
            <a:effectLst/>
          </p:spPr>
          <p:txBody>
            <a:bodyPr/>
            <a:lstStyle/>
            <a:p>
              <a:pPr algn="just"/>
              <a:r>
                <a:rPr lang="zh-CN" altLang="en-US" sz="1400" noProof="1">
                  <a:solidFill>
                    <a:schemeClr val="accent1"/>
                  </a:solidFill>
                  <a:latin typeface="Times New Roman" pitchFamily="18" charset="0"/>
                </a:rPr>
                <a:t>事故 </a:t>
              </a:r>
              <a:r>
                <a:rPr lang="zh-CN" altLang="zh-CN" sz="1400" noProof="1">
                  <a:solidFill>
                    <a:schemeClr val="accent1"/>
                  </a:solidFill>
                  <a:latin typeface="Times New Roman" pitchFamily="18" charset="0"/>
                </a:rPr>
                <a:t>——&gt; </a:t>
              </a:r>
              <a:r>
                <a:rPr lang="zh-CN" altLang="en-US" sz="1400" noProof="1">
                  <a:solidFill>
                    <a:schemeClr val="accent1"/>
                  </a:solidFill>
                  <a:latin typeface="Times New Roman" pitchFamily="18" charset="0"/>
                </a:rPr>
                <a:t>问题 </a:t>
              </a:r>
              <a:r>
                <a:rPr lang="zh-CN" altLang="zh-CN" sz="1400" noProof="1">
                  <a:solidFill>
                    <a:schemeClr val="accent1"/>
                  </a:solidFill>
                  <a:latin typeface="Times New Roman" pitchFamily="18" charset="0"/>
                </a:rPr>
                <a:t>——&gt; </a:t>
              </a:r>
              <a:r>
                <a:rPr lang="zh-CN" altLang="en-US" sz="1400" noProof="1">
                  <a:solidFill>
                    <a:schemeClr val="accent1"/>
                  </a:solidFill>
                  <a:latin typeface="Times New Roman" pitchFamily="18" charset="0"/>
                </a:rPr>
                <a:t>已知错误 </a:t>
              </a:r>
              <a:r>
                <a:rPr lang="zh-CN" altLang="zh-CN" sz="1400" noProof="1">
                  <a:solidFill>
                    <a:schemeClr val="accent1"/>
                  </a:solidFill>
                  <a:latin typeface="Times New Roman" pitchFamily="18" charset="0"/>
                </a:rPr>
                <a:t>——&gt; </a:t>
              </a:r>
              <a:r>
                <a:rPr lang="zh-CN" altLang="en-US" sz="1400" noProof="1">
                  <a:solidFill>
                    <a:schemeClr val="accent1"/>
                  </a:solidFill>
                  <a:latin typeface="Times New Roman" pitchFamily="18" charset="0"/>
                </a:rPr>
                <a:t>变更 （转变过程）</a:t>
              </a:r>
              <a:endParaRPr lang="zh-CN" altLang="en-US" sz="1400">
                <a:solidFill>
                  <a:schemeClr val="accent1"/>
                </a:solidFill>
              </a:endParaRPr>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zh-CN" altLang="en-US">
                <a:latin typeface="Times New Roman" pitchFamily="18" charset="0"/>
              </a:rPr>
              <a:t>问题管理与其它服务管理流程之间关系</a:t>
            </a:r>
            <a:r>
              <a:rPr lang="zh-CN" altLang="en-US"/>
              <a:t> </a:t>
            </a:r>
          </a:p>
        </p:txBody>
      </p:sp>
      <p:grpSp>
        <p:nvGrpSpPr>
          <p:cNvPr id="2" name="Group 5"/>
          <p:cNvGrpSpPr>
            <a:grpSpLocks/>
          </p:cNvGrpSpPr>
          <p:nvPr/>
        </p:nvGrpSpPr>
        <p:grpSpPr bwMode="auto">
          <a:xfrm>
            <a:off x="533400" y="2133600"/>
            <a:ext cx="8305800" cy="4267200"/>
            <a:chOff x="2112" y="1596"/>
            <a:chExt cx="7980" cy="3432"/>
          </a:xfrm>
        </p:grpSpPr>
        <p:sp>
          <p:nvSpPr>
            <p:cNvPr id="134150" name="Rectangle 6"/>
            <p:cNvSpPr>
              <a:spLocks noChangeArrowheads="1"/>
            </p:cNvSpPr>
            <p:nvPr/>
          </p:nvSpPr>
          <p:spPr bwMode="auto">
            <a:xfrm>
              <a:off x="2112" y="1596"/>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事故管理</a:t>
              </a:r>
            </a:p>
          </p:txBody>
        </p:sp>
        <p:sp>
          <p:nvSpPr>
            <p:cNvPr id="134151" name="Rectangle 7"/>
            <p:cNvSpPr>
              <a:spLocks noChangeArrowheads="1"/>
            </p:cNvSpPr>
            <p:nvPr/>
          </p:nvSpPr>
          <p:spPr bwMode="auto">
            <a:xfrm>
              <a:off x="3687" y="1596"/>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配置管理</a:t>
              </a:r>
            </a:p>
          </p:txBody>
        </p:sp>
        <p:sp>
          <p:nvSpPr>
            <p:cNvPr id="134152" name="Rectangle 8"/>
            <p:cNvSpPr>
              <a:spLocks noChangeArrowheads="1"/>
            </p:cNvSpPr>
            <p:nvPr/>
          </p:nvSpPr>
          <p:spPr bwMode="auto">
            <a:xfrm>
              <a:off x="5262" y="1596"/>
              <a:ext cx="168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服务水平管理</a:t>
              </a:r>
            </a:p>
          </p:txBody>
        </p:sp>
        <p:sp>
          <p:nvSpPr>
            <p:cNvPr id="134153" name="Rectangle 9"/>
            <p:cNvSpPr>
              <a:spLocks noChangeArrowheads="1"/>
            </p:cNvSpPr>
            <p:nvPr/>
          </p:nvSpPr>
          <p:spPr bwMode="auto">
            <a:xfrm>
              <a:off x="7152" y="1596"/>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能力管理</a:t>
              </a:r>
            </a:p>
          </p:txBody>
        </p:sp>
        <p:sp>
          <p:nvSpPr>
            <p:cNvPr id="134154" name="Rectangle 10"/>
            <p:cNvSpPr>
              <a:spLocks noChangeArrowheads="1"/>
            </p:cNvSpPr>
            <p:nvPr/>
          </p:nvSpPr>
          <p:spPr bwMode="auto">
            <a:xfrm>
              <a:off x="8622" y="1596"/>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可用性管理</a:t>
              </a:r>
            </a:p>
          </p:txBody>
        </p:sp>
        <p:sp>
          <p:nvSpPr>
            <p:cNvPr id="134155" name="Rectangle 11"/>
            <p:cNvSpPr>
              <a:spLocks noChangeArrowheads="1"/>
            </p:cNvSpPr>
            <p:nvPr/>
          </p:nvSpPr>
          <p:spPr bwMode="auto">
            <a:xfrm>
              <a:off x="5367" y="3468"/>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问题管理</a:t>
              </a:r>
            </a:p>
          </p:txBody>
        </p:sp>
        <p:sp>
          <p:nvSpPr>
            <p:cNvPr id="134156" name="Line 12"/>
            <p:cNvSpPr>
              <a:spLocks noChangeShapeType="1"/>
            </p:cNvSpPr>
            <p:nvPr/>
          </p:nvSpPr>
          <p:spPr bwMode="auto">
            <a:xfrm>
              <a:off x="6102" y="2064"/>
              <a:ext cx="0" cy="1404"/>
            </a:xfrm>
            <a:prstGeom prst="line">
              <a:avLst/>
            </a:prstGeom>
            <a:noFill/>
            <a:ln w="9525">
              <a:solidFill>
                <a:srgbClr val="FFFF00"/>
              </a:solidFill>
              <a:round/>
              <a:headEnd/>
              <a:tailEnd type="triangle" w="med" len="med"/>
            </a:ln>
            <a:effectLst/>
          </p:spPr>
          <p:txBody>
            <a:bodyPr/>
            <a:lstStyle/>
            <a:p>
              <a:endParaRPr lang="zh-CN" altLang="en-US"/>
            </a:p>
          </p:txBody>
        </p:sp>
        <p:sp>
          <p:nvSpPr>
            <p:cNvPr id="134157" name="Line 13"/>
            <p:cNvSpPr>
              <a:spLocks noChangeShapeType="1"/>
            </p:cNvSpPr>
            <p:nvPr/>
          </p:nvSpPr>
          <p:spPr bwMode="auto">
            <a:xfrm>
              <a:off x="2637" y="2517"/>
              <a:ext cx="6720" cy="0"/>
            </a:xfrm>
            <a:prstGeom prst="line">
              <a:avLst/>
            </a:prstGeom>
            <a:noFill/>
            <a:ln w="9525">
              <a:solidFill>
                <a:srgbClr val="FFFF00"/>
              </a:solidFill>
              <a:round/>
              <a:headEnd/>
              <a:tailEnd/>
            </a:ln>
            <a:effectLst/>
          </p:spPr>
          <p:txBody>
            <a:bodyPr/>
            <a:lstStyle/>
            <a:p>
              <a:endParaRPr lang="zh-CN" altLang="en-US"/>
            </a:p>
          </p:txBody>
        </p:sp>
        <p:sp>
          <p:nvSpPr>
            <p:cNvPr id="134158" name="Line 14"/>
            <p:cNvSpPr>
              <a:spLocks noChangeShapeType="1"/>
            </p:cNvSpPr>
            <p:nvPr/>
          </p:nvSpPr>
          <p:spPr bwMode="auto">
            <a:xfrm>
              <a:off x="9357" y="2064"/>
              <a:ext cx="0" cy="468"/>
            </a:xfrm>
            <a:prstGeom prst="line">
              <a:avLst/>
            </a:prstGeom>
            <a:noFill/>
            <a:ln w="9525">
              <a:solidFill>
                <a:srgbClr val="FFFF00"/>
              </a:solidFill>
              <a:round/>
              <a:headEnd/>
              <a:tailEnd/>
            </a:ln>
            <a:effectLst/>
          </p:spPr>
          <p:txBody>
            <a:bodyPr/>
            <a:lstStyle/>
            <a:p>
              <a:endParaRPr lang="zh-CN" altLang="en-US"/>
            </a:p>
          </p:txBody>
        </p:sp>
        <p:sp>
          <p:nvSpPr>
            <p:cNvPr id="134159" name="Line 15"/>
            <p:cNvSpPr>
              <a:spLocks noChangeShapeType="1"/>
            </p:cNvSpPr>
            <p:nvPr/>
          </p:nvSpPr>
          <p:spPr bwMode="auto">
            <a:xfrm>
              <a:off x="7842" y="2064"/>
              <a:ext cx="0" cy="468"/>
            </a:xfrm>
            <a:prstGeom prst="line">
              <a:avLst/>
            </a:prstGeom>
            <a:noFill/>
            <a:ln w="9525">
              <a:solidFill>
                <a:srgbClr val="FFFF00"/>
              </a:solidFill>
              <a:round/>
              <a:headEnd/>
              <a:tailEnd/>
            </a:ln>
            <a:effectLst/>
          </p:spPr>
          <p:txBody>
            <a:bodyPr/>
            <a:lstStyle/>
            <a:p>
              <a:endParaRPr lang="zh-CN" altLang="en-US"/>
            </a:p>
          </p:txBody>
        </p:sp>
        <p:sp>
          <p:nvSpPr>
            <p:cNvPr id="134160" name="Line 16"/>
            <p:cNvSpPr>
              <a:spLocks noChangeShapeType="1"/>
            </p:cNvSpPr>
            <p:nvPr/>
          </p:nvSpPr>
          <p:spPr bwMode="auto">
            <a:xfrm>
              <a:off x="4317" y="2064"/>
              <a:ext cx="0" cy="468"/>
            </a:xfrm>
            <a:prstGeom prst="line">
              <a:avLst/>
            </a:prstGeom>
            <a:noFill/>
            <a:ln w="9525">
              <a:solidFill>
                <a:srgbClr val="FFFF00"/>
              </a:solidFill>
              <a:round/>
              <a:headEnd/>
              <a:tailEnd/>
            </a:ln>
            <a:effectLst/>
          </p:spPr>
          <p:txBody>
            <a:bodyPr/>
            <a:lstStyle/>
            <a:p>
              <a:endParaRPr lang="zh-CN" altLang="en-US"/>
            </a:p>
          </p:txBody>
        </p:sp>
        <p:sp>
          <p:nvSpPr>
            <p:cNvPr id="134161" name="Line 17"/>
            <p:cNvSpPr>
              <a:spLocks noChangeShapeType="1"/>
            </p:cNvSpPr>
            <p:nvPr/>
          </p:nvSpPr>
          <p:spPr bwMode="auto">
            <a:xfrm>
              <a:off x="2637" y="2064"/>
              <a:ext cx="0" cy="468"/>
            </a:xfrm>
            <a:prstGeom prst="line">
              <a:avLst/>
            </a:prstGeom>
            <a:noFill/>
            <a:ln w="9525">
              <a:solidFill>
                <a:srgbClr val="FFFF00"/>
              </a:solidFill>
              <a:round/>
              <a:headEnd/>
              <a:tailEnd/>
            </a:ln>
            <a:effectLst/>
          </p:spPr>
          <p:txBody>
            <a:bodyPr/>
            <a:lstStyle/>
            <a:p>
              <a:endParaRPr lang="zh-CN" altLang="en-US"/>
            </a:p>
          </p:txBody>
        </p:sp>
        <p:sp>
          <p:nvSpPr>
            <p:cNvPr id="134162" name="Line 18"/>
            <p:cNvSpPr>
              <a:spLocks noChangeShapeType="1"/>
            </p:cNvSpPr>
            <p:nvPr/>
          </p:nvSpPr>
          <p:spPr bwMode="auto">
            <a:xfrm>
              <a:off x="2427" y="3639"/>
              <a:ext cx="2940" cy="0"/>
            </a:xfrm>
            <a:prstGeom prst="line">
              <a:avLst/>
            </a:prstGeom>
            <a:noFill/>
            <a:ln w="9525">
              <a:solidFill>
                <a:srgbClr val="FFFF00"/>
              </a:solidFill>
              <a:round/>
              <a:headEnd/>
              <a:tailEnd/>
            </a:ln>
            <a:effectLst/>
          </p:spPr>
          <p:txBody>
            <a:bodyPr/>
            <a:lstStyle/>
            <a:p>
              <a:endParaRPr lang="zh-CN" altLang="en-US"/>
            </a:p>
          </p:txBody>
        </p:sp>
        <p:sp>
          <p:nvSpPr>
            <p:cNvPr id="134163" name="Line 19"/>
            <p:cNvSpPr>
              <a:spLocks noChangeShapeType="1"/>
            </p:cNvSpPr>
            <p:nvPr/>
          </p:nvSpPr>
          <p:spPr bwMode="auto">
            <a:xfrm flipV="1">
              <a:off x="2427" y="2064"/>
              <a:ext cx="0" cy="1560"/>
            </a:xfrm>
            <a:prstGeom prst="line">
              <a:avLst/>
            </a:prstGeom>
            <a:noFill/>
            <a:ln w="9525">
              <a:solidFill>
                <a:srgbClr val="FFFF00"/>
              </a:solidFill>
              <a:round/>
              <a:headEnd/>
              <a:tailEnd type="triangle" w="med" len="med"/>
            </a:ln>
            <a:effectLst/>
          </p:spPr>
          <p:txBody>
            <a:bodyPr/>
            <a:lstStyle/>
            <a:p>
              <a:endParaRPr lang="zh-CN" altLang="en-US"/>
            </a:p>
          </p:txBody>
        </p:sp>
        <p:sp>
          <p:nvSpPr>
            <p:cNvPr id="134164" name="AutoShape 20"/>
            <p:cNvSpPr>
              <a:spLocks noChangeArrowheads="1"/>
            </p:cNvSpPr>
            <p:nvPr/>
          </p:nvSpPr>
          <p:spPr bwMode="auto">
            <a:xfrm>
              <a:off x="8832" y="2955"/>
              <a:ext cx="1260" cy="1404"/>
            </a:xfrm>
            <a:prstGeom prst="flowChartMagneticDisk">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CMDB</a:t>
              </a:r>
            </a:p>
          </p:txBody>
        </p:sp>
        <p:sp>
          <p:nvSpPr>
            <p:cNvPr id="134165" name="Line 21"/>
            <p:cNvSpPr>
              <a:spLocks noChangeShapeType="1"/>
            </p:cNvSpPr>
            <p:nvPr/>
          </p:nvSpPr>
          <p:spPr bwMode="auto">
            <a:xfrm>
              <a:off x="6942" y="3579"/>
              <a:ext cx="1890" cy="0"/>
            </a:xfrm>
            <a:prstGeom prst="line">
              <a:avLst/>
            </a:prstGeom>
            <a:noFill/>
            <a:ln w="9525">
              <a:solidFill>
                <a:srgbClr val="FFFF00"/>
              </a:solidFill>
              <a:round/>
              <a:headEnd/>
              <a:tailEnd type="triangle" w="med" len="med"/>
            </a:ln>
            <a:effectLst/>
          </p:spPr>
          <p:txBody>
            <a:bodyPr/>
            <a:lstStyle/>
            <a:p>
              <a:endParaRPr lang="zh-CN" altLang="en-US"/>
            </a:p>
          </p:txBody>
        </p:sp>
        <p:sp>
          <p:nvSpPr>
            <p:cNvPr id="134166" name="Line 22"/>
            <p:cNvSpPr>
              <a:spLocks noChangeShapeType="1"/>
            </p:cNvSpPr>
            <p:nvPr/>
          </p:nvSpPr>
          <p:spPr bwMode="auto">
            <a:xfrm flipH="1">
              <a:off x="6942" y="3780"/>
              <a:ext cx="1890" cy="0"/>
            </a:xfrm>
            <a:prstGeom prst="line">
              <a:avLst/>
            </a:prstGeom>
            <a:noFill/>
            <a:ln w="9525">
              <a:solidFill>
                <a:srgbClr val="FFFF00"/>
              </a:solidFill>
              <a:round/>
              <a:headEnd/>
              <a:tailEnd type="triangle" w="med" len="med"/>
            </a:ln>
            <a:effectLst/>
          </p:spPr>
          <p:txBody>
            <a:bodyPr/>
            <a:lstStyle/>
            <a:p>
              <a:endParaRPr lang="zh-CN" altLang="en-US"/>
            </a:p>
          </p:txBody>
        </p:sp>
        <p:sp>
          <p:nvSpPr>
            <p:cNvPr id="134167" name="Rectangle 23"/>
            <p:cNvSpPr>
              <a:spLocks noChangeArrowheads="1"/>
            </p:cNvSpPr>
            <p:nvPr/>
          </p:nvSpPr>
          <p:spPr bwMode="auto">
            <a:xfrm>
              <a:off x="5367" y="4560"/>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变更管理</a:t>
              </a:r>
            </a:p>
          </p:txBody>
        </p:sp>
        <p:sp>
          <p:nvSpPr>
            <p:cNvPr id="134168" name="Line 24"/>
            <p:cNvSpPr>
              <a:spLocks noChangeShapeType="1"/>
            </p:cNvSpPr>
            <p:nvPr/>
          </p:nvSpPr>
          <p:spPr bwMode="auto">
            <a:xfrm>
              <a:off x="5892" y="3936"/>
              <a:ext cx="0" cy="624"/>
            </a:xfrm>
            <a:prstGeom prst="line">
              <a:avLst/>
            </a:prstGeom>
            <a:noFill/>
            <a:ln w="9525">
              <a:solidFill>
                <a:srgbClr val="FFFF00"/>
              </a:solidFill>
              <a:round/>
              <a:headEnd/>
              <a:tailEnd type="triangle" w="med" len="med"/>
            </a:ln>
            <a:effectLst/>
          </p:spPr>
          <p:txBody>
            <a:bodyPr/>
            <a:lstStyle/>
            <a:p>
              <a:endParaRPr lang="zh-CN" altLang="en-US"/>
            </a:p>
          </p:txBody>
        </p:sp>
        <p:sp>
          <p:nvSpPr>
            <p:cNvPr id="134169" name="Line 25"/>
            <p:cNvSpPr>
              <a:spLocks noChangeShapeType="1"/>
            </p:cNvSpPr>
            <p:nvPr/>
          </p:nvSpPr>
          <p:spPr bwMode="auto">
            <a:xfrm>
              <a:off x="6372" y="3936"/>
              <a:ext cx="0" cy="624"/>
            </a:xfrm>
            <a:prstGeom prst="line">
              <a:avLst/>
            </a:prstGeom>
            <a:noFill/>
            <a:ln w="9525">
              <a:solidFill>
                <a:srgbClr val="FFFF00"/>
              </a:solidFill>
              <a:round/>
              <a:headEnd type="triangle" w="med" len="med"/>
              <a:tailEnd/>
            </a:ln>
            <a:effectLst/>
          </p:spPr>
          <p:txBody>
            <a:bodyPr/>
            <a:lstStyle/>
            <a:p>
              <a:endParaRPr lang="zh-CN" altLang="en-US"/>
            </a:p>
          </p:txBody>
        </p:sp>
      </p:grpSp>
      <p:sp>
        <p:nvSpPr>
          <p:cNvPr id="134170" name="Rectangle 26"/>
          <p:cNvSpPr>
            <a:spLocks noChangeArrowheads="1"/>
          </p:cNvSpPr>
          <p:nvPr/>
        </p:nvSpPr>
        <p:spPr bwMode="auto">
          <a:xfrm>
            <a:off x="4327525" y="3490913"/>
            <a:ext cx="874713" cy="582612"/>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信息</a:t>
            </a:r>
          </a:p>
        </p:txBody>
      </p:sp>
      <p:sp>
        <p:nvSpPr>
          <p:cNvPr id="134171" name="Rectangle 27"/>
          <p:cNvSpPr>
            <a:spLocks noChangeArrowheads="1"/>
          </p:cNvSpPr>
          <p:nvPr/>
        </p:nvSpPr>
        <p:spPr bwMode="auto">
          <a:xfrm>
            <a:off x="6107113" y="4849813"/>
            <a:ext cx="874712" cy="581025"/>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信息</a:t>
            </a:r>
          </a:p>
        </p:txBody>
      </p:sp>
      <p:sp>
        <p:nvSpPr>
          <p:cNvPr id="134172" name="Rectangle 28"/>
          <p:cNvSpPr>
            <a:spLocks noChangeArrowheads="1"/>
          </p:cNvSpPr>
          <p:nvPr/>
        </p:nvSpPr>
        <p:spPr bwMode="auto">
          <a:xfrm>
            <a:off x="5997575" y="3879850"/>
            <a:ext cx="874713" cy="581025"/>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记录</a:t>
            </a:r>
          </a:p>
        </p:txBody>
      </p:sp>
      <p:sp>
        <p:nvSpPr>
          <p:cNvPr id="134173" name="Rectangle 29"/>
          <p:cNvSpPr>
            <a:spLocks noChangeArrowheads="1"/>
          </p:cNvSpPr>
          <p:nvPr/>
        </p:nvSpPr>
        <p:spPr bwMode="auto">
          <a:xfrm>
            <a:off x="1470025" y="3540125"/>
            <a:ext cx="2295525" cy="969963"/>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匹配信息、应急措施</a:t>
            </a:r>
          </a:p>
          <a:p>
            <a:pPr algn="just" eaLnBrk="0" hangingPunct="0"/>
            <a:r>
              <a:rPr lang="zh-CN" altLang="en-US">
                <a:solidFill>
                  <a:schemeClr val="accent1"/>
                </a:solidFill>
                <a:latin typeface="Times New Roman" pitchFamily="18" charset="0"/>
              </a:rPr>
              <a:t>快速恢复</a:t>
            </a:r>
          </a:p>
        </p:txBody>
      </p:sp>
      <p:sp>
        <p:nvSpPr>
          <p:cNvPr id="134174" name="Rectangle 30"/>
          <p:cNvSpPr>
            <a:spLocks noChangeArrowheads="1"/>
          </p:cNvSpPr>
          <p:nvPr/>
        </p:nvSpPr>
        <p:spPr bwMode="auto">
          <a:xfrm>
            <a:off x="2890838" y="5199063"/>
            <a:ext cx="2014537" cy="582612"/>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变更请求</a:t>
            </a:r>
            <a:r>
              <a:rPr lang="en-US" altLang="zh-CN">
                <a:solidFill>
                  <a:schemeClr val="accent1"/>
                </a:solidFill>
                <a:latin typeface="Times New Roman" pitchFamily="18" charset="0"/>
              </a:rPr>
              <a:t>RFC</a:t>
            </a:r>
          </a:p>
        </p:txBody>
      </p:sp>
      <p:sp>
        <p:nvSpPr>
          <p:cNvPr id="134175" name="Rectangle 31"/>
          <p:cNvSpPr>
            <a:spLocks noChangeArrowheads="1"/>
          </p:cNvSpPr>
          <p:nvPr/>
        </p:nvSpPr>
        <p:spPr bwMode="auto">
          <a:xfrm>
            <a:off x="5122863" y="5237163"/>
            <a:ext cx="1858962" cy="581025"/>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实施后评审</a:t>
            </a:r>
            <a:r>
              <a:rPr lang="en-US" altLang="zh-CN">
                <a:solidFill>
                  <a:schemeClr val="accent1"/>
                </a:solidFill>
                <a:latin typeface="Times New Roman" pitchFamily="18" charset="0"/>
              </a:rPr>
              <a:t>PIR</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zh-CN" altLang="en-US"/>
              <a:t>问题管理主要活动 </a:t>
            </a:r>
          </a:p>
        </p:txBody>
      </p:sp>
      <p:sp>
        <p:nvSpPr>
          <p:cNvPr id="114691" name="Rectangle 3"/>
          <p:cNvSpPr>
            <a:spLocks noGrp="1" noChangeArrowheads="1"/>
          </p:cNvSpPr>
          <p:nvPr>
            <p:ph type="body" idx="1"/>
          </p:nvPr>
        </p:nvSpPr>
        <p:spPr/>
        <p:txBody>
          <a:bodyPr/>
          <a:lstStyle/>
          <a:p>
            <a:r>
              <a:rPr lang="zh-CN" altLang="en-US"/>
              <a:t>问题控制过程</a:t>
            </a:r>
          </a:p>
          <a:p>
            <a:r>
              <a:rPr lang="zh-CN" altLang="en-US"/>
              <a:t>已知错误控制过程</a:t>
            </a:r>
          </a:p>
          <a:p>
            <a:r>
              <a:rPr lang="zh-CN" altLang="en-US"/>
              <a:t>问题防范控制过程</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zh-CN" altLang="en-US">
                <a:latin typeface="Times New Roman" pitchFamily="18" charset="0"/>
              </a:rPr>
              <a:t>问题控制过程</a:t>
            </a:r>
            <a:r>
              <a:rPr lang="zh-CN" altLang="en-US"/>
              <a:t> </a:t>
            </a:r>
          </a:p>
        </p:txBody>
      </p:sp>
      <p:grpSp>
        <p:nvGrpSpPr>
          <p:cNvPr id="2" name="Group 4"/>
          <p:cNvGrpSpPr>
            <a:grpSpLocks/>
          </p:cNvGrpSpPr>
          <p:nvPr/>
        </p:nvGrpSpPr>
        <p:grpSpPr bwMode="auto">
          <a:xfrm>
            <a:off x="1676400" y="1447800"/>
            <a:ext cx="5410200" cy="5181600"/>
            <a:chOff x="2532" y="2406"/>
            <a:chExt cx="4305" cy="4881"/>
          </a:xfrm>
        </p:grpSpPr>
        <p:sp>
          <p:nvSpPr>
            <p:cNvPr id="135173" name="Rectangle 5"/>
            <p:cNvSpPr>
              <a:spLocks noChangeArrowheads="1"/>
            </p:cNvSpPr>
            <p:nvPr/>
          </p:nvSpPr>
          <p:spPr bwMode="auto">
            <a:xfrm>
              <a:off x="2532" y="2406"/>
              <a:ext cx="1050" cy="3744"/>
            </a:xfrm>
            <a:prstGeom prst="rect">
              <a:avLst/>
            </a:prstGeom>
            <a:solidFill>
              <a:srgbClr val="FFFFFF"/>
            </a:solidFill>
            <a:ln w="9525">
              <a:solidFill>
                <a:srgbClr val="FFFF00"/>
              </a:solidFill>
              <a:miter lim="800000"/>
              <a:headEnd/>
              <a:tailEnd/>
            </a:ln>
            <a:effectLst/>
          </p:spPr>
          <p:txBody>
            <a:bodyPr/>
            <a:lstStyle/>
            <a:p>
              <a:pPr algn="ctr" eaLnBrk="0" hangingPunct="0"/>
              <a:endParaRPr lang="zh-CN" altLang="en-US">
                <a:solidFill>
                  <a:schemeClr val="accent1"/>
                </a:solidFill>
                <a:latin typeface="" charset="0"/>
              </a:endParaRPr>
            </a:p>
            <a:p>
              <a:pPr algn="ctr" eaLnBrk="0" hangingPunct="0"/>
              <a:r>
                <a:rPr lang="zh-CN" altLang="en-US">
                  <a:solidFill>
                    <a:schemeClr val="accent1"/>
                  </a:solidFill>
                  <a:latin typeface="" charset="0"/>
                </a:rPr>
                <a:t>跟</a:t>
              </a:r>
            </a:p>
            <a:p>
              <a:pPr algn="ctr" eaLnBrk="0" hangingPunct="0"/>
              <a:r>
                <a:rPr lang="zh-CN" altLang="en-US">
                  <a:solidFill>
                    <a:schemeClr val="accent1"/>
                  </a:solidFill>
                  <a:latin typeface="" charset="0"/>
                </a:rPr>
                <a:t>踪</a:t>
              </a:r>
            </a:p>
            <a:p>
              <a:pPr algn="ctr" eaLnBrk="0" hangingPunct="0"/>
              <a:r>
                <a:rPr lang="zh-CN" altLang="en-US">
                  <a:solidFill>
                    <a:schemeClr val="accent1"/>
                  </a:solidFill>
                  <a:latin typeface="" charset="0"/>
                </a:rPr>
                <a:t>和</a:t>
              </a:r>
            </a:p>
            <a:p>
              <a:pPr algn="ctr" eaLnBrk="0" hangingPunct="0"/>
              <a:r>
                <a:rPr lang="zh-CN" altLang="en-US">
                  <a:solidFill>
                    <a:schemeClr val="accent1"/>
                  </a:solidFill>
                  <a:latin typeface="" charset="0"/>
                </a:rPr>
                <a:t>监</a:t>
              </a:r>
            </a:p>
            <a:p>
              <a:pPr algn="ctr" eaLnBrk="0" hangingPunct="0"/>
              <a:r>
                <a:rPr lang="zh-CN" altLang="en-US">
                  <a:solidFill>
                    <a:schemeClr val="accent1"/>
                  </a:solidFill>
                  <a:latin typeface="" charset="0"/>
                </a:rPr>
                <a:t>督</a:t>
              </a:r>
            </a:p>
            <a:p>
              <a:pPr algn="ctr" eaLnBrk="0" hangingPunct="0"/>
              <a:r>
                <a:rPr lang="zh-CN" altLang="en-US">
                  <a:solidFill>
                    <a:schemeClr val="accent1"/>
                  </a:solidFill>
                  <a:latin typeface="" charset="0"/>
                </a:rPr>
                <a:t>所</a:t>
              </a:r>
            </a:p>
            <a:p>
              <a:pPr algn="ctr" eaLnBrk="0" hangingPunct="0"/>
              <a:r>
                <a:rPr lang="zh-CN" altLang="en-US">
                  <a:solidFill>
                    <a:schemeClr val="accent1"/>
                  </a:solidFill>
                  <a:latin typeface="" charset="0"/>
                </a:rPr>
                <a:t>有</a:t>
              </a:r>
            </a:p>
            <a:p>
              <a:pPr algn="ctr" eaLnBrk="0" hangingPunct="0"/>
              <a:r>
                <a:rPr lang="zh-CN" altLang="en-US">
                  <a:solidFill>
                    <a:schemeClr val="accent1"/>
                  </a:solidFill>
                  <a:latin typeface="Times New Roman" pitchFamily="18" charset="0"/>
                </a:rPr>
                <a:t>问</a:t>
              </a:r>
            </a:p>
            <a:p>
              <a:pPr algn="ctr" eaLnBrk="0" hangingPunct="0"/>
              <a:r>
                <a:rPr lang="zh-CN" altLang="en-US">
                  <a:solidFill>
                    <a:schemeClr val="accent1"/>
                  </a:solidFill>
                  <a:latin typeface="Times New Roman" pitchFamily="18" charset="0"/>
                </a:rPr>
                <a:t>题</a:t>
              </a:r>
            </a:p>
          </p:txBody>
        </p:sp>
        <p:sp>
          <p:nvSpPr>
            <p:cNvPr id="135174" name="Rectangle 6"/>
            <p:cNvSpPr>
              <a:spLocks noChangeArrowheads="1"/>
            </p:cNvSpPr>
            <p:nvPr/>
          </p:nvSpPr>
          <p:spPr bwMode="auto">
            <a:xfrm>
              <a:off x="4947" y="2466"/>
              <a:ext cx="189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识别与记录问题</a:t>
              </a:r>
            </a:p>
          </p:txBody>
        </p:sp>
        <p:sp>
          <p:nvSpPr>
            <p:cNvPr id="135175" name="Rectangle 7"/>
            <p:cNvSpPr>
              <a:spLocks noChangeArrowheads="1"/>
            </p:cNvSpPr>
            <p:nvPr/>
          </p:nvSpPr>
          <p:spPr bwMode="auto">
            <a:xfrm>
              <a:off x="4947" y="3424"/>
              <a:ext cx="189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对问题进行分类</a:t>
              </a:r>
            </a:p>
          </p:txBody>
        </p:sp>
        <p:sp>
          <p:nvSpPr>
            <p:cNvPr id="135176" name="Rectangle 8"/>
            <p:cNvSpPr>
              <a:spLocks noChangeArrowheads="1"/>
            </p:cNvSpPr>
            <p:nvPr/>
          </p:nvSpPr>
          <p:spPr bwMode="auto">
            <a:xfrm>
              <a:off x="4947" y="4382"/>
              <a:ext cx="189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调查与分析</a:t>
              </a:r>
            </a:p>
          </p:txBody>
        </p:sp>
        <p:sp>
          <p:nvSpPr>
            <p:cNvPr id="135177" name="Rectangle 9"/>
            <p:cNvSpPr>
              <a:spLocks noChangeArrowheads="1"/>
            </p:cNvSpPr>
            <p:nvPr/>
          </p:nvSpPr>
          <p:spPr bwMode="auto">
            <a:xfrm>
              <a:off x="4947" y="5325"/>
              <a:ext cx="1890"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RFC、</a:t>
              </a:r>
              <a:r>
                <a:rPr lang="zh-CN" altLang="en-US">
                  <a:solidFill>
                    <a:schemeClr val="accent1"/>
                  </a:solidFill>
                  <a:latin typeface="Times New Roman" pitchFamily="18" charset="0"/>
                </a:rPr>
                <a:t>问题解决方案与结束问题</a:t>
              </a:r>
            </a:p>
          </p:txBody>
        </p:sp>
        <p:sp>
          <p:nvSpPr>
            <p:cNvPr id="135178" name="Line 10"/>
            <p:cNvSpPr>
              <a:spLocks noChangeShapeType="1"/>
            </p:cNvSpPr>
            <p:nvPr/>
          </p:nvSpPr>
          <p:spPr bwMode="auto">
            <a:xfrm>
              <a:off x="5892" y="2934"/>
              <a:ext cx="0" cy="468"/>
            </a:xfrm>
            <a:prstGeom prst="line">
              <a:avLst/>
            </a:prstGeom>
            <a:noFill/>
            <a:ln w="9525">
              <a:solidFill>
                <a:srgbClr val="FFFF00"/>
              </a:solidFill>
              <a:round/>
              <a:headEnd/>
              <a:tailEnd/>
            </a:ln>
            <a:effectLst/>
          </p:spPr>
          <p:txBody>
            <a:bodyPr/>
            <a:lstStyle/>
            <a:p>
              <a:endParaRPr lang="zh-CN" altLang="en-US"/>
            </a:p>
          </p:txBody>
        </p:sp>
        <p:sp>
          <p:nvSpPr>
            <p:cNvPr id="135179" name="Line 11"/>
            <p:cNvSpPr>
              <a:spLocks noChangeShapeType="1"/>
            </p:cNvSpPr>
            <p:nvPr/>
          </p:nvSpPr>
          <p:spPr bwMode="auto">
            <a:xfrm>
              <a:off x="5892" y="3900"/>
              <a:ext cx="0" cy="468"/>
            </a:xfrm>
            <a:prstGeom prst="line">
              <a:avLst/>
            </a:prstGeom>
            <a:noFill/>
            <a:ln w="9525">
              <a:solidFill>
                <a:srgbClr val="FFFF00"/>
              </a:solidFill>
              <a:round/>
              <a:headEnd/>
              <a:tailEnd/>
            </a:ln>
            <a:effectLst/>
          </p:spPr>
          <p:txBody>
            <a:bodyPr/>
            <a:lstStyle/>
            <a:p>
              <a:endParaRPr lang="zh-CN" altLang="en-US"/>
            </a:p>
          </p:txBody>
        </p:sp>
        <p:sp>
          <p:nvSpPr>
            <p:cNvPr id="135180" name="Line 12"/>
            <p:cNvSpPr>
              <a:spLocks noChangeShapeType="1"/>
            </p:cNvSpPr>
            <p:nvPr/>
          </p:nvSpPr>
          <p:spPr bwMode="auto">
            <a:xfrm>
              <a:off x="5892" y="4851"/>
              <a:ext cx="0" cy="468"/>
            </a:xfrm>
            <a:prstGeom prst="line">
              <a:avLst/>
            </a:prstGeom>
            <a:noFill/>
            <a:ln w="9525">
              <a:solidFill>
                <a:srgbClr val="FFFF00"/>
              </a:solidFill>
              <a:round/>
              <a:headEnd/>
              <a:tailEnd/>
            </a:ln>
            <a:effectLst/>
          </p:spPr>
          <p:txBody>
            <a:bodyPr/>
            <a:lstStyle/>
            <a:p>
              <a:endParaRPr lang="zh-CN" altLang="en-US"/>
            </a:p>
          </p:txBody>
        </p:sp>
        <p:sp>
          <p:nvSpPr>
            <p:cNvPr id="135181" name="Line 13"/>
            <p:cNvSpPr>
              <a:spLocks noChangeShapeType="1"/>
            </p:cNvSpPr>
            <p:nvPr/>
          </p:nvSpPr>
          <p:spPr bwMode="auto">
            <a:xfrm>
              <a:off x="3582" y="2688"/>
              <a:ext cx="136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5182" name="Line 14"/>
            <p:cNvSpPr>
              <a:spLocks noChangeShapeType="1"/>
            </p:cNvSpPr>
            <p:nvPr/>
          </p:nvSpPr>
          <p:spPr bwMode="auto">
            <a:xfrm>
              <a:off x="3582" y="3624"/>
              <a:ext cx="136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5183" name="Line 15"/>
            <p:cNvSpPr>
              <a:spLocks noChangeShapeType="1"/>
            </p:cNvSpPr>
            <p:nvPr/>
          </p:nvSpPr>
          <p:spPr bwMode="auto">
            <a:xfrm>
              <a:off x="3582" y="4590"/>
              <a:ext cx="136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5184" name="Line 16"/>
            <p:cNvSpPr>
              <a:spLocks noChangeShapeType="1"/>
            </p:cNvSpPr>
            <p:nvPr/>
          </p:nvSpPr>
          <p:spPr bwMode="auto">
            <a:xfrm>
              <a:off x="3582" y="5712"/>
              <a:ext cx="136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5185" name="Rectangle 17"/>
            <p:cNvSpPr>
              <a:spLocks noChangeArrowheads="1"/>
            </p:cNvSpPr>
            <p:nvPr/>
          </p:nvSpPr>
          <p:spPr bwMode="auto">
            <a:xfrm>
              <a:off x="4947" y="6819"/>
              <a:ext cx="189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（已知错误控制）</a:t>
              </a:r>
            </a:p>
          </p:txBody>
        </p:sp>
        <p:sp>
          <p:nvSpPr>
            <p:cNvPr id="135186" name="Line 18"/>
            <p:cNvSpPr>
              <a:spLocks noChangeShapeType="1"/>
            </p:cNvSpPr>
            <p:nvPr/>
          </p:nvSpPr>
          <p:spPr bwMode="auto">
            <a:xfrm>
              <a:off x="5892" y="6120"/>
              <a:ext cx="0" cy="78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zh-CN" altLang="en-US">
                <a:latin typeface="Times New Roman" pitchFamily="18" charset="0"/>
              </a:rPr>
              <a:t>已知错误控制过程</a:t>
            </a:r>
            <a:r>
              <a:rPr lang="zh-CN" altLang="en-US"/>
              <a:t> </a:t>
            </a:r>
          </a:p>
        </p:txBody>
      </p:sp>
      <p:grpSp>
        <p:nvGrpSpPr>
          <p:cNvPr id="2" name="Group 4"/>
          <p:cNvGrpSpPr>
            <a:grpSpLocks/>
          </p:cNvGrpSpPr>
          <p:nvPr/>
        </p:nvGrpSpPr>
        <p:grpSpPr bwMode="auto">
          <a:xfrm>
            <a:off x="1371600" y="1371600"/>
            <a:ext cx="6553200" cy="5105400"/>
            <a:chOff x="3162" y="8460"/>
            <a:chExt cx="6615" cy="5445"/>
          </a:xfrm>
        </p:grpSpPr>
        <p:sp>
          <p:nvSpPr>
            <p:cNvPr id="136197" name="Rectangle 5"/>
            <p:cNvSpPr>
              <a:spLocks noChangeArrowheads="1"/>
            </p:cNvSpPr>
            <p:nvPr/>
          </p:nvSpPr>
          <p:spPr bwMode="auto">
            <a:xfrm>
              <a:off x="3162" y="9633"/>
              <a:ext cx="1050" cy="4272"/>
            </a:xfrm>
            <a:prstGeom prst="rect">
              <a:avLst/>
            </a:prstGeom>
            <a:solidFill>
              <a:srgbClr val="FFFFFF"/>
            </a:solidFill>
            <a:ln w="12700">
              <a:solidFill>
                <a:srgbClr val="FFFF00"/>
              </a:solidFill>
              <a:miter lim="800000"/>
              <a:headEnd/>
              <a:tailEnd/>
            </a:ln>
            <a:effectLst/>
          </p:spPr>
          <p:txBody>
            <a:bodyPr/>
            <a:lstStyle/>
            <a:p>
              <a:pPr algn="ctr" eaLnBrk="0" hangingPunct="0"/>
              <a:endParaRPr lang="zh-CN" altLang="en-US">
                <a:solidFill>
                  <a:schemeClr val="accent1"/>
                </a:solidFill>
                <a:latin typeface="" charset="0"/>
              </a:endParaRPr>
            </a:p>
            <a:p>
              <a:pPr algn="ctr" eaLnBrk="0" hangingPunct="0"/>
              <a:r>
                <a:rPr lang="zh-CN" altLang="en-US">
                  <a:solidFill>
                    <a:schemeClr val="accent1"/>
                  </a:solidFill>
                  <a:latin typeface="" charset="0"/>
                </a:rPr>
                <a:t>跟</a:t>
              </a:r>
            </a:p>
            <a:p>
              <a:pPr algn="ctr" eaLnBrk="0" hangingPunct="0"/>
              <a:r>
                <a:rPr lang="zh-CN" altLang="en-US">
                  <a:solidFill>
                    <a:schemeClr val="accent1"/>
                  </a:solidFill>
                  <a:latin typeface="" charset="0"/>
                </a:rPr>
                <a:t>踪</a:t>
              </a:r>
            </a:p>
            <a:p>
              <a:pPr algn="ctr" eaLnBrk="0" hangingPunct="0"/>
              <a:r>
                <a:rPr lang="zh-CN" altLang="en-US">
                  <a:solidFill>
                    <a:schemeClr val="accent1"/>
                  </a:solidFill>
                  <a:latin typeface="" charset="0"/>
                </a:rPr>
                <a:t>和</a:t>
              </a:r>
            </a:p>
            <a:p>
              <a:pPr algn="ctr" eaLnBrk="0" hangingPunct="0"/>
              <a:r>
                <a:rPr lang="zh-CN" altLang="en-US">
                  <a:solidFill>
                    <a:schemeClr val="accent1"/>
                  </a:solidFill>
                  <a:latin typeface="" charset="0"/>
                </a:rPr>
                <a:t>监</a:t>
              </a:r>
            </a:p>
            <a:p>
              <a:pPr algn="ctr" eaLnBrk="0" hangingPunct="0"/>
              <a:r>
                <a:rPr lang="zh-CN" altLang="en-US">
                  <a:solidFill>
                    <a:schemeClr val="accent1"/>
                  </a:solidFill>
                  <a:latin typeface="" charset="0"/>
                </a:rPr>
                <a:t>督</a:t>
              </a:r>
            </a:p>
            <a:p>
              <a:pPr algn="ctr" eaLnBrk="0" hangingPunct="0"/>
              <a:r>
                <a:rPr lang="zh-CN" altLang="en-US">
                  <a:solidFill>
                    <a:schemeClr val="accent1"/>
                  </a:solidFill>
                  <a:latin typeface="" charset="0"/>
                </a:rPr>
                <a:t>所</a:t>
              </a:r>
            </a:p>
            <a:p>
              <a:pPr algn="ctr" eaLnBrk="0" hangingPunct="0"/>
              <a:r>
                <a:rPr lang="zh-CN" altLang="en-US">
                  <a:solidFill>
                    <a:schemeClr val="accent1"/>
                  </a:solidFill>
                  <a:latin typeface="" charset="0"/>
                </a:rPr>
                <a:t>有</a:t>
              </a:r>
            </a:p>
            <a:p>
              <a:pPr algn="ctr" eaLnBrk="0" hangingPunct="0"/>
              <a:r>
                <a:rPr lang="zh-CN" altLang="en-US">
                  <a:solidFill>
                    <a:schemeClr val="accent1"/>
                  </a:solidFill>
                  <a:latin typeface="Times New Roman" pitchFamily="18" charset="0"/>
                </a:rPr>
                <a:t>已</a:t>
              </a:r>
            </a:p>
            <a:p>
              <a:pPr algn="ctr" eaLnBrk="0" hangingPunct="0"/>
              <a:r>
                <a:rPr lang="zh-CN" altLang="en-US">
                  <a:solidFill>
                    <a:schemeClr val="accent1"/>
                  </a:solidFill>
                  <a:latin typeface="Times New Roman" pitchFamily="18" charset="0"/>
                </a:rPr>
                <a:t>知</a:t>
              </a:r>
            </a:p>
            <a:p>
              <a:pPr algn="ctr" eaLnBrk="0" hangingPunct="0"/>
              <a:r>
                <a:rPr lang="zh-CN" altLang="en-US">
                  <a:solidFill>
                    <a:schemeClr val="accent1"/>
                  </a:solidFill>
                  <a:latin typeface="Times New Roman" pitchFamily="18" charset="0"/>
                </a:rPr>
                <a:t>错</a:t>
              </a:r>
            </a:p>
            <a:p>
              <a:pPr algn="ctr" eaLnBrk="0" hangingPunct="0"/>
              <a:r>
                <a:rPr lang="zh-CN" altLang="en-US">
                  <a:solidFill>
                    <a:schemeClr val="accent1"/>
                  </a:solidFill>
                  <a:latin typeface="Times New Roman" pitchFamily="18" charset="0"/>
                </a:rPr>
                <a:t>误</a:t>
              </a:r>
            </a:p>
          </p:txBody>
        </p:sp>
        <p:sp>
          <p:nvSpPr>
            <p:cNvPr id="136198" name="Rectangle 6"/>
            <p:cNvSpPr>
              <a:spLocks noChangeArrowheads="1"/>
            </p:cNvSpPr>
            <p:nvPr/>
          </p:nvSpPr>
          <p:spPr bwMode="auto">
            <a:xfrm>
              <a:off x="5577" y="9612"/>
              <a:ext cx="1890"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识别与记录错误</a:t>
              </a:r>
            </a:p>
          </p:txBody>
        </p:sp>
        <p:sp>
          <p:nvSpPr>
            <p:cNvPr id="136199" name="Rectangle 7"/>
            <p:cNvSpPr>
              <a:spLocks noChangeArrowheads="1"/>
            </p:cNvSpPr>
            <p:nvPr/>
          </p:nvSpPr>
          <p:spPr bwMode="auto">
            <a:xfrm>
              <a:off x="5577" y="10570"/>
              <a:ext cx="1890"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对错误进行评估</a:t>
              </a:r>
            </a:p>
          </p:txBody>
        </p:sp>
        <p:sp>
          <p:nvSpPr>
            <p:cNvPr id="136200" name="Rectangle 8"/>
            <p:cNvSpPr>
              <a:spLocks noChangeArrowheads="1"/>
            </p:cNvSpPr>
            <p:nvPr/>
          </p:nvSpPr>
          <p:spPr bwMode="auto">
            <a:xfrm>
              <a:off x="5577" y="11528"/>
              <a:ext cx="1890" cy="832"/>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记录错误</a:t>
              </a:r>
            </a:p>
            <a:p>
              <a:pPr algn="ctr" eaLnBrk="0" hangingPunct="0"/>
              <a:r>
                <a:rPr lang="zh-CN" altLang="en-US">
                  <a:solidFill>
                    <a:schemeClr val="accent1"/>
                  </a:solidFill>
                  <a:latin typeface="Times New Roman" pitchFamily="18" charset="0"/>
                </a:rPr>
                <a:t>解决方案</a:t>
              </a:r>
            </a:p>
          </p:txBody>
        </p:sp>
        <p:sp>
          <p:nvSpPr>
            <p:cNvPr id="136201" name="Line 9"/>
            <p:cNvSpPr>
              <a:spLocks noChangeShapeType="1"/>
            </p:cNvSpPr>
            <p:nvPr/>
          </p:nvSpPr>
          <p:spPr bwMode="auto">
            <a:xfrm>
              <a:off x="6522" y="10080"/>
              <a:ext cx="0" cy="468"/>
            </a:xfrm>
            <a:prstGeom prst="line">
              <a:avLst/>
            </a:prstGeom>
            <a:noFill/>
            <a:ln w="12700">
              <a:solidFill>
                <a:srgbClr val="FFFF00"/>
              </a:solidFill>
              <a:round/>
              <a:headEnd/>
              <a:tailEnd/>
            </a:ln>
            <a:effectLst/>
          </p:spPr>
          <p:txBody>
            <a:bodyPr/>
            <a:lstStyle/>
            <a:p>
              <a:endParaRPr lang="zh-CN" altLang="en-US"/>
            </a:p>
          </p:txBody>
        </p:sp>
        <p:sp>
          <p:nvSpPr>
            <p:cNvPr id="136202" name="Line 10"/>
            <p:cNvSpPr>
              <a:spLocks noChangeShapeType="1"/>
            </p:cNvSpPr>
            <p:nvPr/>
          </p:nvSpPr>
          <p:spPr bwMode="auto">
            <a:xfrm>
              <a:off x="6522" y="11046"/>
              <a:ext cx="0" cy="468"/>
            </a:xfrm>
            <a:prstGeom prst="line">
              <a:avLst/>
            </a:prstGeom>
            <a:noFill/>
            <a:ln w="12700">
              <a:solidFill>
                <a:srgbClr val="FFFF00"/>
              </a:solidFill>
              <a:round/>
              <a:headEnd/>
              <a:tailEnd/>
            </a:ln>
            <a:effectLst/>
          </p:spPr>
          <p:txBody>
            <a:bodyPr/>
            <a:lstStyle/>
            <a:p>
              <a:endParaRPr lang="zh-CN" altLang="en-US"/>
            </a:p>
          </p:txBody>
        </p:sp>
        <p:sp>
          <p:nvSpPr>
            <p:cNvPr id="136203" name="Line 11"/>
            <p:cNvSpPr>
              <a:spLocks noChangeShapeType="1"/>
            </p:cNvSpPr>
            <p:nvPr/>
          </p:nvSpPr>
          <p:spPr bwMode="auto">
            <a:xfrm>
              <a:off x="6522" y="12360"/>
              <a:ext cx="0" cy="468"/>
            </a:xfrm>
            <a:prstGeom prst="line">
              <a:avLst/>
            </a:prstGeom>
            <a:noFill/>
            <a:ln w="12700">
              <a:solidFill>
                <a:srgbClr val="FFFF00"/>
              </a:solidFill>
              <a:round/>
              <a:headEnd/>
              <a:tailEnd/>
            </a:ln>
            <a:effectLst/>
          </p:spPr>
          <p:txBody>
            <a:bodyPr/>
            <a:lstStyle/>
            <a:p>
              <a:endParaRPr lang="zh-CN" altLang="en-US"/>
            </a:p>
          </p:txBody>
        </p:sp>
        <p:sp>
          <p:nvSpPr>
            <p:cNvPr id="136204" name="Line 12"/>
            <p:cNvSpPr>
              <a:spLocks noChangeShapeType="1"/>
            </p:cNvSpPr>
            <p:nvPr/>
          </p:nvSpPr>
          <p:spPr bwMode="auto">
            <a:xfrm>
              <a:off x="4212" y="9834"/>
              <a:ext cx="136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36205" name="Line 13"/>
            <p:cNvSpPr>
              <a:spLocks noChangeShapeType="1"/>
            </p:cNvSpPr>
            <p:nvPr/>
          </p:nvSpPr>
          <p:spPr bwMode="auto">
            <a:xfrm>
              <a:off x="4212" y="10770"/>
              <a:ext cx="136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36206" name="Line 14"/>
            <p:cNvSpPr>
              <a:spLocks noChangeShapeType="1"/>
            </p:cNvSpPr>
            <p:nvPr/>
          </p:nvSpPr>
          <p:spPr bwMode="auto">
            <a:xfrm>
              <a:off x="4212" y="11952"/>
              <a:ext cx="136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36207" name="Line 15"/>
            <p:cNvSpPr>
              <a:spLocks noChangeShapeType="1"/>
            </p:cNvSpPr>
            <p:nvPr/>
          </p:nvSpPr>
          <p:spPr bwMode="auto">
            <a:xfrm>
              <a:off x="4212" y="13311"/>
              <a:ext cx="136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36208" name="Rectangle 16"/>
            <p:cNvSpPr>
              <a:spLocks noChangeArrowheads="1"/>
            </p:cNvSpPr>
            <p:nvPr/>
          </p:nvSpPr>
          <p:spPr bwMode="auto">
            <a:xfrm>
              <a:off x="5637" y="8460"/>
              <a:ext cx="1890"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（问题控制）</a:t>
              </a:r>
            </a:p>
          </p:txBody>
        </p:sp>
        <p:sp>
          <p:nvSpPr>
            <p:cNvPr id="136209" name="Line 17"/>
            <p:cNvSpPr>
              <a:spLocks noChangeShapeType="1"/>
            </p:cNvSpPr>
            <p:nvPr/>
          </p:nvSpPr>
          <p:spPr bwMode="auto">
            <a:xfrm>
              <a:off x="6522" y="8838"/>
              <a:ext cx="0" cy="780"/>
            </a:xfrm>
            <a:prstGeom prst="line">
              <a:avLst/>
            </a:prstGeom>
            <a:noFill/>
            <a:ln w="12700">
              <a:solidFill>
                <a:srgbClr val="FFFF00"/>
              </a:solidFill>
              <a:round/>
              <a:headEnd/>
              <a:tailEnd type="triangle" w="med" len="med"/>
            </a:ln>
            <a:effectLst/>
          </p:spPr>
          <p:txBody>
            <a:bodyPr/>
            <a:lstStyle/>
            <a:p>
              <a:endParaRPr lang="zh-CN" altLang="en-US"/>
            </a:p>
          </p:txBody>
        </p:sp>
        <p:sp>
          <p:nvSpPr>
            <p:cNvPr id="136210" name="Rectangle 18"/>
            <p:cNvSpPr>
              <a:spLocks noChangeArrowheads="1"/>
            </p:cNvSpPr>
            <p:nvPr/>
          </p:nvSpPr>
          <p:spPr bwMode="auto">
            <a:xfrm>
              <a:off x="8337" y="11661"/>
              <a:ext cx="945"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RFC</a:t>
              </a:r>
            </a:p>
          </p:txBody>
        </p:sp>
        <p:sp>
          <p:nvSpPr>
            <p:cNvPr id="136211" name="Line 19"/>
            <p:cNvSpPr>
              <a:spLocks noChangeShapeType="1"/>
            </p:cNvSpPr>
            <p:nvPr/>
          </p:nvSpPr>
          <p:spPr bwMode="auto">
            <a:xfrm>
              <a:off x="7467" y="11892"/>
              <a:ext cx="1050" cy="0"/>
            </a:xfrm>
            <a:prstGeom prst="line">
              <a:avLst/>
            </a:prstGeom>
            <a:noFill/>
            <a:ln w="12700">
              <a:solidFill>
                <a:srgbClr val="FFFF00"/>
              </a:solidFill>
              <a:round/>
              <a:headEnd/>
              <a:tailEnd type="triangle" w="med" len="med"/>
            </a:ln>
            <a:effectLst/>
          </p:spPr>
          <p:txBody>
            <a:bodyPr/>
            <a:lstStyle/>
            <a:p>
              <a:endParaRPr lang="zh-CN" altLang="en-US"/>
            </a:p>
          </p:txBody>
        </p:sp>
        <p:sp>
          <p:nvSpPr>
            <p:cNvPr id="136212" name="Line 20"/>
            <p:cNvSpPr>
              <a:spLocks noChangeShapeType="1"/>
            </p:cNvSpPr>
            <p:nvPr/>
          </p:nvSpPr>
          <p:spPr bwMode="auto">
            <a:xfrm>
              <a:off x="8517" y="11892"/>
              <a:ext cx="0" cy="624"/>
            </a:xfrm>
            <a:prstGeom prst="line">
              <a:avLst/>
            </a:prstGeom>
            <a:noFill/>
            <a:ln w="12700">
              <a:solidFill>
                <a:srgbClr val="FFFF00"/>
              </a:solidFill>
              <a:round/>
              <a:headEnd/>
              <a:tailEnd/>
            </a:ln>
            <a:effectLst/>
          </p:spPr>
          <p:txBody>
            <a:bodyPr/>
            <a:lstStyle/>
            <a:p>
              <a:endParaRPr lang="zh-CN" altLang="en-US"/>
            </a:p>
          </p:txBody>
        </p:sp>
        <p:sp>
          <p:nvSpPr>
            <p:cNvPr id="136213" name="Line 21"/>
            <p:cNvSpPr>
              <a:spLocks noChangeShapeType="1"/>
            </p:cNvSpPr>
            <p:nvPr/>
          </p:nvSpPr>
          <p:spPr bwMode="auto">
            <a:xfrm flipH="1">
              <a:off x="6522" y="12516"/>
              <a:ext cx="1995" cy="0"/>
            </a:xfrm>
            <a:prstGeom prst="line">
              <a:avLst/>
            </a:prstGeom>
            <a:noFill/>
            <a:ln w="12700">
              <a:solidFill>
                <a:srgbClr val="FFFF00"/>
              </a:solidFill>
              <a:round/>
              <a:headEnd/>
              <a:tailEnd type="triangle" w="med" len="med"/>
            </a:ln>
            <a:effectLst/>
          </p:spPr>
          <p:txBody>
            <a:bodyPr/>
            <a:lstStyle/>
            <a:p>
              <a:endParaRPr lang="zh-CN" altLang="en-US"/>
            </a:p>
          </p:txBody>
        </p:sp>
        <p:sp>
          <p:nvSpPr>
            <p:cNvPr id="136214" name="Rectangle 22"/>
            <p:cNvSpPr>
              <a:spLocks noChangeArrowheads="1"/>
            </p:cNvSpPr>
            <p:nvPr/>
          </p:nvSpPr>
          <p:spPr bwMode="auto">
            <a:xfrm>
              <a:off x="8097" y="12516"/>
              <a:ext cx="1680"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成功实施变更</a:t>
              </a:r>
            </a:p>
          </p:txBody>
        </p:sp>
        <p:sp>
          <p:nvSpPr>
            <p:cNvPr id="136215" name="Oval 23"/>
            <p:cNvSpPr>
              <a:spLocks noChangeArrowheads="1"/>
            </p:cNvSpPr>
            <p:nvPr/>
          </p:nvSpPr>
          <p:spPr bwMode="auto">
            <a:xfrm>
              <a:off x="5532" y="12813"/>
              <a:ext cx="1995" cy="1092"/>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结束错误及相关问题</a:t>
              </a:r>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zh-CN" altLang="en-US"/>
              <a:t>变更管理 </a:t>
            </a:r>
          </a:p>
        </p:txBody>
      </p:sp>
      <p:sp>
        <p:nvSpPr>
          <p:cNvPr id="115715" name="Rectangle 3"/>
          <p:cNvSpPr>
            <a:spLocks noGrp="1" noChangeArrowheads="1"/>
          </p:cNvSpPr>
          <p:nvPr>
            <p:ph type="body" idx="1"/>
          </p:nvPr>
        </p:nvSpPr>
        <p:spPr/>
        <p:txBody>
          <a:bodyPr/>
          <a:lstStyle/>
          <a:p>
            <a:r>
              <a:rPr lang="zh-CN" altLang="en-US"/>
              <a:t>变更管理是</a:t>
            </a:r>
            <a:r>
              <a:rPr lang="en-US" altLang="zh-CN"/>
              <a:t>IT</a:t>
            </a:r>
            <a:r>
              <a:rPr lang="zh-CN" altLang="en-US"/>
              <a:t>服务管理中最关键的流程之一，其目的是要确保在</a:t>
            </a:r>
            <a:r>
              <a:rPr lang="en-US" altLang="zh-CN"/>
              <a:t>IT</a:t>
            </a:r>
            <a:r>
              <a:rPr lang="zh-CN" altLang="en-US"/>
              <a:t>服务变动的过程中能够有标准化的方法以有效地监控这些变动，降低或消除因为变动所造成的问题。所谓“变动”是指一些在</a:t>
            </a:r>
            <a:r>
              <a:rPr lang="en-US" altLang="zh-CN"/>
              <a:t>IT</a:t>
            </a:r>
            <a:r>
              <a:rPr lang="zh-CN" altLang="en-US"/>
              <a:t>基础建设项目上的动作所造成一个新的状态。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zh-CN" altLang="en-US"/>
              <a:t>变更管理基本要素 </a:t>
            </a:r>
          </a:p>
        </p:txBody>
      </p:sp>
      <p:sp>
        <p:nvSpPr>
          <p:cNvPr id="116739" name="Rectangle 3"/>
          <p:cNvSpPr>
            <a:spLocks noGrp="1" noChangeArrowheads="1"/>
          </p:cNvSpPr>
          <p:nvPr>
            <p:ph type="body" idx="1"/>
          </p:nvPr>
        </p:nvSpPr>
        <p:spPr/>
        <p:txBody>
          <a:bodyPr/>
          <a:lstStyle/>
          <a:p>
            <a:r>
              <a:rPr lang="zh-CN" altLang="en-US"/>
              <a:t>变更</a:t>
            </a:r>
          </a:p>
          <a:p>
            <a:r>
              <a:rPr lang="zh-CN" altLang="en-US"/>
              <a:t>变更请求（</a:t>
            </a:r>
            <a:r>
              <a:rPr lang="en-US" altLang="zh-CN"/>
              <a:t>RFC</a:t>
            </a:r>
            <a:r>
              <a:rPr lang="zh-CN" altLang="en-US"/>
              <a:t>）</a:t>
            </a:r>
          </a:p>
          <a:p>
            <a:r>
              <a:rPr lang="zh-CN" altLang="en-US"/>
              <a:t>变更实施进度（</a:t>
            </a:r>
            <a:r>
              <a:rPr lang="en-US" altLang="zh-CN"/>
              <a:t>FSC</a:t>
            </a:r>
            <a:r>
              <a:rPr lang="zh-CN" altLang="en-US"/>
              <a:t>） </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zh-CN" altLang="en-US"/>
              <a:t>变更管理的主要活动 </a:t>
            </a:r>
          </a:p>
        </p:txBody>
      </p:sp>
      <p:grpSp>
        <p:nvGrpSpPr>
          <p:cNvPr id="2" name="Group 4"/>
          <p:cNvGrpSpPr>
            <a:grpSpLocks/>
          </p:cNvGrpSpPr>
          <p:nvPr/>
        </p:nvGrpSpPr>
        <p:grpSpPr bwMode="auto">
          <a:xfrm>
            <a:off x="2051050" y="1484313"/>
            <a:ext cx="5329238" cy="4897437"/>
            <a:chOff x="3582" y="9864"/>
            <a:chExt cx="4935" cy="5148"/>
          </a:xfrm>
        </p:grpSpPr>
        <p:grpSp>
          <p:nvGrpSpPr>
            <p:cNvPr id="3" name="Group 5"/>
            <p:cNvGrpSpPr>
              <a:grpSpLocks/>
            </p:cNvGrpSpPr>
            <p:nvPr/>
          </p:nvGrpSpPr>
          <p:grpSpPr bwMode="auto">
            <a:xfrm>
              <a:off x="4527" y="9864"/>
              <a:ext cx="3150" cy="5148"/>
              <a:chOff x="4527" y="9864"/>
              <a:chExt cx="3150" cy="5148"/>
            </a:xfrm>
          </p:grpSpPr>
          <p:sp>
            <p:nvSpPr>
              <p:cNvPr id="117766" name="Rectangle 6"/>
              <p:cNvSpPr>
                <a:spLocks noChangeArrowheads="1"/>
              </p:cNvSpPr>
              <p:nvPr/>
            </p:nvSpPr>
            <p:spPr bwMode="auto">
              <a:xfrm>
                <a:off x="4527" y="9864"/>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接受</a:t>
                </a:r>
                <a:r>
                  <a:rPr lang="en-US" altLang="zh-CN" sz="1400">
                    <a:solidFill>
                      <a:schemeClr val="accent1"/>
                    </a:solidFill>
                    <a:latin typeface="Times New Roman" pitchFamily="18" charset="0"/>
                  </a:rPr>
                  <a:t>RFC </a:t>
                </a:r>
                <a:endParaRPr lang="en-US" altLang="zh-CN" sz="1400">
                  <a:solidFill>
                    <a:schemeClr val="accent1"/>
                  </a:solidFill>
                </a:endParaRPr>
              </a:p>
            </p:txBody>
          </p:sp>
          <p:sp>
            <p:nvSpPr>
              <p:cNvPr id="117767" name="Rectangle 7"/>
              <p:cNvSpPr>
                <a:spLocks noChangeArrowheads="1"/>
              </p:cNvSpPr>
              <p:nvPr/>
            </p:nvSpPr>
            <p:spPr bwMode="auto">
              <a:xfrm>
                <a:off x="4527" y="10633"/>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估计、计划及排定变更</a:t>
                </a:r>
                <a:endParaRPr lang="zh-CN" altLang="en-US" sz="1400">
                  <a:solidFill>
                    <a:schemeClr val="accent1"/>
                  </a:solidFill>
                </a:endParaRPr>
              </a:p>
            </p:txBody>
          </p:sp>
          <p:sp>
            <p:nvSpPr>
              <p:cNvPr id="117768" name="Rectangle 8"/>
              <p:cNvSpPr>
                <a:spLocks noChangeArrowheads="1"/>
              </p:cNvSpPr>
              <p:nvPr/>
            </p:nvSpPr>
            <p:spPr bwMode="auto">
              <a:xfrm>
                <a:off x="4527" y="11424"/>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开发</a:t>
                </a:r>
                <a:r>
                  <a:rPr lang="en-US" altLang="zh-CN" sz="1400">
                    <a:solidFill>
                      <a:schemeClr val="accent1"/>
                    </a:solidFill>
                    <a:latin typeface="Times New Roman" pitchFamily="18" charset="0"/>
                  </a:rPr>
                  <a:t>/</a:t>
                </a:r>
                <a:r>
                  <a:rPr lang="zh-CN" altLang="en-US" sz="1400">
                    <a:solidFill>
                      <a:schemeClr val="accent1"/>
                    </a:solidFill>
                    <a:latin typeface="Times New Roman" pitchFamily="18" charset="0"/>
                  </a:rPr>
                  <a:t>建立</a:t>
                </a:r>
                <a:endParaRPr lang="zh-CN" altLang="en-US" sz="1400">
                  <a:solidFill>
                    <a:schemeClr val="accent1"/>
                  </a:solidFill>
                </a:endParaRPr>
              </a:p>
            </p:txBody>
          </p:sp>
          <p:sp>
            <p:nvSpPr>
              <p:cNvPr id="117769" name="Rectangle 9"/>
              <p:cNvSpPr>
                <a:spLocks noChangeArrowheads="1"/>
              </p:cNvSpPr>
              <p:nvPr/>
            </p:nvSpPr>
            <p:spPr bwMode="auto">
              <a:xfrm>
                <a:off x="4527" y="12189"/>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测试</a:t>
                </a:r>
                <a:endParaRPr lang="zh-CN" altLang="en-US" sz="1400">
                  <a:solidFill>
                    <a:schemeClr val="accent1"/>
                  </a:solidFill>
                </a:endParaRPr>
              </a:p>
            </p:txBody>
          </p:sp>
          <p:sp>
            <p:nvSpPr>
              <p:cNvPr id="117770" name="Rectangle 10"/>
              <p:cNvSpPr>
                <a:spLocks noChangeArrowheads="1"/>
              </p:cNvSpPr>
              <p:nvPr/>
            </p:nvSpPr>
            <p:spPr bwMode="auto">
              <a:xfrm>
                <a:off x="4527" y="12984"/>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执行</a:t>
                </a:r>
                <a:endParaRPr lang="zh-CN" altLang="en-US" sz="1400">
                  <a:solidFill>
                    <a:schemeClr val="accent1"/>
                  </a:solidFill>
                </a:endParaRPr>
              </a:p>
            </p:txBody>
          </p:sp>
          <p:sp>
            <p:nvSpPr>
              <p:cNvPr id="117771" name="Rectangle 11"/>
              <p:cNvSpPr>
                <a:spLocks noChangeArrowheads="1"/>
              </p:cNvSpPr>
              <p:nvPr/>
            </p:nvSpPr>
            <p:spPr bwMode="auto">
              <a:xfrm>
                <a:off x="4527" y="13764"/>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复审</a:t>
                </a:r>
                <a:endParaRPr lang="zh-CN" altLang="en-US" sz="1400">
                  <a:solidFill>
                    <a:schemeClr val="accent1"/>
                  </a:solidFill>
                </a:endParaRPr>
              </a:p>
            </p:txBody>
          </p:sp>
          <p:sp>
            <p:nvSpPr>
              <p:cNvPr id="117772" name="Rectangle 12"/>
              <p:cNvSpPr>
                <a:spLocks noChangeArrowheads="1"/>
              </p:cNvSpPr>
              <p:nvPr/>
            </p:nvSpPr>
            <p:spPr bwMode="auto">
              <a:xfrm>
                <a:off x="4527" y="14544"/>
                <a:ext cx="315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结束</a:t>
                </a:r>
                <a:endParaRPr lang="zh-CN" altLang="en-US" sz="1400">
                  <a:solidFill>
                    <a:schemeClr val="accent1"/>
                  </a:solidFill>
                </a:endParaRPr>
              </a:p>
            </p:txBody>
          </p:sp>
          <p:sp>
            <p:nvSpPr>
              <p:cNvPr id="117773" name="Line 13"/>
              <p:cNvSpPr>
                <a:spLocks noChangeShapeType="1"/>
              </p:cNvSpPr>
              <p:nvPr/>
            </p:nvSpPr>
            <p:spPr bwMode="auto">
              <a:xfrm>
                <a:off x="6102" y="1033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17774" name="Line 14"/>
              <p:cNvSpPr>
                <a:spLocks noChangeShapeType="1"/>
              </p:cNvSpPr>
              <p:nvPr/>
            </p:nvSpPr>
            <p:spPr bwMode="auto">
              <a:xfrm>
                <a:off x="6102" y="1111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17775" name="Line 15"/>
              <p:cNvSpPr>
                <a:spLocks noChangeShapeType="1"/>
              </p:cNvSpPr>
              <p:nvPr/>
            </p:nvSpPr>
            <p:spPr bwMode="auto">
              <a:xfrm>
                <a:off x="6102" y="1189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17776" name="Line 16"/>
              <p:cNvSpPr>
                <a:spLocks noChangeShapeType="1"/>
              </p:cNvSpPr>
              <p:nvPr/>
            </p:nvSpPr>
            <p:spPr bwMode="auto">
              <a:xfrm>
                <a:off x="6102" y="1267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17777" name="Line 17"/>
              <p:cNvSpPr>
                <a:spLocks noChangeShapeType="1"/>
              </p:cNvSpPr>
              <p:nvPr/>
            </p:nvSpPr>
            <p:spPr bwMode="auto">
              <a:xfrm>
                <a:off x="6102" y="1345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17778" name="Line 18"/>
              <p:cNvSpPr>
                <a:spLocks noChangeShapeType="1"/>
              </p:cNvSpPr>
              <p:nvPr/>
            </p:nvSpPr>
            <p:spPr bwMode="auto">
              <a:xfrm>
                <a:off x="6102" y="14232"/>
                <a:ext cx="0" cy="312"/>
              </a:xfrm>
              <a:prstGeom prst="line">
                <a:avLst/>
              </a:prstGeom>
              <a:noFill/>
              <a:ln w="9525">
                <a:solidFill>
                  <a:srgbClr val="FFFF00"/>
                </a:solidFill>
                <a:round/>
                <a:headEnd/>
                <a:tailEnd type="triangle" w="med" len="med"/>
              </a:ln>
              <a:effectLst/>
            </p:spPr>
            <p:txBody>
              <a:bodyPr/>
              <a:lstStyle/>
              <a:p>
                <a:endParaRPr lang="zh-CN" altLang="en-US"/>
              </a:p>
            </p:txBody>
          </p:sp>
        </p:grpSp>
        <p:sp>
          <p:nvSpPr>
            <p:cNvPr id="117779" name="Line 19"/>
            <p:cNvSpPr>
              <a:spLocks noChangeShapeType="1"/>
            </p:cNvSpPr>
            <p:nvPr/>
          </p:nvSpPr>
          <p:spPr bwMode="auto">
            <a:xfrm>
              <a:off x="7677" y="13296"/>
              <a:ext cx="840" cy="0"/>
            </a:xfrm>
            <a:prstGeom prst="line">
              <a:avLst/>
            </a:prstGeom>
            <a:noFill/>
            <a:ln w="9525">
              <a:solidFill>
                <a:srgbClr val="FFFF00"/>
              </a:solidFill>
              <a:round/>
              <a:headEnd/>
              <a:tailEnd/>
            </a:ln>
            <a:effectLst/>
          </p:spPr>
          <p:txBody>
            <a:bodyPr/>
            <a:lstStyle/>
            <a:p>
              <a:endParaRPr lang="zh-CN" altLang="en-US"/>
            </a:p>
          </p:txBody>
        </p:sp>
        <p:sp>
          <p:nvSpPr>
            <p:cNvPr id="117780" name="Line 20"/>
            <p:cNvSpPr>
              <a:spLocks noChangeShapeType="1"/>
            </p:cNvSpPr>
            <p:nvPr/>
          </p:nvSpPr>
          <p:spPr bwMode="auto">
            <a:xfrm>
              <a:off x="8517" y="10815"/>
              <a:ext cx="0" cy="2496"/>
            </a:xfrm>
            <a:prstGeom prst="line">
              <a:avLst/>
            </a:prstGeom>
            <a:noFill/>
            <a:ln w="9525">
              <a:solidFill>
                <a:srgbClr val="FFFF00"/>
              </a:solidFill>
              <a:round/>
              <a:headEnd/>
              <a:tailEnd/>
            </a:ln>
            <a:effectLst/>
          </p:spPr>
          <p:txBody>
            <a:bodyPr/>
            <a:lstStyle/>
            <a:p>
              <a:endParaRPr lang="zh-CN" altLang="en-US"/>
            </a:p>
          </p:txBody>
        </p:sp>
        <p:sp>
          <p:nvSpPr>
            <p:cNvPr id="117781" name="Line 21"/>
            <p:cNvSpPr>
              <a:spLocks noChangeShapeType="1"/>
            </p:cNvSpPr>
            <p:nvPr/>
          </p:nvSpPr>
          <p:spPr bwMode="auto">
            <a:xfrm flipH="1">
              <a:off x="7677" y="10800"/>
              <a:ext cx="840" cy="0"/>
            </a:xfrm>
            <a:prstGeom prst="line">
              <a:avLst/>
            </a:prstGeom>
            <a:noFill/>
            <a:ln w="9525">
              <a:solidFill>
                <a:srgbClr val="FFFF00"/>
              </a:solidFill>
              <a:round/>
              <a:headEnd/>
              <a:tailEnd type="triangle" w="med" len="med"/>
            </a:ln>
            <a:effectLst/>
          </p:spPr>
          <p:txBody>
            <a:bodyPr/>
            <a:lstStyle/>
            <a:p>
              <a:endParaRPr lang="zh-CN" altLang="en-US"/>
            </a:p>
          </p:txBody>
        </p:sp>
        <p:sp>
          <p:nvSpPr>
            <p:cNvPr id="117782" name="Line 22"/>
            <p:cNvSpPr>
              <a:spLocks noChangeShapeType="1"/>
            </p:cNvSpPr>
            <p:nvPr/>
          </p:nvSpPr>
          <p:spPr bwMode="auto">
            <a:xfrm>
              <a:off x="4212" y="12435"/>
              <a:ext cx="315" cy="0"/>
            </a:xfrm>
            <a:prstGeom prst="line">
              <a:avLst/>
            </a:prstGeom>
            <a:noFill/>
            <a:ln w="9525">
              <a:solidFill>
                <a:srgbClr val="FFFF00"/>
              </a:solidFill>
              <a:round/>
              <a:headEnd/>
              <a:tailEnd/>
            </a:ln>
            <a:effectLst/>
          </p:spPr>
          <p:txBody>
            <a:bodyPr/>
            <a:lstStyle/>
            <a:p>
              <a:endParaRPr lang="zh-CN" altLang="en-US"/>
            </a:p>
          </p:txBody>
        </p:sp>
        <p:sp>
          <p:nvSpPr>
            <p:cNvPr id="117783" name="Line 23"/>
            <p:cNvSpPr>
              <a:spLocks noChangeShapeType="1"/>
            </p:cNvSpPr>
            <p:nvPr/>
          </p:nvSpPr>
          <p:spPr bwMode="auto">
            <a:xfrm>
              <a:off x="4212" y="11676"/>
              <a:ext cx="0" cy="780"/>
            </a:xfrm>
            <a:prstGeom prst="line">
              <a:avLst/>
            </a:prstGeom>
            <a:noFill/>
            <a:ln w="9525">
              <a:solidFill>
                <a:srgbClr val="FFFF00"/>
              </a:solidFill>
              <a:round/>
              <a:headEnd/>
              <a:tailEnd/>
            </a:ln>
            <a:effectLst/>
          </p:spPr>
          <p:txBody>
            <a:bodyPr/>
            <a:lstStyle/>
            <a:p>
              <a:endParaRPr lang="zh-CN" altLang="en-US"/>
            </a:p>
          </p:txBody>
        </p:sp>
        <p:sp>
          <p:nvSpPr>
            <p:cNvPr id="117784" name="Line 24"/>
            <p:cNvSpPr>
              <a:spLocks noChangeShapeType="1"/>
            </p:cNvSpPr>
            <p:nvPr/>
          </p:nvSpPr>
          <p:spPr bwMode="auto">
            <a:xfrm>
              <a:off x="4212" y="11676"/>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117785" name="Line 25"/>
            <p:cNvSpPr>
              <a:spLocks noChangeShapeType="1"/>
            </p:cNvSpPr>
            <p:nvPr/>
          </p:nvSpPr>
          <p:spPr bwMode="auto">
            <a:xfrm>
              <a:off x="3582" y="14856"/>
              <a:ext cx="945" cy="0"/>
            </a:xfrm>
            <a:prstGeom prst="line">
              <a:avLst/>
            </a:prstGeom>
            <a:noFill/>
            <a:ln w="9525">
              <a:solidFill>
                <a:srgbClr val="FFFF00"/>
              </a:solidFill>
              <a:round/>
              <a:headEnd/>
              <a:tailEnd/>
            </a:ln>
            <a:effectLst/>
          </p:spPr>
          <p:txBody>
            <a:bodyPr/>
            <a:lstStyle/>
            <a:p>
              <a:endParaRPr lang="zh-CN" altLang="en-US"/>
            </a:p>
          </p:txBody>
        </p:sp>
        <p:sp>
          <p:nvSpPr>
            <p:cNvPr id="117786" name="Line 26"/>
            <p:cNvSpPr>
              <a:spLocks noChangeShapeType="1"/>
            </p:cNvSpPr>
            <p:nvPr/>
          </p:nvSpPr>
          <p:spPr bwMode="auto">
            <a:xfrm>
              <a:off x="3582" y="10020"/>
              <a:ext cx="0" cy="4836"/>
            </a:xfrm>
            <a:prstGeom prst="line">
              <a:avLst/>
            </a:prstGeom>
            <a:noFill/>
            <a:ln w="9525">
              <a:solidFill>
                <a:srgbClr val="FFFF00"/>
              </a:solidFill>
              <a:round/>
              <a:headEnd/>
              <a:tailEnd/>
            </a:ln>
            <a:effectLst/>
          </p:spPr>
          <p:txBody>
            <a:bodyPr/>
            <a:lstStyle/>
            <a:p>
              <a:endParaRPr lang="zh-CN" altLang="en-US"/>
            </a:p>
          </p:txBody>
        </p:sp>
        <p:sp>
          <p:nvSpPr>
            <p:cNvPr id="117787" name="Line 27"/>
            <p:cNvSpPr>
              <a:spLocks noChangeShapeType="1"/>
            </p:cNvSpPr>
            <p:nvPr/>
          </p:nvSpPr>
          <p:spPr bwMode="auto">
            <a:xfrm>
              <a:off x="3582" y="10020"/>
              <a:ext cx="945" cy="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zh-CN" altLang="en-US">
                <a:latin typeface="Times New Roman" pitchFamily="18" charset="0"/>
              </a:rPr>
              <a:t>排定变更流程</a:t>
            </a:r>
            <a:r>
              <a:rPr lang="zh-CN" altLang="en-US"/>
              <a:t> </a:t>
            </a:r>
          </a:p>
        </p:txBody>
      </p:sp>
      <p:grpSp>
        <p:nvGrpSpPr>
          <p:cNvPr id="2" name="Group 4"/>
          <p:cNvGrpSpPr>
            <a:grpSpLocks/>
          </p:cNvGrpSpPr>
          <p:nvPr/>
        </p:nvGrpSpPr>
        <p:grpSpPr bwMode="auto">
          <a:xfrm>
            <a:off x="228600" y="1295400"/>
            <a:ext cx="7467600" cy="5334000"/>
            <a:chOff x="2217" y="2532"/>
            <a:chExt cx="7350" cy="4524"/>
          </a:xfrm>
        </p:grpSpPr>
        <p:grpSp>
          <p:nvGrpSpPr>
            <p:cNvPr id="3" name="Group 5"/>
            <p:cNvGrpSpPr>
              <a:grpSpLocks/>
            </p:cNvGrpSpPr>
            <p:nvPr/>
          </p:nvGrpSpPr>
          <p:grpSpPr bwMode="auto">
            <a:xfrm>
              <a:off x="3102" y="2532"/>
              <a:ext cx="6465" cy="4524"/>
              <a:chOff x="3102" y="2532"/>
              <a:chExt cx="6465" cy="4524"/>
            </a:xfrm>
          </p:grpSpPr>
          <p:grpSp>
            <p:nvGrpSpPr>
              <p:cNvPr id="4" name="Group 6"/>
              <p:cNvGrpSpPr>
                <a:grpSpLocks/>
              </p:cNvGrpSpPr>
              <p:nvPr/>
            </p:nvGrpSpPr>
            <p:grpSpPr bwMode="auto">
              <a:xfrm>
                <a:off x="3687" y="2532"/>
                <a:ext cx="5880" cy="4524"/>
                <a:chOff x="4212" y="2532"/>
                <a:chExt cx="5880" cy="4524"/>
              </a:xfrm>
            </p:grpSpPr>
            <p:grpSp>
              <p:nvGrpSpPr>
                <p:cNvPr id="5" name="Group 7"/>
                <p:cNvGrpSpPr>
                  <a:grpSpLocks/>
                </p:cNvGrpSpPr>
                <p:nvPr/>
              </p:nvGrpSpPr>
              <p:grpSpPr bwMode="auto">
                <a:xfrm>
                  <a:off x="4212" y="2532"/>
                  <a:ext cx="5880" cy="4524"/>
                  <a:chOff x="4212" y="2532"/>
                  <a:chExt cx="5880" cy="4524"/>
                </a:xfrm>
              </p:grpSpPr>
              <p:sp>
                <p:nvSpPr>
                  <p:cNvPr id="137224" name="Rectangle 8"/>
                  <p:cNvSpPr>
                    <a:spLocks noChangeArrowheads="1"/>
                  </p:cNvSpPr>
                  <p:nvPr/>
                </p:nvSpPr>
                <p:spPr bwMode="auto">
                  <a:xfrm>
                    <a:off x="4264" y="2532"/>
                    <a:ext cx="252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变更发起人提交</a:t>
                    </a:r>
                    <a:r>
                      <a:rPr lang="en-US" altLang="zh-CN">
                        <a:solidFill>
                          <a:schemeClr val="accent1"/>
                        </a:solidFill>
                        <a:latin typeface="Times New Roman" pitchFamily="18" charset="0"/>
                      </a:rPr>
                      <a:t>RFC</a:t>
                    </a:r>
                  </a:p>
                </p:txBody>
              </p:sp>
              <p:sp>
                <p:nvSpPr>
                  <p:cNvPr id="137225" name="Rectangle 9"/>
                  <p:cNvSpPr>
                    <a:spLocks noChangeArrowheads="1"/>
                  </p:cNvSpPr>
                  <p:nvPr/>
                </p:nvSpPr>
                <p:spPr bwMode="auto">
                  <a:xfrm>
                    <a:off x="4264" y="3468"/>
                    <a:ext cx="252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变更管理经理审查</a:t>
                    </a:r>
                    <a:r>
                      <a:rPr lang="en-US" altLang="zh-CN">
                        <a:solidFill>
                          <a:schemeClr val="accent1"/>
                        </a:solidFill>
                        <a:latin typeface="Times New Roman" pitchFamily="18" charset="0"/>
                      </a:rPr>
                      <a:t>RFC</a:t>
                    </a:r>
                  </a:p>
                </p:txBody>
              </p:sp>
              <p:sp>
                <p:nvSpPr>
                  <p:cNvPr id="137226" name="Rectangle 10"/>
                  <p:cNvSpPr>
                    <a:spLocks noChangeArrowheads="1"/>
                  </p:cNvSpPr>
                  <p:nvPr/>
                </p:nvSpPr>
                <p:spPr bwMode="auto">
                  <a:xfrm>
                    <a:off x="4212" y="4404"/>
                    <a:ext cx="262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变更经理初步确定优先级别</a:t>
                    </a:r>
                  </a:p>
                </p:txBody>
              </p:sp>
              <p:sp>
                <p:nvSpPr>
                  <p:cNvPr id="137227" name="AutoShape 11"/>
                  <p:cNvSpPr>
                    <a:spLocks noChangeArrowheads="1"/>
                  </p:cNvSpPr>
                  <p:nvPr/>
                </p:nvSpPr>
                <p:spPr bwMode="auto">
                  <a:xfrm>
                    <a:off x="4632" y="5340"/>
                    <a:ext cx="1785" cy="780"/>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紧急</a:t>
                    </a:r>
                  </a:p>
                </p:txBody>
              </p:sp>
              <p:sp>
                <p:nvSpPr>
                  <p:cNvPr id="137228" name="Rectangle 12"/>
                  <p:cNvSpPr>
                    <a:spLocks noChangeArrowheads="1"/>
                  </p:cNvSpPr>
                  <p:nvPr/>
                </p:nvSpPr>
                <p:spPr bwMode="auto">
                  <a:xfrm>
                    <a:off x="4369" y="6588"/>
                    <a:ext cx="231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转常规变更流程</a:t>
                    </a:r>
                  </a:p>
                </p:txBody>
              </p:sp>
              <p:sp>
                <p:nvSpPr>
                  <p:cNvPr id="137229" name="Rectangle 13"/>
                  <p:cNvSpPr>
                    <a:spLocks noChangeArrowheads="1"/>
                  </p:cNvSpPr>
                  <p:nvPr/>
                </p:nvSpPr>
                <p:spPr bwMode="auto">
                  <a:xfrm>
                    <a:off x="7782" y="5496"/>
                    <a:ext cx="231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转紧急变更流程</a:t>
                    </a:r>
                  </a:p>
                </p:txBody>
              </p:sp>
              <p:sp>
                <p:nvSpPr>
                  <p:cNvPr id="137230" name="Line 14"/>
                  <p:cNvSpPr>
                    <a:spLocks noChangeShapeType="1"/>
                  </p:cNvSpPr>
                  <p:nvPr/>
                </p:nvSpPr>
                <p:spPr bwMode="auto">
                  <a:xfrm>
                    <a:off x="5472" y="3000"/>
                    <a:ext cx="0" cy="468"/>
                  </a:xfrm>
                  <a:prstGeom prst="line">
                    <a:avLst/>
                  </a:prstGeom>
                  <a:noFill/>
                  <a:ln w="9525">
                    <a:solidFill>
                      <a:srgbClr val="FFFF00"/>
                    </a:solidFill>
                    <a:round/>
                    <a:headEnd/>
                    <a:tailEnd type="triangle" w="med" len="med"/>
                  </a:ln>
                  <a:effectLst/>
                </p:spPr>
                <p:txBody>
                  <a:bodyPr/>
                  <a:lstStyle/>
                  <a:p>
                    <a:endParaRPr lang="zh-CN" altLang="en-US"/>
                  </a:p>
                </p:txBody>
              </p:sp>
            </p:grpSp>
            <p:sp>
              <p:nvSpPr>
                <p:cNvPr id="137231" name="Line 15"/>
                <p:cNvSpPr>
                  <a:spLocks noChangeShapeType="1"/>
                </p:cNvSpPr>
                <p:nvPr/>
              </p:nvSpPr>
              <p:spPr bwMode="auto">
                <a:xfrm>
                  <a:off x="5472" y="3936"/>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7232" name="Line 16"/>
                <p:cNvSpPr>
                  <a:spLocks noChangeShapeType="1"/>
                </p:cNvSpPr>
                <p:nvPr/>
              </p:nvSpPr>
              <p:spPr bwMode="auto">
                <a:xfrm>
                  <a:off x="5487" y="4872"/>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7233" name="Line 17"/>
                <p:cNvSpPr>
                  <a:spLocks noChangeShapeType="1"/>
                </p:cNvSpPr>
                <p:nvPr/>
              </p:nvSpPr>
              <p:spPr bwMode="auto">
                <a:xfrm>
                  <a:off x="5502" y="6120"/>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7234" name="Line 18"/>
                <p:cNvSpPr>
                  <a:spLocks noChangeShapeType="1"/>
                </p:cNvSpPr>
                <p:nvPr/>
              </p:nvSpPr>
              <p:spPr bwMode="auto">
                <a:xfrm>
                  <a:off x="6417" y="5727"/>
                  <a:ext cx="1365"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37235" name="Line 19"/>
              <p:cNvSpPr>
                <a:spLocks noChangeShapeType="1"/>
              </p:cNvSpPr>
              <p:nvPr/>
            </p:nvSpPr>
            <p:spPr bwMode="auto">
              <a:xfrm>
                <a:off x="3117" y="3735"/>
                <a:ext cx="630" cy="0"/>
              </a:xfrm>
              <a:prstGeom prst="line">
                <a:avLst/>
              </a:prstGeom>
              <a:noFill/>
              <a:ln w="9525">
                <a:solidFill>
                  <a:srgbClr val="FFFF00"/>
                </a:solidFill>
                <a:round/>
                <a:headEnd/>
                <a:tailEnd/>
              </a:ln>
              <a:effectLst/>
            </p:spPr>
            <p:txBody>
              <a:bodyPr/>
              <a:lstStyle/>
              <a:p>
                <a:endParaRPr lang="zh-CN" altLang="en-US"/>
              </a:p>
            </p:txBody>
          </p:sp>
          <p:sp>
            <p:nvSpPr>
              <p:cNvPr id="137236" name="Line 20"/>
              <p:cNvSpPr>
                <a:spLocks noChangeShapeType="1"/>
              </p:cNvSpPr>
              <p:nvPr/>
            </p:nvSpPr>
            <p:spPr bwMode="auto">
              <a:xfrm>
                <a:off x="3102" y="2799"/>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137237" name="Line 21"/>
              <p:cNvSpPr>
                <a:spLocks noChangeShapeType="1"/>
              </p:cNvSpPr>
              <p:nvPr/>
            </p:nvSpPr>
            <p:spPr bwMode="auto">
              <a:xfrm>
                <a:off x="3102" y="2814"/>
                <a:ext cx="0" cy="936"/>
              </a:xfrm>
              <a:prstGeom prst="line">
                <a:avLst/>
              </a:prstGeom>
              <a:noFill/>
              <a:ln w="9525">
                <a:solidFill>
                  <a:srgbClr val="FFFF00"/>
                </a:solidFill>
                <a:round/>
                <a:headEnd/>
                <a:tailEnd/>
              </a:ln>
              <a:effectLst/>
            </p:spPr>
            <p:txBody>
              <a:bodyPr/>
              <a:lstStyle/>
              <a:p>
                <a:endParaRPr lang="zh-CN" altLang="en-US"/>
              </a:p>
            </p:txBody>
          </p:sp>
        </p:grpSp>
        <p:sp>
          <p:nvSpPr>
            <p:cNvPr id="137238" name="Rectangle 22"/>
            <p:cNvSpPr>
              <a:spLocks noChangeArrowheads="1"/>
            </p:cNvSpPr>
            <p:nvPr/>
          </p:nvSpPr>
          <p:spPr bwMode="auto">
            <a:xfrm>
              <a:off x="2217" y="3000"/>
              <a:ext cx="840" cy="468"/>
            </a:xfrm>
            <a:prstGeom prst="rect">
              <a:avLst/>
            </a:prstGeom>
            <a:no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拒绝</a:t>
              </a:r>
            </a:p>
          </p:txBody>
        </p:sp>
        <p:sp>
          <p:nvSpPr>
            <p:cNvPr id="137239" name="Rectangle 23"/>
            <p:cNvSpPr>
              <a:spLocks noChangeArrowheads="1"/>
            </p:cNvSpPr>
            <p:nvPr/>
          </p:nvSpPr>
          <p:spPr bwMode="auto">
            <a:xfrm>
              <a:off x="5157" y="3936"/>
              <a:ext cx="840" cy="468"/>
            </a:xfrm>
            <a:prstGeom prst="rect">
              <a:avLst/>
            </a:prstGeom>
            <a:no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接受</a:t>
              </a:r>
            </a:p>
          </p:txBody>
        </p:sp>
        <p:sp>
          <p:nvSpPr>
            <p:cNvPr id="137240" name="Rectangle 24"/>
            <p:cNvSpPr>
              <a:spLocks noChangeArrowheads="1"/>
            </p:cNvSpPr>
            <p:nvPr/>
          </p:nvSpPr>
          <p:spPr bwMode="auto">
            <a:xfrm>
              <a:off x="5997" y="5184"/>
              <a:ext cx="840" cy="468"/>
            </a:xfrm>
            <a:prstGeom prst="rect">
              <a:avLst/>
            </a:prstGeom>
            <a:no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是</a:t>
              </a:r>
            </a:p>
          </p:txBody>
        </p:sp>
        <p:sp>
          <p:nvSpPr>
            <p:cNvPr id="137241" name="Rectangle 25"/>
            <p:cNvSpPr>
              <a:spLocks noChangeArrowheads="1"/>
            </p:cNvSpPr>
            <p:nvPr/>
          </p:nvSpPr>
          <p:spPr bwMode="auto">
            <a:xfrm>
              <a:off x="5262" y="6120"/>
              <a:ext cx="840" cy="468"/>
            </a:xfrm>
            <a:prstGeom prst="rect">
              <a:avLst/>
            </a:prstGeom>
            <a:no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否</a:t>
              </a:r>
            </a:p>
          </p:txBody>
        </p:sp>
        <p:sp>
          <p:nvSpPr>
            <p:cNvPr id="137242" name="Line 26"/>
            <p:cNvSpPr>
              <a:spLocks noChangeShapeType="1"/>
            </p:cNvSpPr>
            <p:nvPr/>
          </p:nvSpPr>
          <p:spPr bwMode="auto">
            <a:xfrm>
              <a:off x="6252" y="3705"/>
              <a:ext cx="1785" cy="0"/>
            </a:xfrm>
            <a:prstGeom prst="line">
              <a:avLst/>
            </a:prstGeom>
            <a:noFill/>
            <a:ln w="9525">
              <a:solidFill>
                <a:srgbClr val="FFFF00"/>
              </a:solidFill>
              <a:prstDash val="dash"/>
              <a:round/>
              <a:headEnd/>
              <a:tailEnd/>
            </a:ln>
            <a:effectLst/>
          </p:spPr>
          <p:txBody>
            <a:bodyPr/>
            <a:lstStyle/>
            <a:p>
              <a:endParaRPr lang="zh-CN" altLang="en-US"/>
            </a:p>
          </p:txBody>
        </p:sp>
        <p:sp>
          <p:nvSpPr>
            <p:cNvPr id="137243" name="Rectangle 27"/>
            <p:cNvSpPr>
              <a:spLocks noChangeArrowheads="1"/>
            </p:cNvSpPr>
            <p:nvPr/>
          </p:nvSpPr>
          <p:spPr bwMode="auto">
            <a:xfrm>
              <a:off x="8052" y="3372"/>
              <a:ext cx="1425" cy="705"/>
            </a:xfrm>
            <a:prstGeom prst="rect">
              <a:avLst/>
            </a:prstGeom>
            <a:solidFill>
              <a:srgbClr val="FFFFFF"/>
            </a:solidFill>
            <a:ln w="9525">
              <a:solidFill>
                <a:srgbClr val="FFFF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在</a:t>
              </a:r>
              <a:r>
                <a:rPr lang="en-US" altLang="zh-CN">
                  <a:solidFill>
                    <a:schemeClr val="accent1"/>
                  </a:solidFill>
                  <a:latin typeface="Times New Roman" pitchFamily="18" charset="0"/>
                </a:rPr>
                <a:t>CMDB</a:t>
              </a:r>
              <a:r>
                <a:rPr lang="zh-CN" altLang="en-US">
                  <a:solidFill>
                    <a:schemeClr val="accent1"/>
                  </a:solidFill>
                  <a:latin typeface="Times New Roman" pitchFamily="18" charset="0"/>
                </a:rPr>
                <a:t>中建立</a:t>
              </a:r>
              <a:r>
                <a:rPr lang="en-US" altLang="zh-CN">
                  <a:solidFill>
                    <a:schemeClr val="accent1"/>
                  </a:solidFill>
                  <a:latin typeface="Times New Roman" pitchFamily="18" charset="0"/>
                </a:rPr>
                <a:t>RFC</a:t>
              </a:r>
            </a:p>
          </p:txBody>
        </p:sp>
        <p:sp>
          <p:nvSpPr>
            <p:cNvPr id="137244" name="Line 28"/>
            <p:cNvSpPr>
              <a:spLocks noChangeShapeType="1"/>
            </p:cNvSpPr>
            <p:nvPr/>
          </p:nvSpPr>
          <p:spPr bwMode="auto">
            <a:xfrm>
              <a:off x="6252" y="4656"/>
              <a:ext cx="1785" cy="0"/>
            </a:xfrm>
            <a:prstGeom prst="line">
              <a:avLst/>
            </a:prstGeom>
            <a:noFill/>
            <a:ln w="9525">
              <a:solidFill>
                <a:srgbClr val="FFFF00"/>
              </a:solidFill>
              <a:prstDash val="dash"/>
              <a:round/>
              <a:headEnd/>
              <a:tailEnd/>
            </a:ln>
            <a:effectLst/>
          </p:spPr>
          <p:txBody>
            <a:bodyPr/>
            <a:lstStyle/>
            <a:p>
              <a:endParaRPr lang="zh-CN" altLang="en-US"/>
            </a:p>
          </p:txBody>
        </p:sp>
        <p:sp>
          <p:nvSpPr>
            <p:cNvPr id="137245" name="Rectangle 29"/>
            <p:cNvSpPr>
              <a:spLocks noChangeArrowheads="1"/>
            </p:cNvSpPr>
            <p:nvPr/>
          </p:nvSpPr>
          <p:spPr bwMode="auto">
            <a:xfrm>
              <a:off x="8052" y="4323"/>
              <a:ext cx="1425" cy="705"/>
            </a:xfrm>
            <a:prstGeom prst="rect">
              <a:avLst/>
            </a:prstGeom>
            <a:solidFill>
              <a:srgbClr val="FFFFFF"/>
            </a:solidFill>
            <a:ln w="9525">
              <a:solidFill>
                <a:srgbClr val="FFFF00"/>
              </a:solidFill>
              <a:prstDash val="dash"/>
              <a:miter lim="800000"/>
              <a:headEnd/>
              <a:tailEnd/>
            </a:ln>
            <a:effectLst/>
          </p:spPr>
          <p:txBody>
            <a:bodyPr/>
            <a:lstStyle/>
            <a:p>
              <a:pPr algn="ctr" eaLnBrk="0" hangingPunct="0"/>
              <a:r>
                <a:rPr lang="zh-CN" altLang="en-US">
                  <a:solidFill>
                    <a:schemeClr val="accent1"/>
                  </a:solidFill>
                  <a:latin typeface="Times New Roman" pitchFamily="18" charset="0"/>
                </a:rPr>
                <a:t>更新</a:t>
              </a:r>
            </a:p>
            <a:p>
              <a:pPr algn="ctr" eaLnBrk="0" hangingPunct="0"/>
              <a:r>
                <a:rPr lang="en-US" altLang="zh-CN">
                  <a:solidFill>
                    <a:schemeClr val="accent1"/>
                  </a:solidFill>
                  <a:latin typeface="Times New Roman" pitchFamily="18" charset="0"/>
                </a:rPr>
                <a:t>CMDB</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服务的定义及特点</a:t>
            </a:r>
            <a:r>
              <a:rPr lang="zh-CN" altLang="en-US"/>
              <a:t> </a:t>
            </a:r>
          </a:p>
        </p:txBody>
      </p:sp>
      <p:sp>
        <p:nvSpPr>
          <p:cNvPr id="99331" name="Rectangle 3"/>
          <p:cNvSpPr>
            <a:spLocks noGrp="1" noChangeArrowheads="1"/>
          </p:cNvSpPr>
          <p:nvPr>
            <p:ph type="body" idx="1"/>
          </p:nvPr>
        </p:nvSpPr>
        <p:spPr>
          <a:xfrm>
            <a:off x="455613" y="1598613"/>
            <a:ext cx="3506787" cy="4497387"/>
          </a:xfrm>
        </p:spPr>
        <p:txBody>
          <a:bodyPr/>
          <a:lstStyle/>
          <a:p>
            <a:r>
              <a:rPr lang="zh-CN" altLang="en-US" sz="2400">
                <a:latin typeface="Times New Roman" pitchFamily="18" charset="0"/>
              </a:rPr>
              <a:t>广义的</a:t>
            </a:r>
            <a:r>
              <a:rPr lang="en-US" altLang="zh-CN" sz="2400">
                <a:latin typeface="Times New Roman" pitchFamily="18" charset="0"/>
                <a:cs typeface="Times New Roman" pitchFamily="18" charset="0"/>
              </a:rPr>
              <a:t>IT</a:t>
            </a:r>
            <a:r>
              <a:rPr lang="zh-CN" altLang="en-US" sz="2400">
                <a:latin typeface="Times New Roman" pitchFamily="18" charset="0"/>
              </a:rPr>
              <a:t>服务，不仅仅局限在投产运营阶段的活动，</a:t>
            </a:r>
            <a:r>
              <a:rPr lang="en-US" altLang="zh-CN" sz="2400">
                <a:latin typeface="Times New Roman" pitchFamily="18" charset="0"/>
                <a:cs typeface="Times New Roman" pitchFamily="18" charset="0"/>
              </a:rPr>
              <a:t>IT</a:t>
            </a:r>
            <a:r>
              <a:rPr lang="zh-CN" altLang="en-US" sz="2400">
                <a:latin typeface="Times New Roman" pitchFamily="18" charset="0"/>
              </a:rPr>
              <a:t>服务是</a:t>
            </a:r>
            <a:r>
              <a:rPr lang="en-US" altLang="zh-CN" sz="2400">
                <a:latin typeface="Times New Roman" pitchFamily="18" charset="0"/>
                <a:cs typeface="Times New Roman" pitchFamily="18" charset="0"/>
              </a:rPr>
              <a:t>IT</a:t>
            </a:r>
            <a:r>
              <a:rPr lang="zh-CN" altLang="en-US" sz="2400">
                <a:latin typeface="Times New Roman" pitchFamily="18" charset="0"/>
              </a:rPr>
              <a:t>服务提供者支撑客户的工作描述，这些工作可能包括</a:t>
            </a:r>
            <a:r>
              <a:rPr lang="en-US" altLang="zh-CN" sz="2400">
                <a:latin typeface="Times New Roman" pitchFamily="18" charset="0"/>
                <a:cs typeface="Times New Roman" pitchFamily="18" charset="0"/>
              </a:rPr>
              <a:t>IT</a:t>
            </a:r>
            <a:r>
              <a:rPr lang="zh-CN" altLang="en-US" sz="2400">
                <a:latin typeface="Times New Roman" pitchFamily="18" charset="0"/>
              </a:rPr>
              <a:t>部门的工作，也可能包括非</a:t>
            </a:r>
            <a:r>
              <a:rPr lang="en-US" altLang="zh-CN" sz="2400">
                <a:latin typeface="Times New Roman" pitchFamily="18" charset="0"/>
                <a:cs typeface="Times New Roman" pitchFamily="18" charset="0"/>
              </a:rPr>
              <a:t>IT</a:t>
            </a:r>
            <a:r>
              <a:rPr lang="zh-CN" altLang="en-US" sz="2400">
                <a:latin typeface="Times New Roman" pitchFamily="18" charset="0"/>
              </a:rPr>
              <a:t>部门的工作内容，是指</a:t>
            </a:r>
            <a:r>
              <a:rPr lang="en-US" altLang="zh-CN" sz="2400">
                <a:latin typeface="Times New Roman" pitchFamily="18" charset="0"/>
                <a:cs typeface="Times New Roman" pitchFamily="18" charset="0"/>
              </a:rPr>
              <a:t>IT</a:t>
            </a:r>
            <a:r>
              <a:rPr lang="zh-CN" altLang="en-US" sz="2400">
                <a:latin typeface="Times New Roman" pitchFamily="18" charset="0"/>
              </a:rPr>
              <a:t>服务提供者综合利用人、财、物以及相关流程或程序来满足客户的信息需求</a:t>
            </a:r>
            <a:r>
              <a:rPr lang="zh-CN" altLang="en-US" sz="2400"/>
              <a:t> </a:t>
            </a:r>
          </a:p>
        </p:txBody>
      </p:sp>
      <p:grpSp>
        <p:nvGrpSpPr>
          <p:cNvPr id="2" name="Group 4"/>
          <p:cNvGrpSpPr>
            <a:grpSpLocks/>
          </p:cNvGrpSpPr>
          <p:nvPr/>
        </p:nvGrpSpPr>
        <p:grpSpPr bwMode="auto">
          <a:xfrm>
            <a:off x="4419600" y="1600200"/>
            <a:ext cx="4267200" cy="4648200"/>
            <a:chOff x="2847" y="1596"/>
            <a:chExt cx="5250" cy="5460"/>
          </a:xfrm>
        </p:grpSpPr>
        <p:sp>
          <p:nvSpPr>
            <p:cNvPr id="99333" name="Rectangle 5"/>
            <p:cNvSpPr>
              <a:spLocks noChangeArrowheads="1"/>
            </p:cNvSpPr>
            <p:nvPr/>
          </p:nvSpPr>
          <p:spPr bwMode="auto">
            <a:xfrm>
              <a:off x="2847" y="1596"/>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分析</a:t>
              </a:r>
            </a:p>
          </p:txBody>
        </p:sp>
        <p:sp>
          <p:nvSpPr>
            <p:cNvPr id="99334" name="Rectangle 6"/>
            <p:cNvSpPr>
              <a:spLocks noChangeArrowheads="1"/>
            </p:cNvSpPr>
            <p:nvPr/>
          </p:nvSpPr>
          <p:spPr bwMode="auto">
            <a:xfrm>
              <a:off x="2847" y="2532"/>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设计</a:t>
              </a:r>
            </a:p>
          </p:txBody>
        </p:sp>
        <p:sp>
          <p:nvSpPr>
            <p:cNvPr id="99335" name="Rectangle 7"/>
            <p:cNvSpPr>
              <a:spLocks noChangeArrowheads="1"/>
            </p:cNvSpPr>
            <p:nvPr/>
          </p:nvSpPr>
          <p:spPr bwMode="auto">
            <a:xfrm>
              <a:off x="2847" y="3468"/>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开发</a:t>
              </a:r>
            </a:p>
          </p:txBody>
        </p:sp>
        <p:sp>
          <p:nvSpPr>
            <p:cNvPr id="99336" name="Rectangle 8"/>
            <p:cNvSpPr>
              <a:spLocks noChangeArrowheads="1"/>
            </p:cNvSpPr>
            <p:nvPr/>
          </p:nvSpPr>
          <p:spPr bwMode="auto">
            <a:xfrm>
              <a:off x="2847" y="4404"/>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测试</a:t>
              </a:r>
            </a:p>
          </p:txBody>
        </p:sp>
        <p:sp>
          <p:nvSpPr>
            <p:cNvPr id="99337" name="Rectangle 9"/>
            <p:cNvSpPr>
              <a:spLocks noChangeArrowheads="1"/>
            </p:cNvSpPr>
            <p:nvPr/>
          </p:nvSpPr>
          <p:spPr bwMode="auto">
            <a:xfrm>
              <a:off x="2847" y="5340"/>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投产运行</a:t>
              </a:r>
            </a:p>
          </p:txBody>
        </p:sp>
        <p:sp>
          <p:nvSpPr>
            <p:cNvPr id="99338" name="Rectangle 10"/>
            <p:cNvSpPr>
              <a:spLocks noChangeArrowheads="1"/>
            </p:cNvSpPr>
            <p:nvPr/>
          </p:nvSpPr>
          <p:spPr bwMode="auto">
            <a:xfrm>
              <a:off x="2847" y="6442"/>
              <a:ext cx="1680" cy="468"/>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维护。。。</a:t>
              </a:r>
            </a:p>
          </p:txBody>
        </p:sp>
        <p:sp>
          <p:nvSpPr>
            <p:cNvPr id="99339" name="Line 11"/>
            <p:cNvSpPr>
              <a:spLocks noChangeShapeType="1"/>
            </p:cNvSpPr>
            <p:nvPr/>
          </p:nvSpPr>
          <p:spPr bwMode="auto">
            <a:xfrm>
              <a:off x="4632" y="1596"/>
              <a:ext cx="2205" cy="0"/>
            </a:xfrm>
            <a:prstGeom prst="line">
              <a:avLst/>
            </a:prstGeom>
            <a:noFill/>
            <a:ln w="12700">
              <a:solidFill>
                <a:srgbClr val="FFFF00"/>
              </a:solidFill>
              <a:round/>
              <a:headEnd/>
              <a:tailEnd/>
            </a:ln>
            <a:effectLst/>
          </p:spPr>
          <p:txBody>
            <a:bodyPr/>
            <a:lstStyle/>
            <a:p>
              <a:endParaRPr lang="zh-CN" altLang="en-US"/>
            </a:p>
          </p:txBody>
        </p:sp>
        <p:sp>
          <p:nvSpPr>
            <p:cNvPr id="99340" name="Line 12"/>
            <p:cNvSpPr>
              <a:spLocks noChangeShapeType="1"/>
            </p:cNvSpPr>
            <p:nvPr/>
          </p:nvSpPr>
          <p:spPr bwMode="auto">
            <a:xfrm>
              <a:off x="4632" y="5340"/>
              <a:ext cx="2310" cy="0"/>
            </a:xfrm>
            <a:prstGeom prst="line">
              <a:avLst/>
            </a:prstGeom>
            <a:noFill/>
            <a:ln w="12700">
              <a:solidFill>
                <a:srgbClr val="FFFF00"/>
              </a:solidFill>
              <a:round/>
              <a:headEnd/>
              <a:tailEnd/>
            </a:ln>
            <a:effectLst/>
          </p:spPr>
          <p:txBody>
            <a:bodyPr/>
            <a:lstStyle/>
            <a:p>
              <a:endParaRPr lang="zh-CN" altLang="en-US"/>
            </a:p>
          </p:txBody>
        </p:sp>
        <p:sp>
          <p:nvSpPr>
            <p:cNvPr id="99341" name="Line 13"/>
            <p:cNvSpPr>
              <a:spLocks noChangeShapeType="1"/>
            </p:cNvSpPr>
            <p:nvPr/>
          </p:nvSpPr>
          <p:spPr bwMode="auto">
            <a:xfrm>
              <a:off x="5682" y="1596"/>
              <a:ext cx="0" cy="3744"/>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99342" name="Rectangle 14"/>
            <p:cNvSpPr>
              <a:spLocks noChangeArrowheads="1"/>
            </p:cNvSpPr>
            <p:nvPr/>
          </p:nvSpPr>
          <p:spPr bwMode="auto">
            <a:xfrm>
              <a:off x="5787" y="2847"/>
              <a:ext cx="1995" cy="777"/>
            </a:xfrm>
            <a:prstGeom prst="rect">
              <a:avLst/>
            </a:prstGeom>
            <a:no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软件开发测试管理阶段</a:t>
              </a:r>
            </a:p>
          </p:txBody>
        </p:sp>
        <p:sp>
          <p:nvSpPr>
            <p:cNvPr id="99343" name="Line 15"/>
            <p:cNvSpPr>
              <a:spLocks noChangeShapeType="1"/>
            </p:cNvSpPr>
            <p:nvPr/>
          </p:nvSpPr>
          <p:spPr bwMode="auto">
            <a:xfrm>
              <a:off x="5697" y="5340"/>
              <a:ext cx="0" cy="1716"/>
            </a:xfrm>
            <a:prstGeom prst="line">
              <a:avLst/>
            </a:prstGeom>
            <a:noFill/>
            <a:ln w="12700">
              <a:solidFill>
                <a:srgbClr val="FFFF00"/>
              </a:solidFill>
              <a:round/>
              <a:headEnd/>
              <a:tailEnd type="triangle" w="med" len="med"/>
            </a:ln>
            <a:effectLst/>
          </p:spPr>
          <p:txBody>
            <a:bodyPr/>
            <a:lstStyle/>
            <a:p>
              <a:endParaRPr lang="zh-CN" altLang="en-US"/>
            </a:p>
          </p:txBody>
        </p:sp>
        <p:sp>
          <p:nvSpPr>
            <p:cNvPr id="99344" name="Rectangle 16"/>
            <p:cNvSpPr>
              <a:spLocks noChangeArrowheads="1"/>
            </p:cNvSpPr>
            <p:nvPr/>
          </p:nvSpPr>
          <p:spPr bwMode="auto">
            <a:xfrm>
              <a:off x="6102" y="5652"/>
              <a:ext cx="1995" cy="624"/>
            </a:xfrm>
            <a:prstGeom prst="rect">
              <a:avLst/>
            </a:prstGeom>
            <a:noFill/>
            <a:ln w="12700">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服务阶段</a:t>
              </a:r>
            </a:p>
          </p:txBody>
        </p:sp>
      </p:grpSp>
      <p:sp>
        <p:nvSpPr>
          <p:cNvPr id="99345" name="Rectangle 17"/>
          <p:cNvSpPr>
            <a:spLocks noChangeArrowheads="1"/>
          </p:cNvSpPr>
          <p:nvPr/>
        </p:nvSpPr>
        <p:spPr bwMode="auto">
          <a:xfrm>
            <a:off x="5105400" y="6324600"/>
            <a:ext cx="2819400" cy="366713"/>
          </a:xfrm>
          <a:prstGeom prst="rect">
            <a:avLst/>
          </a:prstGeom>
          <a:noFill/>
          <a:ln w="9525">
            <a:noFill/>
            <a:miter lim="800000"/>
            <a:headEnd/>
            <a:tailEnd/>
          </a:ln>
          <a:effectLst/>
        </p:spPr>
        <p:txBody>
          <a:bodyPr>
            <a:spAutoFit/>
          </a:bodyPr>
          <a:lstStyle/>
          <a:p>
            <a:r>
              <a:rPr lang="zh-CN" altLang="en-US">
                <a:latin typeface="Times New Roman" pitchFamily="18" charset="0"/>
              </a:rPr>
              <a:t>狭义的</a:t>
            </a:r>
            <a:r>
              <a:rPr lang="en-US" altLang="zh-CN">
                <a:latin typeface="Times New Roman" pitchFamily="18" charset="0"/>
                <a:cs typeface="Times New Roman" pitchFamily="18" charset="0"/>
              </a:rPr>
              <a:t>IT</a:t>
            </a:r>
            <a:r>
              <a:rPr lang="zh-CN" altLang="en-US">
                <a:latin typeface="Times New Roman" pitchFamily="18" charset="0"/>
              </a:rPr>
              <a:t>服务生命周期</a:t>
            </a:r>
            <a:r>
              <a:rPr lang="zh-CN" altLang="en-US" sz="1400"/>
              <a:t> </a:t>
            </a:r>
            <a:endParaRPr lang="zh-CN" alt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zh-CN" altLang="en-US"/>
              <a:t>变更确认过程 </a:t>
            </a:r>
          </a:p>
        </p:txBody>
      </p:sp>
      <p:grpSp>
        <p:nvGrpSpPr>
          <p:cNvPr id="2" name="Group 5"/>
          <p:cNvGrpSpPr>
            <a:grpSpLocks/>
          </p:cNvGrpSpPr>
          <p:nvPr/>
        </p:nvGrpSpPr>
        <p:grpSpPr bwMode="auto">
          <a:xfrm>
            <a:off x="228600" y="1371600"/>
            <a:ext cx="8229600" cy="5181600"/>
            <a:chOff x="1482" y="9240"/>
            <a:chExt cx="7665" cy="5148"/>
          </a:xfrm>
        </p:grpSpPr>
        <p:sp>
          <p:nvSpPr>
            <p:cNvPr id="138246" name="Rectangle 6"/>
            <p:cNvSpPr>
              <a:spLocks noChangeArrowheads="1"/>
            </p:cNvSpPr>
            <p:nvPr/>
          </p:nvSpPr>
          <p:spPr bwMode="auto">
            <a:xfrm>
              <a:off x="3372" y="9240"/>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RFC</a:t>
              </a:r>
            </a:p>
          </p:txBody>
        </p:sp>
        <p:sp>
          <p:nvSpPr>
            <p:cNvPr id="138247" name="Rectangle 7"/>
            <p:cNvSpPr>
              <a:spLocks noChangeArrowheads="1"/>
            </p:cNvSpPr>
            <p:nvPr/>
          </p:nvSpPr>
          <p:spPr bwMode="auto">
            <a:xfrm>
              <a:off x="3372" y="1017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变更管理经理</a:t>
              </a:r>
            </a:p>
          </p:txBody>
        </p:sp>
        <p:sp>
          <p:nvSpPr>
            <p:cNvPr id="138248" name="Rectangle 8"/>
            <p:cNvSpPr>
              <a:spLocks noChangeArrowheads="1"/>
            </p:cNvSpPr>
            <p:nvPr/>
          </p:nvSpPr>
          <p:spPr bwMode="auto">
            <a:xfrm>
              <a:off x="4842" y="11580"/>
              <a:ext cx="157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变更顾问委员会（</a:t>
              </a:r>
              <a:r>
                <a:rPr lang="en-US" altLang="zh-CN">
                  <a:solidFill>
                    <a:schemeClr val="accent1"/>
                  </a:solidFill>
                  <a:latin typeface="Times New Roman" pitchFamily="18" charset="0"/>
                </a:rPr>
                <a:t>CAB）</a:t>
              </a:r>
            </a:p>
          </p:txBody>
        </p:sp>
        <p:sp>
          <p:nvSpPr>
            <p:cNvPr id="138249" name="Line 9"/>
            <p:cNvSpPr>
              <a:spLocks noChangeShapeType="1"/>
            </p:cNvSpPr>
            <p:nvPr/>
          </p:nvSpPr>
          <p:spPr bwMode="auto">
            <a:xfrm>
              <a:off x="4947" y="10332"/>
              <a:ext cx="3360" cy="0"/>
            </a:xfrm>
            <a:prstGeom prst="line">
              <a:avLst/>
            </a:prstGeom>
            <a:noFill/>
            <a:ln w="9525">
              <a:solidFill>
                <a:srgbClr val="FFFF00"/>
              </a:solidFill>
              <a:round/>
              <a:headEnd/>
              <a:tailEnd/>
            </a:ln>
            <a:effectLst/>
          </p:spPr>
          <p:txBody>
            <a:bodyPr/>
            <a:lstStyle/>
            <a:p>
              <a:endParaRPr lang="zh-CN" altLang="en-US"/>
            </a:p>
          </p:txBody>
        </p:sp>
        <p:sp>
          <p:nvSpPr>
            <p:cNvPr id="138250" name="Line 10"/>
            <p:cNvSpPr>
              <a:spLocks noChangeShapeType="1"/>
            </p:cNvSpPr>
            <p:nvPr/>
          </p:nvSpPr>
          <p:spPr bwMode="auto">
            <a:xfrm>
              <a:off x="5577" y="10332"/>
              <a:ext cx="0" cy="1248"/>
            </a:xfrm>
            <a:prstGeom prst="line">
              <a:avLst/>
            </a:prstGeom>
            <a:noFill/>
            <a:ln w="9525">
              <a:solidFill>
                <a:srgbClr val="FFFF00"/>
              </a:solidFill>
              <a:round/>
              <a:headEnd/>
              <a:tailEnd type="triangle" w="med" len="med"/>
            </a:ln>
            <a:effectLst/>
          </p:spPr>
          <p:txBody>
            <a:bodyPr/>
            <a:lstStyle/>
            <a:p>
              <a:endParaRPr lang="zh-CN" altLang="en-US"/>
            </a:p>
          </p:txBody>
        </p:sp>
        <p:sp>
          <p:nvSpPr>
            <p:cNvPr id="138251" name="Rectangle 11"/>
            <p:cNvSpPr>
              <a:spLocks noChangeArrowheads="1"/>
            </p:cNvSpPr>
            <p:nvPr/>
          </p:nvSpPr>
          <p:spPr bwMode="auto">
            <a:xfrm>
              <a:off x="7572" y="11580"/>
              <a:ext cx="157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管理委员会（</a:t>
              </a:r>
              <a:r>
                <a:rPr lang="en-US" altLang="zh-CN">
                  <a:solidFill>
                    <a:schemeClr val="accent1"/>
                  </a:solidFill>
                  <a:latin typeface="Times New Roman" pitchFamily="18" charset="0"/>
                </a:rPr>
                <a:t>MB）</a:t>
              </a:r>
            </a:p>
          </p:txBody>
        </p:sp>
        <p:sp>
          <p:nvSpPr>
            <p:cNvPr id="138252" name="Line 12"/>
            <p:cNvSpPr>
              <a:spLocks noChangeShapeType="1"/>
            </p:cNvSpPr>
            <p:nvPr/>
          </p:nvSpPr>
          <p:spPr bwMode="auto">
            <a:xfrm>
              <a:off x="8307" y="10332"/>
              <a:ext cx="0" cy="1248"/>
            </a:xfrm>
            <a:prstGeom prst="line">
              <a:avLst/>
            </a:prstGeom>
            <a:noFill/>
            <a:ln w="9525">
              <a:solidFill>
                <a:srgbClr val="FFFF00"/>
              </a:solidFill>
              <a:round/>
              <a:headEnd/>
              <a:tailEnd type="triangle" w="med" len="med"/>
            </a:ln>
            <a:effectLst/>
          </p:spPr>
          <p:txBody>
            <a:bodyPr/>
            <a:lstStyle/>
            <a:p>
              <a:endParaRPr lang="zh-CN" altLang="en-US"/>
            </a:p>
          </p:txBody>
        </p:sp>
        <p:sp>
          <p:nvSpPr>
            <p:cNvPr id="138253" name="Line 13"/>
            <p:cNvSpPr>
              <a:spLocks noChangeShapeType="1"/>
            </p:cNvSpPr>
            <p:nvPr/>
          </p:nvSpPr>
          <p:spPr bwMode="auto">
            <a:xfrm>
              <a:off x="6417" y="11892"/>
              <a:ext cx="115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8254" name="Rectangle 14"/>
            <p:cNvSpPr>
              <a:spLocks noChangeArrowheads="1"/>
            </p:cNvSpPr>
            <p:nvPr/>
          </p:nvSpPr>
          <p:spPr bwMode="auto">
            <a:xfrm>
              <a:off x="5637" y="10425"/>
              <a:ext cx="147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一般的</a:t>
              </a:r>
              <a:r>
                <a:rPr lang="en-US" altLang="zh-CN">
                  <a:solidFill>
                    <a:schemeClr val="accent1"/>
                  </a:solidFill>
                  <a:latin typeface="Times New Roman" pitchFamily="18" charset="0"/>
                </a:rPr>
                <a:t>RFC</a:t>
              </a:r>
            </a:p>
          </p:txBody>
        </p:sp>
        <p:sp>
          <p:nvSpPr>
            <p:cNvPr id="138255" name="Rectangle 15"/>
            <p:cNvSpPr>
              <a:spLocks noChangeArrowheads="1"/>
            </p:cNvSpPr>
            <p:nvPr/>
          </p:nvSpPr>
          <p:spPr bwMode="auto">
            <a:xfrm>
              <a:off x="6837" y="10800"/>
              <a:ext cx="2100" cy="468"/>
            </a:xfrm>
            <a:prstGeom prst="rect">
              <a:avLst/>
            </a:prstGeom>
            <a:solidFill>
              <a:srgbClr val="FFFFFF"/>
            </a:solidFill>
            <a:ln w="9525">
              <a:solidFill>
                <a:srgbClr val="FFFF00"/>
              </a:solidFill>
              <a:miter lim="800000"/>
              <a:headEnd/>
              <a:tailEnd/>
            </a:ln>
            <a:effectLst/>
          </p:spPr>
          <p:txBody>
            <a:bodyPr/>
            <a:lstStyle/>
            <a:p>
              <a:pPr algn="r" eaLnBrk="0" hangingPunct="0"/>
              <a:r>
                <a:rPr lang="zh-CN" altLang="en-US">
                  <a:solidFill>
                    <a:schemeClr val="accent1"/>
                  </a:solidFill>
                  <a:latin typeface="Times New Roman" pitchFamily="18" charset="0"/>
                </a:rPr>
                <a:t>影响非常大的</a:t>
              </a:r>
              <a:r>
                <a:rPr lang="en-US" altLang="zh-CN">
                  <a:solidFill>
                    <a:schemeClr val="accent1"/>
                  </a:solidFill>
                  <a:latin typeface="Times New Roman" pitchFamily="18" charset="0"/>
                </a:rPr>
                <a:t>RFC</a:t>
              </a:r>
            </a:p>
          </p:txBody>
        </p:sp>
        <p:sp>
          <p:nvSpPr>
            <p:cNvPr id="138256" name="Rectangle 16"/>
            <p:cNvSpPr>
              <a:spLocks noChangeArrowheads="1"/>
            </p:cNvSpPr>
            <p:nvPr/>
          </p:nvSpPr>
          <p:spPr bwMode="auto">
            <a:xfrm>
              <a:off x="3267" y="13920"/>
              <a:ext cx="273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授权（</a:t>
              </a:r>
              <a:r>
                <a:rPr lang="en-US" altLang="zh-CN">
                  <a:solidFill>
                    <a:schemeClr val="accent1"/>
                  </a:solidFill>
                  <a:latin typeface="Times New Roman" pitchFamily="18" charset="0"/>
                </a:rPr>
                <a:t>Authorisation）</a:t>
              </a:r>
            </a:p>
          </p:txBody>
        </p:sp>
        <p:sp>
          <p:nvSpPr>
            <p:cNvPr id="138257" name="AutoShape 17"/>
            <p:cNvSpPr>
              <a:spLocks noChangeArrowheads="1"/>
            </p:cNvSpPr>
            <p:nvPr/>
          </p:nvSpPr>
          <p:spPr bwMode="auto">
            <a:xfrm>
              <a:off x="4737" y="12828"/>
              <a:ext cx="1785" cy="624"/>
            </a:xfrm>
            <a:prstGeom prst="flowChartAlternateProcess">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召开</a:t>
              </a:r>
              <a:r>
                <a:rPr lang="en-US" altLang="zh-CN">
                  <a:solidFill>
                    <a:schemeClr val="accent1"/>
                  </a:solidFill>
                  <a:latin typeface="Times New Roman" pitchFamily="18" charset="0"/>
                </a:rPr>
                <a:t>CAB</a:t>
              </a:r>
              <a:r>
                <a:rPr lang="zh-CN" altLang="en-US">
                  <a:solidFill>
                    <a:schemeClr val="accent1"/>
                  </a:solidFill>
                  <a:latin typeface="Times New Roman" pitchFamily="18" charset="0"/>
                </a:rPr>
                <a:t>会议</a:t>
              </a:r>
            </a:p>
          </p:txBody>
        </p:sp>
        <p:sp>
          <p:nvSpPr>
            <p:cNvPr id="138258" name="Line 18"/>
            <p:cNvSpPr>
              <a:spLocks noChangeShapeType="1"/>
            </p:cNvSpPr>
            <p:nvPr/>
          </p:nvSpPr>
          <p:spPr bwMode="auto">
            <a:xfrm>
              <a:off x="3672" y="10644"/>
              <a:ext cx="0" cy="3276"/>
            </a:xfrm>
            <a:prstGeom prst="line">
              <a:avLst/>
            </a:prstGeom>
            <a:noFill/>
            <a:ln w="9525">
              <a:solidFill>
                <a:srgbClr val="FFFF00"/>
              </a:solidFill>
              <a:round/>
              <a:headEnd/>
              <a:tailEnd type="triangle" w="med" len="med"/>
            </a:ln>
            <a:effectLst/>
          </p:spPr>
          <p:txBody>
            <a:bodyPr/>
            <a:lstStyle/>
            <a:p>
              <a:endParaRPr lang="zh-CN" altLang="en-US"/>
            </a:p>
          </p:txBody>
        </p:sp>
        <p:sp>
          <p:nvSpPr>
            <p:cNvPr id="138259" name="Line 19"/>
            <p:cNvSpPr>
              <a:spLocks noChangeShapeType="1"/>
            </p:cNvSpPr>
            <p:nvPr/>
          </p:nvSpPr>
          <p:spPr bwMode="auto">
            <a:xfrm>
              <a:off x="5577" y="12360"/>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8260" name="Line 20"/>
            <p:cNvSpPr>
              <a:spLocks noChangeShapeType="1"/>
            </p:cNvSpPr>
            <p:nvPr/>
          </p:nvSpPr>
          <p:spPr bwMode="auto">
            <a:xfrm>
              <a:off x="5577" y="13452"/>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138261" name="Rectangle 21"/>
            <p:cNvSpPr>
              <a:spLocks noChangeArrowheads="1"/>
            </p:cNvSpPr>
            <p:nvPr/>
          </p:nvSpPr>
          <p:spPr bwMode="auto">
            <a:xfrm>
              <a:off x="1482" y="11112"/>
              <a:ext cx="1995" cy="1092"/>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影响小</a:t>
              </a:r>
              <a:r>
                <a:rPr lang="en-US" altLang="zh-CN">
                  <a:solidFill>
                    <a:schemeClr val="accent1"/>
                  </a:solidFill>
                  <a:latin typeface="Times New Roman" pitchFamily="18" charset="0"/>
                </a:rPr>
                <a:t>RFC</a:t>
              </a:r>
            </a:p>
            <a:p>
              <a:pPr algn="ctr" eaLnBrk="0" hangingPunct="0"/>
              <a:r>
                <a:rPr lang="en-US" altLang="zh-CN">
                  <a:solidFill>
                    <a:schemeClr val="accent1"/>
                  </a:solidFill>
                  <a:latin typeface="Times New Roman" pitchFamily="18" charset="0"/>
                </a:rPr>
                <a:t>（</a:t>
              </a:r>
              <a:r>
                <a:rPr lang="zh-CN" altLang="en-US">
                  <a:solidFill>
                    <a:schemeClr val="accent1"/>
                  </a:solidFill>
                  <a:latin typeface="Times New Roman" pitchFamily="18" charset="0"/>
                </a:rPr>
                <a:t>变更经理直接向</a:t>
              </a:r>
              <a:r>
                <a:rPr lang="en-US" altLang="zh-CN">
                  <a:solidFill>
                    <a:schemeClr val="accent1"/>
                  </a:solidFill>
                  <a:latin typeface="Times New Roman" pitchFamily="18" charset="0"/>
                </a:rPr>
                <a:t>CAB</a:t>
              </a:r>
              <a:r>
                <a:rPr lang="zh-CN" altLang="en-US">
                  <a:solidFill>
                    <a:schemeClr val="accent1"/>
                  </a:solidFill>
                  <a:latin typeface="Times New Roman" pitchFamily="18" charset="0"/>
                </a:rPr>
                <a:t>汇报）</a:t>
              </a:r>
            </a:p>
          </p:txBody>
        </p:sp>
        <p:sp>
          <p:nvSpPr>
            <p:cNvPr id="138262" name="Line 22"/>
            <p:cNvSpPr>
              <a:spLocks noChangeShapeType="1"/>
            </p:cNvSpPr>
            <p:nvPr/>
          </p:nvSpPr>
          <p:spPr bwMode="auto">
            <a:xfrm>
              <a:off x="4107" y="9708"/>
              <a:ext cx="0" cy="468"/>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0" y="76200"/>
            <a:ext cx="2744788" cy="1143000"/>
          </a:xfrm>
        </p:spPr>
        <p:txBody>
          <a:bodyPr/>
          <a:lstStyle/>
          <a:p>
            <a:r>
              <a:rPr lang="zh-CN" altLang="en-US">
                <a:latin typeface="Times New Roman" pitchFamily="18" charset="0"/>
              </a:rPr>
              <a:t>常规变更实施过程</a:t>
            </a:r>
            <a:r>
              <a:rPr lang="zh-CN" altLang="en-US"/>
              <a:t> </a:t>
            </a:r>
          </a:p>
        </p:txBody>
      </p:sp>
      <p:grpSp>
        <p:nvGrpSpPr>
          <p:cNvPr id="2" name="Group 74"/>
          <p:cNvGrpSpPr>
            <a:grpSpLocks/>
          </p:cNvGrpSpPr>
          <p:nvPr/>
        </p:nvGrpSpPr>
        <p:grpSpPr bwMode="auto">
          <a:xfrm>
            <a:off x="2692400" y="-76200"/>
            <a:ext cx="6451600" cy="6934200"/>
            <a:chOff x="1696" y="-48"/>
            <a:chExt cx="4064" cy="4368"/>
          </a:xfrm>
        </p:grpSpPr>
        <p:sp>
          <p:nvSpPr>
            <p:cNvPr id="139269" name="AutoShape 5"/>
            <p:cNvSpPr>
              <a:spLocks noChangeArrowheads="1"/>
            </p:cNvSpPr>
            <p:nvPr/>
          </p:nvSpPr>
          <p:spPr bwMode="auto">
            <a:xfrm>
              <a:off x="1800" y="-48"/>
              <a:ext cx="1142" cy="163"/>
            </a:xfrm>
            <a:prstGeom prst="roundRect">
              <a:avLst>
                <a:gd name="adj" fmla="val 16667"/>
              </a:avLst>
            </a:prstGeom>
            <a:no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变更发起人</a:t>
              </a:r>
            </a:p>
          </p:txBody>
        </p:sp>
        <p:sp>
          <p:nvSpPr>
            <p:cNvPr id="139270" name="Rectangle 6"/>
            <p:cNvSpPr>
              <a:spLocks noChangeArrowheads="1"/>
            </p:cNvSpPr>
            <p:nvPr/>
          </p:nvSpPr>
          <p:spPr bwMode="auto">
            <a:xfrm>
              <a:off x="1800" y="306"/>
              <a:ext cx="1142" cy="162"/>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39271" name="Rectangle 7"/>
            <p:cNvSpPr>
              <a:spLocks noChangeArrowheads="1"/>
            </p:cNvSpPr>
            <p:nvPr/>
          </p:nvSpPr>
          <p:spPr bwMode="auto">
            <a:xfrm>
              <a:off x="1800" y="470"/>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筛选变更请求</a:t>
              </a:r>
              <a:endParaRPr lang="zh-CN" altLang="en-US" sz="1400">
                <a:solidFill>
                  <a:schemeClr val="accent1"/>
                </a:solidFill>
                <a:latin typeface="Times New Roman" pitchFamily="18" charset="0"/>
              </a:endParaRPr>
            </a:p>
          </p:txBody>
        </p:sp>
        <p:sp>
          <p:nvSpPr>
            <p:cNvPr id="139272" name="Line 8"/>
            <p:cNvSpPr>
              <a:spLocks noChangeShapeType="1"/>
            </p:cNvSpPr>
            <p:nvPr/>
          </p:nvSpPr>
          <p:spPr bwMode="auto">
            <a:xfrm>
              <a:off x="2942" y="414"/>
              <a:ext cx="155" cy="0"/>
            </a:xfrm>
            <a:prstGeom prst="line">
              <a:avLst/>
            </a:prstGeom>
            <a:noFill/>
            <a:ln w="9525">
              <a:solidFill>
                <a:srgbClr val="FFFF00"/>
              </a:solidFill>
              <a:round/>
              <a:headEnd/>
              <a:tailEnd/>
            </a:ln>
            <a:effectLst/>
          </p:spPr>
          <p:txBody>
            <a:bodyPr/>
            <a:lstStyle/>
            <a:p>
              <a:endParaRPr lang="zh-CN" altLang="en-US"/>
            </a:p>
          </p:txBody>
        </p:sp>
        <p:sp>
          <p:nvSpPr>
            <p:cNvPr id="139273" name="Line 9"/>
            <p:cNvSpPr>
              <a:spLocks noChangeShapeType="1"/>
            </p:cNvSpPr>
            <p:nvPr/>
          </p:nvSpPr>
          <p:spPr bwMode="auto">
            <a:xfrm flipV="1">
              <a:off x="3097" y="34"/>
              <a:ext cx="0" cy="380"/>
            </a:xfrm>
            <a:prstGeom prst="line">
              <a:avLst/>
            </a:prstGeom>
            <a:noFill/>
            <a:ln w="9525">
              <a:solidFill>
                <a:srgbClr val="FFFF00"/>
              </a:solidFill>
              <a:round/>
              <a:headEnd/>
              <a:tailEnd/>
            </a:ln>
            <a:effectLst/>
          </p:spPr>
          <p:txBody>
            <a:bodyPr/>
            <a:lstStyle/>
            <a:p>
              <a:endParaRPr lang="zh-CN" altLang="en-US"/>
            </a:p>
          </p:txBody>
        </p:sp>
        <p:sp>
          <p:nvSpPr>
            <p:cNvPr id="139274" name="Line 10"/>
            <p:cNvSpPr>
              <a:spLocks noChangeShapeType="1"/>
            </p:cNvSpPr>
            <p:nvPr/>
          </p:nvSpPr>
          <p:spPr bwMode="auto">
            <a:xfrm flipH="1">
              <a:off x="2942" y="34"/>
              <a:ext cx="155" cy="0"/>
            </a:xfrm>
            <a:prstGeom prst="line">
              <a:avLst/>
            </a:prstGeom>
            <a:noFill/>
            <a:ln w="9525">
              <a:solidFill>
                <a:srgbClr val="FFFF00"/>
              </a:solidFill>
              <a:round/>
              <a:headEnd/>
              <a:tailEnd type="triangle" w="med" len="med"/>
            </a:ln>
            <a:effectLst/>
          </p:spPr>
          <p:txBody>
            <a:bodyPr/>
            <a:lstStyle/>
            <a:p>
              <a:endParaRPr lang="zh-CN" altLang="en-US"/>
            </a:p>
          </p:txBody>
        </p:sp>
        <p:sp>
          <p:nvSpPr>
            <p:cNvPr id="139275" name="Rectangle 11"/>
            <p:cNvSpPr>
              <a:spLocks noChangeArrowheads="1"/>
            </p:cNvSpPr>
            <p:nvPr/>
          </p:nvSpPr>
          <p:spPr bwMode="auto">
            <a:xfrm>
              <a:off x="3201" y="144"/>
              <a:ext cx="364" cy="163"/>
            </a:xfrm>
            <a:prstGeom prst="rect">
              <a:avLst/>
            </a:prstGeom>
            <a:noFill/>
            <a:ln w="9525">
              <a:noFill/>
              <a:miter lim="800000"/>
              <a:headEnd/>
              <a:tailEnd/>
            </a:ln>
            <a:effectLst/>
          </p:spPr>
          <p:txBody>
            <a:bodyPr/>
            <a:lstStyle/>
            <a:p>
              <a:pPr algn="just" eaLnBrk="0" hangingPunct="0"/>
              <a:r>
                <a:rPr lang="zh-CN" altLang="en-US" sz="1400">
                  <a:solidFill>
                    <a:schemeClr val="accent1"/>
                  </a:solidFill>
                  <a:latin typeface="Times New Roman" pitchFamily="18" charset="0"/>
                </a:rPr>
                <a:t>拒绝</a:t>
              </a:r>
            </a:p>
          </p:txBody>
        </p:sp>
        <p:grpSp>
          <p:nvGrpSpPr>
            <p:cNvPr id="3" name="Group 12"/>
            <p:cNvGrpSpPr>
              <a:grpSpLocks/>
            </p:cNvGrpSpPr>
            <p:nvPr/>
          </p:nvGrpSpPr>
          <p:grpSpPr bwMode="auto">
            <a:xfrm>
              <a:off x="1807" y="841"/>
              <a:ext cx="1142" cy="322"/>
              <a:chOff x="1917" y="4851"/>
              <a:chExt cx="2310" cy="927"/>
            </a:xfrm>
          </p:grpSpPr>
          <p:sp>
            <p:nvSpPr>
              <p:cNvPr id="139277" name="Rectangle 13"/>
              <p:cNvSpPr>
                <a:spLocks noChangeArrowheads="1"/>
              </p:cNvSpPr>
              <p:nvPr/>
            </p:nvSpPr>
            <p:spPr bwMode="auto">
              <a:xfrm>
                <a:off x="1917" y="4851"/>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39278" name="Rectangle 14"/>
              <p:cNvSpPr>
                <a:spLocks noChangeArrowheads="1"/>
              </p:cNvSpPr>
              <p:nvPr/>
            </p:nvSpPr>
            <p:spPr bwMode="auto">
              <a:xfrm>
                <a:off x="1917" y="5310"/>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分配最初优先级</a:t>
                </a:r>
                <a:endParaRPr lang="zh-CN" altLang="en-US" sz="1400">
                  <a:solidFill>
                    <a:schemeClr val="accent1"/>
                  </a:solidFill>
                  <a:latin typeface="Times New Roman" pitchFamily="18" charset="0"/>
                </a:endParaRPr>
              </a:p>
            </p:txBody>
          </p:sp>
        </p:grpSp>
        <p:sp>
          <p:nvSpPr>
            <p:cNvPr id="139279" name="Rectangle 15"/>
            <p:cNvSpPr>
              <a:spLocks noChangeArrowheads="1"/>
            </p:cNvSpPr>
            <p:nvPr/>
          </p:nvSpPr>
          <p:spPr bwMode="auto">
            <a:xfrm>
              <a:off x="4536" y="306"/>
              <a:ext cx="1142" cy="162"/>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39280" name="Rectangle 16"/>
            <p:cNvSpPr>
              <a:spLocks noChangeArrowheads="1"/>
            </p:cNvSpPr>
            <p:nvPr/>
          </p:nvSpPr>
          <p:spPr bwMode="auto">
            <a:xfrm>
              <a:off x="4536" y="468"/>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初始化</a:t>
              </a:r>
              <a:r>
                <a:rPr lang="en-US" altLang="zh-CN" sz="1400">
                  <a:solidFill>
                    <a:schemeClr val="accent1"/>
                  </a:solidFill>
                  <a:latin typeface="" charset="0"/>
                </a:rPr>
                <a:t>RFC</a:t>
              </a:r>
              <a:r>
                <a:rPr lang="zh-CN" altLang="en-US" sz="1400">
                  <a:solidFill>
                    <a:schemeClr val="accent1"/>
                  </a:solidFill>
                  <a:latin typeface="" charset="0"/>
                </a:rPr>
                <a:t>日志</a:t>
              </a:r>
              <a:endParaRPr lang="zh-CN" altLang="en-US" sz="1400">
                <a:solidFill>
                  <a:schemeClr val="accent1"/>
                </a:solidFill>
                <a:latin typeface="Times New Roman" pitchFamily="18" charset="0"/>
              </a:endParaRPr>
            </a:p>
          </p:txBody>
        </p:sp>
        <p:sp>
          <p:nvSpPr>
            <p:cNvPr id="139281" name="Line 17"/>
            <p:cNvSpPr>
              <a:spLocks noChangeShapeType="1"/>
            </p:cNvSpPr>
            <p:nvPr/>
          </p:nvSpPr>
          <p:spPr bwMode="auto">
            <a:xfrm>
              <a:off x="3038" y="468"/>
              <a:ext cx="1402" cy="0"/>
            </a:xfrm>
            <a:prstGeom prst="line">
              <a:avLst/>
            </a:prstGeom>
            <a:noFill/>
            <a:ln w="9525">
              <a:solidFill>
                <a:srgbClr val="FFFF00"/>
              </a:solidFill>
              <a:prstDash val="dash"/>
              <a:round/>
              <a:headEnd/>
              <a:tailEnd/>
            </a:ln>
            <a:effectLst/>
          </p:spPr>
          <p:txBody>
            <a:bodyPr/>
            <a:lstStyle/>
            <a:p>
              <a:endParaRPr lang="zh-CN" altLang="en-US"/>
            </a:p>
          </p:txBody>
        </p:sp>
        <p:sp>
          <p:nvSpPr>
            <p:cNvPr id="139282" name="Rectangle 18"/>
            <p:cNvSpPr>
              <a:spLocks noChangeArrowheads="1"/>
            </p:cNvSpPr>
            <p:nvPr/>
          </p:nvSpPr>
          <p:spPr bwMode="auto">
            <a:xfrm>
              <a:off x="4544" y="841"/>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39283" name="Rectangle 19"/>
            <p:cNvSpPr>
              <a:spLocks noChangeArrowheads="1"/>
            </p:cNvSpPr>
            <p:nvPr/>
          </p:nvSpPr>
          <p:spPr bwMode="auto">
            <a:xfrm>
              <a:off x="4544" y="1000"/>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更新日志</a:t>
              </a:r>
              <a:endParaRPr lang="zh-CN" altLang="en-US" sz="1400">
                <a:solidFill>
                  <a:schemeClr val="accent1"/>
                </a:solidFill>
                <a:latin typeface="Times New Roman" pitchFamily="18" charset="0"/>
              </a:endParaRPr>
            </a:p>
          </p:txBody>
        </p:sp>
        <p:sp>
          <p:nvSpPr>
            <p:cNvPr id="139284" name="Line 20"/>
            <p:cNvSpPr>
              <a:spLocks noChangeShapeType="1"/>
            </p:cNvSpPr>
            <p:nvPr/>
          </p:nvSpPr>
          <p:spPr bwMode="auto">
            <a:xfrm>
              <a:off x="3046" y="1006"/>
              <a:ext cx="1401" cy="0"/>
            </a:xfrm>
            <a:prstGeom prst="line">
              <a:avLst/>
            </a:prstGeom>
            <a:noFill/>
            <a:ln w="9525">
              <a:solidFill>
                <a:srgbClr val="FFFF00"/>
              </a:solidFill>
              <a:prstDash val="dash"/>
              <a:round/>
              <a:headEnd/>
              <a:tailEnd/>
            </a:ln>
            <a:effectLst/>
          </p:spPr>
          <p:txBody>
            <a:bodyPr/>
            <a:lstStyle/>
            <a:p>
              <a:endParaRPr lang="zh-CN" altLang="en-US"/>
            </a:p>
          </p:txBody>
        </p:sp>
        <p:sp>
          <p:nvSpPr>
            <p:cNvPr id="139285" name="AutoShape 21"/>
            <p:cNvSpPr>
              <a:spLocks noChangeArrowheads="1"/>
            </p:cNvSpPr>
            <p:nvPr/>
          </p:nvSpPr>
          <p:spPr bwMode="auto">
            <a:xfrm>
              <a:off x="1829" y="1354"/>
              <a:ext cx="1090" cy="271"/>
            </a:xfrm>
            <a:prstGeom prst="flowChartDecision">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紧急</a:t>
              </a:r>
              <a:r>
                <a:rPr lang="en-US" altLang="zh-CN" sz="1400">
                  <a:solidFill>
                    <a:schemeClr val="accent1"/>
                  </a:solidFill>
                  <a:latin typeface="Times New Roman" pitchFamily="18" charset="0"/>
                </a:rPr>
                <a:t>RFC</a:t>
              </a:r>
            </a:p>
          </p:txBody>
        </p:sp>
        <p:sp>
          <p:nvSpPr>
            <p:cNvPr id="139286" name="Line 22"/>
            <p:cNvSpPr>
              <a:spLocks noChangeShapeType="1"/>
            </p:cNvSpPr>
            <p:nvPr/>
          </p:nvSpPr>
          <p:spPr bwMode="auto">
            <a:xfrm>
              <a:off x="2371" y="117"/>
              <a:ext cx="0" cy="189"/>
            </a:xfrm>
            <a:prstGeom prst="line">
              <a:avLst/>
            </a:prstGeom>
            <a:noFill/>
            <a:ln w="9525">
              <a:solidFill>
                <a:srgbClr val="FFFF00"/>
              </a:solidFill>
              <a:round/>
              <a:headEnd/>
              <a:tailEnd/>
            </a:ln>
            <a:effectLst/>
          </p:spPr>
          <p:txBody>
            <a:bodyPr/>
            <a:lstStyle/>
            <a:p>
              <a:endParaRPr lang="zh-CN" altLang="en-US"/>
            </a:p>
          </p:txBody>
        </p:sp>
        <p:sp>
          <p:nvSpPr>
            <p:cNvPr id="139287" name="Line 23"/>
            <p:cNvSpPr>
              <a:spLocks noChangeShapeType="1"/>
            </p:cNvSpPr>
            <p:nvPr/>
          </p:nvSpPr>
          <p:spPr bwMode="auto">
            <a:xfrm>
              <a:off x="2371" y="644"/>
              <a:ext cx="0" cy="188"/>
            </a:xfrm>
            <a:prstGeom prst="line">
              <a:avLst/>
            </a:prstGeom>
            <a:noFill/>
            <a:ln w="9525">
              <a:solidFill>
                <a:srgbClr val="FFFF00"/>
              </a:solidFill>
              <a:round/>
              <a:headEnd/>
              <a:tailEnd/>
            </a:ln>
            <a:effectLst/>
          </p:spPr>
          <p:txBody>
            <a:bodyPr/>
            <a:lstStyle/>
            <a:p>
              <a:endParaRPr lang="zh-CN" altLang="en-US"/>
            </a:p>
          </p:txBody>
        </p:sp>
        <p:sp>
          <p:nvSpPr>
            <p:cNvPr id="139288" name="AutoShape 24"/>
            <p:cNvSpPr>
              <a:spLocks noChangeArrowheads="1"/>
            </p:cNvSpPr>
            <p:nvPr/>
          </p:nvSpPr>
          <p:spPr bwMode="auto">
            <a:xfrm>
              <a:off x="3201" y="1410"/>
              <a:ext cx="1503" cy="174"/>
            </a:xfrm>
            <a:prstGeom prst="roundRect">
              <a:avLst>
                <a:gd name="adj" fmla="val 16667"/>
              </a:avLst>
            </a:prstGeom>
            <a:no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转紧急变更处理过程</a:t>
              </a:r>
            </a:p>
          </p:txBody>
        </p:sp>
        <p:sp>
          <p:nvSpPr>
            <p:cNvPr id="139289" name="Rectangle 25"/>
            <p:cNvSpPr>
              <a:spLocks noChangeArrowheads="1"/>
            </p:cNvSpPr>
            <p:nvPr/>
          </p:nvSpPr>
          <p:spPr bwMode="auto">
            <a:xfrm>
              <a:off x="1814" y="1819"/>
              <a:ext cx="1143"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39290" name="Rectangle 26"/>
            <p:cNvSpPr>
              <a:spLocks noChangeArrowheads="1"/>
            </p:cNvSpPr>
            <p:nvPr/>
          </p:nvSpPr>
          <p:spPr bwMode="auto">
            <a:xfrm>
              <a:off x="1814" y="1979"/>
              <a:ext cx="1143" cy="271"/>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决定该变更是否在标准模型内</a:t>
              </a:r>
              <a:endParaRPr lang="zh-CN" altLang="en-US" sz="1400">
                <a:solidFill>
                  <a:schemeClr val="accent1"/>
                </a:solidFill>
                <a:latin typeface="Times New Roman" pitchFamily="18" charset="0"/>
              </a:endParaRPr>
            </a:p>
          </p:txBody>
        </p:sp>
        <p:sp>
          <p:nvSpPr>
            <p:cNvPr id="139291" name="AutoShape 27"/>
            <p:cNvSpPr>
              <a:spLocks noChangeArrowheads="1"/>
            </p:cNvSpPr>
            <p:nvPr/>
          </p:nvSpPr>
          <p:spPr bwMode="auto">
            <a:xfrm>
              <a:off x="3224" y="1848"/>
              <a:ext cx="1090" cy="271"/>
            </a:xfrm>
            <a:prstGeom prst="flowChartDecision">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标准模型</a:t>
              </a:r>
            </a:p>
          </p:txBody>
        </p:sp>
        <p:sp>
          <p:nvSpPr>
            <p:cNvPr id="139292" name="Rectangle 28"/>
            <p:cNvSpPr>
              <a:spLocks noChangeArrowheads="1"/>
            </p:cNvSpPr>
            <p:nvPr/>
          </p:nvSpPr>
          <p:spPr bwMode="auto">
            <a:xfrm>
              <a:off x="1807" y="2447"/>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39293" name="Rectangle 29"/>
            <p:cNvSpPr>
              <a:spLocks noChangeArrowheads="1"/>
            </p:cNvSpPr>
            <p:nvPr/>
          </p:nvSpPr>
          <p:spPr bwMode="auto">
            <a:xfrm>
              <a:off x="1807" y="2607"/>
              <a:ext cx="1142" cy="271"/>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授权并计划变更；</a:t>
              </a:r>
            </a:p>
            <a:p>
              <a:pPr algn="ctr" eaLnBrk="0" hangingPunct="0"/>
              <a:r>
                <a:rPr lang="zh-CN" altLang="en-US" sz="1400">
                  <a:solidFill>
                    <a:schemeClr val="accent1"/>
                  </a:solidFill>
                  <a:latin typeface="" charset="0"/>
                </a:rPr>
                <a:t>将活动报告</a:t>
              </a:r>
              <a:r>
                <a:rPr lang="en-US" altLang="zh-CN" sz="1400">
                  <a:solidFill>
                    <a:schemeClr val="accent1"/>
                  </a:solidFill>
                  <a:latin typeface="" charset="0"/>
                </a:rPr>
                <a:t>CAB</a:t>
              </a:r>
              <a:endParaRPr lang="en-US" altLang="zh-CN" sz="1400">
                <a:solidFill>
                  <a:schemeClr val="accent1"/>
                </a:solidFill>
                <a:latin typeface="Times New Roman" pitchFamily="18" charset="0"/>
              </a:endParaRPr>
            </a:p>
          </p:txBody>
        </p:sp>
        <p:sp>
          <p:nvSpPr>
            <p:cNvPr id="139294" name="Rectangle 30"/>
            <p:cNvSpPr>
              <a:spLocks noChangeArrowheads="1"/>
            </p:cNvSpPr>
            <p:nvPr/>
          </p:nvSpPr>
          <p:spPr bwMode="auto">
            <a:xfrm>
              <a:off x="3216" y="2444"/>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39295" name="Rectangle 31"/>
            <p:cNvSpPr>
              <a:spLocks noChangeArrowheads="1"/>
            </p:cNvSpPr>
            <p:nvPr/>
          </p:nvSpPr>
          <p:spPr bwMode="auto">
            <a:xfrm>
              <a:off x="3216" y="2604"/>
              <a:ext cx="1142" cy="324"/>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将</a:t>
              </a:r>
              <a:r>
                <a:rPr lang="en-US" altLang="zh-CN" sz="1400">
                  <a:solidFill>
                    <a:schemeClr val="accent1"/>
                  </a:solidFill>
                  <a:latin typeface="" charset="0"/>
                </a:rPr>
                <a:t>RFCs</a:t>
              </a:r>
              <a:r>
                <a:rPr lang="zh-CN" altLang="en-US" sz="1400">
                  <a:solidFill>
                    <a:schemeClr val="accent1"/>
                  </a:solidFill>
                  <a:latin typeface="" charset="0"/>
                </a:rPr>
                <a:t>循环报告给</a:t>
              </a:r>
              <a:r>
                <a:rPr lang="en-US" altLang="zh-CN" sz="1400">
                  <a:solidFill>
                    <a:schemeClr val="accent1"/>
                  </a:solidFill>
                  <a:latin typeface="" charset="0"/>
                </a:rPr>
                <a:t>CAB</a:t>
              </a:r>
              <a:r>
                <a:rPr lang="zh-CN" altLang="en-US" sz="1400">
                  <a:solidFill>
                    <a:schemeClr val="accent1"/>
                  </a:solidFill>
                  <a:latin typeface="" charset="0"/>
                </a:rPr>
                <a:t>成员</a:t>
              </a:r>
              <a:endParaRPr lang="zh-CN" altLang="en-US" sz="1400">
                <a:solidFill>
                  <a:schemeClr val="accent1"/>
                </a:solidFill>
                <a:latin typeface="Times New Roman" pitchFamily="18" charset="0"/>
              </a:endParaRPr>
            </a:p>
          </p:txBody>
        </p:sp>
        <p:sp>
          <p:nvSpPr>
            <p:cNvPr id="139296" name="Rectangle 32"/>
            <p:cNvSpPr>
              <a:spLocks noChangeArrowheads="1"/>
            </p:cNvSpPr>
            <p:nvPr/>
          </p:nvSpPr>
          <p:spPr bwMode="auto">
            <a:xfrm>
              <a:off x="1814" y="3067"/>
              <a:ext cx="1143" cy="163"/>
            </a:xfrm>
            <a:prstGeom prst="rect">
              <a:avLst/>
            </a:prstGeom>
            <a:no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CAB</a:t>
              </a:r>
              <a:r>
                <a:rPr lang="zh-CN" altLang="en-US" sz="1400">
                  <a:solidFill>
                    <a:schemeClr val="accent1"/>
                  </a:solidFill>
                  <a:latin typeface="Times New Roman" pitchFamily="18" charset="0"/>
                </a:rPr>
                <a:t>成员</a:t>
              </a:r>
            </a:p>
          </p:txBody>
        </p:sp>
        <p:sp>
          <p:nvSpPr>
            <p:cNvPr id="139297" name="Rectangle 33"/>
            <p:cNvSpPr>
              <a:spLocks noChangeArrowheads="1"/>
            </p:cNvSpPr>
            <p:nvPr/>
          </p:nvSpPr>
          <p:spPr bwMode="auto">
            <a:xfrm>
              <a:off x="1814" y="3227"/>
              <a:ext cx="1143" cy="488"/>
            </a:xfrm>
            <a:prstGeom prst="rect">
              <a:avLst/>
            </a:prstGeom>
            <a:noFill/>
            <a:ln w="9525">
              <a:solidFill>
                <a:srgbClr val="FFFF00"/>
              </a:solidFill>
              <a:miter lim="800000"/>
              <a:headEnd/>
              <a:tailEnd/>
            </a:ln>
            <a:effectLst/>
          </p:spPr>
          <p:txBody>
            <a:bodyPr/>
            <a:lstStyle/>
            <a:p>
              <a:pPr algn="ctr" eaLnBrk="0" hangingPunct="0"/>
              <a:r>
                <a:rPr lang="zh-CN" altLang="en-US" sz="1200">
                  <a:solidFill>
                    <a:schemeClr val="accent1"/>
                  </a:solidFill>
                  <a:latin typeface="" charset="0"/>
                </a:rPr>
                <a:t>根据影响度、紧迫性以及资源拥有情况，确认、同意、优先级、计划变更</a:t>
              </a:r>
              <a:endParaRPr lang="zh-CN" altLang="en-US" sz="1200">
                <a:solidFill>
                  <a:schemeClr val="accent1"/>
                </a:solidFill>
                <a:latin typeface="Times New Roman" pitchFamily="18" charset="0"/>
              </a:endParaRPr>
            </a:p>
          </p:txBody>
        </p:sp>
        <p:sp>
          <p:nvSpPr>
            <p:cNvPr id="139298" name="AutoShape 34"/>
            <p:cNvSpPr>
              <a:spLocks noChangeArrowheads="1"/>
            </p:cNvSpPr>
            <p:nvPr/>
          </p:nvSpPr>
          <p:spPr bwMode="auto">
            <a:xfrm>
              <a:off x="1837" y="3902"/>
              <a:ext cx="1090" cy="271"/>
            </a:xfrm>
            <a:prstGeom prst="flowChartDecision">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授权</a:t>
              </a:r>
            </a:p>
          </p:txBody>
        </p:sp>
        <p:sp>
          <p:nvSpPr>
            <p:cNvPr id="139299" name="Rectangle 35"/>
            <p:cNvSpPr>
              <a:spLocks noChangeArrowheads="1"/>
            </p:cNvSpPr>
            <p:nvPr/>
          </p:nvSpPr>
          <p:spPr bwMode="auto">
            <a:xfrm>
              <a:off x="3046" y="3648"/>
              <a:ext cx="571" cy="301"/>
            </a:xfrm>
            <a:prstGeom prst="rect">
              <a:avLst/>
            </a:prstGeom>
            <a:noFill/>
            <a:ln w="9525">
              <a:solidFill>
                <a:srgbClr val="FFFF00"/>
              </a:solidFill>
              <a:prstDash val="sysDot"/>
              <a:miter lim="800000"/>
              <a:headEnd/>
              <a:tailEnd/>
            </a:ln>
            <a:effectLst/>
          </p:spPr>
          <p:txBody>
            <a:bodyPr/>
            <a:lstStyle/>
            <a:p>
              <a:pPr algn="just" eaLnBrk="0" hangingPunct="0"/>
              <a:r>
                <a:rPr lang="zh-CN" altLang="en-US" sz="1400">
                  <a:solidFill>
                    <a:schemeClr val="accent1"/>
                  </a:solidFill>
                  <a:latin typeface="Times New Roman" pitchFamily="18" charset="0"/>
                </a:rPr>
                <a:t>可能需要多次迭代</a:t>
              </a:r>
            </a:p>
          </p:txBody>
        </p:sp>
        <p:sp>
          <p:nvSpPr>
            <p:cNvPr id="139300" name="AutoShape 36"/>
            <p:cNvSpPr>
              <a:spLocks noChangeArrowheads="1"/>
            </p:cNvSpPr>
            <p:nvPr/>
          </p:nvSpPr>
          <p:spPr bwMode="auto">
            <a:xfrm>
              <a:off x="4416" y="1902"/>
              <a:ext cx="1292" cy="210"/>
            </a:xfrm>
            <a:prstGeom prst="roundRect">
              <a:avLst>
                <a:gd name="adj" fmla="val 16667"/>
              </a:avLst>
            </a:prstGeom>
            <a:no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转标准变更处理过程</a:t>
              </a:r>
            </a:p>
          </p:txBody>
        </p:sp>
        <p:sp>
          <p:nvSpPr>
            <p:cNvPr id="139301" name="Rectangle 37"/>
            <p:cNvSpPr>
              <a:spLocks noChangeArrowheads="1"/>
            </p:cNvSpPr>
            <p:nvPr/>
          </p:nvSpPr>
          <p:spPr bwMode="auto">
            <a:xfrm>
              <a:off x="4610" y="2447"/>
              <a:ext cx="1143"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管理委员会</a:t>
              </a:r>
            </a:p>
          </p:txBody>
        </p:sp>
        <p:sp>
          <p:nvSpPr>
            <p:cNvPr id="139302" name="Rectangle 38"/>
            <p:cNvSpPr>
              <a:spLocks noChangeArrowheads="1"/>
            </p:cNvSpPr>
            <p:nvPr/>
          </p:nvSpPr>
          <p:spPr bwMode="auto">
            <a:xfrm>
              <a:off x="4610" y="2607"/>
              <a:ext cx="1143" cy="271"/>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将批准的变更报告给</a:t>
              </a:r>
              <a:r>
                <a:rPr lang="en-US" altLang="zh-CN" sz="1400">
                  <a:solidFill>
                    <a:schemeClr val="accent1"/>
                  </a:solidFill>
                  <a:latin typeface="" charset="0"/>
                </a:rPr>
                <a:t>CAB</a:t>
              </a:r>
              <a:r>
                <a:rPr lang="zh-CN" altLang="en-US" sz="1400">
                  <a:solidFill>
                    <a:schemeClr val="accent1"/>
                  </a:solidFill>
                  <a:latin typeface="" charset="0"/>
                </a:rPr>
                <a:t>采取措施</a:t>
              </a:r>
              <a:endParaRPr lang="zh-CN" altLang="en-US" sz="1400">
                <a:solidFill>
                  <a:schemeClr val="accent1"/>
                </a:solidFill>
                <a:latin typeface="Times New Roman" pitchFamily="18" charset="0"/>
              </a:endParaRPr>
            </a:p>
          </p:txBody>
        </p:sp>
        <p:sp>
          <p:nvSpPr>
            <p:cNvPr id="139303" name="Line 39"/>
            <p:cNvSpPr>
              <a:spLocks noChangeShapeType="1"/>
            </p:cNvSpPr>
            <p:nvPr/>
          </p:nvSpPr>
          <p:spPr bwMode="auto">
            <a:xfrm>
              <a:off x="2363" y="1163"/>
              <a:ext cx="0" cy="189"/>
            </a:xfrm>
            <a:prstGeom prst="line">
              <a:avLst/>
            </a:prstGeom>
            <a:noFill/>
            <a:ln w="9525">
              <a:solidFill>
                <a:srgbClr val="FFFF00"/>
              </a:solidFill>
              <a:round/>
              <a:headEnd/>
              <a:tailEnd/>
            </a:ln>
            <a:effectLst/>
          </p:spPr>
          <p:txBody>
            <a:bodyPr/>
            <a:lstStyle/>
            <a:p>
              <a:endParaRPr lang="zh-CN" altLang="en-US"/>
            </a:p>
          </p:txBody>
        </p:sp>
        <p:sp>
          <p:nvSpPr>
            <p:cNvPr id="139304" name="Line 40"/>
            <p:cNvSpPr>
              <a:spLocks noChangeShapeType="1"/>
            </p:cNvSpPr>
            <p:nvPr/>
          </p:nvSpPr>
          <p:spPr bwMode="auto">
            <a:xfrm>
              <a:off x="2934" y="1489"/>
              <a:ext cx="260" cy="0"/>
            </a:xfrm>
            <a:prstGeom prst="line">
              <a:avLst/>
            </a:prstGeom>
            <a:noFill/>
            <a:ln w="9525">
              <a:solidFill>
                <a:srgbClr val="FFFF00"/>
              </a:solidFill>
              <a:round/>
              <a:headEnd/>
              <a:tailEnd/>
            </a:ln>
            <a:effectLst/>
          </p:spPr>
          <p:txBody>
            <a:bodyPr/>
            <a:lstStyle/>
            <a:p>
              <a:endParaRPr lang="zh-CN" altLang="en-US"/>
            </a:p>
          </p:txBody>
        </p:sp>
        <p:sp>
          <p:nvSpPr>
            <p:cNvPr id="139305" name="Rectangle 41"/>
            <p:cNvSpPr>
              <a:spLocks noChangeArrowheads="1"/>
            </p:cNvSpPr>
            <p:nvPr/>
          </p:nvSpPr>
          <p:spPr bwMode="auto">
            <a:xfrm>
              <a:off x="2830" y="1298"/>
              <a:ext cx="364" cy="163"/>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是</a:t>
              </a:r>
            </a:p>
          </p:txBody>
        </p:sp>
        <p:sp>
          <p:nvSpPr>
            <p:cNvPr id="139306" name="Line 42"/>
            <p:cNvSpPr>
              <a:spLocks noChangeShapeType="1"/>
            </p:cNvSpPr>
            <p:nvPr/>
          </p:nvSpPr>
          <p:spPr bwMode="auto">
            <a:xfrm>
              <a:off x="2378" y="1625"/>
              <a:ext cx="0" cy="189"/>
            </a:xfrm>
            <a:prstGeom prst="line">
              <a:avLst/>
            </a:prstGeom>
            <a:noFill/>
            <a:ln w="9525">
              <a:solidFill>
                <a:srgbClr val="FFFF00"/>
              </a:solidFill>
              <a:round/>
              <a:headEnd/>
              <a:tailEnd/>
            </a:ln>
            <a:effectLst/>
          </p:spPr>
          <p:txBody>
            <a:bodyPr/>
            <a:lstStyle/>
            <a:p>
              <a:endParaRPr lang="zh-CN" altLang="en-US"/>
            </a:p>
          </p:txBody>
        </p:sp>
        <p:sp>
          <p:nvSpPr>
            <p:cNvPr id="139307" name="Line 43"/>
            <p:cNvSpPr>
              <a:spLocks noChangeShapeType="1"/>
            </p:cNvSpPr>
            <p:nvPr/>
          </p:nvSpPr>
          <p:spPr bwMode="auto">
            <a:xfrm>
              <a:off x="2957" y="1982"/>
              <a:ext cx="259" cy="0"/>
            </a:xfrm>
            <a:prstGeom prst="line">
              <a:avLst/>
            </a:prstGeom>
            <a:noFill/>
            <a:ln w="9525">
              <a:solidFill>
                <a:srgbClr val="FFFF00"/>
              </a:solidFill>
              <a:round/>
              <a:headEnd/>
              <a:tailEnd/>
            </a:ln>
            <a:effectLst/>
          </p:spPr>
          <p:txBody>
            <a:bodyPr/>
            <a:lstStyle/>
            <a:p>
              <a:endParaRPr lang="zh-CN" altLang="en-US"/>
            </a:p>
          </p:txBody>
        </p:sp>
        <p:sp>
          <p:nvSpPr>
            <p:cNvPr id="139308" name="Line 44"/>
            <p:cNvSpPr>
              <a:spLocks noChangeShapeType="1"/>
            </p:cNvSpPr>
            <p:nvPr/>
          </p:nvSpPr>
          <p:spPr bwMode="auto">
            <a:xfrm flipV="1">
              <a:off x="4299" y="1968"/>
              <a:ext cx="117" cy="14"/>
            </a:xfrm>
            <a:prstGeom prst="line">
              <a:avLst/>
            </a:prstGeom>
            <a:noFill/>
            <a:ln w="9525">
              <a:solidFill>
                <a:srgbClr val="FFFF00"/>
              </a:solidFill>
              <a:round/>
              <a:headEnd/>
              <a:tailEnd/>
            </a:ln>
            <a:effectLst/>
          </p:spPr>
          <p:txBody>
            <a:bodyPr/>
            <a:lstStyle/>
            <a:p>
              <a:endParaRPr lang="zh-CN" altLang="en-US"/>
            </a:p>
          </p:txBody>
        </p:sp>
        <p:sp>
          <p:nvSpPr>
            <p:cNvPr id="139309" name="Line 45"/>
            <p:cNvSpPr>
              <a:spLocks noChangeShapeType="1"/>
            </p:cNvSpPr>
            <p:nvPr/>
          </p:nvSpPr>
          <p:spPr bwMode="auto">
            <a:xfrm>
              <a:off x="2378" y="2253"/>
              <a:ext cx="0" cy="189"/>
            </a:xfrm>
            <a:prstGeom prst="line">
              <a:avLst/>
            </a:prstGeom>
            <a:noFill/>
            <a:ln w="9525">
              <a:solidFill>
                <a:srgbClr val="FFFF00"/>
              </a:solidFill>
              <a:round/>
              <a:headEnd/>
              <a:tailEnd/>
            </a:ln>
            <a:effectLst/>
          </p:spPr>
          <p:txBody>
            <a:bodyPr/>
            <a:lstStyle/>
            <a:p>
              <a:endParaRPr lang="zh-CN" altLang="en-US"/>
            </a:p>
          </p:txBody>
        </p:sp>
        <p:sp>
          <p:nvSpPr>
            <p:cNvPr id="139310" name="Rectangle 46"/>
            <p:cNvSpPr>
              <a:spLocks noChangeArrowheads="1"/>
            </p:cNvSpPr>
            <p:nvPr/>
          </p:nvSpPr>
          <p:spPr bwMode="auto">
            <a:xfrm>
              <a:off x="2526" y="1608"/>
              <a:ext cx="364" cy="162"/>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否</a:t>
              </a:r>
            </a:p>
          </p:txBody>
        </p:sp>
        <p:sp>
          <p:nvSpPr>
            <p:cNvPr id="139311" name="Line 47"/>
            <p:cNvSpPr>
              <a:spLocks noChangeShapeType="1"/>
            </p:cNvSpPr>
            <p:nvPr/>
          </p:nvSpPr>
          <p:spPr bwMode="auto">
            <a:xfrm>
              <a:off x="2378" y="2339"/>
              <a:ext cx="2804" cy="0"/>
            </a:xfrm>
            <a:prstGeom prst="line">
              <a:avLst/>
            </a:prstGeom>
            <a:noFill/>
            <a:ln w="9525">
              <a:solidFill>
                <a:srgbClr val="FFFF00"/>
              </a:solidFill>
              <a:round/>
              <a:headEnd/>
              <a:tailEnd/>
            </a:ln>
            <a:effectLst/>
          </p:spPr>
          <p:txBody>
            <a:bodyPr/>
            <a:lstStyle/>
            <a:p>
              <a:endParaRPr lang="zh-CN" altLang="en-US"/>
            </a:p>
          </p:txBody>
        </p:sp>
        <p:sp>
          <p:nvSpPr>
            <p:cNvPr id="139312" name="Line 48"/>
            <p:cNvSpPr>
              <a:spLocks noChangeShapeType="1"/>
            </p:cNvSpPr>
            <p:nvPr/>
          </p:nvSpPr>
          <p:spPr bwMode="auto">
            <a:xfrm>
              <a:off x="3772" y="2339"/>
              <a:ext cx="0" cy="108"/>
            </a:xfrm>
            <a:prstGeom prst="line">
              <a:avLst/>
            </a:prstGeom>
            <a:noFill/>
            <a:ln w="9525">
              <a:solidFill>
                <a:srgbClr val="FFFF00"/>
              </a:solidFill>
              <a:round/>
              <a:headEnd/>
              <a:tailEnd/>
            </a:ln>
            <a:effectLst/>
          </p:spPr>
          <p:txBody>
            <a:bodyPr/>
            <a:lstStyle/>
            <a:p>
              <a:endParaRPr lang="zh-CN" altLang="en-US"/>
            </a:p>
          </p:txBody>
        </p:sp>
        <p:sp>
          <p:nvSpPr>
            <p:cNvPr id="139313" name="Line 49"/>
            <p:cNvSpPr>
              <a:spLocks noChangeShapeType="1"/>
            </p:cNvSpPr>
            <p:nvPr/>
          </p:nvSpPr>
          <p:spPr bwMode="auto">
            <a:xfrm>
              <a:off x="5182" y="2339"/>
              <a:ext cx="0" cy="108"/>
            </a:xfrm>
            <a:prstGeom prst="line">
              <a:avLst/>
            </a:prstGeom>
            <a:noFill/>
            <a:ln w="9525">
              <a:solidFill>
                <a:srgbClr val="FFFF00"/>
              </a:solidFill>
              <a:round/>
              <a:headEnd/>
              <a:tailEnd/>
            </a:ln>
            <a:effectLst/>
          </p:spPr>
          <p:txBody>
            <a:bodyPr/>
            <a:lstStyle/>
            <a:p>
              <a:endParaRPr lang="zh-CN" altLang="en-US"/>
            </a:p>
          </p:txBody>
        </p:sp>
        <p:sp>
          <p:nvSpPr>
            <p:cNvPr id="139314" name="Rectangle 50"/>
            <p:cNvSpPr>
              <a:spLocks noChangeArrowheads="1"/>
            </p:cNvSpPr>
            <p:nvPr/>
          </p:nvSpPr>
          <p:spPr bwMode="auto">
            <a:xfrm>
              <a:off x="1955" y="2259"/>
              <a:ext cx="364" cy="162"/>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常规</a:t>
              </a:r>
            </a:p>
          </p:txBody>
        </p:sp>
        <p:sp>
          <p:nvSpPr>
            <p:cNvPr id="139315" name="Rectangle 51"/>
            <p:cNvSpPr>
              <a:spLocks noChangeArrowheads="1"/>
            </p:cNvSpPr>
            <p:nvPr/>
          </p:nvSpPr>
          <p:spPr bwMode="auto">
            <a:xfrm>
              <a:off x="3513" y="2155"/>
              <a:ext cx="363" cy="163"/>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重要</a:t>
              </a:r>
            </a:p>
          </p:txBody>
        </p:sp>
        <p:sp>
          <p:nvSpPr>
            <p:cNvPr id="139316" name="Rectangle 52"/>
            <p:cNvSpPr>
              <a:spLocks noChangeArrowheads="1"/>
            </p:cNvSpPr>
            <p:nvPr/>
          </p:nvSpPr>
          <p:spPr bwMode="auto">
            <a:xfrm>
              <a:off x="4811" y="2150"/>
              <a:ext cx="467" cy="163"/>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重大</a:t>
              </a:r>
            </a:p>
          </p:txBody>
        </p:sp>
        <p:sp>
          <p:nvSpPr>
            <p:cNvPr id="139317" name="Line 53"/>
            <p:cNvSpPr>
              <a:spLocks noChangeShapeType="1"/>
            </p:cNvSpPr>
            <p:nvPr/>
          </p:nvSpPr>
          <p:spPr bwMode="auto">
            <a:xfrm>
              <a:off x="2378" y="2878"/>
              <a:ext cx="0" cy="189"/>
            </a:xfrm>
            <a:prstGeom prst="line">
              <a:avLst/>
            </a:prstGeom>
            <a:noFill/>
            <a:ln w="9525">
              <a:solidFill>
                <a:srgbClr val="FFFF00"/>
              </a:solidFill>
              <a:round/>
              <a:headEnd/>
              <a:tailEnd/>
            </a:ln>
            <a:effectLst/>
          </p:spPr>
          <p:txBody>
            <a:bodyPr/>
            <a:lstStyle/>
            <a:p>
              <a:endParaRPr lang="zh-CN" altLang="en-US"/>
            </a:p>
          </p:txBody>
        </p:sp>
        <p:sp>
          <p:nvSpPr>
            <p:cNvPr id="139318" name="Line 54"/>
            <p:cNvSpPr>
              <a:spLocks noChangeShapeType="1"/>
            </p:cNvSpPr>
            <p:nvPr/>
          </p:nvSpPr>
          <p:spPr bwMode="auto">
            <a:xfrm>
              <a:off x="2385" y="2985"/>
              <a:ext cx="2804" cy="0"/>
            </a:xfrm>
            <a:prstGeom prst="line">
              <a:avLst/>
            </a:prstGeom>
            <a:noFill/>
            <a:ln w="9525">
              <a:solidFill>
                <a:srgbClr val="FFFF00"/>
              </a:solidFill>
              <a:round/>
              <a:headEnd/>
              <a:tailEnd/>
            </a:ln>
            <a:effectLst/>
          </p:spPr>
          <p:txBody>
            <a:bodyPr/>
            <a:lstStyle/>
            <a:p>
              <a:endParaRPr lang="zh-CN" altLang="en-US"/>
            </a:p>
          </p:txBody>
        </p:sp>
        <p:sp>
          <p:nvSpPr>
            <p:cNvPr id="139319" name="Line 55"/>
            <p:cNvSpPr>
              <a:spLocks noChangeShapeType="1"/>
            </p:cNvSpPr>
            <p:nvPr/>
          </p:nvSpPr>
          <p:spPr bwMode="auto">
            <a:xfrm flipH="1">
              <a:off x="3787" y="2928"/>
              <a:ext cx="5" cy="51"/>
            </a:xfrm>
            <a:prstGeom prst="line">
              <a:avLst/>
            </a:prstGeom>
            <a:noFill/>
            <a:ln w="9525">
              <a:solidFill>
                <a:srgbClr val="FFFF00"/>
              </a:solidFill>
              <a:round/>
              <a:headEnd/>
              <a:tailEnd/>
            </a:ln>
            <a:effectLst/>
          </p:spPr>
          <p:txBody>
            <a:bodyPr/>
            <a:lstStyle/>
            <a:p>
              <a:endParaRPr lang="zh-CN" altLang="en-US"/>
            </a:p>
          </p:txBody>
        </p:sp>
        <p:sp>
          <p:nvSpPr>
            <p:cNvPr id="139320" name="Line 56"/>
            <p:cNvSpPr>
              <a:spLocks noChangeShapeType="1"/>
            </p:cNvSpPr>
            <p:nvPr/>
          </p:nvSpPr>
          <p:spPr bwMode="auto">
            <a:xfrm>
              <a:off x="5196" y="2876"/>
              <a:ext cx="0" cy="109"/>
            </a:xfrm>
            <a:prstGeom prst="line">
              <a:avLst/>
            </a:prstGeom>
            <a:noFill/>
            <a:ln w="9525">
              <a:solidFill>
                <a:srgbClr val="FFFF00"/>
              </a:solidFill>
              <a:round/>
              <a:headEnd/>
              <a:tailEnd/>
            </a:ln>
            <a:effectLst/>
          </p:spPr>
          <p:txBody>
            <a:bodyPr/>
            <a:lstStyle/>
            <a:p>
              <a:endParaRPr lang="zh-CN" altLang="en-US"/>
            </a:p>
          </p:txBody>
        </p:sp>
        <p:sp>
          <p:nvSpPr>
            <p:cNvPr id="139321" name="Line 57"/>
            <p:cNvSpPr>
              <a:spLocks noChangeShapeType="1"/>
            </p:cNvSpPr>
            <p:nvPr/>
          </p:nvSpPr>
          <p:spPr bwMode="auto">
            <a:xfrm>
              <a:off x="2378" y="3713"/>
              <a:ext cx="0" cy="189"/>
            </a:xfrm>
            <a:prstGeom prst="line">
              <a:avLst/>
            </a:prstGeom>
            <a:noFill/>
            <a:ln w="9525">
              <a:solidFill>
                <a:srgbClr val="FFFF00"/>
              </a:solidFill>
              <a:round/>
              <a:headEnd/>
              <a:tailEnd/>
            </a:ln>
            <a:effectLst/>
          </p:spPr>
          <p:txBody>
            <a:bodyPr/>
            <a:lstStyle/>
            <a:p>
              <a:endParaRPr lang="zh-CN" altLang="en-US"/>
            </a:p>
          </p:txBody>
        </p:sp>
        <p:sp>
          <p:nvSpPr>
            <p:cNvPr id="139322" name="Line 58"/>
            <p:cNvSpPr>
              <a:spLocks noChangeShapeType="1"/>
            </p:cNvSpPr>
            <p:nvPr/>
          </p:nvSpPr>
          <p:spPr bwMode="auto">
            <a:xfrm>
              <a:off x="2378" y="3832"/>
              <a:ext cx="675" cy="0"/>
            </a:xfrm>
            <a:prstGeom prst="line">
              <a:avLst/>
            </a:prstGeom>
            <a:noFill/>
            <a:ln w="9525">
              <a:solidFill>
                <a:srgbClr val="FFFF00"/>
              </a:solidFill>
              <a:prstDash val="sysDot"/>
              <a:round/>
              <a:headEnd/>
              <a:tailEnd type="triangle" w="med" len="med"/>
            </a:ln>
            <a:effectLst/>
          </p:spPr>
          <p:txBody>
            <a:bodyPr/>
            <a:lstStyle/>
            <a:p>
              <a:endParaRPr lang="zh-CN" altLang="en-US"/>
            </a:p>
          </p:txBody>
        </p:sp>
        <p:sp>
          <p:nvSpPr>
            <p:cNvPr id="139323" name="Line 59"/>
            <p:cNvSpPr>
              <a:spLocks noChangeShapeType="1"/>
            </p:cNvSpPr>
            <p:nvPr/>
          </p:nvSpPr>
          <p:spPr bwMode="auto">
            <a:xfrm flipV="1">
              <a:off x="3513" y="3452"/>
              <a:ext cx="0" cy="217"/>
            </a:xfrm>
            <a:prstGeom prst="line">
              <a:avLst/>
            </a:prstGeom>
            <a:noFill/>
            <a:ln w="9525">
              <a:solidFill>
                <a:srgbClr val="FFFF00"/>
              </a:solidFill>
              <a:prstDash val="sysDot"/>
              <a:round/>
              <a:headEnd/>
              <a:tailEnd/>
            </a:ln>
            <a:effectLst/>
          </p:spPr>
          <p:txBody>
            <a:bodyPr/>
            <a:lstStyle/>
            <a:p>
              <a:endParaRPr lang="zh-CN" altLang="en-US"/>
            </a:p>
          </p:txBody>
        </p:sp>
        <p:sp>
          <p:nvSpPr>
            <p:cNvPr id="139324" name="Line 60"/>
            <p:cNvSpPr>
              <a:spLocks noChangeShapeType="1"/>
            </p:cNvSpPr>
            <p:nvPr/>
          </p:nvSpPr>
          <p:spPr bwMode="auto">
            <a:xfrm>
              <a:off x="3149" y="3452"/>
              <a:ext cx="364" cy="0"/>
            </a:xfrm>
            <a:prstGeom prst="line">
              <a:avLst/>
            </a:prstGeom>
            <a:noFill/>
            <a:ln w="9525">
              <a:solidFill>
                <a:srgbClr val="FFFF00"/>
              </a:solidFill>
              <a:prstDash val="sysDot"/>
              <a:round/>
              <a:headEnd/>
              <a:tailEnd/>
            </a:ln>
            <a:effectLst/>
          </p:spPr>
          <p:txBody>
            <a:bodyPr/>
            <a:lstStyle/>
            <a:p>
              <a:endParaRPr lang="zh-CN" altLang="en-US"/>
            </a:p>
          </p:txBody>
        </p:sp>
        <p:sp>
          <p:nvSpPr>
            <p:cNvPr id="139325" name="Rectangle 61"/>
            <p:cNvSpPr>
              <a:spLocks noChangeArrowheads="1"/>
            </p:cNvSpPr>
            <p:nvPr/>
          </p:nvSpPr>
          <p:spPr bwMode="auto">
            <a:xfrm>
              <a:off x="4610" y="3067"/>
              <a:ext cx="1143"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39326" name="Rectangle 62"/>
            <p:cNvSpPr>
              <a:spLocks noChangeArrowheads="1"/>
            </p:cNvSpPr>
            <p:nvPr/>
          </p:nvSpPr>
          <p:spPr bwMode="auto">
            <a:xfrm>
              <a:off x="4610" y="3227"/>
              <a:ext cx="1143" cy="488"/>
            </a:xfrm>
            <a:prstGeom prst="rect">
              <a:avLst/>
            </a:prstGeom>
            <a:noFill/>
            <a:ln w="9525">
              <a:solidFill>
                <a:srgbClr val="FFFF00"/>
              </a:solidFill>
              <a:miter lim="800000"/>
              <a:headEnd/>
              <a:tailEnd/>
            </a:ln>
            <a:effectLst/>
          </p:spPr>
          <p:txBody>
            <a:bodyPr/>
            <a:lstStyle/>
            <a:p>
              <a:pPr algn="ctr" eaLnBrk="0" hangingPunct="0"/>
              <a:endParaRPr lang="zh-CN" altLang="en-US" sz="1400">
                <a:solidFill>
                  <a:schemeClr val="accent1"/>
                </a:solidFill>
                <a:latin typeface="" charset="0"/>
              </a:endParaRPr>
            </a:p>
            <a:p>
              <a:pPr algn="ctr" eaLnBrk="0" hangingPunct="0"/>
              <a:r>
                <a:rPr lang="zh-CN" altLang="en-US" sz="1400">
                  <a:solidFill>
                    <a:schemeClr val="accent1"/>
                  </a:solidFill>
                  <a:latin typeface="" charset="0"/>
                </a:rPr>
                <a:t>更新日志</a:t>
              </a:r>
            </a:p>
            <a:p>
              <a:pPr algn="ctr" eaLnBrk="0" hangingPunct="0"/>
              <a:r>
                <a:rPr lang="zh-CN" altLang="en-US" sz="1400">
                  <a:solidFill>
                    <a:schemeClr val="accent1"/>
                  </a:solidFill>
                  <a:latin typeface="" charset="0"/>
                </a:rPr>
                <a:t>提出问题下一步计划</a:t>
              </a:r>
              <a:endParaRPr lang="zh-CN" altLang="en-US" sz="1400">
                <a:solidFill>
                  <a:schemeClr val="accent1"/>
                </a:solidFill>
                <a:latin typeface="Times New Roman" pitchFamily="18" charset="0"/>
              </a:endParaRPr>
            </a:p>
          </p:txBody>
        </p:sp>
        <p:sp>
          <p:nvSpPr>
            <p:cNvPr id="139327" name="Line 63"/>
            <p:cNvSpPr>
              <a:spLocks noChangeShapeType="1"/>
            </p:cNvSpPr>
            <p:nvPr/>
          </p:nvSpPr>
          <p:spPr bwMode="auto">
            <a:xfrm>
              <a:off x="3023" y="3127"/>
              <a:ext cx="1506" cy="0"/>
            </a:xfrm>
            <a:prstGeom prst="line">
              <a:avLst/>
            </a:prstGeom>
            <a:noFill/>
            <a:ln w="9525">
              <a:solidFill>
                <a:srgbClr val="FFFF00"/>
              </a:solidFill>
              <a:prstDash val="sysDot"/>
              <a:round/>
              <a:headEnd/>
              <a:tailEnd/>
            </a:ln>
            <a:effectLst/>
          </p:spPr>
          <p:txBody>
            <a:bodyPr/>
            <a:lstStyle/>
            <a:p>
              <a:endParaRPr lang="zh-CN" altLang="en-US"/>
            </a:p>
          </p:txBody>
        </p:sp>
        <p:sp>
          <p:nvSpPr>
            <p:cNvPr id="139328" name="Rectangle 64"/>
            <p:cNvSpPr>
              <a:spLocks noChangeArrowheads="1"/>
            </p:cNvSpPr>
            <p:nvPr/>
          </p:nvSpPr>
          <p:spPr bwMode="auto">
            <a:xfrm>
              <a:off x="4618" y="3907"/>
              <a:ext cx="1142" cy="163"/>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39329" name="Rectangle 65"/>
            <p:cNvSpPr>
              <a:spLocks noChangeArrowheads="1"/>
            </p:cNvSpPr>
            <p:nvPr/>
          </p:nvSpPr>
          <p:spPr bwMode="auto">
            <a:xfrm>
              <a:off x="4618" y="4070"/>
              <a:ext cx="1142" cy="162"/>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初始化</a:t>
              </a:r>
              <a:r>
                <a:rPr lang="en-US" altLang="zh-CN" sz="1400">
                  <a:solidFill>
                    <a:schemeClr val="accent1"/>
                  </a:solidFill>
                  <a:latin typeface="" charset="0"/>
                </a:rPr>
                <a:t>RFC</a:t>
              </a:r>
              <a:r>
                <a:rPr lang="zh-CN" altLang="en-US" sz="1400">
                  <a:solidFill>
                    <a:schemeClr val="accent1"/>
                  </a:solidFill>
                  <a:latin typeface="" charset="0"/>
                </a:rPr>
                <a:t>日志</a:t>
              </a:r>
              <a:endParaRPr lang="zh-CN" altLang="en-US" sz="1400">
                <a:solidFill>
                  <a:schemeClr val="accent1"/>
                </a:solidFill>
                <a:latin typeface="Times New Roman" pitchFamily="18" charset="0"/>
              </a:endParaRPr>
            </a:p>
          </p:txBody>
        </p:sp>
        <p:sp>
          <p:nvSpPr>
            <p:cNvPr id="139330" name="Line 66"/>
            <p:cNvSpPr>
              <a:spLocks noChangeShapeType="1"/>
            </p:cNvSpPr>
            <p:nvPr/>
          </p:nvSpPr>
          <p:spPr bwMode="auto">
            <a:xfrm>
              <a:off x="2942" y="4038"/>
              <a:ext cx="1661" cy="0"/>
            </a:xfrm>
            <a:prstGeom prst="line">
              <a:avLst/>
            </a:prstGeom>
            <a:noFill/>
            <a:ln w="9525">
              <a:solidFill>
                <a:srgbClr val="FFFF00"/>
              </a:solidFill>
              <a:prstDash val="sysDot"/>
              <a:round/>
              <a:headEnd/>
              <a:tailEnd/>
            </a:ln>
            <a:effectLst/>
          </p:spPr>
          <p:txBody>
            <a:bodyPr/>
            <a:lstStyle/>
            <a:p>
              <a:endParaRPr lang="zh-CN" altLang="en-US"/>
            </a:p>
          </p:txBody>
        </p:sp>
        <p:sp>
          <p:nvSpPr>
            <p:cNvPr id="139331" name="Line 67"/>
            <p:cNvSpPr>
              <a:spLocks noChangeShapeType="1"/>
            </p:cNvSpPr>
            <p:nvPr/>
          </p:nvSpPr>
          <p:spPr bwMode="auto">
            <a:xfrm>
              <a:off x="2378" y="4173"/>
              <a:ext cx="0" cy="108"/>
            </a:xfrm>
            <a:prstGeom prst="line">
              <a:avLst/>
            </a:prstGeom>
            <a:noFill/>
            <a:ln w="9525">
              <a:solidFill>
                <a:srgbClr val="FFFF00"/>
              </a:solidFill>
              <a:round/>
              <a:headEnd/>
              <a:tailEnd/>
            </a:ln>
            <a:effectLst/>
          </p:spPr>
          <p:txBody>
            <a:bodyPr/>
            <a:lstStyle/>
            <a:p>
              <a:endParaRPr lang="zh-CN" altLang="en-US"/>
            </a:p>
          </p:txBody>
        </p:sp>
        <p:sp>
          <p:nvSpPr>
            <p:cNvPr id="139332" name="Line 68"/>
            <p:cNvSpPr>
              <a:spLocks noChangeShapeType="1"/>
            </p:cNvSpPr>
            <p:nvPr/>
          </p:nvSpPr>
          <p:spPr bwMode="auto">
            <a:xfrm>
              <a:off x="1696" y="4038"/>
              <a:ext cx="155" cy="0"/>
            </a:xfrm>
            <a:prstGeom prst="line">
              <a:avLst/>
            </a:prstGeom>
            <a:noFill/>
            <a:ln w="9525">
              <a:solidFill>
                <a:srgbClr val="FFFF00"/>
              </a:solidFill>
              <a:round/>
              <a:headEnd/>
              <a:tailEnd/>
            </a:ln>
            <a:effectLst/>
          </p:spPr>
          <p:txBody>
            <a:bodyPr/>
            <a:lstStyle/>
            <a:p>
              <a:endParaRPr lang="zh-CN" altLang="en-US"/>
            </a:p>
          </p:txBody>
        </p:sp>
        <p:sp>
          <p:nvSpPr>
            <p:cNvPr id="139333" name="Line 69"/>
            <p:cNvSpPr>
              <a:spLocks noChangeShapeType="1"/>
            </p:cNvSpPr>
            <p:nvPr/>
          </p:nvSpPr>
          <p:spPr bwMode="auto">
            <a:xfrm flipV="1">
              <a:off x="1696" y="24"/>
              <a:ext cx="0" cy="4014"/>
            </a:xfrm>
            <a:prstGeom prst="line">
              <a:avLst/>
            </a:prstGeom>
            <a:noFill/>
            <a:ln w="9525">
              <a:solidFill>
                <a:srgbClr val="FFFF00"/>
              </a:solidFill>
              <a:round/>
              <a:headEnd/>
              <a:tailEnd/>
            </a:ln>
            <a:effectLst/>
          </p:spPr>
          <p:txBody>
            <a:bodyPr/>
            <a:lstStyle/>
            <a:p>
              <a:endParaRPr lang="zh-CN" altLang="en-US"/>
            </a:p>
          </p:txBody>
        </p:sp>
        <p:sp>
          <p:nvSpPr>
            <p:cNvPr id="139334" name="Line 70"/>
            <p:cNvSpPr>
              <a:spLocks noChangeShapeType="1"/>
            </p:cNvSpPr>
            <p:nvPr/>
          </p:nvSpPr>
          <p:spPr bwMode="auto">
            <a:xfrm>
              <a:off x="1696" y="24"/>
              <a:ext cx="104" cy="0"/>
            </a:xfrm>
            <a:prstGeom prst="line">
              <a:avLst/>
            </a:prstGeom>
            <a:noFill/>
            <a:ln w="9525">
              <a:solidFill>
                <a:srgbClr val="FFFF00"/>
              </a:solidFill>
              <a:round/>
              <a:headEnd/>
              <a:tailEnd type="triangle" w="med" len="med"/>
            </a:ln>
            <a:effectLst/>
          </p:spPr>
          <p:txBody>
            <a:bodyPr/>
            <a:lstStyle/>
            <a:p>
              <a:endParaRPr lang="zh-CN" altLang="en-US"/>
            </a:p>
          </p:txBody>
        </p:sp>
        <p:sp>
          <p:nvSpPr>
            <p:cNvPr id="139335" name="Rectangle 71"/>
            <p:cNvSpPr>
              <a:spLocks noChangeArrowheads="1"/>
            </p:cNvSpPr>
            <p:nvPr/>
          </p:nvSpPr>
          <p:spPr bwMode="auto">
            <a:xfrm>
              <a:off x="2526" y="4157"/>
              <a:ext cx="364" cy="163"/>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是</a:t>
              </a:r>
            </a:p>
          </p:txBody>
        </p:sp>
      </p:grpSp>
      <p:sp>
        <p:nvSpPr>
          <p:cNvPr id="139336" name="Rectangle 72"/>
          <p:cNvSpPr>
            <a:spLocks noChangeArrowheads="1"/>
          </p:cNvSpPr>
          <p:nvPr/>
        </p:nvSpPr>
        <p:spPr bwMode="auto">
          <a:xfrm>
            <a:off x="2362200" y="6513513"/>
            <a:ext cx="576263" cy="258762"/>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否</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0" y="76200"/>
            <a:ext cx="2744788" cy="1905000"/>
          </a:xfrm>
        </p:spPr>
        <p:txBody>
          <a:bodyPr/>
          <a:lstStyle/>
          <a:p>
            <a:r>
              <a:rPr lang="zh-CN" altLang="en-US">
                <a:latin typeface="Times New Roman" pitchFamily="18" charset="0"/>
              </a:rPr>
              <a:t>常规变更实施过程(续 )</a:t>
            </a:r>
            <a:r>
              <a:rPr lang="zh-CN" altLang="en-US"/>
              <a:t> </a:t>
            </a:r>
          </a:p>
        </p:txBody>
      </p:sp>
      <p:grpSp>
        <p:nvGrpSpPr>
          <p:cNvPr id="2" name="Group 124"/>
          <p:cNvGrpSpPr>
            <a:grpSpLocks/>
          </p:cNvGrpSpPr>
          <p:nvPr/>
        </p:nvGrpSpPr>
        <p:grpSpPr bwMode="auto">
          <a:xfrm>
            <a:off x="2590800" y="0"/>
            <a:ext cx="6553200" cy="6891338"/>
            <a:chOff x="1632" y="0"/>
            <a:chExt cx="4128" cy="4341"/>
          </a:xfrm>
        </p:grpSpPr>
        <p:sp>
          <p:nvSpPr>
            <p:cNvPr id="140361" name="Line 73"/>
            <p:cNvSpPr>
              <a:spLocks noChangeShapeType="1"/>
            </p:cNvSpPr>
            <p:nvPr/>
          </p:nvSpPr>
          <p:spPr bwMode="auto">
            <a:xfrm>
              <a:off x="3127" y="3482"/>
              <a:ext cx="1464" cy="0"/>
            </a:xfrm>
            <a:prstGeom prst="line">
              <a:avLst/>
            </a:prstGeom>
            <a:noFill/>
            <a:ln w="9525">
              <a:solidFill>
                <a:srgbClr val="FFFF00"/>
              </a:solidFill>
              <a:prstDash val="dash"/>
              <a:round/>
              <a:headEnd/>
              <a:tailEnd/>
            </a:ln>
            <a:effectLst/>
          </p:spPr>
          <p:txBody>
            <a:bodyPr/>
            <a:lstStyle/>
            <a:p>
              <a:endParaRPr lang="zh-CN" altLang="en-US"/>
            </a:p>
          </p:txBody>
        </p:sp>
        <p:sp>
          <p:nvSpPr>
            <p:cNvPr id="140362" name="Rectangle 74"/>
            <p:cNvSpPr>
              <a:spLocks noChangeArrowheads="1"/>
            </p:cNvSpPr>
            <p:nvPr/>
          </p:nvSpPr>
          <p:spPr bwMode="auto">
            <a:xfrm>
              <a:off x="1740" y="2401"/>
              <a:ext cx="597" cy="187"/>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工作时间</a:t>
              </a:r>
            </a:p>
          </p:txBody>
        </p:sp>
        <p:sp>
          <p:nvSpPr>
            <p:cNvPr id="140363" name="Rectangle 75"/>
            <p:cNvSpPr>
              <a:spLocks noChangeArrowheads="1"/>
            </p:cNvSpPr>
            <p:nvPr/>
          </p:nvSpPr>
          <p:spPr bwMode="auto">
            <a:xfrm>
              <a:off x="1632" y="0"/>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变更实施人员</a:t>
              </a:r>
            </a:p>
          </p:txBody>
        </p:sp>
        <p:sp>
          <p:nvSpPr>
            <p:cNvPr id="140364" name="Rectangle 76"/>
            <p:cNvSpPr>
              <a:spLocks noChangeArrowheads="1"/>
            </p:cNvSpPr>
            <p:nvPr/>
          </p:nvSpPr>
          <p:spPr bwMode="auto">
            <a:xfrm>
              <a:off x="1632" y="184"/>
              <a:ext cx="1193" cy="315"/>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实施变更、</a:t>
              </a:r>
            </a:p>
            <a:p>
              <a:pPr algn="ctr" eaLnBrk="0" hangingPunct="0"/>
              <a:r>
                <a:rPr lang="zh-CN" altLang="en-US" sz="1400">
                  <a:solidFill>
                    <a:schemeClr val="accent1"/>
                  </a:solidFill>
                  <a:latin typeface="" charset="0"/>
                </a:rPr>
                <a:t>撤消与测试计划</a:t>
              </a:r>
              <a:endParaRPr lang="zh-CN" altLang="en-US" sz="1400">
                <a:solidFill>
                  <a:schemeClr val="accent1"/>
                </a:solidFill>
                <a:latin typeface="Times New Roman" pitchFamily="18" charset="0"/>
              </a:endParaRPr>
            </a:p>
          </p:txBody>
        </p:sp>
        <p:grpSp>
          <p:nvGrpSpPr>
            <p:cNvPr id="3" name="Group 77"/>
            <p:cNvGrpSpPr>
              <a:grpSpLocks/>
            </p:cNvGrpSpPr>
            <p:nvPr/>
          </p:nvGrpSpPr>
          <p:grpSpPr bwMode="auto">
            <a:xfrm>
              <a:off x="1640" y="725"/>
              <a:ext cx="1192" cy="370"/>
              <a:chOff x="1917" y="4851"/>
              <a:chExt cx="2310" cy="927"/>
            </a:xfrm>
          </p:grpSpPr>
          <p:sp>
            <p:nvSpPr>
              <p:cNvPr id="140366" name="Rectangle 78"/>
              <p:cNvSpPr>
                <a:spLocks noChangeArrowheads="1"/>
              </p:cNvSpPr>
              <p:nvPr/>
            </p:nvSpPr>
            <p:spPr bwMode="auto">
              <a:xfrm>
                <a:off x="1917" y="4851"/>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独立测试人员</a:t>
                </a:r>
              </a:p>
            </p:txBody>
          </p:sp>
          <p:sp>
            <p:nvSpPr>
              <p:cNvPr id="140367" name="Rectangle 79"/>
              <p:cNvSpPr>
                <a:spLocks noChangeArrowheads="1"/>
              </p:cNvSpPr>
              <p:nvPr/>
            </p:nvSpPr>
            <p:spPr bwMode="auto">
              <a:xfrm>
                <a:off x="1917" y="5310"/>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测试变更</a:t>
                </a:r>
                <a:endParaRPr lang="zh-CN" altLang="en-US" sz="1400">
                  <a:solidFill>
                    <a:schemeClr val="accent1"/>
                  </a:solidFill>
                  <a:latin typeface="Times New Roman" pitchFamily="18" charset="0"/>
                </a:endParaRPr>
              </a:p>
            </p:txBody>
          </p:sp>
        </p:grpSp>
        <p:sp>
          <p:nvSpPr>
            <p:cNvPr id="140368" name="Rectangle 80"/>
            <p:cNvSpPr>
              <a:spLocks noChangeArrowheads="1"/>
            </p:cNvSpPr>
            <p:nvPr/>
          </p:nvSpPr>
          <p:spPr bwMode="auto">
            <a:xfrm>
              <a:off x="4451" y="0"/>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369" name="Rectangle 81"/>
            <p:cNvSpPr>
              <a:spLocks noChangeArrowheads="1"/>
            </p:cNvSpPr>
            <p:nvPr/>
          </p:nvSpPr>
          <p:spPr bwMode="auto">
            <a:xfrm>
              <a:off x="4451" y="187"/>
              <a:ext cx="1193" cy="312"/>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根据进度报告</a:t>
              </a:r>
            </a:p>
            <a:p>
              <a:pPr algn="ctr" eaLnBrk="0" hangingPunct="0"/>
              <a:r>
                <a:rPr lang="zh-CN" altLang="en-US" sz="1400">
                  <a:solidFill>
                    <a:schemeClr val="accent1"/>
                  </a:solidFill>
                  <a:latin typeface="" charset="0"/>
                </a:rPr>
                <a:t>更新日志</a:t>
              </a:r>
              <a:endParaRPr lang="zh-CN" altLang="en-US" sz="1400">
                <a:solidFill>
                  <a:schemeClr val="accent1"/>
                </a:solidFill>
                <a:latin typeface="Times New Roman" pitchFamily="18" charset="0"/>
              </a:endParaRPr>
            </a:p>
          </p:txBody>
        </p:sp>
        <p:sp>
          <p:nvSpPr>
            <p:cNvPr id="140370" name="Line 82"/>
            <p:cNvSpPr>
              <a:spLocks noChangeShapeType="1"/>
            </p:cNvSpPr>
            <p:nvPr/>
          </p:nvSpPr>
          <p:spPr bwMode="auto">
            <a:xfrm>
              <a:off x="2887" y="187"/>
              <a:ext cx="1463" cy="0"/>
            </a:xfrm>
            <a:prstGeom prst="line">
              <a:avLst/>
            </a:prstGeom>
            <a:noFill/>
            <a:ln w="9525">
              <a:solidFill>
                <a:srgbClr val="FFFF00"/>
              </a:solidFill>
              <a:prstDash val="dash"/>
              <a:round/>
              <a:headEnd/>
              <a:tailEnd/>
            </a:ln>
            <a:effectLst/>
          </p:spPr>
          <p:txBody>
            <a:bodyPr/>
            <a:lstStyle/>
            <a:p>
              <a:endParaRPr lang="zh-CN" altLang="en-US"/>
            </a:p>
          </p:txBody>
        </p:sp>
        <p:sp>
          <p:nvSpPr>
            <p:cNvPr id="140371" name="Rectangle 83"/>
            <p:cNvSpPr>
              <a:spLocks noChangeArrowheads="1"/>
            </p:cNvSpPr>
            <p:nvPr/>
          </p:nvSpPr>
          <p:spPr bwMode="auto">
            <a:xfrm>
              <a:off x="4498" y="725"/>
              <a:ext cx="1192"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372" name="Rectangle 84"/>
            <p:cNvSpPr>
              <a:spLocks noChangeArrowheads="1"/>
            </p:cNvSpPr>
            <p:nvPr/>
          </p:nvSpPr>
          <p:spPr bwMode="auto">
            <a:xfrm>
              <a:off x="4498" y="908"/>
              <a:ext cx="1192"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更新日志</a:t>
              </a:r>
              <a:endParaRPr lang="zh-CN" altLang="en-US" sz="1400">
                <a:solidFill>
                  <a:schemeClr val="accent1"/>
                </a:solidFill>
                <a:latin typeface="Times New Roman" pitchFamily="18" charset="0"/>
              </a:endParaRPr>
            </a:p>
          </p:txBody>
        </p:sp>
        <p:sp>
          <p:nvSpPr>
            <p:cNvPr id="140373" name="Line 85"/>
            <p:cNvSpPr>
              <a:spLocks noChangeShapeType="1"/>
            </p:cNvSpPr>
            <p:nvPr/>
          </p:nvSpPr>
          <p:spPr bwMode="auto">
            <a:xfrm>
              <a:off x="2933" y="914"/>
              <a:ext cx="1464" cy="0"/>
            </a:xfrm>
            <a:prstGeom prst="line">
              <a:avLst/>
            </a:prstGeom>
            <a:noFill/>
            <a:ln w="9525">
              <a:solidFill>
                <a:srgbClr val="FFFF00"/>
              </a:solidFill>
              <a:prstDash val="dash"/>
              <a:round/>
              <a:headEnd/>
              <a:tailEnd/>
            </a:ln>
            <a:effectLst/>
          </p:spPr>
          <p:txBody>
            <a:bodyPr/>
            <a:lstStyle/>
            <a:p>
              <a:endParaRPr lang="zh-CN" altLang="en-US"/>
            </a:p>
          </p:txBody>
        </p:sp>
        <p:sp>
          <p:nvSpPr>
            <p:cNvPr id="140374" name="AutoShape 86"/>
            <p:cNvSpPr>
              <a:spLocks noChangeArrowheads="1"/>
            </p:cNvSpPr>
            <p:nvPr/>
          </p:nvSpPr>
          <p:spPr bwMode="auto">
            <a:xfrm>
              <a:off x="1647" y="1890"/>
              <a:ext cx="1139" cy="312"/>
            </a:xfrm>
            <a:prstGeom prst="flowChartDecision">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工作？</a:t>
              </a:r>
            </a:p>
          </p:txBody>
        </p:sp>
        <p:sp>
          <p:nvSpPr>
            <p:cNvPr id="140375" name="Line 87"/>
            <p:cNvSpPr>
              <a:spLocks noChangeShapeType="1"/>
            </p:cNvSpPr>
            <p:nvPr/>
          </p:nvSpPr>
          <p:spPr bwMode="auto">
            <a:xfrm>
              <a:off x="2228" y="504"/>
              <a:ext cx="0" cy="217"/>
            </a:xfrm>
            <a:prstGeom prst="line">
              <a:avLst/>
            </a:prstGeom>
            <a:noFill/>
            <a:ln w="9525">
              <a:solidFill>
                <a:srgbClr val="FFFF00"/>
              </a:solidFill>
              <a:round/>
              <a:headEnd/>
              <a:tailEnd/>
            </a:ln>
            <a:effectLst/>
          </p:spPr>
          <p:txBody>
            <a:bodyPr/>
            <a:lstStyle/>
            <a:p>
              <a:endParaRPr lang="zh-CN" altLang="en-US"/>
            </a:p>
          </p:txBody>
        </p:sp>
        <p:sp>
          <p:nvSpPr>
            <p:cNvPr id="140376" name="Rectangle 88"/>
            <p:cNvSpPr>
              <a:spLocks noChangeArrowheads="1"/>
            </p:cNvSpPr>
            <p:nvPr/>
          </p:nvSpPr>
          <p:spPr bwMode="auto">
            <a:xfrm>
              <a:off x="1647" y="2731"/>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40377" name="Rectangle 89"/>
            <p:cNvSpPr>
              <a:spLocks noChangeArrowheads="1"/>
            </p:cNvSpPr>
            <p:nvPr/>
          </p:nvSpPr>
          <p:spPr bwMode="auto">
            <a:xfrm>
              <a:off x="1647" y="2914"/>
              <a:ext cx="1193" cy="19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变更复审</a:t>
              </a:r>
              <a:endParaRPr lang="zh-CN" altLang="en-US" sz="1400">
                <a:solidFill>
                  <a:schemeClr val="accent1"/>
                </a:solidFill>
                <a:latin typeface="Times New Roman" pitchFamily="18" charset="0"/>
              </a:endParaRPr>
            </a:p>
          </p:txBody>
        </p:sp>
        <p:sp>
          <p:nvSpPr>
            <p:cNvPr id="140378" name="AutoShape 90"/>
            <p:cNvSpPr>
              <a:spLocks noChangeArrowheads="1"/>
            </p:cNvSpPr>
            <p:nvPr/>
          </p:nvSpPr>
          <p:spPr bwMode="auto">
            <a:xfrm>
              <a:off x="1671" y="3328"/>
              <a:ext cx="1138" cy="312"/>
            </a:xfrm>
            <a:prstGeom prst="flowChartDecision">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成功？</a:t>
              </a:r>
            </a:p>
          </p:txBody>
        </p:sp>
        <p:sp>
          <p:nvSpPr>
            <p:cNvPr id="140379" name="AutoShape 91"/>
            <p:cNvSpPr>
              <a:spLocks noChangeArrowheads="1"/>
            </p:cNvSpPr>
            <p:nvPr/>
          </p:nvSpPr>
          <p:spPr bwMode="auto">
            <a:xfrm>
              <a:off x="3204" y="3393"/>
              <a:ext cx="1193" cy="187"/>
            </a:xfrm>
            <a:prstGeom prst="roundRect">
              <a:avLst>
                <a:gd name="adj" fmla="val 16667"/>
              </a:avLst>
            </a:prstGeom>
            <a:no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开始测试</a:t>
              </a:r>
            </a:p>
          </p:txBody>
        </p:sp>
        <p:sp>
          <p:nvSpPr>
            <p:cNvPr id="140380" name="Line 92"/>
            <p:cNvSpPr>
              <a:spLocks noChangeShapeType="1"/>
            </p:cNvSpPr>
            <p:nvPr/>
          </p:nvSpPr>
          <p:spPr bwMode="auto">
            <a:xfrm>
              <a:off x="2221" y="1676"/>
              <a:ext cx="0" cy="217"/>
            </a:xfrm>
            <a:prstGeom prst="line">
              <a:avLst/>
            </a:prstGeom>
            <a:noFill/>
            <a:ln w="9525">
              <a:solidFill>
                <a:srgbClr val="FFFF00"/>
              </a:solidFill>
              <a:round/>
              <a:headEnd/>
              <a:tailEnd/>
            </a:ln>
            <a:effectLst/>
          </p:spPr>
          <p:txBody>
            <a:bodyPr/>
            <a:lstStyle/>
            <a:p>
              <a:endParaRPr lang="zh-CN" altLang="en-US"/>
            </a:p>
          </p:txBody>
        </p:sp>
        <p:sp>
          <p:nvSpPr>
            <p:cNvPr id="140381" name="Line 93"/>
            <p:cNvSpPr>
              <a:spLocks noChangeShapeType="1"/>
            </p:cNvSpPr>
            <p:nvPr/>
          </p:nvSpPr>
          <p:spPr bwMode="auto">
            <a:xfrm>
              <a:off x="2794" y="2045"/>
              <a:ext cx="271" cy="0"/>
            </a:xfrm>
            <a:prstGeom prst="line">
              <a:avLst/>
            </a:prstGeom>
            <a:noFill/>
            <a:ln w="9525">
              <a:solidFill>
                <a:srgbClr val="FFFF00"/>
              </a:solidFill>
              <a:round/>
              <a:headEnd/>
              <a:tailEnd/>
            </a:ln>
            <a:effectLst/>
          </p:spPr>
          <p:txBody>
            <a:bodyPr/>
            <a:lstStyle/>
            <a:p>
              <a:endParaRPr lang="zh-CN" altLang="en-US"/>
            </a:p>
          </p:txBody>
        </p:sp>
        <p:sp>
          <p:nvSpPr>
            <p:cNvPr id="140382" name="Rectangle 94"/>
            <p:cNvSpPr>
              <a:spLocks noChangeArrowheads="1"/>
            </p:cNvSpPr>
            <p:nvPr/>
          </p:nvSpPr>
          <p:spPr bwMode="auto">
            <a:xfrm>
              <a:off x="1686" y="2175"/>
              <a:ext cx="380" cy="187"/>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是</a:t>
              </a:r>
            </a:p>
          </p:txBody>
        </p:sp>
        <p:sp>
          <p:nvSpPr>
            <p:cNvPr id="140383" name="Line 95"/>
            <p:cNvSpPr>
              <a:spLocks noChangeShapeType="1"/>
            </p:cNvSpPr>
            <p:nvPr/>
          </p:nvSpPr>
          <p:spPr bwMode="auto">
            <a:xfrm>
              <a:off x="2221" y="2202"/>
              <a:ext cx="0" cy="160"/>
            </a:xfrm>
            <a:prstGeom prst="line">
              <a:avLst/>
            </a:prstGeom>
            <a:noFill/>
            <a:ln w="9525">
              <a:solidFill>
                <a:srgbClr val="FFFF00"/>
              </a:solidFill>
              <a:round/>
              <a:headEnd/>
              <a:tailEnd/>
            </a:ln>
            <a:effectLst/>
          </p:spPr>
          <p:txBody>
            <a:bodyPr/>
            <a:lstStyle/>
            <a:p>
              <a:endParaRPr lang="zh-CN" altLang="en-US"/>
            </a:p>
          </p:txBody>
        </p:sp>
        <p:sp>
          <p:nvSpPr>
            <p:cNvPr id="140384" name="Line 96"/>
            <p:cNvSpPr>
              <a:spLocks noChangeShapeType="1"/>
            </p:cNvSpPr>
            <p:nvPr/>
          </p:nvSpPr>
          <p:spPr bwMode="auto">
            <a:xfrm>
              <a:off x="2817" y="3483"/>
              <a:ext cx="387" cy="0"/>
            </a:xfrm>
            <a:prstGeom prst="line">
              <a:avLst/>
            </a:prstGeom>
            <a:noFill/>
            <a:ln w="9525">
              <a:solidFill>
                <a:srgbClr val="FFFF00"/>
              </a:solidFill>
              <a:round/>
              <a:headEnd/>
              <a:tailEnd/>
            </a:ln>
            <a:effectLst/>
          </p:spPr>
          <p:txBody>
            <a:bodyPr/>
            <a:lstStyle/>
            <a:p>
              <a:endParaRPr lang="zh-CN" altLang="en-US"/>
            </a:p>
          </p:txBody>
        </p:sp>
        <p:sp>
          <p:nvSpPr>
            <p:cNvPr id="140385" name="Rectangle 97"/>
            <p:cNvSpPr>
              <a:spLocks noChangeArrowheads="1"/>
            </p:cNvSpPr>
            <p:nvPr/>
          </p:nvSpPr>
          <p:spPr bwMode="auto">
            <a:xfrm>
              <a:off x="2608" y="1801"/>
              <a:ext cx="379" cy="187"/>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否</a:t>
              </a:r>
            </a:p>
          </p:txBody>
        </p:sp>
        <p:sp>
          <p:nvSpPr>
            <p:cNvPr id="140386" name="Rectangle 98"/>
            <p:cNvSpPr>
              <a:spLocks noChangeArrowheads="1"/>
            </p:cNvSpPr>
            <p:nvPr/>
          </p:nvSpPr>
          <p:spPr bwMode="auto">
            <a:xfrm>
              <a:off x="4567" y="3302"/>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387" name="Rectangle 99"/>
            <p:cNvSpPr>
              <a:spLocks noChangeArrowheads="1"/>
            </p:cNvSpPr>
            <p:nvPr/>
          </p:nvSpPr>
          <p:spPr bwMode="auto">
            <a:xfrm>
              <a:off x="4567" y="3486"/>
              <a:ext cx="1193" cy="315"/>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更新日志</a:t>
              </a:r>
            </a:p>
            <a:p>
              <a:pPr algn="ctr" eaLnBrk="0" hangingPunct="0"/>
              <a:r>
                <a:rPr lang="zh-CN" altLang="en-US" sz="1400">
                  <a:solidFill>
                    <a:schemeClr val="accent1"/>
                  </a:solidFill>
                  <a:latin typeface="" charset="0"/>
                </a:rPr>
                <a:t>在新旧</a:t>
              </a:r>
              <a:r>
                <a:rPr lang="en-US" altLang="zh-CN" sz="1400">
                  <a:solidFill>
                    <a:schemeClr val="accent1"/>
                  </a:solidFill>
                  <a:latin typeface="" charset="0"/>
                </a:rPr>
                <a:t>RFC</a:t>
              </a:r>
              <a:r>
                <a:rPr lang="zh-CN" altLang="en-US" sz="1400">
                  <a:solidFill>
                    <a:schemeClr val="accent1"/>
                  </a:solidFill>
                  <a:latin typeface="" charset="0"/>
                </a:rPr>
                <a:t>之间协调</a:t>
              </a:r>
              <a:endParaRPr lang="zh-CN" altLang="en-US" sz="1400">
                <a:solidFill>
                  <a:schemeClr val="accent1"/>
                </a:solidFill>
                <a:latin typeface="Times New Roman" pitchFamily="18" charset="0"/>
              </a:endParaRPr>
            </a:p>
          </p:txBody>
        </p:sp>
        <p:grpSp>
          <p:nvGrpSpPr>
            <p:cNvPr id="4" name="Group 100"/>
            <p:cNvGrpSpPr>
              <a:grpSpLocks/>
            </p:cNvGrpSpPr>
            <p:nvPr/>
          </p:nvGrpSpPr>
          <p:grpSpPr bwMode="auto">
            <a:xfrm>
              <a:off x="1632" y="1305"/>
              <a:ext cx="1193" cy="371"/>
              <a:chOff x="1917" y="4851"/>
              <a:chExt cx="2310" cy="927"/>
            </a:xfrm>
          </p:grpSpPr>
          <p:sp>
            <p:nvSpPr>
              <p:cNvPr id="140389" name="Rectangle 101"/>
              <p:cNvSpPr>
                <a:spLocks noChangeArrowheads="1"/>
              </p:cNvSpPr>
              <p:nvPr/>
            </p:nvSpPr>
            <p:spPr bwMode="auto">
              <a:xfrm>
                <a:off x="1917" y="4851"/>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a:t>
                </a:r>
              </a:p>
            </p:txBody>
          </p:sp>
          <p:sp>
            <p:nvSpPr>
              <p:cNvPr id="140390" name="Rectangle 102"/>
              <p:cNvSpPr>
                <a:spLocks noChangeArrowheads="1"/>
              </p:cNvSpPr>
              <p:nvPr/>
            </p:nvSpPr>
            <p:spPr bwMode="auto">
              <a:xfrm>
                <a:off x="1917" y="5310"/>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协助变更实施</a:t>
                </a:r>
                <a:endParaRPr lang="zh-CN" altLang="en-US" sz="1400">
                  <a:solidFill>
                    <a:schemeClr val="accent1"/>
                  </a:solidFill>
                  <a:latin typeface="Times New Roman" pitchFamily="18" charset="0"/>
                </a:endParaRPr>
              </a:p>
            </p:txBody>
          </p:sp>
        </p:grpSp>
        <p:sp>
          <p:nvSpPr>
            <p:cNvPr id="140391" name="Line 103"/>
            <p:cNvSpPr>
              <a:spLocks noChangeShapeType="1"/>
            </p:cNvSpPr>
            <p:nvPr/>
          </p:nvSpPr>
          <p:spPr bwMode="auto">
            <a:xfrm>
              <a:off x="2228" y="1097"/>
              <a:ext cx="0" cy="217"/>
            </a:xfrm>
            <a:prstGeom prst="line">
              <a:avLst/>
            </a:prstGeom>
            <a:noFill/>
            <a:ln w="9525">
              <a:solidFill>
                <a:srgbClr val="FFFF00"/>
              </a:solidFill>
              <a:round/>
              <a:headEnd/>
              <a:tailEnd/>
            </a:ln>
            <a:effectLst/>
          </p:spPr>
          <p:txBody>
            <a:bodyPr/>
            <a:lstStyle/>
            <a:p>
              <a:endParaRPr lang="zh-CN" altLang="en-US"/>
            </a:p>
          </p:txBody>
        </p:sp>
        <p:sp>
          <p:nvSpPr>
            <p:cNvPr id="140392" name="Rectangle 104"/>
            <p:cNvSpPr>
              <a:spLocks noChangeArrowheads="1"/>
            </p:cNvSpPr>
            <p:nvPr/>
          </p:nvSpPr>
          <p:spPr bwMode="auto">
            <a:xfrm>
              <a:off x="4498" y="1317"/>
              <a:ext cx="1192" cy="18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393" name="Rectangle 105"/>
            <p:cNvSpPr>
              <a:spLocks noChangeArrowheads="1"/>
            </p:cNvSpPr>
            <p:nvPr/>
          </p:nvSpPr>
          <p:spPr bwMode="auto">
            <a:xfrm>
              <a:off x="4498" y="1501"/>
              <a:ext cx="1192"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通知用户、更新日志</a:t>
              </a:r>
              <a:endParaRPr lang="zh-CN" altLang="en-US" sz="1400">
                <a:solidFill>
                  <a:schemeClr val="accent1"/>
                </a:solidFill>
                <a:latin typeface="Times New Roman" pitchFamily="18" charset="0"/>
              </a:endParaRPr>
            </a:p>
          </p:txBody>
        </p:sp>
        <p:sp>
          <p:nvSpPr>
            <p:cNvPr id="140394" name="Line 106"/>
            <p:cNvSpPr>
              <a:spLocks noChangeShapeType="1"/>
            </p:cNvSpPr>
            <p:nvPr/>
          </p:nvSpPr>
          <p:spPr bwMode="auto">
            <a:xfrm>
              <a:off x="2933" y="1507"/>
              <a:ext cx="1464" cy="0"/>
            </a:xfrm>
            <a:prstGeom prst="line">
              <a:avLst/>
            </a:prstGeom>
            <a:noFill/>
            <a:ln w="9525">
              <a:solidFill>
                <a:srgbClr val="FFFF00"/>
              </a:solidFill>
              <a:prstDash val="dash"/>
              <a:round/>
              <a:headEnd/>
              <a:tailEnd/>
            </a:ln>
            <a:effectLst/>
          </p:spPr>
          <p:txBody>
            <a:bodyPr/>
            <a:lstStyle/>
            <a:p>
              <a:endParaRPr lang="zh-CN" altLang="en-US"/>
            </a:p>
          </p:txBody>
        </p:sp>
        <p:grpSp>
          <p:nvGrpSpPr>
            <p:cNvPr id="5" name="Group 107"/>
            <p:cNvGrpSpPr>
              <a:grpSpLocks/>
            </p:cNvGrpSpPr>
            <p:nvPr/>
          </p:nvGrpSpPr>
          <p:grpSpPr bwMode="auto">
            <a:xfrm>
              <a:off x="3042" y="1863"/>
              <a:ext cx="1192" cy="371"/>
              <a:chOff x="1917" y="4851"/>
              <a:chExt cx="2310" cy="927"/>
            </a:xfrm>
          </p:grpSpPr>
          <p:sp>
            <p:nvSpPr>
              <p:cNvPr id="140396" name="Rectangle 108"/>
              <p:cNvSpPr>
                <a:spLocks noChangeArrowheads="1"/>
              </p:cNvSpPr>
              <p:nvPr/>
            </p:nvSpPr>
            <p:spPr bwMode="auto">
              <a:xfrm>
                <a:off x="1917" y="4851"/>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变更实施人员</a:t>
                </a:r>
              </a:p>
            </p:txBody>
          </p:sp>
          <p:sp>
            <p:nvSpPr>
              <p:cNvPr id="140397" name="Rectangle 109"/>
              <p:cNvSpPr>
                <a:spLocks noChangeArrowheads="1"/>
              </p:cNvSpPr>
              <p:nvPr/>
            </p:nvSpPr>
            <p:spPr bwMode="auto">
              <a:xfrm>
                <a:off x="1917" y="5310"/>
                <a:ext cx="2310" cy="468"/>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测试变更计划</a:t>
                </a:r>
                <a:endParaRPr lang="zh-CN" altLang="en-US" sz="1400">
                  <a:solidFill>
                    <a:schemeClr val="accent1"/>
                  </a:solidFill>
                  <a:latin typeface="Times New Roman" pitchFamily="18" charset="0"/>
                </a:endParaRPr>
              </a:p>
            </p:txBody>
          </p:sp>
        </p:grpSp>
        <p:sp>
          <p:nvSpPr>
            <p:cNvPr id="140398" name="Rectangle 110"/>
            <p:cNvSpPr>
              <a:spLocks noChangeArrowheads="1"/>
            </p:cNvSpPr>
            <p:nvPr/>
          </p:nvSpPr>
          <p:spPr bwMode="auto">
            <a:xfrm>
              <a:off x="4498" y="1855"/>
              <a:ext cx="1192"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399" name="Rectangle 111"/>
            <p:cNvSpPr>
              <a:spLocks noChangeArrowheads="1"/>
            </p:cNvSpPr>
            <p:nvPr/>
          </p:nvSpPr>
          <p:spPr bwMode="auto">
            <a:xfrm>
              <a:off x="4498" y="2039"/>
              <a:ext cx="1192"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更新日志</a:t>
              </a:r>
              <a:endParaRPr lang="zh-CN" altLang="en-US" sz="1400">
                <a:solidFill>
                  <a:schemeClr val="accent1"/>
                </a:solidFill>
                <a:latin typeface="Times New Roman" pitchFamily="18" charset="0"/>
              </a:endParaRPr>
            </a:p>
          </p:txBody>
        </p:sp>
        <p:sp>
          <p:nvSpPr>
            <p:cNvPr id="140400" name="Line 112"/>
            <p:cNvSpPr>
              <a:spLocks noChangeShapeType="1"/>
            </p:cNvSpPr>
            <p:nvPr/>
          </p:nvSpPr>
          <p:spPr bwMode="auto">
            <a:xfrm>
              <a:off x="3003" y="2045"/>
              <a:ext cx="1464" cy="0"/>
            </a:xfrm>
            <a:prstGeom prst="line">
              <a:avLst/>
            </a:prstGeom>
            <a:noFill/>
            <a:ln w="9525">
              <a:solidFill>
                <a:srgbClr val="FFFF00"/>
              </a:solidFill>
              <a:prstDash val="dash"/>
              <a:round/>
              <a:headEnd/>
              <a:tailEnd/>
            </a:ln>
            <a:effectLst/>
          </p:spPr>
          <p:txBody>
            <a:bodyPr/>
            <a:lstStyle/>
            <a:p>
              <a:endParaRPr lang="zh-CN" altLang="en-US"/>
            </a:p>
          </p:txBody>
        </p:sp>
        <p:sp>
          <p:nvSpPr>
            <p:cNvPr id="140401" name="Line 113"/>
            <p:cNvSpPr>
              <a:spLocks noChangeShapeType="1"/>
            </p:cNvSpPr>
            <p:nvPr/>
          </p:nvSpPr>
          <p:spPr bwMode="auto">
            <a:xfrm flipV="1">
              <a:off x="1957" y="2338"/>
              <a:ext cx="542" cy="63"/>
            </a:xfrm>
            <a:prstGeom prst="line">
              <a:avLst/>
            </a:prstGeom>
            <a:noFill/>
            <a:ln w="9525">
              <a:solidFill>
                <a:srgbClr val="FFFF00"/>
              </a:solidFill>
              <a:round/>
              <a:headEnd/>
              <a:tailEnd/>
            </a:ln>
            <a:effectLst/>
          </p:spPr>
          <p:txBody>
            <a:bodyPr/>
            <a:lstStyle/>
            <a:p>
              <a:endParaRPr lang="zh-CN" altLang="en-US"/>
            </a:p>
          </p:txBody>
        </p:sp>
        <p:sp>
          <p:nvSpPr>
            <p:cNvPr id="140402" name="Line 114"/>
            <p:cNvSpPr>
              <a:spLocks noChangeShapeType="1"/>
            </p:cNvSpPr>
            <p:nvPr/>
          </p:nvSpPr>
          <p:spPr bwMode="auto">
            <a:xfrm flipV="1">
              <a:off x="1957" y="2535"/>
              <a:ext cx="542" cy="63"/>
            </a:xfrm>
            <a:prstGeom prst="line">
              <a:avLst/>
            </a:prstGeom>
            <a:noFill/>
            <a:ln w="9525">
              <a:solidFill>
                <a:srgbClr val="FFFF00"/>
              </a:solidFill>
              <a:round/>
              <a:headEnd/>
              <a:tailEnd/>
            </a:ln>
            <a:effectLst/>
          </p:spPr>
          <p:txBody>
            <a:bodyPr/>
            <a:lstStyle/>
            <a:p>
              <a:endParaRPr lang="zh-CN" altLang="en-US"/>
            </a:p>
          </p:txBody>
        </p:sp>
        <p:sp>
          <p:nvSpPr>
            <p:cNvPr id="140403" name="Line 115"/>
            <p:cNvSpPr>
              <a:spLocks noChangeShapeType="1"/>
            </p:cNvSpPr>
            <p:nvPr/>
          </p:nvSpPr>
          <p:spPr bwMode="auto">
            <a:xfrm>
              <a:off x="2221" y="2568"/>
              <a:ext cx="0" cy="160"/>
            </a:xfrm>
            <a:prstGeom prst="line">
              <a:avLst/>
            </a:prstGeom>
            <a:noFill/>
            <a:ln w="9525">
              <a:solidFill>
                <a:srgbClr val="FFFF00"/>
              </a:solidFill>
              <a:round/>
              <a:headEnd/>
              <a:tailEnd/>
            </a:ln>
            <a:effectLst/>
          </p:spPr>
          <p:txBody>
            <a:bodyPr/>
            <a:lstStyle/>
            <a:p>
              <a:endParaRPr lang="zh-CN" altLang="en-US"/>
            </a:p>
          </p:txBody>
        </p:sp>
        <p:sp>
          <p:nvSpPr>
            <p:cNvPr id="140404" name="Line 116"/>
            <p:cNvSpPr>
              <a:spLocks noChangeShapeType="1"/>
            </p:cNvSpPr>
            <p:nvPr/>
          </p:nvSpPr>
          <p:spPr bwMode="auto">
            <a:xfrm>
              <a:off x="2228" y="3111"/>
              <a:ext cx="0" cy="217"/>
            </a:xfrm>
            <a:prstGeom prst="line">
              <a:avLst/>
            </a:prstGeom>
            <a:noFill/>
            <a:ln w="9525">
              <a:solidFill>
                <a:srgbClr val="FFFF00"/>
              </a:solidFill>
              <a:round/>
              <a:headEnd/>
              <a:tailEnd/>
            </a:ln>
            <a:effectLst/>
          </p:spPr>
          <p:txBody>
            <a:bodyPr/>
            <a:lstStyle/>
            <a:p>
              <a:endParaRPr lang="zh-CN" altLang="en-US"/>
            </a:p>
          </p:txBody>
        </p:sp>
        <p:sp>
          <p:nvSpPr>
            <p:cNvPr id="140405" name="Rectangle 117"/>
            <p:cNvSpPr>
              <a:spLocks noChangeArrowheads="1"/>
            </p:cNvSpPr>
            <p:nvPr/>
          </p:nvSpPr>
          <p:spPr bwMode="auto">
            <a:xfrm>
              <a:off x="2770" y="3236"/>
              <a:ext cx="380" cy="187"/>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否</a:t>
              </a:r>
            </a:p>
          </p:txBody>
        </p:sp>
        <p:sp>
          <p:nvSpPr>
            <p:cNvPr id="140406" name="AutoShape 118"/>
            <p:cNvSpPr>
              <a:spLocks noChangeArrowheads="1"/>
            </p:cNvSpPr>
            <p:nvPr/>
          </p:nvSpPr>
          <p:spPr bwMode="auto">
            <a:xfrm>
              <a:off x="1647" y="4065"/>
              <a:ext cx="1193" cy="187"/>
            </a:xfrm>
            <a:prstGeom prst="roundRect">
              <a:avLst>
                <a:gd name="adj" fmla="val 16667"/>
              </a:avLst>
            </a:prstGeom>
            <a:no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结束</a:t>
              </a:r>
            </a:p>
          </p:txBody>
        </p:sp>
        <p:sp>
          <p:nvSpPr>
            <p:cNvPr id="140407" name="Line 119"/>
            <p:cNvSpPr>
              <a:spLocks noChangeShapeType="1"/>
            </p:cNvSpPr>
            <p:nvPr/>
          </p:nvSpPr>
          <p:spPr bwMode="auto">
            <a:xfrm>
              <a:off x="2236" y="3640"/>
              <a:ext cx="0" cy="413"/>
            </a:xfrm>
            <a:prstGeom prst="line">
              <a:avLst/>
            </a:prstGeom>
            <a:noFill/>
            <a:ln w="9525">
              <a:solidFill>
                <a:srgbClr val="FFFF00"/>
              </a:solidFill>
              <a:round/>
              <a:headEnd/>
              <a:tailEnd/>
            </a:ln>
            <a:effectLst/>
          </p:spPr>
          <p:txBody>
            <a:bodyPr/>
            <a:lstStyle/>
            <a:p>
              <a:endParaRPr lang="zh-CN" altLang="en-US"/>
            </a:p>
          </p:txBody>
        </p:sp>
        <p:sp>
          <p:nvSpPr>
            <p:cNvPr id="140408" name="Rectangle 120"/>
            <p:cNvSpPr>
              <a:spLocks noChangeArrowheads="1"/>
            </p:cNvSpPr>
            <p:nvPr/>
          </p:nvSpPr>
          <p:spPr bwMode="auto">
            <a:xfrm>
              <a:off x="4567" y="3970"/>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配置经理</a:t>
              </a:r>
            </a:p>
          </p:txBody>
        </p:sp>
        <p:sp>
          <p:nvSpPr>
            <p:cNvPr id="140409" name="Rectangle 121"/>
            <p:cNvSpPr>
              <a:spLocks noChangeArrowheads="1"/>
            </p:cNvSpPr>
            <p:nvPr/>
          </p:nvSpPr>
          <p:spPr bwMode="auto">
            <a:xfrm>
              <a:off x="4567" y="4154"/>
              <a:ext cx="1193" cy="187"/>
            </a:xfrm>
            <a:prstGeom prst="rect">
              <a:avLst/>
            </a:prstGeom>
            <a:noFill/>
            <a:ln w="9525">
              <a:solidFill>
                <a:srgbClr val="FFFF00"/>
              </a:solidFill>
              <a:miter lim="800000"/>
              <a:headEnd/>
              <a:tailEnd/>
            </a:ln>
            <a:effectLst/>
          </p:spPr>
          <p:txBody>
            <a:bodyPr/>
            <a:lstStyle/>
            <a:p>
              <a:pPr algn="ctr" eaLnBrk="0" hangingPunct="0"/>
              <a:r>
                <a:rPr lang="zh-CN" altLang="en-US" sz="1400">
                  <a:solidFill>
                    <a:schemeClr val="accent1"/>
                  </a:solidFill>
                  <a:latin typeface="" charset="0"/>
                </a:rPr>
                <a:t>在日志中结束</a:t>
              </a:r>
              <a:r>
                <a:rPr lang="en-US" altLang="zh-CN" sz="1400">
                  <a:solidFill>
                    <a:schemeClr val="accent1"/>
                  </a:solidFill>
                  <a:latin typeface="" charset="0"/>
                </a:rPr>
                <a:t>RFC</a:t>
              </a:r>
              <a:endParaRPr lang="en-US" altLang="zh-CN" sz="1400">
                <a:solidFill>
                  <a:schemeClr val="accent1"/>
                </a:solidFill>
                <a:latin typeface="Times New Roman" pitchFamily="18" charset="0"/>
              </a:endParaRPr>
            </a:p>
          </p:txBody>
        </p:sp>
        <p:sp>
          <p:nvSpPr>
            <p:cNvPr id="140410" name="Line 122"/>
            <p:cNvSpPr>
              <a:spLocks noChangeShapeType="1"/>
            </p:cNvSpPr>
            <p:nvPr/>
          </p:nvSpPr>
          <p:spPr bwMode="auto">
            <a:xfrm>
              <a:off x="3003" y="4160"/>
              <a:ext cx="1464" cy="0"/>
            </a:xfrm>
            <a:prstGeom prst="line">
              <a:avLst/>
            </a:prstGeom>
            <a:noFill/>
            <a:ln w="9525">
              <a:solidFill>
                <a:srgbClr val="FFFF00"/>
              </a:solidFill>
              <a:prstDash val="dash"/>
              <a:round/>
              <a:headEnd/>
              <a:tailEnd/>
            </a:ln>
            <a:effectLst/>
          </p:spPr>
          <p:txBody>
            <a:bodyPr/>
            <a:lstStyle/>
            <a:p>
              <a:endParaRPr lang="zh-CN" altLang="en-US"/>
            </a:p>
          </p:txBody>
        </p:sp>
        <p:sp>
          <p:nvSpPr>
            <p:cNvPr id="140411" name="Rectangle 123"/>
            <p:cNvSpPr>
              <a:spLocks noChangeArrowheads="1"/>
            </p:cNvSpPr>
            <p:nvPr/>
          </p:nvSpPr>
          <p:spPr bwMode="auto">
            <a:xfrm>
              <a:off x="1795" y="3735"/>
              <a:ext cx="379" cy="187"/>
            </a:xfrm>
            <a:prstGeom prst="rect">
              <a:avLst/>
            </a:prstGeom>
            <a:noFill/>
            <a:ln w="9525">
              <a:noFill/>
              <a:miter lim="800000"/>
              <a:headEnd/>
              <a:tailEnd/>
            </a:ln>
            <a:effectLst/>
          </p:spPr>
          <p:txBody>
            <a:bodyPr/>
            <a:lstStyle/>
            <a:p>
              <a:pPr algn="ctr" eaLnBrk="0" hangingPunct="0"/>
              <a:r>
                <a:rPr lang="zh-CN" altLang="en-US" sz="1400">
                  <a:solidFill>
                    <a:schemeClr val="accent1"/>
                  </a:solidFill>
                  <a:latin typeface="Times New Roman" pitchFamily="18" charset="0"/>
                </a:rPr>
                <a:t>是</a:t>
              </a:r>
            </a:p>
          </p:txBody>
        </p:sp>
      </p:gr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zh-CN" altLang="en-US">
                <a:latin typeface="Times New Roman" pitchFamily="18" charset="0"/>
              </a:rPr>
              <a:t>紧急变更实施流程</a:t>
            </a:r>
            <a:r>
              <a:rPr lang="zh-CN" altLang="en-US"/>
              <a:t> </a:t>
            </a:r>
          </a:p>
        </p:txBody>
      </p:sp>
      <p:grpSp>
        <p:nvGrpSpPr>
          <p:cNvPr id="2" name="Group 4"/>
          <p:cNvGrpSpPr>
            <a:grpSpLocks/>
          </p:cNvGrpSpPr>
          <p:nvPr/>
        </p:nvGrpSpPr>
        <p:grpSpPr bwMode="auto">
          <a:xfrm>
            <a:off x="381000" y="1201738"/>
            <a:ext cx="7772400" cy="5656262"/>
            <a:chOff x="1917" y="1737"/>
            <a:chExt cx="8385" cy="8907"/>
          </a:xfrm>
        </p:grpSpPr>
        <p:grpSp>
          <p:nvGrpSpPr>
            <p:cNvPr id="3" name="Group 5"/>
            <p:cNvGrpSpPr>
              <a:grpSpLocks/>
            </p:cNvGrpSpPr>
            <p:nvPr/>
          </p:nvGrpSpPr>
          <p:grpSpPr bwMode="auto">
            <a:xfrm>
              <a:off x="5472" y="3936"/>
              <a:ext cx="4830" cy="780"/>
              <a:chOff x="5157" y="2064"/>
              <a:chExt cx="4830" cy="780"/>
            </a:xfrm>
          </p:grpSpPr>
          <p:sp>
            <p:nvSpPr>
              <p:cNvPr id="141318" name="Line 6"/>
              <p:cNvSpPr>
                <a:spLocks noChangeShapeType="1"/>
              </p:cNvSpPr>
              <p:nvPr/>
            </p:nvSpPr>
            <p:spPr bwMode="auto">
              <a:xfrm>
                <a:off x="5157" y="2472"/>
                <a:ext cx="3675" cy="0"/>
              </a:xfrm>
              <a:prstGeom prst="line">
                <a:avLst/>
              </a:prstGeom>
              <a:noFill/>
              <a:ln w="9525">
                <a:solidFill>
                  <a:srgbClr val="FFFF00"/>
                </a:solidFill>
                <a:prstDash val="dash"/>
                <a:round/>
                <a:headEnd/>
                <a:tailEnd/>
              </a:ln>
              <a:effectLst/>
            </p:spPr>
            <p:txBody>
              <a:bodyPr/>
              <a:lstStyle/>
              <a:p>
                <a:endParaRPr lang="zh-CN" altLang="en-US"/>
              </a:p>
            </p:txBody>
          </p:sp>
          <p:sp>
            <p:nvSpPr>
              <p:cNvPr id="141319" name="Rectangle 7"/>
              <p:cNvSpPr>
                <a:spLocks noChangeArrowheads="1"/>
              </p:cNvSpPr>
              <p:nvPr/>
            </p:nvSpPr>
            <p:spPr bwMode="auto">
              <a:xfrm>
                <a:off x="8727" y="2064"/>
                <a:ext cx="1260" cy="780"/>
              </a:xfrm>
              <a:prstGeom prst="rect">
                <a:avLst/>
              </a:prstGeom>
              <a:solidFill>
                <a:srgbClr val="FFFFFF"/>
              </a:solidFill>
              <a:ln w="9525">
                <a:solidFill>
                  <a:srgbClr val="FFFF00"/>
                </a:solidFill>
                <a:prstDash val="dash"/>
                <a:miter lim="800000"/>
                <a:headEnd/>
                <a:tailEnd/>
              </a:ln>
              <a:effectLst/>
            </p:spPr>
            <p:txBody>
              <a:bodyPr/>
              <a:lstStyle/>
              <a:p>
                <a:pPr algn="ctr" eaLnBrk="0" hangingPunct="0"/>
                <a:r>
                  <a:rPr lang="zh-CN" altLang="en-US" sz="1400">
                    <a:solidFill>
                      <a:schemeClr val="accent1"/>
                    </a:solidFill>
                    <a:latin typeface="Times New Roman" pitchFamily="18" charset="0"/>
                  </a:rPr>
                  <a:t>更新</a:t>
                </a:r>
                <a:r>
                  <a:rPr lang="en-US" altLang="zh-CN" sz="1400">
                    <a:solidFill>
                      <a:schemeClr val="accent1"/>
                    </a:solidFill>
                    <a:latin typeface="Times New Roman" pitchFamily="18" charset="0"/>
                  </a:rPr>
                  <a:t>CMDB</a:t>
                </a:r>
              </a:p>
            </p:txBody>
          </p:sp>
        </p:grpSp>
        <p:grpSp>
          <p:nvGrpSpPr>
            <p:cNvPr id="4" name="Group 8"/>
            <p:cNvGrpSpPr>
              <a:grpSpLocks/>
            </p:cNvGrpSpPr>
            <p:nvPr/>
          </p:nvGrpSpPr>
          <p:grpSpPr bwMode="auto">
            <a:xfrm>
              <a:off x="1917" y="1737"/>
              <a:ext cx="8310" cy="8907"/>
              <a:chOff x="1917" y="1737"/>
              <a:chExt cx="8310" cy="8907"/>
            </a:xfrm>
          </p:grpSpPr>
          <p:grpSp>
            <p:nvGrpSpPr>
              <p:cNvPr id="5" name="Group 9"/>
              <p:cNvGrpSpPr>
                <a:grpSpLocks/>
              </p:cNvGrpSpPr>
              <p:nvPr/>
            </p:nvGrpSpPr>
            <p:grpSpPr bwMode="auto">
              <a:xfrm>
                <a:off x="5397" y="1737"/>
                <a:ext cx="4830" cy="780"/>
                <a:chOff x="5157" y="2064"/>
                <a:chExt cx="4830" cy="780"/>
              </a:xfrm>
            </p:grpSpPr>
            <p:sp>
              <p:nvSpPr>
                <p:cNvPr id="141322" name="Line 10"/>
                <p:cNvSpPr>
                  <a:spLocks noChangeShapeType="1"/>
                </p:cNvSpPr>
                <p:nvPr/>
              </p:nvSpPr>
              <p:spPr bwMode="auto">
                <a:xfrm>
                  <a:off x="5157" y="2472"/>
                  <a:ext cx="3675" cy="0"/>
                </a:xfrm>
                <a:prstGeom prst="line">
                  <a:avLst/>
                </a:prstGeom>
                <a:noFill/>
                <a:ln w="9525">
                  <a:solidFill>
                    <a:srgbClr val="FFFF00"/>
                  </a:solidFill>
                  <a:prstDash val="dash"/>
                  <a:round/>
                  <a:headEnd/>
                  <a:tailEnd/>
                </a:ln>
                <a:effectLst/>
              </p:spPr>
              <p:txBody>
                <a:bodyPr/>
                <a:lstStyle/>
                <a:p>
                  <a:endParaRPr lang="zh-CN" altLang="en-US"/>
                </a:p>
              </p:txBody>
            </p:sp>
            <p:sp>
              <p:nvSpPr>
                <p:cNvPr id="141323" name="Rectangle 11"/>
                <p:cNvSpPr>
                  <a:spLocks noChangeArrowheads="1"/>
                </p:cNvSpPr>
                <p:nvPr/>
              </p:nvSpPr>
              <p:spPr bwMode="auto">
                <a:xfrm>
                  <a:off x="8727" y="2064"/>
                  <a:ext cx="1260" cy="780"/>
                </a:xfrm>
                <a:prstGeom prst="rect">
                  <a:avLst/>
                </a:prstGeom>
                <a:solidFill>
                  <a:srgbClr val="FFFFFF"/>
                </a:solidFill>
                <a:ln w="9525">
                  <a:solidFill>
                    <a:srgbClr val="FFFF00"/>
                  </a:solidFill>
                  <a:prstDash val="dash"/>
                  <a:miter lim="800000"/>
                  <a:headEnd/>
                  <a:tailEnd/>
                </a:ln>
                <a:effectLst/>
              </p:spPr>
              <p:txBody>
                <a:bodyPr/>
                <a:lstStyle/>
                <a:p>
                  <a:pPr algn="ctr" eaLnBrk="0" hangingPunct="0"/>
                  <a:r>
                    <a:rPr lang="zh-CN" altLang="en-US" sz="1400">
                      <a:solidFill>
                        <a:schemeClr val="accent1"/>
                      </a:solidFill>
                      <a:latin typeface="Times New Roman" pitchFamily="18" charset="0"/>
                    </a:rPr>
                    <a:t>更新</a:t>
                  </a:r>
                  <a:r>
                    <a:rPr lang="en-US" altLang="zh-CN" sz="1400">
                      <a:solidFill>
                        <a:schemeClr val="accent1"/>
                      </a:solidFill>
                      <a:latin typeface="Times New Roman" pitchFamily="18" charset="0"/>
                    </a:rPr>
                    <a:t>CMDB</a:t>
                  </a:r>
                </a:p>
              </p:txBody>
            </p:sp>
          </p:grpSp>
          <p:grpSp>
            <p:nvGrpSpPr>
              <p:cNvPr id="6" name="Group 12"/>
              <p:cNvGrpSpPr>
                <a:grpSpLocks/>
              </p:cNvGrpSpPr>
              <p:nvPr/>
            </p:nvGrpSpPr>
            <p:grpSpPr bwMode="auto">
              <a:xfrm>
                <a:off x="1917" y="1908"/>
                <a:ext cx="8280" cy="8736"/>
                <a:chOff x="1917" y="1908"/>
                <a:chExt cx="8280" cy="8736"/>
              </a:xfrm>
            </p:grpSpPr>
            <p:grpSp>
              <p:nvGrpSpPr>
                <p:cNvPr id="7" name="Group 13"/>
                <p:cNvGrpSpPr>
                  <a:grpSpLocks/>
                </p:cNvGrpSpPr>
                <p:nvPr/>
              </p:nvGrpSpPr>
              <p:grpSpPr bwMode="auto">
                <a:xfrm>
                  <a:off x="5367" y="9864"/>
                  <a:ext cx="4830" cy="780"/>
                  <a:chOff x="5157" y="2064"/>
                  <a:chExt cx="4830" cy="780"/>
                </a:xfrm>
              </p:grpSpPr>
              <p:sp>
                <p:nvSpPr>
                  <p:cNvPr id="141326" name="Line 14"/>
                  <p:cNvSpPr>
                    <a:spLocks noChangeShapeType="1"/>
                  </p:cNvSpPr>
                  <p:nvPr/>
                </p:nvSpPr>
                <p:spPr bwMode="auto">
                  <a:xfrm>
                    <a:off x="5157" y="2472"/>
                    <a:ext cx="3675" cy="0"/>
                  </a:xfrm>
                  <a:prstGeom prst="line">
                    <a:avLst/>
                  </a:prstGeom>
                  <a:noFill/>
                  <a:ln w="9525">
                    <a:solidFill>
                      <a:srgbClr val="FFFF00"/>
                    </a:solidFill>
                    <a:prstDash val="dash"/>
                    <a:round/>
                    <a:headEnd/>
                    <a:tailEnd/>
                  </a:ln>
                  <a:effectLst/>
                </p:spPr>
                <p:txBody>
                  <a:bodyPr/>
                  <a:lstStyle/>
                  <a:p>
                    <a:endParaRPr lang="zh-CN" altLang="en-US"/>
                  </a:p>
                </p:txBody>
              </p:sp>
              <p:sp>
                <p:nvSpPr>
                  <p:cNvPr id="141327" name="Rectangle 15"/>
                  <p:cNvSpPr>
                    <a:spLocks noChangeArrowheads="1"/>
                  </p:cNvSpPr>
                  <p:nvPr/>
                </p:nvSpPr>
                <p:spPr bwMode="auto">
                  <a:xfrm>
                    <a:off x="8727" y="2064"/>
                    <a:ext cx="1260" cy="780"/>
                  </a:xfrm>
                  <a:prstGeom prst="rect">
                    <a:avLst/>
                  </a:prstGeom>
                  <a:solidFill>
                    <a:srgbClr val="FFFFFF"/>
                  </a:solidFill>
                  <a:ln w="9525">
                    <a:solidFill>
                      <a:srgbClr val="FFFF00"/>
                    </a:solidFill>
                    <a:prstDash val="dash"/>
                    <a:miter lim="800000"/>
                    <a:headEnd/>
                    <a:tailEnd/>
                  </a:ln>
                  <a:effectLst/>
                </p:spPr>
                <p:txBody>
                  <a:bodyPr/>
                  <a:lstStyle/>
                  <a:p>
                    <a:pPr algn="ctr" eaLnBrk="0" hangingPunct="0"/>
                    <a:r>
                      <a:rPr lang="zh-CN" altLang="en-US" sz="1400">
                        <a:solidFill>
                          <a:schemeClr val="accent1"/>
                        </a:solidFill>
                        <a:latin typeface="Times New Roman" pitchFamily="18" charset="0"/>
                      </a:rPr>
                      <a:t>更新</a:t>
                    </a:r>
                    <a:r>
                      <a:rPr lang="en-US" altLang="zh-CN" sz="1400">
                        <a:solidFill>
                          <a:schemeClr val="accent1"/>
                        </a:solidFill>
                        <a:latin typeface="Times New Roman" pitchFamily="18" charset="0"/>
                      </a:rPr>
                      <a:t>CMDB</a:t>
                    </a:r>
                  </a:p>
                </p:txBody>
              </p:sp>
            </p:grpSp>
            <p:grpSp>
              <p:nvGrpSpPr>
                <p:cNvPr id="8" name="Group 16"/>
                <p:cNvGrpSpPr>
                  <a:grpSpLocks/>
                </p:cNvGrpSpPr>
                <p:nvPr/>
              </p:nvGrpSpPr>
              <p:grpSpPr bwMode="auto">
                <a:xfrm>
                  <a:off x="5367" y="6171"/>
                  <a:ext cx="4830" cy="780"/>
                  <a:chOff x="5157" y="2064"/>
                  <a:chExt cx="4830" cy="780"/>
                </a:xfrm>
              </p:grpSpPr>
              <p:sp>
                <p:nvSpPr>
                  <p:cNvPr id="141329" name="Line 17"/>
                  <p:cNvSpPr>
                    <a:spLocks noChangeShapeType="1"/>
                  </p:cNvSpPr>
                  <p:nvPr/>
                </p:nvSpPr>
                <p:spPr bwMode="auto">
                  <a:xfrm>
                    <a:off x="5157" y="2472"/>
                    <a:ext cx="3675" cy="0"/>
                  </a:xfrm>
                  <a:prstGeom prst="line">
                    <a:avLst/>
                  </a:prstGeom>
                  <a:noFill/>
                  <a:ln w="9525">
                    <a:solidFill>
                      <a:srgbClr val="FFFF00"/>
                    </a:solidFill>
                    <a:prstDash val="dash"/>
                    <a:round/>
                    <a:headEnd/>
                    <a:tailEnd/>
                  </a:ln>
                  <a:effectLst/>
                </p:spPr>
                <p:txBody>
                  <a:bodyPr/>
                  <a:lstStyle/>
                  <a:p>
                    <a:endParaRPr lang="zh-CN" altLang="en-US"/>
                  </a:p>
                </p:txBody>
              </p:sp>
              <p:sp>
                <p:nvSpPr>
                  <p:cNvPr id="141330" name="Rectangle 18"/>
                  <p:cNvSpPr>
                    <a:spLocks noChangeArrowheads="1"/>
                  </p:cNvSpPr>
                  <p:nvPr/>
                </p:nvSpPr>
                <p:spPr bwMode="auto">
                  <a:xfrm>
                    <a:off x="8727" y="2064"/>
                    <a:ext cx="1260" cy="780"/>
                  </a:xfrm>
                  <a:prstGeom prst="rect">
                    <a:avLst/>
                  </a:prstGeom>
                  <a:solidFill>
                    <a:srgbClr val="FFFFFF"/>
                  </a:solidFill>
                  <a:ln w="9525">
                    <a:solidFill>
                      <a:srgbClr val="FFFF00"/>
                    </a:solidFill>
                    <a:prstDash val="dash"/>
                    <a:miter lim="800000"/>
                    <a:headEnd/>
                    <a:tailEnd/>
                  </a:ln>
                  <a:effectLst/>
                </p:spPr>
                <p:txBody>
                  <a:bodyPr/>
                  <a:lstStyle/>
                  <a:p>
                    <a:pPr algn="ctr" eaLnBrk="0" hangingPunct="0"/>
                    <a:r>
                      <a:rPr lang="zh-CN" altLang="en-US" sz="1400">
                        <a:solidFill>
                          <a:schemeClr val="accent1"/>
                        </a:solidFill>
                        <a:latin typeface="Times New Roman" pitchFamily="18" charset="0"/>
                      </a:rPr>
                      <a:t>更新</a:t>
                    </a:r>
                    <a:r>
                      <a:rPr lang="en-US" altLang="zh-CN" sz="1400">
                        <a:solidFill>
                          <a:schemeClr val="accent1"/>
                        </a:solidFill>
                        <a:latin typeface="Times New Roman" pitchFamily="18" charset="0"/>
                      </a:rPr>
                      <a:t>CMDB</a:t>
                    </a:r>
                  </a:p>
                </p:txBody>
              </p:sp>
            </p:grpSp>
            <p:grpSp>
              <p:nvGrpSpPr>
                <p:cNvPr id="9" name="Group 19"/>
                <p:cNvGrpSpPr>
                  <a:grpSpLocks/>
                </p:cNvGrpSpPr>
                <p:nvPr/>
              </p:nvGrpSpPr>
              <p:grpSpPr bwMode="auto">
                <a:xfrm>
                  <a:off x="1917" y="1908"/>
                  <a:ext cx="4995" cy="8580"/>
                  <a:chOff x="1917" y="1908"/>
                  <a:chExt cx="4995" cy="8580"/>
                </a:xfrm>
              </p:grpSpPr>
              <p:grpSp>
                <p:nvGrpSpPr>
                  <p:cNvPr id="10" name="Group 20"/>
                  <p:cNvGrpSpPr>
                    <a:grpSpLocks/>
                  </p:cNvGrpSpPr>
                  <p:nvPr/>
                </p:nvGrpSpPr>
                <p:grpSpPr bwMode="auto">
                  <a:xfrm>
                    <a:off x="3282" y="1908"/>
                    <a:ext cx="3630" cy="8580"/>
                    <a:chOff x="3282" y="1908"/>
                    <a:chExt cx="3630" cy="8580"/>
                  </a:xfrm>
                </p:grpSpPr>
                <p:grpSp>
                  <p:nvGrpSpPr>
                    <p:cNvPr id="11" name="Group 21"/>
                    <p:cNvGrpSpPr>
                      <a:grpSpLocks/>
                    </p:cNvGrpSpPr>
                    <p:nvPr/>
                  </p:nvGrpSpPr>
                  <p:grpSpPr bwMode="auto">
                    <a:xfrm>
                      <a:off x="3282" y="1908"/>
                      <a:ext cx="3630" cy="8580"/>
                      <a:chOff x="3282" y="1908"/>
                      <a:chExt cx="3630" cy="8580"/>
                    </a:xfrm>
                  </p:grpSpPr>
                  <p:grpSp>
                    <p:nvGrpSpPr>
                      <p:cNvPr id="12" name="Group 22"/>
                      <p:cNvGrpSpPr>
                        <a:grpSpLocks/>
                      </p:cNvGrpSpPr>
                      <p:nvPr/>
                    </p:nvGrpSpPr>
                    <p:grpSpPr bwMode="auto">
                      <a:xfrm>
                        <a:off x="3282" y="1908"/>
                        <a:ext cx="3135" cy="8580"/>
                        <a:chOff x="3282" y="1908"/>
                        <a:chExt cx="3135" cy="8580"/>
                      </a:xfrm>
                    </p:grpSpPr>
                    <p:grpSp>
                      <p:nvGrpSpPr>
                        <p:cNvPr id="13" name="Group 23"/>
                        <p:cNvGrpSpPr>
                          <a:grpSpLocks/>
                        </p:cNvGrpSpPr>
                        <p:nvPr/>
                      </p:nvGrpSpPr>
                      <p:grpSpPr bwMode="auto">
                        <a:xfrm>
                          <a:off x="3897" y="1908"/>
                          <a:ext cx="2520" cy="8580"/>
                          <a:chOff x="3897" y="1908"/>
                          <a:chExt cx="2520" cy="8580"/>
                        </a:xfrm>
                      </p:grpSpPr>
                      <p:grpSp>
                        <p:nvGrpSpPr>
                          <p:cNvPr id="14" name="Group 24"/>
                          <p:cNvGrpSpPr>
                            <a:grpSpLocks/>
                          </p:cNvGrpSpPr>
                          <p:nvPr/>
                        </p:nvGrpSpPr>
                        <p:grpSpPr bwMode="auto">
                          <a:xfrm>
                            <a:off x="3897" y="1908"/>
                            <a:ext cx="2520" cy="8580"/>
                            <a:chOff x="3897" y="1908"/>
                            <a:chExt cx="2520" cy="8580"/>
                          </a:xfrm>
                        </p:grpSpPr>
                        <p:sp>
                          <p:nvSpPr>
                            <p:cNvPr id="141337" name="Rectangle 25"/>
                            <p:cNvSpPr>
                              <a:spLocks noChangeArrowheads="1"/>
                            </p:cNvSpPr>
                            <p:nvPr/>
                          </p:nvSpPr>
                          <p:spPr bwMode="auto">
                            <a:xfrm>
                              <a:off x="4159" y="1908"/>
                              <a:ext cx="199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紧急</a:t>
                              </a:r>
                              <a:r>
                                <a:rPr lang="en-US" altLang="zh-CN" sz="1400">
                                  <a:solidFill>
                                    <a:schemeClr val="accent1"/>
                                  </a:solidFill>
                                  <a:latin typeface="Times New Roman" pitchFamily="18" charset="0"/>
                                </a:rPr>
                                <a:t>RFC</a:t>
                              </a:r>
                            </a:p>
                          </p:txBody>
                        </p:sp>
                        <p:sp>
                          <p:nvSpPr>
                            <p:cNvPr id="141338" name="Rectangle 26"/>
                            <p:cNvSpPr>
                              <a:spLocks noChangeArrowheads="1"/>
                            </p:cNvSpPr>
                            <p:nvPr/>
                          </p:nvSpPr>
                          <p:spPr bwMode="auto">
                            <a:xfrm>
                              <a:off x="4159" y="2707"/>
                              <a:ext cx="199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变更经理召集</a:t>
                              </a:r>
                              <a:r>
                                <a:rPr lang="en-US" altLang="zh-CN" sz="1400">
                                  <a:solidFill>
                                    <a:schemeClr val="accent1"/>
                                  </a:solidFill>
                                  <a:latin typeface="Times New Roman" pitchFamily="18" charset="0"/>
                                </a:rPr>
                                <a:t>CAB/EC</a:t>
                              </a:r>
                              <a:r>
                                <a:rPr lang="zh-CN" altLang="en-US" sz="1400">
                                  <a:solidFill>
                                    <a:schemeClr val="accent1"/>
                                  </a:solidFill>
                                  <a:latin typeface="Times New Roman" pitchFamily="18" charset="0"/>
                                </a:rPr>
                                <a:t>会议</a:t>
                              </a:r>
                            </a:p>
                          </p:txBody>
                        </p:sp>
                        <p:sp>
                          <p:nvSpPr>
                            <p:cNvPr id="141339" name="Rectangle 27"/>
                            <p:cNvSpPr>
                              <a:spLocks noChangeArrowheads="1"/>
                            </p:cNvSpPr>
                            <p:nvPr/>
                          </p:nvSpPr>
                          <p:spPr bwMode="auto">
                            <a:xfrm>
                              <a:off x="4159" y="3819"/>
                              <a:ext cx="1995" cy="1092"/>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CAB/EC</a:t>
                              </a:r>
                              <a:r>
                                <a:rPr lang="zh-CN" altLang="en-US" sz="1400">
                                  <a:solidFill>
                                    <a:schemeClr val="accent1"/>
                                  </a:solidFill>
                                  <a:latin typeface="Times New Roman" pitchFamily="18" charset="0"/>
                                </a:rPr>
                                <a:t>快速评价影响度、紧急度及相关资源</a:t>
                              </a:r>
                            </a:p>
                          </p:txBody>
                        </p:sp>
                        <p:sp>
                          <p:nvSpPr>
                            <p:cNvPr id="141340" name="AutoShape 28"/>
                            <p:cNvSpPr>
                              <a:spLocks noChangeArrowheads="1"/>
                            </p:cNvSpPr>
                            <p:nvPr/>
                          </p:nvSpPr>
                          <p:spPr bwMode="auto">
                            <a:xfrm>
                              <a:off x="4474" y="5242"/>
                              <a:ext cx="1365" cy="624"/>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紧急</a:t>
                              </a:r>
                            </a:p>
                          </p:txBody>
                        </p:sp>
                        <p:sp>
                          <p:nvSpPr>
                            <p:cNvPr id="141341" name="Rectangle 29"/>
                            <p:cNvSpPr>
                              <a:spLocks noChangeArrowheads="1"/>
                            </p:cNvSpPr>
                            <p:nvPr/>
                          </p:nvSpPr>
                          <p:spPr bwMode="auto">
                            <a:xfrm>
                              <a:off x="4160" y="6198"/>
                              <a:ext cx="199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紧急准备变更及恢复计划</a:t>
                              </a:r>
                            </a:p>
                          </p:txBody>
                        </p:sp>
                        <p:sp>
                          <p:nvSpPr>
                            <p:cNvPr id="141342" name="AutoShape 30"/>
                            <p:cNvSpPr>
                              <a:spLocks noChangeArrowheads="1"/>
                            </p:cNvSpPr>
                            <p:nvPr/>
                          </p:nvSpPr>
                          <p:spPr bwMode="auto">
                            <a:xfrm>
                              <a:off x="3897" y="7309"/>
                              <a:ext cx="2520" cy="624"/>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有时间测试</a:t>
                              </a:r>
                            </a:p>
                          </p:txBody>
                        </p:sp>
                        <p:sp>
                          <p:nvSpPr>
                            <p:cNvPr id="141343" name="Rectangle 31"/>
                            <p:cNvSpPr>
                              <a:spLocks noChangeArrowheads="1"/>
                            </p:cNvSpPr>
                            <p:nvPr/>
                          </p:nvSpPr>
                          <p:spPr bwMode="auto">
                            <a:xfrm>
                              <a:off x="4160" y="8265"/>
                              <a:ext cx="199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紧急测试</a:t>
                              </a:r>
                            </a:p>
                          </p:txBody>
                        </p:sp>
                        <p:sp>
                          <p:nvSpPr>
                            <p:cNvPr id="141344" name="AutoShape 32"/>
                            <p:cNvSpPr>
                              <a:spLocks noChangeArrowheads="1"/>
                            </p:cNvSpPr>
                            <p:nvPr/>
                          </p:nvSpPr>
                          <p:spPr bwMode="auto">
                            <a:xfrm>
                              <a:off x="4474" y="9064"/>
                              <a:ext cx="1365" cy="624"/>
                            </a:xfrm>
                            <a:prstGeom prst="flowChartDecision">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成功</a:t>
                              </a:r>
                            </a:p>
                          </p:txBody>
                        </p:sp>
                        <p:sp>
                          <p:nvSpPr>
                            <p:cNvPr id="141345" name="Rectangle 33"/>
                            <p:cNvSpPr>
                              <a:spLocks noChangeArrowheads="1"/>
                            </p:cNvSpPr>
                            <p:nvPr/>
                          </p:nvSpPr>
                          <p:spPr bwMode="auto">
                            <a:xfrm>
                              <a:off x="4160" y="10020"/>
                              <a:ext cx="199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变更经理协调实施</a:t>
                              </a:r>
                            </a:p>
                          </p:txBody>
                        </p:sp>
                        <p:sp>
                          <p:nvSpPr>
                            <p:cNvPr id="141346" name="Line 34"/>
                            <p:cNvSpPr>
                              <a:spLocks noChangeShapeType="1"/>
                            </p:cNvSpPr>
                            <p:nvPr/>
                          </p:nvSpPr>
                          <p:spPr bwMode="auto">
                            <a:xfrm>
                              <a:off x="5157" y="2376"/>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47" name="Line 35"/>
                            <p:cNvSpPr>
                              <a:spLocks noChangeShapeType="1"/>
                            </p:cNvSpPr>
                            <p:nvPr/>
                          </p:nvSpPr>
                          <p:spPr bwMode="auto">
                            <a:xfrm>
                              <a:off x="5157" y="3483"/>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48" name="Line 36"/>
                            <p:cNvSpPr>
                              <a:spLocks noChangeShapeType="1"/>
                            </p:cNvSpPr>
                            <p:nvPr/>
                          </p:nvSpPr>
                          <p:spPr bwMode="auto">
                            <a:xfrm>
                              <a:off x="5157" y="4932"/>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49" name="Line 37"/>
                            <p:cNvSpPr>
                              <a:spLocks noChangeShapeType="1"/>
                            </p:cNvSpPr>
                            <p:nvPr/>
                          </p:nvSpPr>
                          <p:spPr bwMode="auto">
                            <a:xfrm>
                              <a:off x="5157" y="5883"/>
                              <a:ext cx="0" cy="312"/>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5" name="Group 38"/>
                          <p:cNvGrpSpPr>
                            <a:grpSpLocks/>
                          </p:cNvGrpSpPr>
                          <p:nvPr/>
                        </p:nvGrpSpPr>
                        <p:grpSpPr bwMode="auto">
                          <a:xfrm>
                            <a:off x="5157" y="6990"/>
                            <a:ext cx="0" cy="3030"/>
                            <a:chOff x="5157" y="6990"/>
                            <a:chExt cx="0" cy="3030"/>
                          </a:xfrm>
                        </p:grpSpPr>
                        <p:sp>
                          <p:nvSpPr>
                            <p:cNvPr id="141351" name="Line 39"/>
                            <p:cNvSpPr>
                              <a:spLocks noChangeShapeType="1"/>
                            </p:cNvSpPr>
                            <p:nvPr/>
                          </p:nvSpPr>
                          <p:spPr bwMode="auto">
                            <a:xfrm>
                              <a:off x="5157" y="6990"/>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52" name="Line 40"/>
                            <p:cNvSpPr>
                              <a:spLocks noChangeShapeType="1"/>
                            </p:cNvSpPr>
                            <p:nvPr/>
                          </p:nvSpPr>
                          <p:spPr bwMode="auto">
                            <a:xfrm>
                              <a:off x="5157" y="7947"/>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53" name="Line 41"/>
                            <p:cNvSpPr>
                              <a:spLocks noChangeShapeType="1"/>
                            </p:cNvSpPr>
                            <p:nvPr/>
                          </p:nvSpPr>
                          <p:spPr bwMode="auto">
                            <a:xfrm>
                              <a:off x="5157" y="8757"/>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41354" name="Line 42"/>
                            <p:cNvSpPr>
                              <a:spLocks noChangeShapeType="1"/>
                            </p:cNvSpPr>
                            <p:nvPr/>
                          </p:nvSpPr>
                          <p:spPr bwMode="auto">
                            <a:xfrm>
                              <a:off x="5157" y="9708"/>
                              <a:ext cx="0" cy="312"/>
                            </a:xfrm>
                            <a:prstGeom prst="line">
                              <a:avLst/>
                            </a:prstGeom>
                            <a:noFill/>
                            <a:ln w="9525">
                              <a:solidFill>
                                <a:srgbClr val="FFFF00"/>
                              </a:solidFill>
                              <a:round/>
                              <a:headEnd/>
                              <a:tailEnd type="triangle" w="med" len="med"/>
                            </a:ln>
                            <a:effectLst/>
                          </p:spPr>
                          <p:txBody>
                            <a:bodyPr/>
                            <a:lstStyle/>
                            <a:p>
                              <a:endParaRPr lang="zh-CN" altLang="en-US"/>
                            </a:p>
                          </p:txBody>
                        </p:sp>
                      </p:grpSp>
                    </p:grpSp>
                    <p:sp>
                      <p:nvSpPr>
                        <p:cNvPr id="141355" name="Line 43"/>
                        <p:cNvSpPr>
                          <a:spLocks noChangeShapeType="1"/>
                        </p:cNvSpPr>
                        <p:nvPr/>
                      </p:nvSpPr>
                      <p:spPr bwMode="auto">
                        <a:xfrm>
                          <a:off x="3297" y="7614"/>
                          <a:ext cx="630" cy="0"/>
                        </a:xfrm>
                        <a:prstGeom prst="line">
                          <a:avLst/>
                        </a:prstGeom>
                        <a:noFill/>
                        <a:ln w="9525">
                          <a:solidFill>
                            <a:srgbClr val="FFFF00"/>
                          </a:solidFill>
                          <a:round/>
                          <a:headEnd/>
                          <a:tailEnd/>
                        </a:ln>
                        <a:effectLst/>
                      </p:spPr>
                      <p:txBody>
                        <a:bodyPr/>
                        <a:lstStyle/>
                        <a:p>
                          <a:endParaRPr lang="zh-CN" altLang="en-US"/>
                        </a:p>
                      </p:txBody>
                    </p:sp>
                    <p:sp>
                      <p:nvSpPr>
                        <p:cNvPr id="141356" name="Line 44"/>
                        <p:cNvSpPr>
                          <a:spLocks noChangeShapeType="1"/>
                        </p:cNvSpPr>
                        <p:nvPr/>
                      </p:nvSpPr>
                      <p:spPr bwMode="auto">
                        <a:xfrm>
                          <a:off x="3282" y="7620"/>
                          <a:ext cx="0" cy="2652"/>
                        </a:xfrm>
                        <a:prstGeom prst="line">
                          <a:avLst/>
                        </a:prstGeom>
                        <a:noFill/>
                        <a:ln w="9525">
                          <a:solidFill>
                            <a:srgbClr val="FFFF00"/>
                          </a:solidFill>
                          <a:round/>
                          <a:headEnd/>
                          <a:tailEnd/>
                        </a:ln>
                        <a:effectLst/>
                      </p:spPr>
                      <p:txBody>
                        <a:bodyPr/>
                        <a:lstStyle/>
                        <a:p>
                          <a:endParaRPr lang="zh-CN" altLang="en-US"/>
                        </a:p>
                      </p:txBody>
                    </p:sp>
                    <p:sp>
                      <p:nvSpPr>
                        <p:cNvPr id="141357" name="Line 45"/>
                        <p:cNvSpPr>
                          <a:spLocks noChangeShapeType="1"/>
                        </p:cNvSpPr>
                        <p:nvPr/>
                      </p:nvSpPr>
                      <p:spPr bwMode="auto">
                        <a:xfrm>
                          <a:off x="3282" y="10272"/>
                          <a:ext cx="840"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41358" name="Line 46"/>
                      <p:cNvSpPr>
                        <a:spLocks noChangeShapeType="1"/>
                      </p:cNvSpPr>
                      <p:nvPr/>
                    </p:nvSpPr>
                    <p:spPr bwMode="auto">
                      <a:xfrm>
                        <a:off x="5862" y="9381"/>
                        <a:ext cx="1050" cy="0"/>
                      </a:xfrm>
                      <a:prstGeom prst="line">
                        <a:avLst/>
                      </a:prstGeom>
                      <a:noFill/>
                      <a:ln w="9525">
                        <a:solidFill>
                          <a:srgbClr val="FFFF00"/>
                        </a:solidFill>
                        <a:round/>
                        <a:headEnd/>
                        <a:tailEnd/>
                      </a:ln>
                      <a:effectLst/>
                    </p:spPr>
                    <p:txBody>
                      <a:bodyPr/>
                      <a:lstStyle/>
                      <a:p>
                        <a:endParaRPr lang="zh-CN" altLang="en-US"/>
                      </a:p>
                    </p:txBody>
                  </p:sp>
                  <p:sp>
                    <p:nvSpPr>
                      <p:cNvPr id="141359" name="Line 47"/>
                      <p:cNvSpPr>
                        <a:spLocks noChangeShapeType="1"/>
                      </p:cNvSpPr>
                      <p:nvPr/>
                    </p:nvSpPr>
                    <p:spPr bwMode="auto">
                      <a:xfrm>
                        <a:off x="6912" y="6588"/>
                        <a:ext cx="0" cy="2808"/>
                      </a:xfrm>
                      <a:prstGeom prst="line">
                        <a:avLst/>
                      </a:prstGeom>
                      <a:noFill/>
                      <a:ln w="9525">
                        <a:solidFill>
                          <a:srgbClr val="FFFF00"/>
                        </a:solidFill>
                        <a:round/>
                        <a:headEnd/>
                        <a:tailEnd/>
                      </a:ln>
                      <a:effectLst/>
                    </p:spPr>
                    <p:txBody>
                      <a:bodyPr/>
                      <a:lstStyle/>
                      <a:p>
                        <a:endParaRPr lang="zh-CN" altLang="en-US"/>
                      </a:p>
                    </p:txBody>
                  </p:sp>
                  <p:sp>
                    <p:nvSpPr>
                      <p:cNvPr id="141360" name="Line 48"/>
                      <p:cNvSpPr>
                        <a:spLocks noChangeShapeType="1"/>
                      </p:cNvSpPr>
                      <p:nvPr/>
                    </p:nvSpPr>
                    <p:spPr bwMode="auto">
                      <a:xfrm flipH="1">
                        <a:off x="6162" y="6588"/>
                        <a:ext cx="735"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41361" name="Line 49"/>
                    <p:cNvSpPr>
                      <a:spLocks noChangeShapeType="1"/>
                    </p:cNvSpPr>
                    <p:nvPr/>
                  </p:nvSpPr>
                  <p:spPr bwMode="auto">
                    <a:xfrm flipH="1">
                      <a:off x="3522" y="5556"/>
                      <a:ext cx="945"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41362" name="Rectangle 50"/>
                  <p:cNvSpPr>
                    <a:spLocks noChangeArrowheads="1"/>
                  </p:cNvSpPr>
                  <p:nvPr/>
                </p:nvSpPr>
                <p:spPr bwMode="auto">
                  <a:xfrm>
                    <a:off x="1917" y="5199"/>
                    <a:ext cx="1575" cy="72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转常规变</a:t>
                    </a:r>
                  </a:p>
                  <a:p>
                    <a:pPr algn="ctr" eaLnBrk="0" hangingPunct="0"/>
                    <a:r>
                      <a:rPr lang="zh-CN" altLang="en-US" sz="1400">
                        <a:solidFill>
                          <a:schemeClr val="accent1"/>
                        </a:solidFill>
                        <a:latin typeface="Times New Roman" pitchFamily="18" charset="0"/>
                      </a:rPr>
                      <a:t>更管理流程</a:t>
                    </a:r>
                  </a:p>
                </p:txBody>
              </p:sp>
            </p:grpSp>
          </p:grpSp>
        </p:grpSp>
      </p:gr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zh-CN" altLang="en-US"/>
              <a:t>发布管理 </a:t>
            </a:r>
          </a:p>
        </p:txBody>
      </p:sp>
      <p:sp>
        <p:nvSpPr>
          <p:cNvPr id="118787" name="Rectangle 3"/>
          <p:cNvSpPr>
            <a:spLocks noGrp="1" noChangeArrowheads="1"/>
          </p:cNvSpPr>
          <p:nvPr>
            <p:ph type="body" idx="1"/>
          </p:nvPr>
        </p:nvSpPr>
        <p:spPr/>
        <p:txBody>
          <a:bodyPr/>
          <a:lstStyle/>
          <a:p>
            <a:pPr>
              <a:buFont typeface="Wingdings" pitchFamily="2" charset="2"/>
              <a:buNone/>
            </a:pPr>
            <a:r>
              <a:rPr lang="zh-CN" altLang="en-US" sz="2800"/>
              <a:t>   发布管理是指对经测试后导入实际应用的新增或修改后的配置项进行分发和宣传的管理流程。 </a:t>
            </a:r>
            <a:endParaRPr lang="en-US" altLang="zh-CN" sz="2800"/>
          </a:p>
          <a:p>
            <a:r>
              <a:rPr lang="en-US" altLang="zh-CN" sz="2800"/>
              <a:t>DSL </a:t>
            </a:r>
          </a:p>
          <a:p>
            <a:r>
              <a:rPr lang="en-US" altLang="zh-CN" sz="2800"/>
              <a:t>DHL </a:t>
            </a:r>
          </a:p>
          <a:p>
            <a:r>
              <a:rPr lang="en-US" altLang="zh-CN" sz="2800"/>
              <a:t>SCI </a:t>
            </a:r>
          </a:p>
          <a:p>
            <a:r>
              <a:rPr lang="en-US" altLang="zh-CN" sz="2800"/>
              <a:t>HCI </a:t>
            </a:r>
          </a:p>
          <a:p>
            <a:r>
              <a:rPr lang="en-US" altLang="zh-CN" sz="2800"/>
              <a:t>VN </a:t>
            </a:r>
          </a:p>
          <a:p>
            <a:r>
              <a:rPr lang="en-US" altLang="zh-CN" sz="2800"/>
              <a:t>RU </a:t>
            </a:r>
            <a:endParaRPr lang="zh-CN" altLang="en-US" sz="280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zh-CN" altLang="en-US"/>
              <a:t>发布策略 </a:t>
            </a:r>
          </a:p>
        </p:txBody>
      </p:sp>
      <p:sp>
        <p:nvSpPr>
          <p:cNvPr id="119811" name="Rectangle 3"/>
          <p:cNvSpPr>
            <a:spLocks noGrp="1" noChangeArrowheads="1"/>
          </p:cNvSpPr>
          <p:nvPr>
            <p:ph type="body" idx="1"/>
          </p:nvPr>
        </p:nvSpPr>
        <p:spPr/>
        <p:txBody>
          <a:bodyPr/>
          <a:lstStyle/>
          <a:p>
            <a:r>
              <a:rPr lang="zh-CN" altLang="en-US"/>
              <a:t>主要发布</a:t>
            </a:r>
            <a:r>
              <a:rPr lang="en-US" altLang="zh-CN"/>
              <a:t>---</a:t>
            </a:r>
            <a:r>
              <a:rPr lang="zh-CN" altLang="en-US"/>
              <a:t>主要软件版本发布及硬件升级</a:t>
            </a:r>
          </a:p>
          <a:p>
            <a:r>
              <a:rPr lang="zh-CN" altLang="en-US"/>
              <a:t>小发布</a:t>
            </a:r>
            <a:r>
              <a:rPr lang="en-US" altLang="zh-CN"/>
              <a:t>---</a:t>
            </a:r>
            <a:r>
              <a:rPr lang="zh-CN" altLang="en-US"/>
              <a:t>小版软件本发布及硬件升级</a:t>
            </a:r>
          </a:p>
          <a:p>
            <a:r>
              <a:rPr lang="zh-CN" altLang="en-US"/>
              <a:t>紧急修正发布</a:t>
            </a:r>
            <a:r>
              <a:rPr lang="en-US" altLang="zh-CN"/>
              <a:t>---</a:t>
            </a:r>
            <a:r>
              <a:rPr lang="zh-CN" altLang="en-US"/>
              <a:t>紧急软件版本发布及硬件升级 </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zh-CN" altLang="en-US"/>
              <a:t>发布策略(续</a:t>
            </a:r>
            <a:r>
              <a:rPr lang="en-US" altLang="zh-CN"/>
              <a:t>)</a:t>
            </a:r>
          </a:p>
        </p:txBody>
      </p:sp>
      <p:grpSp>
        <p:nvGrpSpPr>
          <p:cNvPr id="2" name="Group 4"/>
          <p:cNvGrpSpPr>
            <a:grpSpLocks/>
          </p:cNvGrpSpPr>
          <p:nvPr/>
        </p:nvGrpSpPr>
        <p:grpSpPr bwMode="auto">
          <a:xfrm>
            <a:off x="1066800" y="2209800"/>
            <a:ext cx="7543800" cy="3429000"/>
            <a:chOff x="1797" y="2049"/>
            <a:chExt cx="7455" cy="2979"/>
          </a:xfrm>
        </p:grpSpPr>
        <p:sp>
          <p:nvSpPr>
            <p:cNvPr id="142341" name="Rectangle 5"/>
            <p:cNvSpPr>
              <a:spLocks noChangeArrowheads="1"/>
            </p:cNvSpPr>
            <p:nvPr/>
          </p:nvSpPr>
          <p:spPr bwMode="auto">
            <a:xfrm>
              <a:off x="1797" y="2220"/>
              <a:ext cx="136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C1</a:t>
              </a:r>
              <a:endParaRPr lang="en-US" altLang="zh-CN" sz="1600">
                <a:solidFill>
                  <a:schemeClr val="accent1"/>
                </a:solidFill>
              </a:endParaRPr>
            </a:p>
          </p:txBody>
        </p:sp>
        <p:sp>
          <p:nvSpPr>
            <p:cNvPr id="142342" name="Rectangle 6"/>
            <p:cNvSpPr>
              <a:spLocks noChangeArrowheads="1"/>
            </p:cNvSpPr>
            <p:nvPr/>
          </p:nvSpPr>
          <p:spPr bwMode="auto">
            <a:xfrm>
              <a:off x="1797" y="2688"/>
              <a:ext cx="136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C2</a:t>
              </a:r>
              <a:endParaRPr lang="en-US" altLang="zh-CN" sz="1600">
                <a:solidFill>
                  <a:schemeClr val="accent1"/>
                </a:solidFill>
              </a:endParaRPr>
            </a:p>
          </p:txBody>
        </p:sp>
        <p:sp>
          <p:nvSpPr>
            <p:cNvPr id="142343" name="Rectangle 7"/>
            <p:cNvSpPr>
              <a:spLocks noChangeArrowheads="1"/>
            </p:cNvSpPr>
            <p:nvPr/>
          </p:nvSpPr>
          <p:spPr bwMode="auto">
            <a:xfrm>
              <a:off x="1797" y="3156"/>
              <a:ext cx="136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C3</a:t>
              </a:r>
              <a:endParaRPr lang="en-US" altLang="zh-CN" sz="1600">
                <a:solidFill>
                  <a:schemeClr val="accent1"/>
                </a:solidFill>
              </a:endParaRPr>
            </a:p>
          </p:txBody>
        </p:sp>
        <p:sp>
          <p:nvSpPr>
            <p:cNvPr id="142344" name="Rectangle 8"/>
            <p:cNvSpPr>
              <a:spLocks noChangeArrowheads="1"/>
            </p:cNvSpPr>
            <p:nvPr/>
          </p:nvSpPr>
          <p:spPr bwMode="auto">
            <a:xfrm>
              <a:off x="1797" y="3624"/>
              <a:ext cx="136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C4</a:t>
              </a:r>
              <a:endParaRPr lang="en-US" altLang="zh-CN" sz="1600">
                <a:solidFill>
                  <a:schemeClr val="accent1"/>
                </a:solidFill>
              </a:endParaRPr>
            </a:p>
          </p:txBody>
        </p:sp>
        <p:sp>
          <p:nvSpPr>
            <p:cNvPr id="142345" name="Rectangle 9"/>
            <p:cNvSpPr>
              <a:spLocks noChangeArrowheads="1"/>
            </p:cNvSpPr>
            <p:nvPr/>
          </p:nvSpPr>
          <p:spPr bwMode="auto">
            <a:xfrm>
              <a:off x="1797" y="4092"/>
              <a:ext cx="136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42346" name="Rectangle 10"/>
            <p:cNvSpPr>
              <a:spLocks noChangeArrowheads="1"/>
            </p:cNvSpPr>
            <p:nvPr/>
          </p:nvSpPr>
          <p:spPr bwMode="auto">
            <a:xfrm>
              <a:off x="1797" y="4560"/>
              <a:ext cx="136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Cn</a:t>
              </a:r>
              <a:endParaRPr lang="en-US" altLang="zh-CN" sz="1600">
                <a:solidFill>
                  <a:schemeClr val="accent1"/>
                </a:solidFill>
              </a:endParaRPr>
            </a:p>
          </p:txBody>
        </p:sp>
        <p:sp>
          <p:nvSpPr>
            <p:cNvPr id="142347" name="AutoShape 11"/>
            <p:cNvSpPr>
              <a:spLocks/>
            </p:cNvSpPr>
            <p:nvPr/>
          </p:nvSpPr>
          <p:spPr bwMode="auto">
            <a:xfrm>
              <a:off x="3267" y="3312"/>
              <a:ext cx="210" cy="624"/>
            </a:xfrm>
            <a:prstGeom prst="rightBrace">
              <a:avLst>
                <a:gd name="adj1" fmla="val 24762"/>
                <a:gd name="adj2" fmla="val 50000"/>
              </a:avLst>
            </a:prstGeom>
            <a:noFill/>
            <a:ln w="9525">
              <a:solidFill>
                <a:srgbClr val="FFFF00"/>
              </a:solidFill>
              <a:round/>
              <a:headEnd/>
              <a:tailEnd/>
            </a:ln>
            <a:effectLst/>
          </p:spPr>
          <p:txBody>
            <a:bodyPr/>
            <a:lstStyle/>
            <a:p>
              <a:endParaRPr lang="zh-CN" altLang="en-US"/>
            </a:p>
          </p:txBody>
        </p:sp>
        <p:sp>
          <p:nvSpPr>
            <p:cNvPr id="142348" name="Rectangle 12"/>
            <p:cNvSpPr>
              <a:spLocks noChangeArrowheads="1"/>
            </p:cNvSpPr>
            <p:nvPr/>
          </p:nvSpPr>
          <p:spPr bwMode="auto">
            <a:xfrm>
              <a:off x="3612" y="3222"/>
              <a:ext cx="84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增量发布</a:t>
              </a:r>
              <a:endParaRPr lang="zh-CN" altLang="en-US" sz="1600">
                <a:solidFill>
                  <a:schemeClr val="accent1"/>
                </a:solidFill>
              </a:endParaRPr>
            </a:p>
          </p:txBody>
        </p:sp>
        <p:sp>
          <p:nvSpPr>
            <p:cNvPr id="142349" name="AutoShape 13"/>
            <p:cNvSpPr>
              <a:spLocks/>
            </p:cNvSpPr>
            <p:nvPr/>
          </p:nvSpPr>
          <p:spPr bwMode="auto">
            <a:xfrm>
              <a:off x="4527" y="2376"/>
              <a:ext cx="210" cy="2496"/>
            </a:xfrm>
            <a:prstGeom prst="rightBrace">
              <a:avLst>
                <a:gd name="adj1" fmla="val 99048"/>
                <a:gd name="adj2" fmla="val 50000"/>
              </a:avLst>
            </a:prstGeom>
            <a:noFill/>
            <a:ln w="9525">
              <a:solidFill>
                <a:srgbClr val="FFFF00"/>
              </a:solidFill>
              <a:round/>
              <a:headEnd/>
              <a:tailEnd/>
            </a:ln>
            <a:effectLst/>
          </p:spPr>
          <p:txBody>
            <a:bodyPr/>
            <a:lstStyle/>
            <a:p>
              <a:endParaRPr lang="zh-CN" altLang="en-US"/>
            </a:p>
          </p:txBody>
        </p:sp>
        <p:sp>
          <p:nvSpPr>
            <p:cNvPr id="142350" name="Rectangle 14"/>
            <p:cNvSpPr>
              <a:spLocks noChangeArrowheads="1"/>
            </p:cNvSpPr>
            <p:nvPr/>
          </p:nvSpPr>
          <p:spPr bwMode="auto">
            <a:xfrm>
              <a:off x="4947" y="3252"/>
              <a:ext cx="84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全发布</a:t>
              </a:r>
              <a:endParaRPr lang="zh-CN" altLang="en-US" sz="1600">
                <a:solidFill>
                  <a:schemeClr val="accent1"/>
                </a:solidFill>
              </a:endParaRPr>
            </a:p>
          </p:txBody>
        </p:sp>
        <p:sp>
          <p:nvSpPr>
            <p:cNvPr id="142351" name="Rectangle 15"/>
            <p:cNvSpPr>
              <a:spLocks noChangeArrowheads="1"/>
            </p:cNvSpPr>
            <p:nvPr/>
          </p:nvSpPr>
          <p:spPr bwMode="auto">
            <a:xfrm>
              <a:off x="6417" y="2049"/>
              <a:ext cx="115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全发布</a:t>
              </a:r>
              <a:endParaRPr lang="zh-CN" altLang="en-US" sz="1600">
                <a:solidFill>
                  <a:schemeClr val="accent1"/>
                </a:solidFill>
              </a:endParaRPr>
            </a:p>
          </p:txBody>
        </p:sp>
        <p:sp>
          <p:nvSpPr>
            <p:cNvPr id="142352" name="Rectangle 16"/>
            <p:cNvSpPr>
              <a:spLocks noChangeArrowheads="1"/>
            </p:cNvSpPr>
            <p:nvPr/>
          </p:nvSpPr>
          <p:spPr bwMode="auto">
            <a:xfrm>
              <a:off x="6522" y="2682"/>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增量发布</a:t>
              </a:r>
              <a:r>
                <a:rPr lang="en-US" altLang="zh-CN" sz="1600">
                  <a:solidFill>
                    <a:schemeClr val="accent1"/>
                  </a:solidFill>
                  <a:latin typeface="Times New Roman" pitchFamily="18" charset="0"/>
                </a:rPr>
                <a:t>1</a:t>
              </a:r>
              <a:endParaRPr lang="en-US" altLang="zh-CN" sz="1600">
                <a:solidFill>
                  <a:schemeClr val="accent1"/>
                </a:solidFill>
              </a:endParaRPr>
            </a:p>
          </p:txBody>
        </p:sp>
        <p:sp>
          <p:nvSpPr>
            <p:cNvPr id="142353" name="Rectangle 17"/>
            <p:cNvSpPr>
              <a:spLocks noChangeArrowheads="1"/>
            </p:cNvSpPr>
            <p:nvPr/>
          </p:nvSpPr>
          <p:spPr bwMode="auto">
            <a:xfrm>
              <a:off x="6522" y="3276"/>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增量发布</a:t>
              </a:r>
              <a:r>
                <a:rPr lang="en-US" altLang="zh-CN" sz="1600">
                  <a:solidFill>
                    <a:schemeClr val="accent1"/>
                  </a:solidFill>
                  <a:latin typeface="Times New Roman" pitchFamily="18" charset="0"/>
                </a:rPr>
                <a:t>2</a:t>
              </a:r>
              <a:endParaRPr lang="en-US" altLang="zh-CN" sz="1600">
                <a:solidFill>
                  <a:schemeClr val="accent1"/>
                </a:solidFill>
              </a:endParaRPr>
            </a:p>
          </p:txBody>
        </p:sp>
        <p:sp>
          <p:nvSpPr>
            <p:cNvPr id="142354" name="Rectangle 18"/>
            <p:cNvSpPr>
              <a:spLocks noChangeArrowheads="1"/>
            </p:cNvSpPr>
            <p:nvPr/>
          </p:nvSpPr>
          <p:spPr bwMode="auto">
            <a:xfrm>
              <a:off x="6522" y="3870"/>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增量发布</a:t>
              </a:r>
              <a:r>
                <a:rPr lang="en-US" altLang="zh-CN" sz="1600">
                  <a:solidFill>
                    <a:schemeClr val="accent1"/>
                  </a:solidFill>
                  <a:latin typeface="Times New Roman" pitchFamily="18" charset="0"/>
                </a:rPr>
                <a:t>3</a:t>
              </a:r>
              <a:endParaRPr lang="en-US" altLang="zh-CN" sz="1600">
                <a:solidFill>
                  <a:schemeClr val="accent1"/>
                </a:solidFill>
              </a:endParaRPr>
            </a:p>
          </p:txBody>
        </p:sp>
        <p:sp>
          <p:nvSpPr>
            <p:cNvPr id="142355" name="Rectangle 19"/>
            <p:cNvSpPr>
              <a:spLocks noChangeArrowheads="1"/>
            </p:cNvSpPr>
            <p:nvPr/>
          </p:nvSpPr>
          <p:spPr bwMode="auto">
            <a:xfrm>
              <a:off x="6522" y="4518"/>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增量发布</a:t>
              </a:r>
              <a:r>
                <a:rPr lang="en-US" altLang="zh-CN" sz="1600">
                  <a:solidFill>
                    <a:schemeClr val="accent1"/>
                  </a:solidFill>
                  <a:latin typeface="Times New Roman" pitchFamily="18" charset="0"/>
                </a:rPr>
                <a:t>n</a:t>
              </a:r>
              <a:endParaRPr lang="en-US" altLang="zh-CN" sz="1600">
                <a:solidFill>
                  <a:schemeClr val="accent1"/>
                </a:solidFill>
              </a:endParaRPr>
            </a:p>
          </p:txBody>
        </p:sp>
        <p:sp>
          <p:nvSpPr>
            <p:cNvPr id="142356" name="AutoShape 20"/>
            <p:cNvSpPr>
              <a:spLocks/>
            </p:cNvSpPr>
            <p:nvPr/>
          </p:nvSpPr>
          <p:spPr bwMode="auto">
            <a:xfrm>
              <a:off x="7992" y="2280"/>
              <a:ext cx="210" cy="2496"/>
            </a:xfrm>
            <a:prstGeom prst="rightBrace">
              <a:avLst>
                <a:gd name="adj1" fmla="val 99048"/>
                <a:gd name="adj2" fmla="val 50000"/>
              </a:avLst>
            </a:prstGeom>
            <a:noFill/>
            <a:ln w="9525">
              <a:solidFill>
                <a:srgbClr val="FFFF00"/>
              </a:solidFill>
              <a:round/>
              <a:headEnd/>
              <a:tailEnd/>
            </a:ln>
            <a:effectLst/>
          </p:spPr>
          <p:txBody>
            <a:bodyPr/>
            <a:lstStyle/>
            <a:p>
              <a:endParaRPr lang="zh-CN" altLang="en-US"/>
            </a:p>
          </p:txBody>
        </p:sp>
        <p:sp>
          <p:nvSpPr>
            <p:cNvPr id="142357" name="Rectangle 21"/>
            <p:cNvSpPr>
              <a:spLocks noChangeArrowheads="1"/>
            </p:cNvSpPr>
            <p:nvPr/>
          </p:nvSpPr>
          <p:spPr bwMode="auto">
            <a:xfrm>
              <a:off x="8412" y="3156"/>
              <a:ext cx="84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包发布</a:t>
              </a:r>
              <a:endParaRPr lang="zh-CN" altLang="en-US" sz="1600">
                <a:solidFill>
                  <a:schemeClr val="accent1"/>
                </a:solidFill>
              </a:endParaRP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zh-CN" altLang="en-US"/>
              <a:t>发布管理的主要活动 </a:t>
            </a:r>
          </a:p>
        </p:txBody>
      </p:sp>
      <p:grpSp>
        <p:nvGrpSpPr>
          <p:cNvPr id="2" name="Group 4"/>
          <p:cNvGrpSpPr>
            <a:grpSpLocks/>
          </p:cNvGrpSpPr>
          <p:nvPr/>
        </p:nvGrpSpPr>
        <p:grpSpPr bwMode="auto">
          <a:xfrm>
            <a:off x="395288" y="1484313"/>
            <a:ext cx="8424862" cy="5040312"/>
            <a:chOff x="1797" y="6744"/>
            <a:chExt cx="7980" cy="5148"/>
          </a:xfrm>
        </p:grpSpPr>
        <p:sp>
          <p:nvSpPr>
            <p:cNvPr id="120837" name="Rectangle 5"/>
            <p:cNvSpPr>
              <a:spLocks noChangeArrowheads="1"/>
            </p:cNvSpPr>
            <p:nvPr/>
          </p:nvSpPr>
          <p:spPr bwMode="auto">
            <a:xfrm>
              <a:off x="1797" y="6744"/>
              <a:ext cx="2520" cy="624"/>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开发环境</a:t>
              </a:r>
              <a:endParaRPr lang="zh-CN" altLang="en-US" sz="1400">
                <a:solidFill>
                  <a:schemeClr val="accent1"/>
                </a:solidFill>
              </a:endParaRPr>
            </a:p>
          </p:txBody>
        </p:sp>
        <p:sp>
          <p:nvSpPr>
            <p:cNvPr id="120838" name="Rectangle 6"/>
            <p:cNvSpPr>
              <a:spLocks noChangeArrowheads="1"/>
            </p:cNvSpPr>
            <p:nvPr/>
          </p:nvSpPr>
          <p:spPr bwMode="auto">
            <a:xfrm>
              <a:off x="4317" y="6744"/>
              <a:ext cx="4200" cy="624"/>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控制与测试环境</a:t>
              </a:r>
              <a:endParaRPr lang="zh-CN" altLang="en-US" sz="1400">
                <a:solidFill>
                  <a:schemeClr val="accent1"/>
                </a:solidFill>
              </a:endParaRPr>
            </a:p>
          </p:txBody>
        </p:sp>
        <p:sp>
          <p:nvSpPr>
            <p:cNvPr id="120839" name="Rectangle 7"/>
            <p:cNvSpPr>
              <a:spLocks noChangeArrowheads="1"/>
            </p:cNvSpPr>
            <p:nvPr/>
          </p:nvSpPr>
          <p:spPr bwMode="auto">
            <a:xfrm>
              <a:off x="8517" y="6744"/>
              <a:ext cx="1260" cy="624"/>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生产环境</a:t>
              </a:r>
              <a:endParaRPr lang="zh-CN" altLang="en-US" sz="1400">
                <a:solidFill>
                  <a:schemeClr val="accent1"/>
                </a:solidFill>
              </a:endParaRPr>
            </a:p>
          </p:txBody>
        </p:sp>
        <p:sp>
          <p:nvSpPr>
            <p:cNvPr id="120840" name="Rectangle 8"/>
            <p:cNvSpPr>
              <a:spLocks noChangeArrowheads="1"/>
            </p:cNvSpPr>
            <p:nvPr/>
          </p:nvSpPr>
          <p:spPr bwMode="auto">
            <a:xfrm>
              <a:off x="1797" y="83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发布政策</a:t>
              </a:r>
              <a:endParaRPr lang="zh-CN" altLang="en-US" sz="1400">
                <a:solidFill>
                  <a:schemeClr val="accent1"/>
                </a:solidFill>
              </a:endParaRPr>
            </a:p>
          </p:txBody>
        </p:sp>
        <p:sp>
          <p:nvSpPr>
            <p:cNvPr id="120841" name="Rectangle 9"/>
            <p:cNvSpPr>
              <a:spLocks noChangeArrowheads="1"/>
            </p:cNvSpPr>
            <p:nvPr/>
          </p:nvSpPr>
          <p:spPr bwMode="auto">
            <a:xfrm>
              <a:off x="2532" y="83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发布计划</a:t>
              </a:r>
              <a:endParaRPr lang="zh-CN" altLang="en-US" sz="1400">
                <a:solidFill>
                  <a:schemeClr val="accent1"/>
                </a:solidFill>
              </a:endParaRPr>
            </a:p>
          </p:txBody>
        </p:sp>
        <p:sp>
          <p:nvSpPr>
            <p:cNvPr id="120842" name="Rectangle 10"/>
            <p:cNvSpPr>
              <a:spLocks noChangeArrowheads="1"/>
            </p:cNvSpPr>
            <p:nvPr/>
          </p:nvSpPr>
          <p:spPr bwMode="auto">
            <a:xfrm>
              <a:off x="3267" y="8304"/>
              <a:ext cx="1050"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设计开发或采购软件</a:t>
              </a:r>
              <a:endParaRPr lang="zh-CN" altLang="en-US" sz="1400">
                <a:solidFill>
                  <a:schemeClr val="accent1"/>
                </a:solidFill>
              </a:endParaRPr>
            </a:p>
          </p:txBody>
        </p:sp>
        <p:sp>
          <p:nvSpPr>
            <p:cNvPr id="120843" name="Rectangle 11"/>
            <p:cNvSpPr>
              <a:spLocks noChangeArrowheads="1"/>
            </p:cNvSpPr>
            <p:nvPr/>
          </p:nvSpPr>
          <p:spPr bwMode="auto">
            <a:xfrm>
              <a:off x="4317" y="8304"/>
              <a:ext cx="94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构建并配置版本</a:t>
              </a:r>
              <a:endParaRPr lang="zh-CN" altLang="en-US" sz="1400">
                <a:solidFill>
                  <a:schemeClr val="accent1"/>
                </a:solidFill>
              </a:endParaRPr>
            </a:p>
          </p:txBody>
        </p:sp>
        <p:sp>
          <p:nvSpPr>
            <p:cNvPr id="120844" name="Rectangle 12"/>
            <p:cNvSpPr>
              <a:spLocks noChangeArrowheads="1"/>
            </p:cNvSpPr>
            <p:nvPr/>
          </p:nvSpPr>
          <p:spPr bwMode="auto">
            <a:xfrm>
              <a:off x="5262" y="83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测试</a:t>
              </a:r>
              <a:endParaRPr lang="zh-CN" altLang="en-US" sz="1400">
                <a:solidFill>
                  <a:schemeClr val="accent1"/>
                </a:solidFill>
              </a:endParaRPr>
            </a:p>
          </p:txBody>
        </p:sp>
        <p:sp>
          <p:nvSpPr>
            <p:cNvPr id="120845" name="Rectangle 13"/>
            <p:cNvSpPr>
              <a:spLocks noChangeArrowheads="1"/>
            </p:cNvSpPr>
            <p:nvPr/>
          </p:nvSpPr>
          <p:spPr bwMode="auto">
            <a:xfrm>
              <a:off x="5997" y="83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版本接受</a:t>
              </a:r>
              <a:endParaRPr lang="zh-CN" altLang="en-US" sz="1400">
                <a:solidFill>
                  <a:schemeClr val="accent1"/>
                </a:solidFill>
              </a:endParaRPr>
            </a:p>
          </p:txBody>
        </p:sp>
        <p:sp>
          <p:nvSpPr>
            <p:cNvPr id="120846" name="Rectangle 14"/>
            <p:cNvSpPr>
              <a:spLocks noChangeArrowheads="1"/>
            </p:cNvSpPr>
            <p:nvPr/>
          </p:nvSpPr>
          <p:spPr bwMode="auto">
            <a:xfrm>
              <a:off x="6732" y="83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回归测试</a:t>
              </a:r>
              <a:endParaRPr lang="zh-CN" altLang="en-US" sz="1400">
                <a:solidFill>
                  <a:schemeClr val="accent1"/>
                </a:solidFill>
              </a:endParaRPr>
            </a:p>
          </p:txBody>
        </p:sp>
        <p:sp>
          <p:nvSpPr>
            <p:cNvPr id="120847" name="Rectangle 15"/>
            <p:cNvSpPr>
              <a:spLocks noChangeArrowheads="1"/>
            </p:cNvSpPr>
            <p:nvPr/>
          </p:nvSpPr>
          <p:spPr bwMode="auto">
            <a:xfrm>
              <a:off x="7467" y="8304"/>
              <a:ext cx="1050"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通知并培训客户</a:t>
              </a:r>
              <a:endParaRPr lang="zh-CN" altLang="en-US" sz="1400">
                <a:solidFill>
                  <a:schemeClr val="accent1"/>
                </a:solidFill>
              </a:endParaRPr>
            </a:p>
          </p:txBody>
        </p:sp>
        <p:sp>
          <p:nvSpPr>
            <p:cNvPr id="120848" name="Rectangle 16"/>
            <p:cNvSpPr>
              <a:spLocks noChangeArrowheads="1"/>
            </p:cNvSpPr>
            <p:nvPr/>
          </p:nvSpPr>
          <p:spPr bwMode="auto">
            <a:xfrm>
              <a:off x="8517" y="8304"/>
              <a:ext cx="1260"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分发</a:t>
              </a:r>
            </a:p>
            <a:p>
              <a:pPr algn="ctr"/>
              <a:r>
                <a:rPr lang="zh-CN" altLang="en-US" sz="1400">
                  <a:solidFill>
                    <a:schemeClr val="accent1"/>
                  </a:solidFill>
                  <a:latin typeface="Times New Roman" pitchFamily="18" charset="0"/>
                </a:rPr>
                <a:t>与安装</a:t>
              </a:r>
              <a:endParaRPr lang="zh-CN" altLang="en-US" sz="1400">
                <a:solidFill>
                  <a:schemeClr val="accent1"/>
                </a:solidFill>
              </a:endParaRPr>
            </a:p>
          </p:txBody>
        </p:sp>
        <p:sp>
          <p:nvSpPr>
            <p:cNvPr id="120849" name="Rectangle 17"/>
            <p:cNvSpPr>
              <a:spLocks noChangeArrowheads="1"/>
            </p:cNvSpPr>
            <p:nvPr/>
          </p:nvSpPr>
          <p:spPr bwMode="auto">
            <a:xfrm>
              <a:off x="1797" y="7836"/>
              <a:ext cx="7980" cy="46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版本管理（发布管理）</a:t>
              </a:r>
              <a:endParaRPr lang="zh-CN" altLang="en-US" sz="1400">
                <a:solidFill>
                  <a:schemeClr val="accent1"/>
                </a:solidFill>
              </a:endParaRPr>
            </a:p>
          </p:txBody>
        </p:sp>
        <p:sp>
          <p:nvSpPr>
            <p:cNvPr id="120850" name="Oval 18"/>
            <p:cNvSpPr>
              <a:spLocks noChangeArrowheads="1"/>
            </p:cNvSpPr>
            <p:nvPr/>
          </p:nvSpPr>
          <p:spPr bwMode="auto">
            <a:xfrm>
              <a:off x="1797" y="10800"/>
              <a:ext cx="7875" cy="1092"/>
            </a:xfrm>
            <a:prstGeom prst="ellipse">
              <a:avLst/>
            </a:prstGeom>
            <a:solidFill>
              <a:srgbClr val="FFFFFF"/>
            </a:solidFill>
            <a:ln w="9525">
              <a:solidFill>
                <a:srgbClr val="FFFF00"/>
              </a:solidFill>
              <a:round/>
              <a:headEnd/>
              <a:tailEnd/>
            </a:ln>
            <a:effectLst/>
          </p:spPr>
          <p:txBody>
            <a:bodyPr/>
            <a:lstStyle/>
            <a:p>
              <a:pPr algn="ctr"/>
              <a:r>
                <a:rPr lang="zh-CN" altLang="en-US" sz="1400">
                  <a:solidFill>
                    <a:schemeClr val="accent1"/>
                  </a:solidFill>
                  <a:latin typeface="Times New Roman" pitchFamily="18" charset="0"/>
                </a:rPr>
                <a:t>配置管理数据库（</a:t>
              </a:r>
              <a:r>
                <a:rPr lang="en-US" altLang="zh-CN" sz="1400">
                  <a:solidFill>
                    <a:schemeClr val="accent1"/>
                  </a:solidFill>
                  <a:latin typeface="Times New Roman" pitchFamily="18" charset="0"/>
                </a:rPr>
                <a:t>CMDB</a:t>
              </a:r>
              <a:r>
                <a:rPr lang="zh-CN" altLang="en-US" sz="1400">
                  <a:solidFill>
                    <a:schemeClr val="accent1"/>
                  </a:solidFill>
                  <a:latin typeface="Times New Roman" pitchFamily="18" charset="0"/>
                </a:rPr>
                <a:t>）</a:t>
              </a:r>
            </a:p>
            <a:p>
              <a:pPr algn="ctr"/>
              <a:r>
                <a:rPr lang="zh-CN" altLang="en-US" sz="1400">
                  <a:solidFill>
                    <a:schemeClr val="accent1"/>
                  </a:solidFill>
                  <a:latin typeface="Times New Roman" pitchFamily="18" charset="0"/>
                </a:rPr>
                <a:t>永久软件库（</a:t>
              </a:r>
              <a:r>
                <a:rPr lang="en-US" altLang="zh-CN" sz="1400">
                  <a:solidFill>
                    <a:schemeClr val="accent1"/>
                  </a:solidFill>
                  <a:latin typeface="Times New Roman" pitchFamily="18" charset="0"/>
                </a:rPr>
                <a:t>DSL</a:t>
              </a:r>
              <a:r>
                <a:rPr lang="zh-CN" altLang="en-US" sz="1400">
                  <a:solidFill>
                    <a:schemeClr val="accent1"/>
                  </a:solidFill>
                  <a:latin typeface="Times New Roman" pitchFamily="18" charset="0"/>
                </a:rPr>
                <a:t>）</a:t>
              </a:r>
              <a:endParaRPr lang="zh-CN" altLang="en-US" sz="1400">
                <a:solidFill>
                  <a:schemeClr val="accent1"/>
                </a:solidFill>
              </a:endParaRPr>
            </a:p>
          </p:txBody>
        </p:sp>
        <p:sp>
          <p:nvSpPr>
            <p:cNvPr id="120851" name="Line 19"/>
            <p:cNvSpPr>
              <a:spLocks noChangeShapeType="1"/>
            </p:cNvSpPr>
            <p:nvPr/>
          </p:nvSpPr>
          <p:spPr bwMode="auto">
            <a:xfrm flipV="1">
              <a:off x="4314" y="7371"/>
              <a:ext cx="0" cy="2649"/>
            </a:xfrm>
            <a:prstGeom prst="line">
              <a:avLst/>
            </a:prstGeom>
            <a:noFill/>
            <a:ln w="12700">
              <a:solidFill>
                <a:srgbClr val="FFFF00"/>
              </a:solidFill>
              <a:prstDash val="sysDot"/>
              <a:round/>
              <a:headEnd/>
              <a:tailEnd/>
            </a:ln>
            <a:effectLst/>
          </p:spPr>
          <p:txBody>
            <a:bodyPr/>
            <a:lstStyle/>
            <a:p>
              <a:endParaRPr lang="zh-CN" altLang="en-US"/>
            </a:p>
          </p:txBody>
        </p:sp>
        <p:sp>
          <p:nvSpPr>
            <p:cNvPr id="120852" name="Line 20"/>
            <p:cNvSpPr>
              <a:spLocks noChangeShapeType="1"/>
            </p:cNvSpPr>
            <p:nvPr/>
          </p:nvSpPr>
          <p:spPr bwMode="auto">
            <a:xfrm flipV="1">
              <a:off x="8517" y="7368"/>
              <a:ext cx="0" cy="2652"/>
            </a:xfrm>
            <a:prstGeom prst="line">
              <a:avLst/>
            </a:prstGeom>
            <a:noFill/>
            <a:ln w="12700">
              <a:solidFill>
                <a:srgbClr val="FFFF00"/>
              </a:solidFill>
              <a:prstDash val="sysDot"/>
              <a:round/>
              <a:headEnd/>
              <a:tailEnd/>
            </a:ln>
            <a:effectLst/>
          </p:spPr>
          <p:txBody>
            <a:bodyPr/>
            <a:lstStyle/>
            <a:p>
              <a:endParaRPr lang="zh-CN" altLang="en-US"/>
            </a:p>
          </p:txBody>
        </p:sp>
        <p:sp>
          <p:nvSpPr>
            <p:cNvPr id="120853" name="Line 21"/>
            <p:cNvSpPr>
              <a:spLocks noChangeShapeType="1"/>
            </p:cNvSpPr>
            <p:nvPr/>
          </p:nvSpPr>
          <p:spPr bwMode="auto">
            <a:xfrm>
              <a:off x="2112" y="9507"/>
              <a:ext cx="0" cy="156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54" name="Line 22"/>
            <p:cNvSpPr>
              <a:spLocks noChangeShapeType="1"/>
            </p:cNvSpPr>
            <p:nvPr/>
          </p:nvSpPr>
          <p:spPr bwMode="auto">
            <a:xfrm>
              <a:off x="2937" y="9552"/>
              <a:ext cx="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55" name="Line 23"/>
            <p:cNvSpPr>
              <a:spLocks noChangeShapeType="1"/>
            </p:cNvSpPr>
            <p:nvPr/>
          </p:nvSpPr>
          <p:spPr bwMode="auto">
            <a:xfrm>
              <a:off x="3867" y="9552"/>
              <a:ext cx="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56" name="Line 24"/>
            <p:cNvSpPr>
              <a:spLocks noChangeShapeType="1"/>
            </p:cNvSpPr>
            <p:nvPr/>
          </p:nvSpPr>
          <p:spPr bwMode="auto">
            <a:xfrm>
              <a:off x="4797" y="9588"/>
              <a:ext cx="0" cy="1092"/>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57" name="Line 25"/>
            <p:cNvSpPr>
              <a:spLocks noChangeShapeType="1"/>
            </p:cNvSpPr>
            <p:nvPr/>
          </p:nvSpPr>
          <p:spPr bwMode="auto">
            <a:xfrm>
              <a:off x="1797" y="10050"/>
              <a:ext cx="7980" cy="0"/>
            </a:xfrm>
            <a:prstGeom prst="line">
              <a:avLst/>
            </a:prstGeom>
            <a:noFill/>
            <a:ln w="9525">
              <a:solidFill>
                <a:srgbClr val="FFFF00"/>
              </a:solidFill>
              <a:round/>
              <a:headEnd/>
              <a:tailEnd/>
            </a:ln>
            <a:effectLst/>
          </p:spPr>
          <p:txBody>
            <a:bodyPr/>
            <a:lstStyle/>
            <a:p>
              <a:endParaRPr lang="zh-CN" altLang="en-US"/>
            </a:p>
          </p:txBody>
        </p:sp>
        <p:sp>
          <p:nvSpPr>
            <p:cNvPr id="120858" name="Line 26"/>
            <p:cNvSpPr>
              <a:spLocks noChangeShapeType="1"/>
            </p:cNvSpPr>
            <p:nvPr/>
          </p:nvSpPr>
          <p:spPr bwMode="auto">
            <a:xfrm>
              <a:off x="5607" y="9552"/>
              <a:ext cx="0" cy="1092"/>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59" name="Line 27"/>
            <p:cNvSpPr>
              <a:spLocks noChangeShapeType="1"/>
            </p:cNvSpPr>
            <p:nvPr/>
          </p:nvSpPr>
          <p:spPr bwMode="auto">
            <a:xfrm>
              <a:off x="6327" y="9552"/>
              <a:ext cx="0" cy="1092"/>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60" name="Line 28"/>
            <p:cNvSpPr>
              <a:spLocks noChangeShapeType="1"/>
            </p:cNvSpPr>
            <p:nvPr/>
          </p:nvSpPr>
          <p:spPr bwMode="auto">
            <a:xfrm>
              <a:off x="7047" y="9552"/>
              <a:ext cx="0" cy="1092"/>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61" name="Line 29"/>
            <p:cNvSpPr>
              <a:spLocks noChangeShapeType="1"/>
            </p:cNvSpPr>
            <p:nvPr/>
          </p:nvSpPr>
          <p:spPr bwMode="auto">
            <a:xfrm>
              <a:off x="9162" y="9471"/>
              <a:ext cx="0" cy="156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0862" name="Line 30"/>
            <p:cNvSpPr>
              <a:spLocks noChangeShapeType="1"/>
            </p:cNvSpPr>
            <p:nvPr/>
          </p:nvSpPr>
          <p:spPr bwMode="auto">
            <a:xfrm>
              <a:off x="8037" y="9552"/>
              <a:ext cx="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gr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a:t>版本控制 </a:t>
            </a:r>
          </a:p>
        </p:txBody>
      </p:sp>
      <p:grpSp>
        <p:nvGrpSpPr>
          <p:cNvPr id="2" name="Group 4"/>
          <p:cNvGrpSpPr>
            <a:grpSpLocks/>
          </p:cNvGrpSpPr>
          <p:nvPr/>
        </p:nvGrpSpPr>
        <p:grpSpPr bwMode="auto">
          <a:xfrm>
            <a:off x="1187450" y="1989138"/>
            <a:ext cx="6985000" cy="4032250"/>
            <a:chOff x="2217" y="9552"/>
            <a:chExt cx="7965" cy="4056"/>
          </a:xfrm>
        </p:grpSpPr>
        <p:sp>
          <p:nvSpPr>
            <p:cNvPr id="121861" name="AutoShape 5"/>
            <p:cNvSpPr>
              <a:spLocks noChangeArrowheads="1"/>
            </p:cNvSpPr>
            <p:nvPr/>
          </p:nvSpPr>
          <p:spPr bwMode="auto">
            <a:xfrm>
              <a:off x="2217" y="9552"/>
              <a:ext cx="2310" cy="4056"/>
            </a:xfrm>
            <a:prstGeom prst="flowChartMagneticDisk">
              <a:avLst/>
            </a:prstGeom>
            <a:solidFill>
              <a:srgbClr val="FFFFFF"/>
            </a:solidFill>
            <a:ln w="9525">
              <a:solidFill>
                <a:srgbClr val="FFFF00"/>
              </a:solidFill>
              <a:round/>
              <a:headEnd/>
              <a:tailEnd/>
            </a:ln>
            <a:effectLst/>
          </p:spPr>
          <p:txBody>
            <a:bodyPr/>
            <a:lstStyle/>
            <a:p>
              <a:pPr algn="just"/>
              <a:r>
                <a:rPr lang="en-US" altLang="zh-CN" sz="1400">
                  <a:solidFill>
                    <a:schemeClr val="accent1"/>
                  </a:solidFill>
                  <a:latin typeface="Times New Roman" pitchFamily="18" charset="0"/>
                </a:rPr>
                <a:t>1</a:t>
              </a:r>
              <a:r>
                <a:rPr lang="zh-CN" altLang="en-US" sz="1400">
                  <a:solidFill>
                    <a:schemeClr val="accent1"/>
                  </a:solidFill>
                  <a:latin typeface="Times New Roman" pitchFamily="18" charset="0"/>
                </a:rPr>
                <a:t>．</a:t>
              </a:r>
              <a:r>
                <a:rPr lang="en-US" altLang="zh-CN" sz="1400">
                  <a:solidFill>
                    <a:schemeClr val="accent1"/>
                  </a:solidFill>
                  <a:latin typeface="Times New Roman" pitchFamily="18" charset="0"/>
                </a:rPr>
                <a:t>0</a:t>
              </a:r>
              <a:r>
                <a:rPr lang="zh-CN" altLang="en-US" sz="1400">
                  <a:solidFill>
                    <a:schemeClr val="accent1"/>
                  </a:solidFill>
                  <a:latin typeface="Times New Roman" pitchFamily="18" charset="0"/>
                </a:rPr>
                <a:t>（原始版本）</a:t>
              </a:r>
              <a:r>
                <a:rPr lang="en-US" altLang="zh-CN" sz="1400">
                  <a:solidFill>
                    <a:schemeClr val="accent1"/>
                  </a:solidFill>
                  <a:latin typeface="Times New Roman" pitchFamily="18" charset="0"/>
                </a:rPr>
                <a:t>DSL</a:t>
              </a:r>
            </a:p>
            <a:p>
              <a:pPr algn="just"/>
              <a:endParaRPr lang="en-US" altLang="zh-CN" sz="1400">
                <a:solidFill>
                  <a:schemeClr val="accent1"/>
                </a:solidFill>
                <a:latin typeface="Times New Roman" pitchFamily="18" charset="0"/>
              </a:endParaRPr>
            </a:p>
            <a:p>
              <a:pPr algn="just"/>
              <a:r>
                <a:rPr lang="en-US" altLang="zh-CN" sz="1400">
                  <a:solidFill>
                    <a:schemeClr val="accent1"/>
                  </a:solidFill>
                  <a:latin typeface="Times New Roman" pitchFamily="18" charset="0"/>
                </a:rPr>
                <a:t>       </a:t>
              </a:r>
            </a:p>
            <a:p>
              <a:pPr algn="just"/>
              <a:r>
                <a:rPr lang="en-US" altLang="zh-CN" sz="1400">
                  <a:solidFill>
                    <a:schemeClr val="accent1"/>
                  </a:solidFill>
                  <a:latin typeface="Times New Roman" pitchFamily="18" charset="0"/>
                </a:rPr>
                <a:t>       COPY</a:t>
              </a:r>
            </a:p>
            <a:p>
              <a:pPr algn="just"/>
              <a:r>
                <a:rPr lang="en-US" altLang="zh-CN" sz="1400">
                  <a:solidFill>
                    <a:schemeClr val="accent1"/>
                  </a:solidFill>
                  <a:latin typeface="Times New Roman" pitchFamily="18" charset="0"/>
                </a:rPr>
                <a:t>    </a:t>
              </a:r>
            </a:p>
            <a:p>
              <a:pPr algn="just"/>
              <a:r>
                <a:rPr lang="en-US" altLang="zh-CN" sz="1400">
                  <a:solidFill>
                    <a:schemeClr val="accent1"/>
                  </a:solidFill>
                  <a:latin typeface="Times New Roman" pitchFamily="18" charset="0"/>
                </a:rPr>
                <a:t>      </a:t>
              </a:r>
            </a:p>
            <a:p>
              <a:pPr algn="just"/>
              <a:r>
                <a:rPr lang="en-US" altLang="zh-CN" sz="1400">
                  <a:solidFill>
                    <a:schemeClr val="accent1"/>
                  </a:solidFill>
                  <a:latin typeface="Times New Roman" pitchFamily="18" charset="0"/>
                </a:rPr>
                <a:t>       COPY</a:t>
              </a:r>
            </a:p>
            <a:p>
              <a:pPr algn="just"/>
              <a:endParaRPr lang="en-US" altLang="zh-CN" sz="1400">
                <a:solidFill>
                  <a:schemeClr val="accent1"/>
                </a:solidFill>
                <a:latin typeface="Times New Roman" pitchFamily="18" charset="0"/>
              </a:endParaRPr>
            </a:p>
            <a:p>
              <a:pPr algn="just"/>
              <a:r>
                <a:rPr lang="en-US" altLang="zh-CN" sz="1400">
                  <a:solidFill>
                    <a:schemeClr val="accent1"/>
                  </a:solidFill>
                  <a:latin typeface="Times New Roman" pitchFamily="18" charset="0"/>
                </a:rPr>
                <a:t>     </a:t>
              </a:r>
            </a:p>
            <a:p>
              <a:pPr algn="just"/>
              <a:r>
                <a:rPr lang="en-US" altLang="zh-CN" sz="1400">
                  <a:solidFill>
                    <a:schemeClr val="accent1"/>
                  </a:solidFill>
                  <a:latin typeface="Times New Roman" pitchFamily="18" charset="0"/>
                </a:rPr>
                <a:t>       COPY</a:t>
              </a:r>
              <a:endParaRPr lang="en-US" altLang="zh-CN" sz="1400">
                <a:solidFill>
                  <a:schemeClr val="accent1"/>
                </a:solidFill>
              </a:endParaRPr>
            </a:p>
          </p:txBody>
        </p:sp>
        <p:sp>
          <p:nvSpPr>
            <p:cNvPr id="121862" name="Rectangle 6"/>
            <p:cNvSpPr>
              <a:spLocks noChangeArrowheads="1"/>
            </p:cNvSpPr>
            <p:nvPr/>
          </p:nvSpPr>
          <p:spPr bwMode="auto">
            <a:xfrm>
              <a:off x="2742" y="10020"/>
              <a:ext cx="1260" cy="468"/>
            </a:xfrm>
            <a:prstGeom prst="rect">
              <a:avLst/>
            </a:prstGeom>
            <a:solidFill>
              <a:srgbClr val="FFFFFF"/>
            </a:solidFill>
            <a:ln w="9525">
              <a:solidFill>
                <a:srgbClr val="FFFF00"/>
              </a:solidFill>
              <a:miter lim="800000"/>
              <a:headEnd/>
              <a:tailEnd/>
            </a:ln>
            <a:effectLst/>
          </p:spPr>
          <p:txBody>
            <a:bodyPr/>
            <a:lstStyle/>
            <a:p>
              <a:pPr algn="ctr"/>
              <a:r>
                <a:rPr lang="en-US" altLang="zh-CN" sz="1400">
                  <a:solidFill>
                    <a:schemeClr val="accent1"/>
                  </a:solidFill>
                  <a:latin typeface="Times New Roman" pitchFamily="18" charset="0"/>
                </a:rPr>
                <a:t>CMDB</a:t>
              </a:r>
              <a:endParaRPr lang="en-US" altLang="zh-CN" sz="1400">
                <a:solidFill>
                  <a:schemeClr val="accent1"/>
                </a:solidFill>
              </a:endParaRPr>
            </a:p>
          </p:txBody>
        </p:sp>
        <p:grpSp>
          <p:nvGrpSpPr>
            <p:cNvPr id="3" name="Group 7"/>
            <p:cNvGrpSpPr>
              <a:grpSpLocks/>
            </p:cNvGrpSpPr>
            <p:nvPr/>
          </p:nvGrpSpPr>
          <p:grpSpPr bwMode="auto">
            <a:xfrm>
              <a:off x="2502" y="11112"/>
              <a:ext cx="450" cy="1872"/>
              <a:chOff x="2502" y="11112"/>
              <a:chExt cx="450" cy="1872"/>
            </a:xfrm>
          </p:grpSpPr>
          <p:sp>
            <p:nvSpPr>
              <p:cNvPr id="121864" name="Line 8"/>
              <p:cNvSpPr>
                <a:spLocks noChangeShapeType="1"/>
              </p:cNvSpPr>
              <p:nvPr/>
            </p:nvSpPr>
            <p:spPr bwMode="auto">
              <a:xfrm>
                <a:off x="2502" y="11112"/>
                <a:ext cx="0" cy="1872"/>
              </a:xfrm>
              <a:prstGeom prst="line">
                <a:avLst/>
              </a:prstGeom>
              <a:noFill/>
              <a:ln w="9525">
                <a:solidFill>
                  <a:srgbClr val="FFFF00"/>
                </a:solidFill>
                <a:round/>
                <a:headEnd/>
                <a:tailEnd/>
              </a:ln>
              <a:effectLst/>
            </p:spPr>
            <p:txBody>
              <a:bodyPr/>
              <a:lstStyle/>
              <a:p>
                <a:endParaRPr lang="zh-CN" altLang="en-US"/>
              </a:p>
            </p:txBody>
          </p:sp>
          <p:sp>
            <p:nvSpPr>
              <p:cNvPr id="121865" name="Line 9"/>
              <p:cNvSpPr>
                <a:spLocks noChangeShapeType="1"/>
              </p:cNvSpPr>
              <p:nvPr/>
            </p:nvSpPr>
            <p:spPr bwMode="auto">
              <a:xfrm>
                <a:off x="2517" y="11580"/>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121866" name="Line 10"/>
              <p:cNvSpPr>
                <a:spLocks noChangeShapeType="1"/>
              </p:cNvSpPr>
              <p:nvPr/>
            </p:nvSpPr>
            <p:spPr bwMode="auto">
              <a:xfrm>
                <a:off x="2502" y="12264"/>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121867" name="Line 11"/>
              <p:cNvSpPr>
                <a:spLocks noChangeShapeType="1"/>
              </p:cNvSpPr>
              <p:nvPr/>
            </p:nvSpPr>
            <p:spPr bwMode="auto">
              <a:xfrm>
                <a:off x="2532" y="12984"/>
                <a:ext cx="420"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21868" name="Oval 12"/>
            <p:cNvSpPr>
              <a:spLocks noChangeArrowheads="1"/>
            </p:cNvSpPr>
            <p:nvPr/>
          </p:nvSpPr>
          <p:spPr bwMode="auto">
            <a:xfrm>
              <a:off x="4617" y="9864"/>
              <a:ext cx="1995" cy="1995"/>
            </a:xfrm>
            <a:prstGeom prst="ellipse">
              <a:avLst/>
            </a:prstGeom>
            <a:solidFill>
              <a:srgbClr val="FFFFFF"/>
            </a:solidFill>
            <a:ln w="9525">
              <a:solidFill>
                <a:srgbClr val="FFFF00"/>
              </a:solidFill>
              <a:round/>
              <a:headEnd/>
              <a:tailEnd/>
            </a:ln>
            <a:effectLst/>
          </p:spPr>
          <p:txBody>
            <a:bodyPr/>
            <a:lstStyle/>
            <a:p>
              <a:pPr algn="ctr"/>
              <a:r>
                <a:rPr lang="en-US" altLang="zh-CN" sz="1400">
                  <a:solidFill>
                    <a:schemeClr val="accent1"/>
                  </a:solidFill>
                  <a:latin typeface="Times New Roman" pitchFamily="18" charset="0"/>
                </a:rPr>
                <a:t>DSL</a:t>
              </a:r>
            </a:p>
            <a:p>
              <a:pPr algn="ctr"/>
              <a:r>
                <a:rPr lang="en-US" altLang="zh-CN" sz="1400">
                  <a:solidFill>
                    <a:schemeClr val="accent1"/>
                  </a:solidFill>
                  <a:latin typeface="Times New Roman" pitchFamily="18" charset="0"/>
                </a:rPr>
                <a:t>1</a:t>
              </a:r>
              <a:r>
                <a:rPr lang="zh-CN" altLang="en-US" sz="1400">
                  <a:solidFill>
                    <a:schemeClr val="accent1"/>
                  </a:solidFill>
                  <a:latin typeface="Times New Roman" pitchFamily="18" charset="0"/>
                </a:rPr>
                <a:t>．</a:t>
              </a:r>
              <a:r>
                <a:rPr lang="en-US" altLang="zh-CN" sz="1400">
                  <a:solidFill>
                    <a:schemeClr val="accent1"/>
                  </a:solidFill>
                  <a:latin typeface="Times New Roman" pitchFamily="18" charset="0"/>
                </a:rPr>
                <a:t>0</a:t>
              </a:r>
              <a:r>
                <a:rPr lang="zh-CN" altLang="en-US" sz="1400">
                  <a:solidFill>
                    <a:schemeClr val="accent1"/>
                  </a:solidFill>
                  <a:latin typeface="Times New Roman" pitchFamily="18" charset="0"/>
                </a:rPr>
                <a:t>（原始版本）</a:t>
              </a:r>
              <a:endParaRPr lang="zh-CN" altLang="en-US" sz="1400">
                <a:solidFill>
                  <a:schemeClr val="accent1"/>
                </a:solidFill>
              </a:endParaRPr>
            </a:p>
          </p:txBody>
        </p:sp>
        <p:sp>
          <p:nvSpPr>
            <p:cNvPr id="121869" name="Oval 13"/>
            <p:cNvSpPr>
              <a:spLocks noChangeArrowheads="1"/>
            </p:cNvSpPr>
            <p:nvPr/>
          </p:nvSpPr>
          <p:spPr bwMode="auto">
            <a:xfrm>
              <a:off x="4977" y="11580"/>
              <a:ext cx="1365" cy="1365"/>
            </a:xfrm>
            <a:prstGeom prst="ellipse">
              <a:avLst/>
            </a:prstGeom>
            <a:solidFill>
              <a:srgbClr val="FFFFFF"/>
            </a:solidFill>
            <a:ln w="9525">
              <a:solidFill>
                <a:srgbClr val="FFFF00"/>
              </a:solidFill>
              <a:round/>
              <a:headEnd/>
              <a:tailEnd/>
            </a:ln>
            <a:effectLst/>
          </p:spPr>
          <p:txBody>
            <a:bodyPr/>
            <a:lstStyle/>
            <a:p>
              <a:pPr algn="just"/>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入库</a:t>
              </a:r>
              <a:endParaRPr lang="zh-CN" altLang="en-US" sz="1400">
                <a:solidFill>
                  <a:schemeClr val="accent1"/>
                </a:solidFill>
              </a:endParaRPr>
            </a:p>
          </p:txBody>
        </p:sp>
        <p:sp>
          <p:nvSpPr>
            <p:cNvPr id="121870" name="Oval 14"/>
            <p:cNvSpPr>
              <a:spLocks noChangeArrowheads="1"/>
            </p:cNvSpPr>
            <p:nvPr/>
          </p:nvSpPr>
          <p:spPr bwMode="auto">
            <a:xfrm>
              <a:off x="8292" y="9552"/>
              <a:ext cx="1785" cy="1248"/>
            </a:xfrm>
            <a:prstGeom prst="ellipse">
              <a:avLst/>
            </a:prstGeom>
            <a:solidFill>
              <a:srgbClr val="FFFFFF"/>
            </a:solidFill>
            <a:ln w="9525">
              <a:solidFill>
                <a:srgbClr val="FFFF00"/>
              </a:solidFill>
              <a:round/>
              <a:headEnd/>
              <a:tailEnd/>
            </a:ln>
            <a:effectLst/>
          </p:spPr>
          <p:txBody>
            <a:bodyPr/>
            <a:lstStyle/>
            <a:p>
              <a:pPr algn="ctr"/>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开发</a:t>
              </a:r>
              <a:endParaRPr lang="zh-CN" altLang="en-US" sz="1400">
                <a:solidFill>
                  <a:schemeClr val="accent1"/>
                </a:solidFill>
              </a:endParaRPr>
            </a:p>
          </p:txBody>
        </p:sp>
        <p:sp>
          <p:nvSpPr>
            <p:cNvPr id="121871" name="Oval 15"/>
            <p:cNvSpPr>
              <a:spLocks noChangeArrowheads="1"/>
            </p:cNvSpPr>
            <p:nvPr/>
          </p:nvSpPr>
          <p:spPr bwMode="auto">
            <a:xfrm>
              <a:off x="8397" y="10860"/>
              <a:ext cx="1785" cy="1248"/>
            </a:xfrm>
            <a:prstGeom prst="ellipse">
              <a:avLst/>
            </a:prstGeom>
            <a:solidFill>
              <a:srgbClr val="FFFFFF"/>
            </a:solidFill>
            <a:ln w="9525">
              <a:solidFill>
                <a:srgbClr val="FFFF00"/>
              </a:solidFill>
              <a:round/>
              <a:headEnd/>
              <a:tailEnd/>
            </a:ln>
            <a:effectLst/>
          </p:spPr>
          <p:txBody>
            <a:bodyPr/>
            <a:lstStyle/>
            <a:p>
              <a:pPr algn="ctr"/>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测试</a:t>
              </a:r>
              <a:endParaRPr lang="zh-CN" altLang="en-US" sz="1400">
                <a:solidFill>
                  <a:schemeClr val="accent1"/>
                </a:solidFill>
              </a:endParaRPr>
            </a:p>
          </p:txBody>
        </p:sp>
        <p:sp>
          <p:nvSpPr>
            <p:cNvPr id="121872" name="Oval 16"/>
            <p:cNvSpPr>
              <a:spLocks noChangeArrowheads="1"/>
            </p:cNvSpPr>
            <p:nvPr/>
          </p:nvSpPr>
          <p:spPr bwMode="auto">
            <a:xfrm>
              <a:off x="8397" y="12204"/>
              <a:ext cx="1785" cy="1248"/>
            </a:xfrm>
            <a:prstGeom prst="ellipse">
              <a:avLst/>
            </a:prstGeom>
            <a:solidFill>
              <a:srgbClr val="FFFFFF"/>
            </a:solidFill>
            <a:ln w="9525">
              <a:solidFill>
                <a:srgbClr val="FFFF00"/>
              </a:solidFill>
              <a:round/>
              <a:headEnd/>
              <a:tailEnd/>
            </a:ln>
            <a:effectLst/>
          </p:spPr>
          <p:txBody>
            <a:bodyPr/>
            <a:lstStyle/>
            <a:p>
              <a:pPr algn="ctr"/>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生产</a:t>
              </a:r>
              <a:endParaRPr lang="zh-CN" altLang="en-US" sz="1400">
                <a:solidFill>
                  <a:schemeClr val="accent1"/>
                </a:solidFill>
              </a:endParaRPr>
            </a:p>
          </p:txBody>
        </p:sp>
        <p:sp>
          <p:nvSpPr>
            <p:cNvPr id="121873" name="Line 17"/>
            <p:cNvSpPr>
              <a:spLocks noChangeShapeType="1"/>
            </p:cNvSpPr>
            <p:nvPr/>
          </p:nvSpPr>
          <p:spPr bwMode="auto">
            <a:xfrm flipH="1">
              <a:off x="6672" y="10332"/>
              <a:ext cx="1575" cy="312"/>
            </a:xfrm>
            <a:prstGeom prst="line">
              <a:avLst/>
            </a:prstGeom>
            <a:noFill/>
            <a:ln w="9525">
              <a:solidFill>
                <a:srgbClr val="FFFF00"/>
              </a:solidFill>
              <a:round/>
              <a:headEnd/>
              <a:tailEnd type="triangle" w="med" len="med"/>
            </a:ln>
            <a:effectLst/>
          </p:spPr>
          <p:txBody>
            <a:bodyPr/>
            <a:lstStyle/>
            <a:p>
              <a:endParaRPr lang="zh-CN" altLang="en-US"/>
            </a:p>
          </p:txBody>
        </p:sp>
        <p:sp>
          <p:nvSpPr>
            <p:cNvPr id="121874" name="Line 18"/>
            <p:cNvSpPr>
              <a:spLocks noChangeShapeType="1"/>
            </p:cNvSpPr>
            <p:nvPr/>
          </p:nvSpPr>
          <p:spPr bwMode="auto">
            <a:xfrm>
              <a:off x="6612" y="11112"/>
              <a:ext cx="1785" cy="312"/>
            </a:xfrm>
            <a:prstGeom prst="line">
              <a:avLst/>
            </a:prstGeom>
            <a:noFill/>
            <a:ln w="9525">
              <a:solidFill>
                <a:srgbClr val="FFFF00"/>
              </a:solidFill>
              <a:round/>
              <a:headEnd/>
              <a:tailEnd type="triangle" w="med" len="med"/>
            </a:ln>
            <a:effectLst/>
          </p:spPr>
          <p:txBody>
            <a:bodyPr/>
            <a:lstStyle/>
            <a:p>
              <a:endParaRPr lang="zh-CN" altLang="en-US"/>
            </a:p>
          </p:txBody>
        </p:sp>
        <p:sp>
          <p:nvSpPr>
            <p:cNvPr id="121875" name="Line 19"/>
            <p:cNvSpPr>
              <a:spLocks noChangeShapeType="1"/>
            </p:cNvSpPr>
            <p:nvPr/>
          </p:nvSpPr>
          <p:spPr bwMode="auto">
            <a:xfrm flipH="1" flipV="1">
              <a:off x="6297" y="12516"/>
              <a:ext cx="2100" cy="468"/>
            </a:xfrm>
            <a:prstGeom prst="line">
              <a:avLst/>
            </a:prstGeom>
            <a:noFill/>
            <a:ln w="9525">
              <a:solidFill>
                <a:srgbClr val="FFFF00"/>
              </a:solidFill>
              <a:prstDash val="dash"/>
              <a:round/>
              <a:headEnd/>
              <a:tailEnd type="triangle" w="med" len="med"/>
            </a:ln>
            <a:effectLst/>
          </p:spPr>
          <p:txBody>
            <a:bodyPr/>
            <a:lstStyle/>
            <a:p>
              <a:endParaRPr lang="zh-CN" altLang="en-US"/>
            </a:p>
          </p:txBody>
        </p: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b="1" dirty="0" smtClean="0"/>
              <a:t>第十章 </a:t>
            </a:r>
            <a:r>
              <a:rPr lang="en-US" altLang="zh-CN" b="1" dirty="0" smtClean="0"/>
              <a:t>IT</a:t>
            </a:r>
            <a:r>
              <a:rPr lang="zh-CN" altLang="en-US" b="1" dirty="0"/>
              <a:t>服务提供管理</a:t>
            </a:r>
          </a:p>
        </p:txBody>
      </p:sp>
      <p:sp>
        <p:nvSpPr>
          <p:cNvPr id="93189" name="Rectangle 5"/>
          <p:cNvSpPr>
            <a:spLocks noGrp="1" noChangeArrowheads="1"/>
          </p:cNvSpPr>
          <p:nvPr>
            <p:ph type="body" idx="1"/>
          </p:nvPr>
        </p:nvSpPr>
        <p:spPr/>
        <p:txBody>
          <a:bodyPr/>
          <a:lstStyle/>
          <a:p>
            <a:r>
              <a:rPr lang="en-US" altLang="zh-CN" dirty="0"/>
              <a:t>IT</a:t>
            </a:r>
            <a:r>
              <a:rPr lang="zh-CN" altLang="en-US" dirty="0"/>
              <a:t>服务提供管理模型 </a:t>
            </a:r>
            <a:endParaRPr lang="en-US" altLang="zh-CN" dirty="0"/>
          </a:p>
          <a:p>
            <a:r>
              <a:rPr lang="zh-CN" altLang="en-US" dirty="0"/>
              <a:t>服务水平管理</a:t>
            </a:r>
          </a:p>
          <a:p>
            <a:r>
              <a:rPr lang="zh-CN" altLang="en-US" dirty="0"/>
              <a:t>可用性管理</a:t>
            </a:r>
          </a:p>
          <a:p>
            <a:r>
              <a:rPr lang="zh-CN" altLang="en-US" dirty="0"/>
              <a:t>能力管理</a:t>
            </a:r>
          </a:p>
          <a:p>
            <a:r>
              <a:rPr lang="en-US" altLang="zh-CN" dirty="0"/>
              <a:t>IT</a:t>
            </a:r>
            <a:r>
              <a:rPr lang="zh-CN" altLang="en-US" dirty="0"/>
              <a:t>服务可持续管理</a:t>
            </a:r>
          </a:p>
          <a:p>
            <a:r>
              <a:rPr lang="en-US" altLang="zh-CN" dirty="0"/>
              <a:t>IT</a:t>
            </a:r>
            <a:r>
              <a:rPr lang="zh-CN" altLang="en-US" dirty="0"/>
              <a:t>服务财务管理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t>IT</a:t>
            </a:r>
            <a:r>
              <a:rPr lang="zh-CN" altLang="en-US"/>
              <a:t>服务管理的基本概念与内涵</a:t>
            </a:r>
          </a:p>
        </p:txBody>
      </p:sp>
      <p:sp>
        <p:nvSpPr>
          <p:cNvPr id="95235" name="Rectangle 3"/>
          <p:cNvSpPr>
            <a:spLocks noGrp="1" noChangeArrowheads="1"/>
          </p:cNvSpPr>
          <p:nvPr>
            <p:ph type="body" idx="1"/>
          </p:nvPr>
        </p:nvSpPr>
        <p:spPr/>
        <p:txBody>
          <a:bodyPr/>
          <a:lstStyle/>
          <a:p>
            <a:r>
              <a:rPr lang="en-US" altLang="zh-CN"/>
              <a:t>IT</a:t>
            </a:r>
            <a:r>
              <a:rPr lang="zh-CN" altLang="en-US"/>
              <a:t>服务管理以流程为导向、以客户为中心，是一种主要用来提升</a:t>
            </a:r>
            <a:r>
              <a:rPr lang="en-US" altLang="zh-CN"/>
              <a:t>IT</a:t>
            </a:r>
            <a:r>
              <a:rPr lang="zh-CN" altLang="en-US"/>
              <a:t>服务效率，协调</a:t>
            </a:r>
            <a:r>
              <a:rPr lang="en-US" altLang="zh-CN"/>
              <a:t>IT</a:t>
            </a:r>
            <a:r>
              <a:rPr lang="zh-CN" altLang="en-US"/>
              <a:t>服务部门内部运作，改善</a:t>
            </a:r>
            <a:r>
              <a:rPr lang="en-US" altLang="zh-CN"/>
              <a:t>IT</a:t>
            </a:r>
            <a:r>
              <a:rPr lang="zh-CN" altLang="en-US"/>
              <a:t>部门与业务部门的沟通，借助企业对信息化系统的规划、研发、实施和运营进行有效的管理办法。 </a:t>
            </a:r>
          </a:p>
          <a:p>
            <a:r>
              <a:rPr lang="en-US" altLang="zh-CN"/>
              <a:t>IT</a:t>
            </a:r>
            <a:r>
              <a:rPr lang="zh-CN" altLang="en-US"/>
              <a:t>服务管理结合了高质量服务不可缺少的</a:t>
            </a:r>
            <a:r>
              <a:rPr lang="en-US" altLang="zh-CN"/>
              <a:t>3P</a:t>
            </a:r>
            <a:r>
              <a:rPr lang="zh-CN" altLang="en-US"/>
              <a:t>即流程（</a:t>
            </a:r>
            <a:r>
              <a:rPr lang="en-US" altLang="zh-CN"/>
              <a:t>Process</a:t>
            </a:r>
            <a:r>
              <a:rPr lang="zh-CN" altLang="en-US"/>
              <a:t>）、人员</a:t>
            </a:r>
            <a:r>
              <a:rPr lang="en-US" altLang="zh-CN"/>
              <a:t>(Person)</a:t>
            </a:r>
            <a:r>
              <a:rPr lang="zh-CN" altLang="en-US"/>
              <a:t>和技术</a:t>
            </a:r>
            <a:r>
              <a:rPr lang="en-US" altLang="zh-CN"/>
              <a:t>(Product)</a:t>
            </a:r>
            <a:r>
              <a:rPr lang="zh-CN" altLang="en-US"/>
              <a:t>三大要素。</a:t>
            </a:r>
            <a:r>
              <a:rPr lang="en-US" altLang="zh-CN"/>
              <a:t> </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zh-CN">
                <a:latin typeface="Times New Roman" pitchFamily="18" charset="0"/>
              </a:rPr>
              <a:t>IT</a:t>
            </a:r>
            <a:r>
              <a:rPr lang="zh-CN" altLang="en-US">
                <a:latin typeface="Times New Roman" pitchFamily="18" charset="0"/>
              </a:rPr>
              <a:t>服务提供管理组成</a:t>
            </a:r>
            <a:r>
              <a:rPr lang="zh-CN" altLang="en-US"/>
              <a:t> </a:t>
            </a:r>
          </a:p>
        </p:txBody>
      </p:sp>
      <p:grpSp>
        <p:nvGrpSpPr>
          <p:cNvPr id="2" name="Group 4"/>
          <p:cNvGrpSpPr>
            <a:grpSpLocks/>
          </p:cNvGrpSpPr>
          <p:nvPr/>
        </p:nvGrpSpPr>
        <p:grpSpPr bwMode="auto">
          <a:xfrm>
            <a:off x="609600" y="1676400"/>
            <a:ext cx="7086600" cy="4648200"/>
            <a:chOff x="2022" y="8148"/>
            <a:chExt cx="6810" cy="4524"/>
          </a:xfrm>
        </p:grpSpPr>
        <p:sp>
          <p:nvSpPr>
            <p:cNvPr id="130053" name="Oval 5"/>
            <p:cNvSpPr>
              <a:spLocks noChangeArrowheads="1"/>
            </p:cNvSpPr>
            <p:nvPr/>
          </p:nvSpPr>
          <p:spPr bwMode="auto">
            <a:xfrm>
              <a:off x="2022" y="8148"/>
              <a:ext cx="6810" cy="4524"/>
            </a:xfrm>
            <a:prstGeom prst="ellipse">
              <a:avLst/>
            </a:prstGeom>
            <a:solidFill>
              <a:srgbClr val="FFFFFF"/>
            </a:solidFill>
            <a:ln w="9525">
              <a:solidFill>
                <a:srgbClr val="000000"/>
              </a:solidFill>
              <a:round/>
              <a:headEnd/>
              <a:tailEnd/>
            </a:ln>
            <a:effectLst/>
          </p:spPr>
          <p:txBody>
            <a:bodyPr/>
            <a:lstStyle/>
            <a:p>
              <a:endParaRPr lang="zh-CN" altLang="en-US"/>
            </a:p>
          </p:txBody>
        </p:sp>
        <p:sp>
          <p:nvSpPr>
            <p:cNvPr id="130054" name="Oval 6"/>
            <p:cNvSpPr>
              <a:spLocks noChangeArrowheads="1"/>
            </p:cNvSpPr>
            <p:nvPr/>
          </p:nvSpPr>
          <p:spPr bwMode="auto">
            <a:xfrm>
              <a:off x="2022" y="8748"/>
              <a:ext cx="6090" cy="3276"/>
            </a:xfrm>
            <a:prstGeom prst="ellipse">
              <a:avLst/>
            </a:prstGeom>
            <a:solidFill>
              <a:srgbClr val="FFFFFF"/>
            </a:solidFill>
            <a:ln w="9525">
              <a:solidFill>
                <a:srgbClr val="000000"/>
              </a:solidFill>
              <a:round/>
              <a:headEnd/>
              <a:tailEnd/>
            </a:ln>
            <a:effectLst/>
          </p:spPr>
          <p:txBody>
            <a:bodyPr/>
            <a:lstStyle/>
            <a:p>
              <a:endParaRPr lang="zh-CN" altLang="en-US"/>
            </a:p>
          </p:txBody>
        </p:sp>
        <p:sp>
          <p:nvSpPr>
            <p:cNvPr id="130055" name="Oval 7"/>
            <p:cNvSpPr>
              <a:spLocks noChangeArrowheads="1"/>
            </p:cNvSpPr>
            <p:nvPr/>
          </p:nvSpPr>
          <p:spPr bwMode="auto">
            <a:xfrm>
              <a:off x="2322" y="10095"/>
              <a:ext cx="945" cy="624"/>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客户</a:t>
              </a:r>
            </a:p>
          </p:txBody>
        </p:sp>
        <p:sp>
          <p:nvSpPr>
            <p:cNvPr id="130056" name="Rectangle 8"/>
            <p:cNvSpPr>
              <a:spLocks noChangeArrowheads="1"/>
            </p:cNvSpPr>
            <p:nvPr/>
          </p:nvSpPr>
          <p:spPr bwMode="auto">
            <a:xfrm>
              <a:off x="4002" y="1002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服务水平管理</a:t>
              </a:r>
            </a:p>
          </p:txBody>
        </p:sp>
        <p:sp>
          <p:nvSpPr>
            <p:cNvPr id="130057" name="Rectangle 9"/>
            <p:cNvSpPr>
              <a:spLocks noChangeArrowheads="1"/>
            </p:cNvSpPr>
            <p:nvPr/>
          </p:nvSpPr>
          <p:spPr bwMode="auto">
            <a:xfrm>
              <a:off x="6207" y="846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财务</a:t>
              </a:r>
            </a:p>
            <a:p>
              <a:pPr algn="ctr" eaLnBrk="0" hangingPunct="0"/>
              <a:r>
                <a:rPr lang="zh-CN" altLang="en-US">
                  <a:solidFill>
                    <a:schemeClr val="accent1"/>
                  </a:solidFill>
                  <a:latin typeface="Times New Roman" pitchFamily="18" charset="0"/>
                </a:rPr>
                <a:t>管理</a:t>
              </a:r>
            </a:p>
          </p:txBody>
        </p:sp>
        <p:sp>
          <p:nvSpPr>
            <p:cNvPr id="130058" name="Rectangle 10"/>
            <p:cNvSpPr>
              <a:spLocks noChangeArrowheads="1"/>
            </p:cNvSpPr>
            <p:nvPr/>
          </p:nvSpPr>
          <p:spPr bwMode="auto">
            <a:xfrm>
              <a:off x="6207" y="924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能力</a:t>
              </a:r>
            </a:p>
            <a:p>
              <a:pPr algn="ctr" eaLnBrk="0" hangingPunct="0"/>
              <a:r>
                <a:rPr lang="zh-CN" altLang="en-US">
                  <a:solidFill>
                    <a:schemeClr val="accent1"/>
                  </a:solidFill>
                  <a:latin typeface="Times New Roman" pitchFamily="18" charset="0"/>
                </a:rPr>
                <a:t>管理</a:t>
              </a:r>
            </a:p>
          </p:txBody>
        </p:sp>
        <p:sp>
          <p:nvSpPr>
            <p:cNvPr id="130059" name="Rectangle 11"/>
            <p:cNvSpPr>
              <a:spLocks noChangeArrowheads="1"/>
            </p:cNvSpPr>
            <p:nvPr/>
          </p:nvSpPr>
          <p:spPr bwMode="auto">
            <a:xfrm>
              <a:off x="6207" y="1002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服务持续性管理</a:t>
              </a:r>
            </a:p>
          </p:txBody>
        </p:sp>
        <p:sp>
          <p:nvSpPr>
            <p:cNvPr id="130060" name="Rectangle 12"/>
            <p:cNvSpPr>
              <a:spLocks noChangeArrowheads="1"/>
            </p:cNvSpPr>
            <p:nvPr/>
          </p:nvSpPr>
          <p:spPr bwMode="auto">
            <a:xfrm>
              <a:off x="6207" y="1080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可用性</a:t>
              </a:r>
            </a:p>
            <a:p>
              <a:pPr algn="ctr" eaLnBrk="0" hangingPunct="0"/>
              <a:r>
                <a:rPr lang="zh-CN" altLang="en-US">
                  <a:solidFill>
                    <a:schemeClr val="accent1"/>
                  </a:solidFill>
                  <a:latin typeface="Times New Roman" pitchFamily="18" charset="0"/>
                </a:rPr>
                <a:t>管理</a:t>
              </a:r>
            </a:p>
          </p:txBody>
        </p:sp>
        <p:sp>
          <p:nvSpPr>
            <p:cNvPr id="130061" name="Rectangle 13"/>
            <p:cNvSpPr>
              <a:spLocks noChangeArrowheads="1"/>
            </p:cNvSpPr>
            <p:nvPr/>
          </p:nvSpPr>
          <p:spPr bwMode="auto">
            <a:xfrm>
              <a:off x="6207" y="11580"/>
              <a:ext cx="115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a:t>
              </a:r>
            </a:p>
          </p:txBody>
        </p:sp>
        <p:sp>
          <p:nvSpPr>
            <p:cNvPr id="130062" name="Line 14"/>
            <p:cNvSpPr>
              <a:spLocks noChangeShapeType="1"/>
            </p:cNvSpPr>
            <p:nvPr/>
          </p:nvSpPr>
          <p:spPr bwMode="auto">
            <a:xfrm>
              <a:off x="3267" y="10422"/>
              <a:ext cx="735" cy="0"/>
            </a:xfrm>
            <a:prstGeom prst="line">
              <a:avLst/>
            </a:prstGeom>
            <a:noFill/>
            <a:ln w="9525">
              <a:solidFill>
                <a:srgbClr val="000000"/>
              </a:solidFill>
              <a:round/>
              <a:headEnd/>
              <a:tailEnd type="triangle" w="med" len="med"/>
            </a:ln>
            <a:effectLst/>
          </p:spPr>
          <p:txBody>
            <a:bodyPr/>
            <a:lstStyle/>
            <a:p>
              <a:endParaRPr lang="zh-CN" altLang="en-US"/>
            </a:p>
          </p:txBody>
        </p:sp>
        <p:sp>
          <p:nvSpPr>
            <p:cNvPr id="130063" name="Line 15"/>
            <p:cNvSpPr>
              <a:spLocks noChangeShapeType="1"/>
            </p:cNvSpPr>
            <p:nvPr/>
          </p:nvSpPr>
          <p:spPr bwMode="auto">
            <a:xfrm flipV="1">
              <a:off x="5157" y="8772"/>
              <a:ext cx="1050" cy="1248"/>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130064" name="Line 16"/>
            <p:cNvSpPr>
              <a:spLocks noChangeShapeType="1"/>
            </p:cNvSpPr>
            <p:nvPr/>
          </p:nvSpPr>
          <p:spPr bwMode="auto">
            <a:xfrm flipV="1">
              <a:off x="5157" y="9552"/>
              <a:ext cx="1050" cy="624"/>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130065" name="Line 17"/>
            <p:cNvSpPr>
              <a:spLocks noChangeShapeType="1"/>
            </p:cNvSpPr>
            <p:nvPr/>
          </p:nvSpPr>
          <p:spPr bwMode="auto">
            <a:xfrm>
              <a:off x="5157" y="10392"/>
              <a:ext cx="1050" cy="0"/>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130066" name="Line 18"/>
            <p:cNvSpPr>
              <a:spLocks noChangeShapeType="1"/>
            </p:cNvSpPr>
            <p:nvPr/>
          </p:nvSpPr>
          <p:spPr bwMode="auto">
            <a:xfrm>
              <a:off x="5157" y="10584"/>
              <a:ext cx="1050" cy="624"/>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130067" name="Line 19"/>
            <p:cNvSpPr>
              <a:spLocks noChangeShapeType="1"/>
            </p:cNvSpPr>
            <p:nvPr/>
          </p:nvSpPr>
          <p:spPr bwMode="auto">
            <a:xfrm>
              <a:off x="5157" y="10800"/>
              <a:ext cx="1050" cy="1248"/>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130068" name="Rectangle 20"/>
            <p:cNvSpPr>
              <a:spLocks noChangeArrowheads="1"/>
            </p:cNvSpPr>
            <p:nvPr/>
          </p:nvSpPr>
          <p:spPr bwMode="auto">
            <a:xfrm>
              <a:off x="4314" y="12093"/>
              <a:ext cx="1575" cy="468"/>
            </a:xfrm>
            <a:prstGeom prst="rect">
              <a:avLst/>
            </a:prstGeom>
            <a:solidFill>
              <a:srgbClr val="FFFFFF"/>
            </a:solidFill>
            <a:ln w="9525">
              <a:noFill/>
              <a:miter lim="800000"/>
              <a:headEnd/>
              <a:tailEnd/>
            </a:ln>
            <a:effectLst/>
          </p:spPr>
          <p:txBody>
            <a:bodyPr/>
            <a:lstStyle/>
            <a:p>
              <a:pPr algn="just" eaLnBrk="0" hangingPunct="0"/>
              <a:r>
                <a:rPr lang="en-US" altLang="zh-CN">
                  <a:solidFill>
                    <a:schemeClr val="accent1"/>
                  </a:solidFill>
                  <a:latin typeface="Times New Roman" pitchFamily="18" charset="0"/>
                </a:rPr>
                <a:t>IT</a:t>
              </a:r>
              <a:r>
                <a:rPr lang="zh-CN" altLang="en-US">
                  <a:solidFill>
                    <a:schemeClr val="accent1"/>
                  </a:solidFill>
                  <a:latin typeface="Times New Roman" pitchFamily="18" charset="0"/>
                </a:rPr>
                <a:t>基础设施</a:t>
              </a:r>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188913"/>
            <a:ext cx="2820988" cy="1068387"/>
          </a:xfrm>
        </p:spPr>
        <p:txBody>
          <a:bodyPr/>
          <a:lstStyle/>
          <a:p>
            <a:r>
              <a:rPr lang="en-US" altLang="zh-CN" sz="4000"/>
              <a:t>IT</a:t>
            </a:r>
            <a:r>
              <a:rPr lang="zh-CN" altLang="en-US" sz="4000"/>
              <a:t>服务提供管理模型</a:t>
            </a:r>
          </a:p>
        </p:txBody>
      </p:sp>
      <p:grpSp>
        <p:nvGrpSpPr>
          <p:cNvPr id="2" name="Group 102"/>
          <p:cNvGrpSpPr>
            <a:grpSpLocks/>
          </p:cNvGrpSpPr>
          <p:nvPr/>
        </p:nvGrpSpPr>
        <p:grpSpPr bwMode="auto">
          <a:xfrm>
            <a:off x="2627313" y="333375"/>
            <a:ext cx="6121400" cy="6524625"/>
            <a:chOff x="1797" y="1911"/>
            <a:chExt cx="8295" cy="8859"/>
          </a:xfrm>
        </p:grpSpPr>
        <p:sp>
          <p:nvSpPr>
            <p:cNvPr id="95335" name="Line 103"/>
            <p:cNvSpPr>
              <a:spLocks noChangeShapeType="1"/>
            </p:cNvSpPr>
            <p:nvPr/>
          </p:nvSpPr>
          <p:spPr bwMode="auto">
            <a:xfrm>
              <a:off x="6432" y="5667"/>
              <a:ext cx="1575" cy="1404"/>
            </a:xfrm>
            <a:prstGeom prst="line">
              <a:avLst/>
            </a:prstGeom>
            <a:noFill/>
            <a:ln w="9525">
              <a:solidFill>
                <a:srgbClr val="FFFF00"/>
              </a:solidFill>
              <a:round/>
              <a:headEnd/>
              <a:tailEnd/>
            </a:ln>
          </p:spPr>
          <p:txBody>
            <a:bodyPr/>
            <a:lstStyle/>
            <a:p>
              <a:endParaRPr lang="zh-CN" altLang="en-US"/>
            </a:p>
          </p:txBody>
        </p:sp>
        <p:sp>
          <p:nvSpPr>
            <p:cNvPr id="95336" name="Line 104"/>
            <p:cNvSpPr>
              <a:spLocks noChangeShapeType="1"/>
            </p:cNvSpPr>
            <p:nvPr/>
          </p:nvSpPr>
          <p:spPr bwMode="auto">
            <a:xfrm>
              <a:off x="1947" y="2844"/>
              <a:ext cx="1425" cy="5928"/>
            </a:xfrm>
            <a:prstGeom prst="line">
              <a:avLst/>
            </a:prstGeom>
            <a:noFill/>
            <a:ln w="9525">
              <a:solidFill>
                <a:srgbClr val="FFFF00"/>
              </a:solidFill>
              <a:round/>
              <a:headEnd/>
              <a:tailEnd/>
            </a:ln>
          </p:spPr>
          <p:txBody>
            <a:bodyPr/>
            <a:lstStyle/>
            <a:p>
              <a:endParaRPr lang="zh-CN" altLang="en-US"/>
            </a:p>
          </p:txBody>
        </p:sp>
        <p:sp>
          <p:nvSpPr>
            <p:cNvPr id="95337" name="Rectangle 105"/>
            <p:cNvSpPr>
              <a:spLocks noChangeArrowheads="1"/>
            </p:cNvSpPr>
            <p:nvPr/>
          </p:nvSpPr>
          <p:spPr bwMode="auto">
            <a:xfrm>
              <a:off x="5262" y="1911"/>
              <a:ext cx="4830" cy="468"/>
            </a:xfrm>
            <a:prstGeom prst="rect">
              <a:avLst/>
            </a:prstGeom>
            <a:solidFill>
              <a:srgbClr val="000000"/>
            </a:solid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业务，客户或用户</a:t>
              </a:r>
              <a:endParaRPr lang="zh-CN" altLang="en-US" sz="1400">
                <a:solidFill>
                  <a:schemeClr val="accent1"/>
                </a:solidFill>
              </a:endParaRPr>
            </a:p>
          </p:txBody>
        </p:sp>
        <p:sp>
          <p:nvSpPr>
            <p:cNvPr id="95338" name="Rectangle 106"/>
            <p:cNvSpPr>
              <a:spLocks noChangeArrowheads="1"/>
            </p:cNvSpPr>
            <p:nvPr/>
          </p:nvSpPr>
          <p:spPr bwMode="auto">
            <a:xfrm>
              <a:off x="5787" y="2856"/>
              <a:ext cx="1680" cy="621"/>
            </a:xfrm>
            <a:prstGeom prst="rect">
              <a:avLst/>
            </a:prstGeom>
            <a:solidFill>
              <a:srgbClr val="FFFFFF"/>
            </a:solidFill>
            <a:ln w="9525">
              <a:solidFill>
                <a:srgbClr val="FFFF00"/>
              </a:solidFill>
              <a:miter lim="800000"/>
              <a:headEnd/>
              <a:tailEnd/>
            </a:ln>
          </p:spPr>
          <p:txBody>
            <a:bodyPr tIns="0" bIns="0"/>
            <a:lstStyle/>
            <a:p>
              <a:pPr algn="just"/>
              <a:r>
                <a:rPr lang="zh-CN" altLang="en-US" sz="1400">
                  <a:solidFill>
                    <a:schemeClr val="accent1"/>
                  </a:solidFill>
                  <a:latin typeface="Times New Roman" pitchFamily="18" charset="0"/>
                </a:rPr>
                <a:t>疑问</a:t>
              </a:r>
            </a:p>
            <a:p>
              <a:pPr algn="just"/>
              <a:r>
                <a:rPr lang="zh-CN" altLang="en-US" sz="1400">
                  <a:solidFill>
                    <a:schemeClr val="accent1"/>
                  </a:solidFill>
                  <a:latin typeface="Times New Roman" pitchFamily="18" charset="0"/>
                </a:rPr>
                <a:t>询问</a:t>
              </a:r>
              <a:endParaRPr lang="zh-CN" altLang="en-US" sz="1400">
                <a:solidFill>
                  <a:schemeClr val="accent1"/>
                </a:solidFill>
              </a:endParaRPr>
            </a:p>
          </p:txBody>
        </p:sp>
        <p:sp>
          <p:nvSpPr>
            <p:cNvPr id="95339" name="Rectangle 107"/>
            <p:cNvSpPr>
              <a:spLocks noChangeArrowheads="1"/>
            </p:cNvSpPr>
            <p:nvPr/>
          </p:nvSpPr>
          <p:spPr bwMode="auto">
            <a:xfrm>
              <a:off x="7572" y="2688"/>
              <a:ext cx="2415" cy="936"/>
            </a:xfrm>
            <a:prstGeom prst="rect">
              <a:avLst/>
            </a:prstGeom>
            <a:solidFill>
              <a:srgbClr val="FFFFFF"/>
            </a:solidFill>
            <a:ln w="9525">
              <a:solidFill>
                <a:srgbClr val="FFFF00"/>
              </a:solidFill>
              <a:miter lim="800000"/>
              <a:headEnd/>
              <a:tailEnd/>
            </a:ln>
          </p:spPr>
          <p:txBody>
            <a:bodyPr tIns="0" bIns="0"/>
            <a:lstStyle/>
            <a:p>
              <a:pPr algn="just"/>
              <a:r>
                <a:rPr lang="zh-CN" altLang="en-US" sz="1400">
                  <a:solidFill>
                    <a:schemeClr val="accent1"/>
                  </a:solidFill>
                  <a:latin typeface="Times New Roman" pitchFamily="18" charset="0"/>
                </a:rPr>
                <a:t>沟通</a:t>
              </a:r>
            </a:p>
            <a:p>
              <a:pPr algn="just"/>
              <a:r>
                <a:rPr lang="zh-CN" altLang="en-US" sz="1400">
                  <a:solidFill>
                    <a:schemeClr val="accent1"/>
                  </a:solidFill>
                  <a:latin typeface="Times New Roman" pitchFamily="18" charset="0"/>
                </a:rPr>
                <a:t>更新</a:t>
              </a:r>
            </a:p>
            <a:p>
              <a:pPr algn="just"/>
              <a:r>
                <a:rPr lang="zh-CN" altLang="en-US" sz="1400">
                  <a:solidFill>
                    <a:schemeClr val="accent1"/>
                  </a:solidFill>
                  <a:latin typeface="Times New Roman" pitchFamily="18" charset="0"/>
                </a:rPr>
                <a:t>报告</a:t>
              </a:r>
              <a:endParaRPr lang="zh-CN" altLang="en-US" sz="1400">
                <a:solidFill>
                  <a:schemeClr val="accent1"/>
                </a:solidFill>
              </a:endParaRPr>
            </a:p>
          </p:txBody>
        </p:sp>
        <p:sp>
          <p:nvSpPr>
            <p:cNvPr id="95340" name="AutoShape 108"/>
            <p:cNvSpPr>
              <a:spLocks noChangeArrowheads="1"/>
            </p:cNvSpPr>
            <p:nvPr/>
          </p:nvSpPr>
          <p:spPr bwMode="auto">
            <a:xfrm>
              <a:off x="5157" y="3957"/>
              <a:ext cx="1680" cy="468"/>
            </a:xfrm>
            <a:prstGeom prst="roundRect">
              <a:avLst>
                <a:gd name="adj" fmla="val 16667"/>
              </a:avLst>
            </a:prstGeom>
            <a:solidFill>
              <a:srgbClr val="FFFFFF"/>
            </a:solidFill>
            <a:ln w="9525">
              <a:solidFill>
                <a:srgbClr val="FFFF00"/>
              </a:solidFill>
              <a:round/>
              <a:headEnd/>
              <a:tailEnd/>
            </a:ln>
          </p:spPr>
          <p:txBody>
            <a:bodyPr/>
            <a:lstStyle/>
            <a:p>
              <a:pPr algn="ctr"/>
              <a:r>
                <a:rPr lang="zh-CN" altLang="en-US" sz="1400">
                  <a:solidFill>
                    <a:schemeClr val="accent1"/>
                  </a:solidFill>
                  <a:latin typeface="Times New Roman" pitchFamily="18" charset="0"/>
                </a:rPr>
                <a:t>服务水平管理</a:t>
              </a:r>
              <a:endParaRPr lang="zh-CN" altLang="en-US" sz="1400">
                <a:solidFill>
                  <a:schemeClr val="accent1"/>
                </a:solidFill>
              </a:endParaRPr>
            </a:p>
          </p:txBody>
        </p:sp>
        <p:sp>
          <p:nvSpPr>
            <p:cNvPr id="95341" name="Line 109"/>
            <p:cNvSpPr>
              <a:spLocks noChangeShapeType="1"/>
            </p:cNvSpPr>
            <p:nvPr/>
          </p:nvSpPr>
          <p:spPr bwMode="auto">
            <a:xfrm>
              <a:off x="6627" y="2376"/>
              <a:ext cx="0" cy="468"/>
            </a:xfrm>
            <a:prstGeom prst="line">
              <a:avLst/>
            </a:prstGeom>
            <a:noFill/>
            <a:ln w="9525">
              <a:solidFill>
                <a:srgbClr val="FFFF00"/>
              </a:solidFill>
              <a:round/>
              <a:headEnd/>
              <a:tailEnd/>
            </a:ln>
          </p:spPr>
          <p:txBody>
            <a:bodyPr/>
            <a:lstStyle/>
            <a:p>
              <a:endParaRPr lang="zh-CN" altLang="en-US"/>
            </a:p>
          </p:txBody>
        </p:sp>
        <p:sp>
          <p:nvSpPr>
            <p:cNvPr id="95342" name="Line 110"/>
            <p:cNvSpPr>
              <a:spLocks noChangeShapeType="1"/>
            </p:cNvSpPr>
            <p:nvPr/>
          </p:nvSpPr>
          <p:spPr bwMode="auto">
            <a:xfrm>
              <a:off x="8727" y="2376"/>
              <a:ext cx="0" cy="312"/>
            </a:xfrm>
            <a:prstGeom prst="line">
              <a:avLst/>
            </a:prstGeom>
            <a:noFill/>
            <a:ln w="9525">
              <a:solidFill>
                <a:srgbClr val="FFFF00"/>
              </a:solidFill>
              <a:round/>
              <a:headEnd/>
              <a:tailEnd/>
            </a:ln>
          </p:spPr>
          <p:txBody>
            <a:bodyPr/>
            <a:lstStyle/>
            <a:p>
              <a:endParaRPr lang="zh-CN" altLang="en-US"/>
            </a:p>
          </p:txBody>
        </p:sp>
        <p:sp>
          <p:nvSpPr>
            <p:cNvPr id="95343" name="Line 111"/>
            <p:cNvSpPr>
              <a:spLocks noChangeShapeType="1"/>
            </p:cNvSpPr>
            <p:nvPr/>
          </p:nvSpPr>
          <p:spPr bwMode="auto">
            <a:xfrm flipH="1">
              <a:off x="5997" y="3483"/>
              <a:ext cx="630" cy="468"/>
            </a:xfrm>
            <a:prstGeom prst="line">
              <a:avLst/>
            </a:prstGeom>
            <a:noFill/>
            <a:ln w="9525">
              <a:solidFill>
                <a:srgbClr val="FFFF00"/>
              </a:solidFill>
              <a:round/>
              <a:headEnd/>
              <a:tailEnd/>
            </a:ln>
          </p:spPr>
          <p:txBody>
            <a:bodyPr/>
            <a:lstStyle/>
            <a:p>
              <a:endParaRPr lang="zh-CN" altLang="en-US"/>
            </a:p>
          </p:txBody>
        </p:sp>
        <p:sp>
          <p:nvSpPr>
            <p:cNvPr id="95344" name="Line 112"/>
            <p:cNvSpPr>
              <a:spLocks noChangeShapeType="1"/>
            </p:cNvSpPr>
            <p:nvPr/>
          </p:nvSpPr>
          <p:spPr bwMode="auto">
            <a:xfrm flipH="1">
              <a:off x="6837" y="3609"/>
              <a:ext cx="735" cy="483"/>
            </a:xfrm>
            <a:prstGeom prst="line">
              <a:avLst/>
            </a:prstGeom>
            <a:noFill/>
            <a:ln w="9525">
              <a:solidFill>
                <a:srgbClr val="FFFF00"/>
              </a:solidFill>
              <a:round/>
              <a:headEnd/>
              <a:tailEnd/>
            </a:ln>
          </p:spPr>
          <p:txBody>
            <a:bodyPr/>
            <a:lstStyle/>
            <a:p>
              <a:endParaRPr lang="zh-CN" altLang="en-US"/>
            </a:p>
          </p:txBody>
        </p:sp>
        <p:sp>
          <p:nvSpPr>
            <p:cNvPr id="95345" name="AutoShape 113"/>
            <p:cNvSpPr>
              <a:spLocks noChangeArrowheads="1"/>
            </p:cNvSpPr>
            <p:nvPr/>
          </p:nvSpPr>
          <p:spPr bwMode="auto">
            <a:xfrm>
              <a:off x="7587" y="3987"/>
              <a:ext cx="2415" cy="2541"/>
            </a:xfrm>
            <a:prstGeom prst="flowChartDocument">
              <a:avLst/>
            </a:prstGeom>
            <a:solidFill>
              <a:srgbClr val="FFFFFF"/>
            </a:solidFill>
            <a:ln w="9525">
              <a:solidFill>
                <a:srgbClr val="FFFF00"/>
              </a:solidFill>
              <a:miter lim="800000"/>
              <a:headEnd/>
              <a:tailEnd/>
            </a:ln>
          </p:spPr>
          <p:txBody>
            <a:bodyPr/>
            <a:lstStyle/>
            <a:p>
              <a:pPr algn="just"/>
              <a:r>
                <a:rPr lang="en-US" altLang="zh-CN" sz="1400">
                  <a:solidFill>
                    <a:schemeClr val="accent1"/>
                  </a:solidFill>
                  <a:latin typeface="Times New Roman" pitchFamily="18" charset="0"/>
                </a:rPr>
                <a:t>SLA’s,OLA’S,SLR’S</a:t>
              </a:r>
            </a:p>
            <a:p>
              <a:pPr algn="just"/>
              <a:r>
                <a:rPr lang="zh-CN" altLang="en-US" sz="1400">
                  <a:solidFill>
                    <a:schemeClr val="accent1"/>
                  </a:solidFill>
                  <a:latin typeface="Times New Roman" pitchFamily="18" charset="0"/>
                </a:rPr>
                <a:t>服务需求</a:t>
              </a:r>
            </a:p>
            <a:p>
              <a:pPr algn="just"/>
              <a:r>
                <a:rPr lang="zh-CN" altLang="en-US" sz="1400">
                  <a:solidFill>
                    <a:schemeClr val="accent1"/>
                  </a:solidFill>
                  <a:latin typeface="Times New Roman" pitchFamily="18" charset="0"/>
                </a:rPr>
                <a:t>服务目录</a:t>
              </a:r>
            </a:p>
            <a:p>
              <a:pPr algn="just"/>
              <a:r>
                <a:rPr lang="en-US" altLang="zh-CN" sz="1400">
                  <a:solidFill>
                    <a:schemeClr val="accent1"/>
                  </a:solidFill>
                  <a:latin typeface="Times New Roman" pitchFamily="18" charset="0"/>
                </a:rPr>
                <a:t>SIP</a:t>
              </a:r>
            </a:p>
            <a:p>
              <a:pPr algn="just"/>
              <a:r>
                <a:rPr lang="zh-CN" altLang="en-US" sz="1400">
                  <a:solidFill>
                    <a:schemeClr val="accent1"/>
                  </a:solidFill>
                  <a:latin typeface="Times New Roman" pitchFamily="18" charset="0"/>
                </a:rPr>
                <a:t>故障（异常）报告</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346" name="Line 114"/>
            <p:cNvSpPr>
              <a:spLocks noChangeShapeType="1"/>
            </p:cNvSpPr>
            <p:nvPr/>
          </p:nvSpPr>
          <p:spPr bwMode="auto">
            <a:xfrm>
              <a:off x="6837" y="4248"/>
              <a:ext cx="735" cy="468"/>
            </a:xfrm>
            <a:prstGeom prst="line">
              <a:avLst/>
            </a:prstGeom>
            <a:noFill/>
            <a:ln w="9525">
              <a:solidFill>
                <a:srgbClr val="FFFF00"/>
              </a:solidFill>
              <a:round/>
              <a:headEnd/>
              <a:tailEnd/>
            </a:ln>
          </p:spPr>
          <p:txBody>
            <a:bodyPr/>
            <a:lstStyle/>
            <a:p>
              <a:endParaRPr lang="zh-CN" altLang="en-US"/>
            </a:p>
          </p:txBody>
        </p:sp>
        <p:sp>
          <p:nvSpPr>
            <p:cNvPr id="95347" name="AutoShape 115"/>
            <p:cNvSpPr>
              <a:spLocks noChangeArrowheads="1"/>
            </p:cNvSpPr>
            <p:nvPr/>
          </p:nvSpPr>
          <p:spPr bwMode="auto">
            <a:xfrm>
              <a:off x="1797" y="2376"/>
              <a:ext cx="1155" cy="468"/>
            </a:xfrm>
            <a:prstGeom prst="roundRect">
              <a:avLst>
                <a:gd name="adj" fmla="val 16667"/>
              </a:avLst>
            </a:prstGeom>
            <a:solidFill>
              <a:srgbClr val="FFFFFF"/>
            </a:solidFill>
            <a:ln w="9525">
              <a:solidFill>
                <a:srgbClr val="FFFF00"/>
              </a:solidFill>
              <a:round/>
              <a:headEnd/>
              <a:tailEnd/>
            </a:ln>
          </p:spPr>
          <p:txBody>
            <a:bodyPr/>
            <a:lstStyle/>
            <a:p>
              <a:pPr algn="ctr"/>
              <a:r>
                <a:rPr lang="zh-CN" altLang="en-US" sz="1400">
                  <a:solidFill>
                    <a:schemeClr val="accent1"/>
                  </a:solidFill>
                  <a:latin typeface="Times New Roman" pitchFamily="18" charset="0"/>
                </a:rPr>
                <a:t>可用性</a:t>
              </a:r>
              <a:endParaRPr lang="zh-CN" altLang="en-US" sz="1400">
                <a:solidFill>
                  <a:schemeClr val="accent1"/>
                </a:solidFill>
              </a:endParaRPr>
            </a:p>
          </p:txBody>
        </p:sp>
        <p:sp>
          <p:nvSpPr>
            <p:cNvPr id="95348" name="AutoShape 116"/>
            <p:cNvSpPr>
              <a:spLocks noChangeArrowheads="1"/>
            </p:cNvSpPr>
            <p:nvPr/>
          </p:nvSpPr>
          <p:spPr bwMode="auto">
            <a:xfrm>
              <a:off x="2067" y="3261"/>
              <a:ext cx="1470" cy="2541"/>
            </a:xfrm>
            <a:prstGeom prst="flowChartDocument">
              <a:avLst/>
            </a:prstGeom>
            <a:solidFill>
              <a:srgbClr val="FFFFFF"/>
            </a:solid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可用性计划</a:t>
              </a:r>
            </a:p>
            <a:p>
              <a:pPr algn="just"/>
              <a:r>
                <a:rPr lang="en-US" altLang="zh-CN" sz="1400">
                  <a:solidFill>
                    <a:schemeClr val="accent1"/>
                  </a:solidFill>
                  <a:latin typeface="Times New Roman" pitchFamily="18" charset="0"/>
                </a:rPr>
                <a:t>AMDB</a:t>
              </a:r>
            </a:p>
            <a:p>
              <a:pPr algn="just"/>
              <a:r>
                <a:rPr lang="zh-CN" altLang="en-US" sz="1400">
                  <a:solidFill>
                    <a:schemeClr val="accent1"/>
                  </a:solidFill>
                  <a:latin typeface="Times New Roman" pitchFamily="18" charset="0"/>
                </a:rPr>
                <a:t>设计标准</a:t>
              </a:r>
            </a:p>
            <a:p>
              <a:pPr algn="just"/>
              <a:r>
                <a:rPr lang="zh-CN" altLang="en-US" sz="1400">
                  <a:solidFill>
                    <a:schemeClr val="accent1"/>
                  </a:solidFill>
                  <a:latin typeface="Times New Roman" pitchFamily="18" charset="0"/>
                </a:rPr>
                <a:t>目标阀值</a:t>
              </a:r>
            </a:p>
            <a:p>
              <a:pPr algn="just"/>
              <a:r>
                <a:rPr lang="zh-CN" altLang="en-US" sz="1400">
                  <a:solidFill>
                    <a:schemeClr val="accent1"/>
                  </a:solidFill>
                  <a:latin typeface="Times New Roman" pitchFamily="18" charset="0"/>
                </a:rPr>
                <a:t>报告</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349" name="Line 117"/>
            <p:cNvSpPr>
              <a:spLocks noChangeShapeType="1"/>
            </p:cNvSpPr>
            <p:nvPr/>
          </p:nvSpPr>
          <p:spPr bwMode="auto">
            <a:xfrm>
              <a:off x="2517" y="2844"/>
              <a:ext cx="420" cy="416"/>
            </a:xfrm>
            <a:prstGeom prst="line">
              <a:avLst/>
            </a:prstGeom>
            <a:noFill/>
            <a:ln w="9525">
              <a:solidFill>
                <a:srgbClr val="FFFF00"/>
              </a:solidFill>
              <a:round/>
              <a:headEnd/>
              <a:tailEnd/>
            </a:ln>
          </p:spPr>
          <p:txBody>
            <a:bodyPr/>
            <a:lstStyle/>
            <a:p>
              <a:endParaRPr lang="zh-CN" altLang="en-US"/>
            </a:p>
          </p:txBody>
        </p:sp>
        <p:sp>
          <p:nvSpPr>
            <p:cNvPr id="95350" name="AutoShape 118"/>
            <p:cNvSpPr>
              <a:spLocks noChangeArrowheads="1"/>
            </p:cNvSpPr>
            <p:nvPr/>
          </p:nvSpPr>
          <p:spPr bwMode="auto">
            <a:xfrm>
              <a:off x="4002" y="4902"/>
              <a:ext cx="1155" cy="468"/>
            </a:xfrm>
            <a:prstGeom prst="roundRect">
              <a:avLst>
                <a:gd name="adj" fmla="val 16667"/>
              </a:avLst>
            </a:prstGeom>
            <a:solidFill>
              <a:srgbClr val="FFFFFF"/>
            </a:solidFill>
            <a:ln w="9525">
              <a:solidFill>
                <a:srgbClr val="FFFF00"/>
              </a:solidFill>
              <a:round/>
              <a:headEnd/>
              <a:tailEnd/>
            </a:ln>
          </p:spPr>
          <p:txBody>
            <a:bodyPr/>
            <a:lstStyle/>
            <a:p>
              <a:pPr algn="ctr"/>
              <a:r>
                <a:rPr lang="zh-CN" altLang="en-US" sz="1400">
                  <a:solidFill>
                    <a:schemeClr val="accent1"/>
                  </a:solidFill>
                  <a:latin typeface="Times New Roman" pitchFamily="18" charset="0"/>
                </a:rPr>
                <a:t>能力</a:t>
              </a:r>
              <a:endParaRPr lang="zh-CN" altLang="en-US" sz="1400">
                <a:solidFill>
                  <a:schemeClr val="accent1"/>
                </a:solidFill>
              </a:endParaRPr>
            </a:p>
          </p:txBody>
        </p:sp>
        <p:sp>
          <p:nvSpPr>
            <p:cNvPr id="95351" name="Rectangle 119"/>
            <p:cNvSpPr>
              <a:spLocks noChangeArrowheads="1"/>
            </p:cNvSpPr>
            <p:nvPr/>
          </p:nvSpPr>
          <p:spPr bwMode="auto">
            <a:xfrm>
              <a:off x="5502" y="4731"/>
              <a:ext cx="1050" cy="936"/>
            </a:xfrm>
            <a:prstGeom prst="rect">
              <a:avLst/>
            </a:prstGeom>
            <a:solidFill>
              <a:srgbClr val="FFFFFF"/>
            </a:solid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需求</a:t>
              </a:r>
            </a:p>
            <a:p>
              <a:pPr algn="ctr"/>
              <a:r>
                <a:rPr lang="zh-CN" altLang="en-US" sz="1400">
                  <a:solidFill>
                    <a:schemeClr val="accent1"/>
                  </a:solidFill>
                  <a:latin typeface="Times New Roman" pitchFamily="18" charset="0"/>
                </a:rPr>
                <a:t>目标</a:t>
              </a:r>
            </a:p>
            <a:p>
              <a:pPr algn="ctr"/>
              <a:r>
                <a:rPr lang="zh-CN" altLang="en-US" sz="1400">
                  <a:solidFill>
                    <a:schemeClr val="accent1"/>
                  </a:solidFill>
                  <a:latin typeface="Times New Roman" pitchFamily="18" charset="0"/>
                </a:rPr>
                <a:t>成果</a:t>
              </a:r>
              <a:endParaRPr lang="zh-CN" altLang="en-US" sz="1400">
                <a:solidFill>
                  <a:schemeClr val="accent1"/>
                </a:solidFill>
              </a:endParaRPr>
            </a:p>
          </p:txBody>
        </p:sp>
        <p:sp>
          <p:nvSpPr>
            <p:cNvPr id="95352" name="Line 120"/>
            <p:cNvSpPr>
              <a:spLocks noChangeShapeType="1"/>
            </p:cNvSpPr>
            <p:nvPr/>
          </p:nvSpPr>
          <p:spPr bwMode="auto">
            <a:xfrm>
              <a:off x="5997" y="4419"/>
              <a:ext cx="0" cy="312"/>
            </a:xfrm>
            <a:prstGeom prst="line">
              <a:avLst/>
            </a:prstGeom>
            <a:noFill/>
            <a:ln w="9525">
              <a:solidFill>
                <a:srgbClr val="FFFF00"/>
              </a:solidFill>
              <a:round/>
              <a:headEnd/>
              <a:tailEnd/>
            </a:ln>
          </p:spPr>
          <p:txBody>
            <a:bodyPr/>
            <a:lstStyle/>
            <a:p>
              <a:endParaRPr lang="zh-CN" altLang="en-US"/>
            </a:p>
          </p:txBody>
        </p:sp>
        <p:sp>
          <p:nvSpPr>
            <p:cNvPr id="95353" name="Line 121"/>
            <p:cNvSpPr>
              <a:spLocks noChangeShapeType="1"/>
            </p:cNvSpPr>
            <p:nvPr/>
          </p:nvSpPr>
          <p:spPr bwMode="auto">
            <a:xfrm>
              <a:off x="5172" y="5154"/>
              <a:ext cx="315" cy="0"/>
            </a:xfrm>
            <a:prstGeom prst="line">
              <a:avLst/>
            </a:prstGeom>
            <a:noFill/>
            <a:ln w="9525">
              <a:solidFill>
                <a:srgbClr val="FFFF00"/>
              </a:solidFill>
              <a:round/>
              <a:headEnd/>
              <a:tailEnd/>
            </a:ln>
          </p:spPr>
          <p:txBody>
            <a:bodyPr/>
            <a:lstStyle/>
            <a:p>
              <a:endParaRPr lang="zh-CN" altLang="en-US"/>
            </a:p>
          </p:txBody>
        </p:sp>
        <p:sp>
          <p:nvSpPr>
            <p:cNvPr id="95354" name="Line 122"/>
            <p:cNvSpPr>
              <a:spLocks noChangeShapeType="1"/>
            </p:cNvSpPr>
            <p:nvPr/>
          </p:nvSpPr>
          <p:spPr bwMode="auto">
            <a:xfrm>
              <a:off x="2967" y="2784"/>
              <a:ext cx="2520" cy="1953"/>
            </a:xfrm>
            <a:prstGeom prst="line">
              <a:avLst/>
            </a:prstGeom>
            <a:noFill/>
            <a:ln w="9525">
              <a:solidFill>
                <a:srgbClr val="FFFF00"/>
              </a:solidFill>
              <a:round/>
              <a:headEnd/>
              <a:tailEnd/>
            </a:ln>
          </p:spPr>
          <p:txBody>
            <a:bodyPr/>
            <a:lstStyle/>
            <a:p>
              <a:endParaRPr lang="zh-CN" altLang="en-US"/>
            </a:p>
          </p:txBody>
        </p:sp>
        <p:sp>
          <p:nvSpPr>
            <p:cNvPr id="95355" name="AutoShape 123"/>
            <p:cNvSpPr>
              <a:spLocks noChangeArrowheads="1"/>
            </p:cNvSpPr>
            <p:nvPr/>
          </p:nvSpPr>
          <p:spPr bwMode="auto">
            <a:xfrm>
              <a:off x="4002" y="5838"/>
              <a:ext cx="1470" cy="2541"/>
            </a:xfrm>
            <a:prstGeom prst="flowChartDocument">
              <a:avLst/>
            </a:prstGeom>
            <a:solidFill>
              <a:srgbClr val="FFFFFF"/>
            </a:solid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能力计划</a:t>
              </a:r>
            </a:p>
            <a:p>
              <a:pPr algn="just"/>
              <a:r>
                <a:rPr lang="en-US" altLang="zh-CN" sz="1400">
                  <a:solidFill>
                    <a:schemeClr val="accent1"/>
                  </a:solidFill>
                  <a:latin typeface="Times New Roman" pitchFamily="18" charset="0"/>
                </a:rPr>
                <a:t>CDB</a:t>
              </a:r>
            </a:p>
            <a:p>
              <a:pPr algn="just"/>
              <a:r>
                <a:rPr lang="zh-CN" altLang="en-US" sz="1400">
                  <a:solidFill>
                    <a:schemeClr val="accent1"/>
                  </a:solidFill>
                  <a:latin typeface="Times New Roman" pitchFamily="18" charset="0"/>
                </a:rPr>
                <a:t>目标阀值</a:t>
              </a:r>
            </a:p>
            <a:p>
              <a:pPr algn="just"/>
              <a:r>
                <a:rPr lang="zh-CN" altLang="en-US" sz="1400">
                  <a:solidFill>
                    <a:schemeClr val="accent1"/>
                  </a:solidFill>
                  <a:latin typeface="Times New Roman" pitchFamily="18" charset="0"/>
                </a:rPr>
                <a:t>能力报告</a:t>
              </a:r>
            </a:p>
            <a:p>
              <a:pPr algn="just"/>
              <a:r>
                <a:rPr lang="zh-CN" altLang="en-US" sz="1400">
                  <a:solidFill>
                    <a:schemeClr val="accent1"/>
                  </a:solidFill>
                  <a:latin typeface="Times New Roman" pitchFamily="18" charset="0"/>
                </a:rPr>
                <a:t>计划（进度）</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356" name="Line 124"/>
            <p:cNvSpPr>
              <a:spLocks noChangeShapeType="1"/>
            </p:cNvSpPr>
            <p:nvPr/>
          </p:nvSpPr>
          <p:spPr bwMode="auto">
            <a:xfrm>
              <a:off x="4527" y="5370"/>
              <a:ext cx="0" cy="468"/>
            </a:xfrm>
            <a:prstGeom prst="line">
              <a:avLst/>
            </a:prstGeom>
            <a:noFill/>
            <a:ln w="9525">
              <a:solidFill>
                <a:srgbClr val="FFFF00"/>
              </a:solidFill>
              <a:round/>
              <a:headEnd/>
              <a:tailEnd/>
            </a:ln>
          </p:spPr>
          <p:txBody>
            <a:bodyPr/>
            <a:lstStyle/>
            <a:p>
              <a:endParaRPr lang="zh-CN" altLang="en-US"/>
            </a:p>
          </p:txBody>
        </p:sp>
        <p:sp>
          <p:nvSpPr>
            <p:cNvPr id="95357" name="Rectangle 125"/>
            <p:cNvSpPr>
              <a:spLocks noChangeArrowheads="1"/>
            </p:cNvSpPr>
            <p:nvPr/>
          </p:nvSpPr>
          <p:spPr bwMode="auto">
            <a:xfrm>
              <a:off x="3162" y="8772"/>
              <a:ext cx="1050" cy="1092"/>
            </a:xfrm>
            <a:prstGeom prst="rect">
              <a:avLst/>
            </a:prstGeom>
            <a:solidFill>
              <a:srgbClr val="FFFFFF"/>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警告</a:t>
              </a:r>
            </a:p>
            <a:p>
              <a:pPr algn="ctr"/>
              <a:r>
                <a:rPr lang="zh-CN" altLang="en-US" sz="1400">
                  <a:solidFill>
                    <a:schemeClr val="accent1"/>
                  </a:solidFill>
                  <a:latin typeface="Times New Roman" pitchFamily="18" charset="0"/>
                </a:rPr>
                <a:t>故障</a:t>
              </a:r>
            </a:p>
            <a:p>
              <a:pPr algn="ctr"/>
              <a:r>
                <a:rPr lang="zh-CN" altLang="en-US" sz="1400">
                  <a:solidFill>
                    <a:schemeClr val="accent1"/>
                  </a:solidFill>
                  <a:latin typeface="Times New Roman" pitchFamily="18" charset="0"/>
                </a:rPr>
                <a:t>变更</a:t>
              </a:r>
              <a:endParaRPr lang="zh-CN" altLang="en-US" sz="1400">
                <a:solidFill>
                  <a:schemeClr val="accent1"/>
                </a:solidFill>
              </a:endParaRPr>
            </a:p>
          </p:txBody>
        </p:sp>
        <p:sp>
          <p:nvSpPr>
            <p:cNvPr id="95358" name="Rectangle 126"/>
            <p:cNvSpPr>
              <a:spLocks noChangeArrowheads="1"/>
            </p:cNvSpPr>
            <p:nvPr/>
          </p:nvSpPr>
          <p:spPr bwMode="auto">
            <a:xfrm>
              <a:off x="1797" y="8775"/>
              <a:ext cx="1050" cy="1092"/>
            </a:xfrm>
            <a:prstGeom prst="rect">
              <a:avLst/>
            </a:prstGeom>
            <a:solidFill>
              <a:srgbClr val="FFFFFF"/>
            </a:solidFill>
            <a:ln w="9525">
              <a:solidFill>
                <a:srgbClr val="FFFF00"/>
              </a:solidFill>
              <a:miter lim="800000"/>
              <a:headEnd/>
              <a:tailEnd/>
            </a:ln>
          </p:spPr>
          <p:txBody>
            <a:bodyPr tIns="154800"/>
            <a:lstStyle/>
            <a:p>
              <a:pPr algn="ctr"/>
              <a:r>
                <a:rPr lang="zh-CN" altLang="en-US" sz="1400">
                  <a:solidFill>
                    <a:schemeClr val="accent1"/>
                  </a:solidFill>
                  <a:latin typeface="Times New Roman" pitchFamily="18" charset="0"/>
                </a:rPr>
                <a:t>管理</a:t>
              </a:r>
            </a:p>
            <a:p>
              <a:pPr algn="ctr"/>
              <a:r>
                <a:rPr lang="zh-CN" altLang="en-US" sz="1400">
                  <a:solidFill>
                    <a:schemeClr val="accent1"/>
                  </a:solidFill>
                  <a:latin typeface="Times New Roman" pitchFamily="18" charset="0"/>
                </a:rPr>
                <a:t>工具</a:t>
              </a:r>
              <a:endParaRPr lang="zh-CN" altLang="en-US" sz="1400">
                <a:solidFill>
                  <a:schemeClr val="accent1"/>
                </a:solidFill>
              </a:endParaRPr>
            </a:p>
          </p:txBody>
        </p:sp>
        <p:sp>
          <p:nvSpPr>
            <p:cNvPr id="95359" name="Line 127"/>
            <p:cNvSpPr>
              <a:spLocks noChangeShapeType="1"/>
            </p:cNvSpPr>
            <p:nvPr/>
          </p:nvSpPr>
          <p:spPr bwMode="auto">
            <a:xfrm>
              <a:off x="2847" y="9336"/>
              <a:ext cx="315" cy="0"/>
            </a:xfrm>
            <a:prstGeom prst="line">
              <a:avLst/>
            </a:prstGeom>
            <a:noFill/>
            <a:ln w="9525">
              <a:solidFill>
                <a:srgbClr val="FFFF00"/>
              </a:solidFill>
              <a:round/>
              <a:headEnd/>
              <a:tailEnd/>
            </a:ln>
          </p:spPr>
          <p:txBody>
            <a:bodyPr/>
            <a:lstStyle/>
            <a:p>
              <a:endParaRPr lang="zh-CN" altLang="en-US"/>
            </a:p>
          </p:txBody>
        </p:sp>
        <p:sp>
          <p:nvSpPr>
            <p:cNvPr id="95360" name="AutoShape 128"/>
            <p:cNvSpPr>
              <a:spLocks noChangeArrowheads="1"/>
            </p:cNvSpPr>
            <p:nvPr/>
          </p:nvSpPr>
          <p:spPr bwMode="auto">
            <a:xfrm>
              <a:off x="5577" y="6990"/>
              <a:ext cx="1680" cy="468"/>
            </a:xfrm>
            <a:prstGeom prst="roundRect">
              <a:avLst>
                <a:gd name="adj" fmla="val 16667"/>
              </a:avLst>
            </a:prstGeom>
            <a:solidFill>
              <a:srgbClr val="FFFFFF"/>
            </a:solidFill>
            <a:ln w="9525">
              <a:solidFill>
                <a:srgbClr val="FFFF00"/>
              </a:solidFill>
              <a:round/>
              <a:headEnd/>
              <a:tailEnd/>
            </a:ln>
          </p:spPr>
          <p:txBody>
            <a:bodyPr/>
            <a:lstStyle/>
            <a:p>
              <a:pPr algn="ctr"/>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财务管理</a:t>
              </a:r>
              <a:endParaRPr lang="zh-CN" altLang="en-US" sz="1400">
                <a:solidFill>
                  <a:schemeClr val="accent1"/>
                </a:solidFill>
              </a:endParaRPr>
            </a:p>
          </p:txBody>
        </p:sp>
        <p:sp>
          <p:nvSpPr>
            <p:cNvPr id="95361" name="Line 129"/>
            <p:cNvSpPr>
              <a:spLocks noChangeShapeType="1"/>
            </p:cNvSpPr>
            <p:nvPr/>
          </p:nvSpPr>
          <p:spPr bwMode="auto">
            <a:xfrm flipH="1">
              <a:off x="3372" y="5184"/>
              <a:ext cx="630" cy="3588"/>
            </a:xfrm>
            <a:prstGeom prst="line">
              <a:avLst/>
            </a:prstGeom>
            <a:noFill/>
            <a:ln w="9525">
              <a:solidFill>
                <a:srgbClr val="FFFF00"/>
              </a:solidFill>
              <a:round/>
              <a:headEnd/>
              <a:tailEnd/>
            </a:ln>
          </p:spPr>
          <p:txBody>
            <a:bodyPr/>
            <a:lstStyle/>
            <a:p>
              <a:endParaRPr lang="zh-CN" altLang="en-US"/>
            </a:p>
          </p:txBody>
        </p:sp>
        <p:sp>
          <p:nvSpPr>
            <p:cNvPr id="95362" name="Line 130"/>
            <p:cNvSpPr>
              <a:spLocks noChangeShapeType="1"/>
            </p:cNvSpPr>
            <p:nvPr/>
          </p:nvSpPr>
          <p:spPr bwMode="auto">
            <a:xfrm flipV="1">
              <a:off x="4212" y="7458"/>
              <a:ext cx="2100" cy="1314"/>
            </a:xfrm>
            <a:prstGeom prst="line">
              <a:avLst/>
            </a:prstGeom>
            <a:noFill/>
            <a:ln w="9525">
              <a:solidFill>
                <a:srgbClr val="FFFF00"/>
              </a:solidFill>
              <a:round/>
              <a:headEnd/>
              <a:tailEnd/>
            </a:ln>
          </p:spPr>
          <p:txBody>
            <a:bodyPr/>
            <a:lstStyle/>
            <a:p>
              <a:endParaRPr lang="zh-CN" altLang="en-US"/>
            </a:p>
          </p:txBody>
        </p:sp>
        <p:sp>
          <p:nvSpPr>
            <p:cNvPr id="95363" name="Line 131"/>
            <p:cNvSpPr>
              <a:spLocks noChangeShapeType="1"/>
            </p:cNvSpPr>
            <p:nvPr/>
          </p:nvSpPr>
          <p:spPr bwMode="auto">
            <a:xfrm>
              <a:off x="5997" y="5685"/>
              <a:ext cx="0" cy="1304"/>
            </a:xfrm>
            <a:prstGeom prst="line">
              <a:avLst/>
            </a:prstGeom>
            <a:noFill/>
            <a:ln w="9525">
              <a:solidFill>
                <a:srgbClr val="FFFF00"/>
              </a:solidFill>
              <a:round/>
              <a:headEnd/>
              <a:tailEnd/>
            </a:ln>
          </p:spPr>
          <p:txBody>
            <a:bodyPr/>
            <a:lstStyle/>
            <a:p>
              <a:endParaRPr lang="zh-CN" altLang="en-US"/>
            </a:p>
          </p:txBody>
        </p:sp>
        <p:sp>
          <p:nvSpPr>
            <p:cNvPr id="95364" name="AutoShape 132"/>
            <p:cNvSpPr>
              <a:spLocks noChangeArrowheads="1"/>
            </p:cNvSpPr>
            <p:nvPr/>
          </p:nvSpPr>
          <p:spPr bwMode="auto">
            <a:xfrm>
              <a:off x="7572" y="6996"/>
              <a:ext cx="2100" cy="468"/>
            </a:xfrm>
            <a:prstGeom prst="roundRect">
              <a:avLst>
                <a:gd name="adj" fmla="val 16667"/>
              </a:avLst>
            </a:prstGeom>
            <a:solidFill>
              <a:srgbClr val="FFFFFF"/>
            </a:solidFill>
            <a:ln w="9525">
              <a:solidFill>
                <a:srgbClr val="FFFF00"/>
              </a:solidFill>
              <a:round/>
              <a:headEnd/>
              <a:tailEnd/>
            </a:ln>
          </p:spPr>
          <p:txBody>
            <a:bodyPr/>
            <a:lstStyle/>
            <a:p>
              <a:pPr algn="ctr"/>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服务可持续管理</a:t>
              </a:r>
              <a:endParaRPr lang="zh-CN" altLang="en-US" sz="1400">
                <a:solidFill>
                  <a:schemeClr val="accent1"/>
                </a:solidFill>
              </a:endParaRPr>
            </a:p>
          </p:txBody>
        </p:sp>
        <p:sp>
          <p:nvSpPr>
            <p:cNvPr id="95365" name="AutoShape 133"/>
            <p:cNvSpPr>
              <a:spLocks noChangeArrowheads="1"/>
            </p:cNvSpPr>
            <p:nvPr/>
          </p:nvSpPr>
          <p:spPr bwMode="auto">
            <a:xfrm>
              <a:off x="5727" y="7947"/>
              <a:ext cx="1470" cy="2541"/>
            </a:xfrm>
            <a:prstGeom prst="flowChartDocument">
              <a:avLst/>
            </a:prstGeom>
            <a:solidFill>
              <a:srgbClr val="FFFFFF"/>
            </a:solid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财务计划</a:t>
              </a:r>
            </a:p>
            <a:p>
              <a:pPr algn="just"/>
              <a:r>
                <a:rPr lang="zh-CN" altLang="en-US" sz="1400">
                  <a:solidFill>
                    <a:schemeClr val="accent1"/>
                  </a:solidFill>
                  <a:latin typeface="Times New Roman" pitchFamily="18" charset="0"/>
                </a:rPr>
                <a:t>类型与模型</a:t>
              </a:r>
            </a:p>
            <a:p>
              <a:pPr algn="just"/>
              <a:r>
                <a:rPr lang="zh-CN" altLang="en-US" sz="1400">
                  <a:solidFill>
                    <a:schemeClr val="accent1"/>
                  </a:solidFill>
                  <a:latin typeface="Times New Roman" pitchFamily="18" charset="0"/>
                </a:rPr>
                <a:t>成本与费用</a:t>
              </a:r>
            </a:p>
            <a:p>
              <a:pPr algn="just"/>
              <a:r>
                <a:rPr lang="zh-CN" altLang="en-US" sz="1400">
                  <a:solidFill>
                    <a:schemeClr val="accent1"/>
                  </a:solidFill>
                  <a:latin typeface="Times New Roman" pitchFamily="18" charset="0"/>
                </a:rPr>
                <a:t>能力报告</a:t>
              </a:r>
            </a:p>
            <a:p>
              <a:pPr algn="just"/>
              <a:r>
                <a:rPr lang="zh-CN" altLang="en-US" sz="1400">
                  <a:solidFill>
                    <a:schemeClr val="accent1"/>
                  </a:solidFill>
                  <a:latin typeface="Times New Roman" pitchFamily="18" charset="0"/>
                </a:rPr>
                <a:t>计划（进度）</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366" name="AutoShape 134"/>
            <p:cNvSpPr>
              <a:spLocks noChangeArrowheads="1"/>
            </p:cNvSpPr>
            <p:nvPr/>
          </p:nvSpPr>
          <p:spPr bwMode="auto">
            <a:xfrm>
              <a:off x="7992" y="7962"/>
              <a:ext cx="1995" cy="2808"/>
            </a:xfrm>
            <a:prstGeom prst="flowChartDocument">
              <a:avLst/>
            </a:prstGeom>
            <a:solidFill>
              <a:srgbClr val="FFFFFF"/>
            </a:solidFill>
            <a:ln w="9525">
              <a:solidFill>
                <a:srgbClr val="FFFF00"/>
              </a:solidFill>
              <a:miter lim="800000"/>
              <a:headEnd/>
              <a:tailEnd/>
            </a:ln>
          </p:spPr>
          <p:txBody>
            <a:bodyPr/>
            <a:lstStyle/>
            <a:p>
              <a:pPr algn="just"/>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可持续计划</a:t>
              </a:r>
            </a:p>
            <a:p>
              <a:pPr algn="just"/>
              <a:r>
                <a:rPr lang="en-US" altLang="zh-CN" sz="1400">
                  <a:solidFill>
                    <a:schemeClr val="accent1"/>
                  </a:solidFill>
                  <a:latin typeface="Times New Roman" pitchFamily="18" charset="0"/>
                </a:rPr>
                <a:t>BIA</a:t>
              </a:r>
              <a:r>
                <a:rPr lang="zh-CN" altLang="en-US" sz="1400">
                  <a:solidFill>
                    <a:schemeClr val="accent1"/>
                  </a:solidFill>
                  <a:latin typeface="Times New Roman" pitchFamily="18" charset="0"/>
                </a:rPr>
                <a:t>与风险分析</a:t>
              </a:r>
            </a:p>
            <a:p>
              <a:pPr algn="just"/>
              <a:r>
                <a:rPr lang="zh-CN" altLang="en-US" sz="1400">
                  <a:solidFill>
                    <a:schemeClr val="accent1"/>
                  </a:solidFill>
                  <a:latin typeface="Times New Roman" pitchFamily="18" charset="0"/>
                </a:rPr>
                <a:t>定义需求</a:t>
              </a:r>
            </a:p>
            <a:p>
              <a:pPr algn="just"/>
              <a:r>
                <a:rPr lang="zh-CN" altLang="en-US" sz="1400">
                  <a:solidFill>
                    <a:schemeClr val="accent1"/>
                  </a:solidFill>
                  <a:latin typeface="Times New Roman" pitchFamily="18" charset="0"/>
                </a:rPr>
                <a:t>控制中心</a:t>
              </a:r>
            </a:p>
            <a:p>
              <a:pPr algn="just"/>
              <a:r>
                <a:rPr lang="en-US" altLang="zh-CN" sz="1400">
                  <a:solidFill>
                    <a:schemeClr val="accent1"/>
                  </a:solidFill>
                  <a:latin typeface="Times New Roman" pitchFamily="18" charset="0"/>
                </a:rPr>
                <a:t>DR </a:t>
              </a:r>
              <a:r>
                <a:rPr lang="zh-CN" altLang="en-US" sz="1400">
                  <a:solidFill>
                    <a:schemeClr val="accent1"/>
                  </a:solidFill>
                  <a:latin typeface="Times New Roman" pitchFamily="18" charset="0"/>
                </a:rPr>
                <a:t>合同</a:t>
              </a:r>
            </a:p>
            <a:p>
              <a:pPr algn="just"/>
              <a:r>
                <a:rPr lang="zh-CN" altLang="en-US" sz="1400">
                  <a:solidFill>
                    <a:schemeClr val="accent1"/>
                  </a:solidFill>
                  <a:latin typeface="Times New Roman" pitchFamily="18" charset="0"/>
                </a:rPr>
                <a:t>报告</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367" name="Line 135"/>
            <p:cNvSpPr>
              <a:spLocks noChangeShapeType="1"/>
            </p:cNvSpPr>
            <p:nvPr/>
          </p:nvSpPr>
          <p:spPr bwMode="auto">
            <a:xfrm>
              <a:off x="6327" y="7479"/>
              <a:ext cx="0" cy="468"/>
            </a:xfrm>
            <a:prstGeom prst="line">
              <a:avLst/>
            </a:prstGeom>
            <a:noFill/>
            <a:ln w="9525">
              <a:solidFill>
                <a:srgbClr val="FFFF00"/>
              </a:solidFill>
              <a:round/>
              <a:headEnd/>
              <a:tailEnd/>
            </a:ln>
          </p:spPr>
          <p:txBody>
            <a:bodyPr/>
            <a:lstStyle/>
            <a:p>
              <a:endParaRPr lang="zh-CN" altLang="en-US"/>
            </a:p>
          </p:txBody>
        </p:sp>
        <p:sp>
          <p:nvSpPr>
            <p:cNvPr id="95368" name="Line 136"/>
            <p:cNvSpPr>
              <a:spLocks noChangeShapeType="1"/>
            </p:cNvSpPr>
            <p:nvPr/>
          </p:nvSpPr>
          <p:spPr bwMode="auto">
            <a:xfrm>
              <a:off x="4212" y="9321"/>
              <a:ext cx="1525" cy="0"/>
            </a:xfrm>
            <a:prstGeom prst="line">
              <a:avLst/>
            </a:prstGeom>
            <a:noFill/>
            <a:ln w="9525">
              <a:solidFill>
                <a:srgbClr val="FFFF00"/>
              </a:solidFill>
              <a:round/>
              <a:headEnd/>
              <a:tailEnd/>
            </a:ln>
          </p:spPr>
          <p:txBody>
            <a:bodyPr/>
            <a:lstStyle/>
            <a:p>
              <a:endParaRPr lang="zh-CN" altLang="en-US"/>
            </a:p>
          </p:txBody>
        </p:sp>
        <p:sp>
          <p:nvSpPr>
            <p:cNvPr id="95369" name="Line 137"/>
            <p:cNvSpPr>
              <a:spLocks noChangeShapeType="1"/>
            </p:cNvSpPr>
            <p:nvPr/>
          </p:nvSpPr>
          <p:spPr bwMode="auto">
            <a:xfrm>
              <a:off x="8382" y="7464"/>
              <a:ext cx="630" cy="468"/>
            </a:xfrm>
            <a:prstGeom prst="line">
              <a:avLst/>
            </a:prstGeom>
            <a:noFill/>
            <a:ln w="9525">
              <a:solidFill>
                <a:srgbClr val="FFFF00"/>
              </a:solidFill>
              <a:round/>
              <a:headEnd/>
              <a:tailEnd/>
            </a:ln>
          </p:spPr>
          <p:txBody>
            <a:bodyPr/>
            <a:lstStyle/>
            <a:p>
              <a:endParaRPr lang="zh-CN" altLang="en-US"/>
            </a:p>
          </p:txBody>
        </p:sp>
      </p:gr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zh-CN" altLang="en-US"/>
              <a:t>服务水平管理 </a:t>
            </a:r>
          </a:p>
        </p:txBody>
      </p:sp>
      <p:sp>
        <p:nvSpPr>
          <p:cNvPr id="108547" name="Rectangle 3"/>
          <p:cNvSpPr>
            <a:spLocks noGrp="1" noChangeArrowheads="1"/>
          </p:cNvSpPr>
          <p:nvPr>
            <p:ph type="body" idx="1"/>
          </p:nvPr>
        </p:nvSpPr>
        <p:spPr/>
        <p:txBody>
          <a:bodyPr/>
          <a:lstStyle/>
          <a:p>
            <a:pPr>
              <a:buFont typeface="Wingdings" pitchFamily="2" charset="2"/>
              <a:buNone/>
            </a:pPr>
            <a:r>
              <a:rPr lang="zh-CN" altLang="en-US"/>
              <a:t>    服务水平管理（</a:t>
            </a:r>
            <a:r>
              <a:rPr lang="en-US" altLang="zh-CN"/>
              <a:t>SLM</a:t>
            </a:r>
            <a:r>
              <a:rPr lang="zh-CN" altLang="en-US"/>
              <a:t>）是一种严格的超前方法论和处理程序，是定义、协商、订约、检测和评审提供给客户的服务质量水准的流程</a:t>
            </a:r>
            <a:endParaRPr lang="en-US" altLang="zh-CN"/>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zh-CN" altLang="en-US"/>
              <a:t>服务水平管理阶段</a:t>
            </a:r>
          </a:p>
        </p:txBody>
      </p:sp>
      <p:sp>
        <p:nvSpPr>
          <p:cNvPr id="144387" name="Rectangle 3"/>
          <p:cNvSpPr>
            <a:spLocks noGrp="1" noChangeArrowheads="1"/>
          </p:cNvSpPr>
          <p:nvPr>
            <p:ph type="body" idx="1"/>
          </p:nvPr>
        </p:nvSpPr>
        <p:spPr/>
        <p:txBody>
          <a:bodyPr/>
          <a:lstStyle/>
          <a:p>
            <a:r>
              <a:rPr lang="zh-CN" altLang="en-US"/>
              <a:t>研发阶段</a:t>
            </a:r>
          </a:p>
          <a:p>
            <a:r>
              <a:rPr lang="zh-CN" altLang="en-US"/>
              <a:t>营销阶段 </a:t>
            </a:r>
          </a:p>
          <a:p>
            <a:r>
              <a:rPr lang="zh-CN" altLang="en-US"/>
              <a:t>网络部署 </a:t>
            </a:r>
          </a:p>
          <a:p>
            <a:r>
              <a:rPr lang="zh-CN" altLang="en-US"/>
              <a:t>实施阶段 </a:t>
            </a:r>
          </a:p>
          <a:p>
            <a:r>
              <a:rPr lang="zh-CN" altLang="en-US"/>
              <a:t>评估阶段 </a:t>
            </a:r>
          </a:p>
          <a:p>
            <a:endParaRPr lang="zh-CN" alt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zh-CN" altLang="en-US"/>
              <a:t>服务水平协议</a:t>
            </a:r>
            <a:r>
              <a:rPr lang="en-US" altLang="zh-CN"/>
              <a:t>(SLA )</a:t>
            </a:r>
            <a:endParaRPr lang="zh-CN" altLang="en-US"/>
          </a:p>
        </p:txBody>
      </p:sp>
      <p:sp>
        <p:nvSpPr>
          <p:cNvPr id="122883" name="Rectangle 3"/>
          <p:cNvSpPr>
            <a:spLocks noGrp="1" noChangeArrowheads="1"/>
          </p:cNvSpPr>
          <p:nvPr>
            <p:ph type="body" idx="1"/>
          </p:nvPr>
        </p:nvSpPr>
        <p:spPr/>
        <p:txBody>
          <a:bodyPr/>
          <a:lstStyle/>
          <a:p>
            <a:pPr>
              <a:lnSpc>
                <a:spcPct val="80000"/>
              </a:lnSpc>
            </a:pPr>
            <a:r>
              <a:rPr lang="zh-CN" altLang="en-US" sz="2800"/>
              <a:t>服务项目与水平</a:t>
            </a:r>
            <a:r>
              <a:rPr lang="en-US" altLang="zh-CN" sz="2800"/>
              <a:t>(Service Items &amp; Level)</a:t>
            </a:r>
          </a:p>
          <a:p>
            <a:pPr>
              <a:lnSpc>
                <a:spcPct val="80000"/>
              </a:lnSpc>
            </a:pPr>
            <a:r>
              <a:rPr lang="zh-CN" altLang="en-US" sz="2800"/>
              <a:t>安全架构</a:t>
            </a:r>
            <a:r>
              <a:rPr lang="en-US" altLang="zh-CN" sz="2800"/>
              <a:t>(Security)</a:t>
            </a:r>
          </a:p>
          <a:p>
            <a:pPr>
              <a:lnSpc>
                <a:spcPct val="80000"/>
              </a:lnSpc>
            </a:pPr>
            <a:r>
              <a:rPr lang="zh-CN" altLang="en-US" sz="2800"/>
              <a:t>追踪与报告</a:t>
            </a:r>
            <a:r>
              <a:rPr lang="en-US" altLang="zh-CN" sz="2800"/>
              <a:t>(Tracking and Reporting)</a:t>
            </a:r>
          </a:p>
          <a:p>
            <a:pPr>
              <a:lnSpc>
                <a:spcPct val="80000"/>
              </a:lnSpc>
            </a:pPr>
            <a:r>
              <a:rPr lang="zh-CN" altLang="en-US" sz="2800"/>
              <a:t>系统性能</a:t>
            </a:r>
            <a:r>
              <a:rPr lang="en-US" altLang="zh-CN" sz="2800"/>
              <a:t>(System Performance)</a:t>
            </a:r>
          </a:p>
          <a:p>
            <a:pPr>
              <a:lnSpc>
                <a:spcPct val="80000"/>
              </a:lnSpc>
            </a:pPr>
            <a:r>
              <a:rPr lang="zh-CN" altLang="en-US" sz="2800"/>
              <a:t>违约罚则</a:t>
            </a:r>
            <a:r>
              <a:rPr lang="en-US" altLang="zh-CN" sz="2800"/>
              <a:t>(Remedies)</a:t>
            </a:r>
          </a:p>
          <a:p>
            <a:pPr>
              <a:lnSpc>
                <a:spcPct val="80000"/>
              </a:lnSpc>
            </a:pPr>
            <a:r>
              <a:rPr lang="zh-CN" altLang="en-US" sz="2800"/>
              <a:t>扩充与升级</a:t>
            </a:r>
            <a:r>
              <a:rPr lang="en-US" altLang="zh-CN" sz="2800"/>
              <a:t>(Upgrades)</a:t>
            </a:r>
          </a:p>
          <a:p>
            <a:pPr>
              <a:lnSpc>
                <a:spcPct val="80000"/>
              </a:lnSpc>
            </a:pPr>
            <a:r>
              <a:rPr lang="zh-CN" altLang="en-US" sz="2800"/>
              <a:t>异常处理、备份与灾难复原</a:t>
            </a:r>
            <a:r>
              <a:rPr lang="en-US" altLang="zh-CN" sz="2800"/>
              <a:t>(Contingency, Backup, Disaster Recovery)</a:t>
            </a:r>
          </a:p>
          <a:p>
            <a:pPr>
              <a:lnSpc>
                <a:spcPct val="80000"/>
              </a:lnSpc>
            </a:pPr>
            <a:r>
              <a:rPr lang="zh-CN" altLang="en-US" sz="2800"/>
              <a:t>技术支持服务</a:t>
            </a:r>
            <a:r>
              <a:rPr lang="en-US" altLang="zh-CN" sz="2800"/>
              <a:t>(Support and Help Desk)</a:t>
            </a:r>
          </a:p>
          <a:p>
            <a:pPr>
              <a:lnSpc>
                <a:spcPct val="80000"/>
              </a:lnSpc>
            </a:pPr>
            <a:r>
              <a:rPr lang="zh-CN" altLang="en-US" sz="2800"/>
              <a:t>服务终止</a:t>
            </a:r>
            <a:r>
              <a:rPr lang="en-US" altLang="zh-CN" sz="2800"/>
              <a:t>(Termination)</a:t>
            </a:r>
            <a:r>
              <a:rPr lang="zh-CN" altLang="en-US" sz="2800"/>
              <a:t>以及所有权</a:t>
            </a:r>
            <a:r>
              <a:rPr lang="en-US" altLang="zh-CN" sz="2800"/>
              <a:t>(Ownership)</a:t>
            </a:r>
            <a:r>
              <a:rPr lang="zh-CN" altLang="en-US" sz="2800"/>
              <a:t>。</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SLM</a:t>
            </a:r>
            <a:r>
              <a:rPr lang="zh-CN" altLang="en-US"/>
              <a:t>管理过程 </a:t>
            </a:r>
          </a:p>
        </p:txBody>
      </p:sp>
      <p:grpSp>
        <p:nvGrpSpPr>
          <p:cNvPr id="2" name="Group 158"/>
          <p:cNvGrpSpPr>
            <a:grpSpLocks/>
          </p:cNvGrpSpPr>
          <p:nvPr/>
        </p:nvGrpSpPr>
        <p:grpSpPr bwMode="auto">
          <a:xfrm>
            <a:off x="971550" y="1844675"/>
            <a:ext cx="7921625" cy="3889375"/>
            <a:chOff x="2007" y="11424"/>
            <a:chExt cx="7350" cy="3483"/>
          </a:xfrm>
        </p:grpSpPr>
        <p:sp>
          <p:nvSpPr>
            <p:cNvPr id="96415" name="Oval 159"/>
            <p:cNvSpPr>
              <a:spLocks noChangeArrowheads="1"/>
            </p:cNvSpPr>
            <p:nvPr/>
          </p:nvSpPr>
          <p:spPr bwMode="auto">
            <a:xfrm>
              <a:off x="2217" y="11736"/>
              <a:ext cx="1260"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计划</a:t>
              </a:r>
            </a:p>
            <a:p>
              <a:pPr algn="ctr"/>
              <a:r>
                <a:rPr lang="zh-CN" altLang="en-US" sz="1600">
                  <a:solidFill>
                    <a:schemeClr val="accent1"/>
                  </a:solidFill>
                  <a:latin typeface="Times New Roman" pitchFamily="18" charset="0"/>
                </a:rPr>
                <a:t>实施</a:t>
              </a:r>
              <a:endParaRPr lang="zh-CN" altLang="en-US" sz="1600">
                <a:solidFill>
                  <a:schemeClr val="accent1"/>
                </a:solidFill>
              </a:endParaRPr>
            </a:p>
          </p:txBody>
        </p:sp>
        <p:sp>
          <p:nvSpPr>
            <p:cNvPr id="96416" name="Oval 160"/>
            <p:cNvSpPr>
              <a:spLocks noChangeArrowheads="1"/>
            </p:cNvSpPr>
            <p:nvPr/>
          </p:nvSpPr>
          <p:spPr bwMode="auto">
            <a:xfrm>
              <a:off x="6207" y="11499"/>
              <a:ext cx="2835" cy="1404"/>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制定服务目录；起草</a:t>
              </a:r>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；谈判参考</a:t>
              </a:r>
              <a:r>
                <a:rPr lang="en-US" altLang="zh-CN" sz="1600">
                  <a:solidFill>
                    <a:schemeClr val="accent1"/>
                  </a:solidFill>
                  <a:latin typeface="Times New Roman" pitchFamily="18" charset="0"/>
                </a:rPr>
                <a:t>OLA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UC</a:t>
              </a:r>
              <a:r>
                <a:rPr lang="zh-CN" altLang="en-US" sz="1600">
                  <a:solidFill>
                    <a:schemeClr val="accent1"/>
                  </a:solidFill>
                  <a:latin typeface="Times New Roman" pitchFamily="18" charset="0"/>
                </a:rPr>
                <a:t>签定</a:t>
              </a:r>
              <a:r>
                <a:rPr lang="en-US" altLang="zh-CN" sz="1600">
                  <a:solidFill>
                    <a:schemeClr val="accent1"/>
                  </a:solidFill>
                  <a:latin typeface="Times New Roman" pitchFamily="18" charset="0"/>
                </a:rPr>
                <a:t>SLA</a:t>
              </a:r>
              <a:endParaRPr lang="en-US" altLang="zh-CN" sz="1600">
                <a:solidFill>
                  <a:schemeClr val="accent1"/>
                </a:solidFill>
              </a:endParaRPr>
            </a:p>
          </p:txBody>
        </p:sp>
        <p:sp>
          <p:nvSpPr>
            <p:cNvPr id="96417" name="Oval 161"/>
            <p:cNvSpPr>
              <a:spLocks noChangeArrowheads="1"/>
            </p:cNvSpPr>
            <p:nvPr/>
          </p:nvSpPr>
          <p:spPr bwMode="auto">
            <a:xfrm>
              <a:off x="6822" y="13683"/>
              <a:ext cx="1785"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监控、汇报、回顾</a:t>
              </a:r>
              <a:endParaRPr lang="zh-CN" altLang="en-US" sz="1600">
                <a:solidFill>
                  <a:schemeClr val="accent1"/>
                </a:solidFill>
              </a:endParaRPr>
            </a:p>
          </p:txBody>
        </p:sp>
        <p:sp>
          <p:nvSpPr>
            <p:cNvPr id="96418" name="Oval 162"/>
            <p:cNvSpPr>
              <a:spLocks noChangeArrowheads="1"/>
            </p:cNvSpPr>
            <p:nvPr/>
          </p:nvSpPr>
          <p:spPr bwMode="auto">
            <a:xfrm>
              <a:off x="2007" y="13503"/>
              <a:ext cx="2730" cy="1404"/>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复审</a:t>
              </a:r>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OLA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UC</a:t>
              </a:r>
              <a:r>
                <a:rPr lang="zh-CN" altLang="en-US" sz="1600">
                  <a:solidFill>
                    <a:schemeClr val="accent1"/>
                  </a:solidFill>
                  <a:latin typeface="Times New Roman" pitchFamily="18" charset="0"/>
                </a:rPr>
                <a:t>；回顾</a:t>
              </a:r>
              <a:r>
                <a:rPr lang="en-US" altLang="zh-CN" sz="1600">
                  <a:solidFill>
                    <a:schemeClr val="accent1"/>
                  </a:solidFill>
                  <a:latin typeface="Times New Roman" pitchFamily="18" charset="0"/>
                </a:rPr>
                <a:t>SLM</a:t>
              </a:r>
              <a:r>
                <a:rPr lang="zh-CN" altLang="en-US" sz="1600">
                  <a:solidFill>
                    <a:schemeClr val="accent1"/>
                  </a:solidFill>
                  <a:latin typeface="Times New Roman" pitchFamily="18" charset="0"/>
                </a:rPr>
                <a:t>实施过程</a:t>
              </a:r>
              <a:endParaRPr lang="zh-CN" altLang="en-US" sz="1600">
                <a:solidFill>
                  <a:schemeClr val="accent1"/>
                </a:solidFill>
              </a:endParaRPr>
            </a:p>
          </p:txBody>
        </p:sp>
        <p:sp>
          <p:nvSpPr>
            <p:cNvPr id="96419" name="Line 163"/>
            <p:cNvSpPr>
              <a:spLocks noChangeShapeType="1"/>
            </p:cNvSpPr>
            <p:nvPr/>
          </p:nvSpPr>
          <p:spPr bwMode="auto">
            <a:xfrm>
              <a:off x="3477" y="12204"/>
              <a:ext cx="2730" cy="0"/>
            </a:xfrm>
            <a:prstGeom prst="line">
              <a:avLst/>
            </a:prstGeom>
            <a:noFill/>
            <a:ln w="9525">
              <a:solidFill>
                <a:srgbClr val="FFFF00"/>
              </a:solidFill>
              <a:round/>
              <a:headEnd/>
              <a:tailEnd type="triangle" w="med" len="med"/>
            </a:ln>
            <a:effectLst/>
          </p:spPr>
          <p:txBody>
            <a:bodyPr/>
            <a:lstStyle/>
            <a:p>
              <a:endParaRPr lang="zh-CN" altLang="en-US"/>
            </a:p>
          </p:txBody>
        </p:sp>
        <p:sp>
          <p:nvSpPr>
            <p:cNvPr id="96420" name="Line 164"/>
            <p:cNvSpPr>
              <a:spLocks noChangeShapeType="1"/>
            </p:cNvSpPr>
            <p:nvPr/>
          </p:nvSpPr>
          <p:spPr bwMode="auto">
            <a:xfrm>
              <a:off x="7707" y="12909"/>
              <a:ext cx="0" cy="780"/>
            </a:xfrm>
            <a:prstGeom prst="line">
              <a:avLst/>
            </a:prstGeom>
            <a:noFill/>
            <a:ln w="9525">
              <a:solidFill>
                <a:srgbClr val="FFFF00"/>
              </a:solidFill>
              <a:round/>
              <a:headEnd/>
              <a:tailEnd type="triangle" w="med" len="med"/>
            </a:ln>
            <a:effectLst/>
          </p:spPr>
          <p:txBody>
            <a:bodyPr/>
            <a:lstStyle/>
            <a:p>
              <a:endParaRPr lang="zh-CN" altLang="en-US"/>
            </a:p>
          </p:txBody>
        </p:sp>
        <p:sp>
          <p:nvSpPr>
            <p:cNvPr id="96421" name="Line 165"/>
            <p:cNvSpPr>
              <a:spLocks noChangeShapeType="1"/>
            </p:cNvSpPr>
            <p:nvPr/>
          </p:nvSpPr>
          <p:spPr bwMode="auto">
            <a:xfrm flipH="1">
              <a:off x="4737" y="14232"/>
              <a:ext cx="1995" cy="0"/>
            </a:xfrm>
            <a:prstGeom prst="line">
              <a:avLst/>
            </a:prstGeom>
            <a:noFill/>
            <a:ln w="9525">
              <a:solidFill>
                <a:srgbClr val="FFFF00"/>
              </a:solidFill>
              <a:round/>
              <a:headEnd/>
              <a:tailEnd type="triangle" w="med" len="med"/>
            </a:ln>
            <a:effectLst/>
          </p:spPr>
          <p:txBody>
            <a:bodyPr/>
            <a:lstStyle/>
            <a:p>
              <a:endParaRPr lang="zh-CN" altLang="en-US"/>
            </a:p>
          </p:txBody>
        </p:sp>
        <p:sp>
          <p:nvSpPr>
            <p:cNvPr id="96422" name="Line 166"/>
            <p:cNvSpPr>
              <a:spLocks noChangeShapeType="1"/>
            </p:cNvSpPr>
            <p:nvPr/>
          </p:nvSpPr>
          <p:spPr bwMode="auto">
            <a:xfrm flipV="1">
              <a:off x="4737" y="12516"/>
              <a:ext cx="1680" cy="1716"/>
            </a:xfrm>
            <a:prstGeom prst="line">
              <a:avLst/>
            </a:prstGeom>
            <a:noFill/>
            <a:ln w="9525">
              <a:solidFill>
                <a:srgbClr val="FFFF00"/>
              </a:solidFill>
              <a:round/>
              <a:headEnd/>
              <a:tailEnd type="triangle" w="med" len="med"/>
            </a:ln>
            <a:effectLst/>
          </p:spPr>
          <p:txBody>
            <a:bodyPr/>
            <a:lstStyle/>
            <a:p>
              <a:endParaRPr lang="zh-CN" altLang="en-US"/>
            </a:p>
          </p:txBody>
        </p:sp>
        <p:sp>
          <p:nvSpPr>
            <p:cNvPr id="96423" name="Rectangle 167"/>
            <p:cNvSpPr>
              <a:spLocks noChangeArrowheads="1"/>
            </p:cNvSpPr>
            <p:nvPr/>
          </p:nvSpPr>
          <p:spPr bwMode="auto">
            <a:xfrm>
              <a:off x="2232" y="11424"/>
              <a:ext cx="1365"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明确职能</a:t>
              </a:r>
              <a:endParaRPr lang="zh-CN" altLang="en-US" sz="1600">
                <a:solidFill>
                  <a:schemeClr val="accent1"/>
                </a:solidFill>
              </a:endParaRPr>
            </a:p>
          </p:txBody>
        </p:sp>
        <p:sp>
          <p:nvSpPr>
            <p:cNvPr id="96424" name="Rectangle 168"/>
            <p:cNvSpPr>
              <a:spLocks noChangeArrowheads="1"/>
            </p:cNvSpPr>
            <p:nvPr/>
          </p:nvSpPr>
          <p:spPr bwMode="auto">
            <a:xfrm>
              <a:off x="5157" y="11424"/>
              <a:ext cx="1365"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制定</a:t>
              </a:r>
              <a:r>
                <a:rPr lang="en-US" altLang="zh-CN" sz="1600">
                  <a:solidFill>
                    <a:schemeClr val="accent1"/>
                  </a:solidFill>
                  <a:latin typeface="Times New Roman" pitchFamily="18" charset="0"/>
                </a:rPr>
                <a:t>SLA</a:t>
              </a:r>
              <a:endParaRPr lang="en-US" altLang="zh-CN" sz="1600">
                <a:solidFill>
                  <a:schemeClr val="accent1"/>
                </a:solidFill>
              </a:endParaRPr>
            </a:p>
          </p:txBody>
        </p:sp>
        <p:sp>
          <p:nvSpPr>
            <p:cNvPr id="96425" name="Rectangle 169"/>
            <p:cNvSpPr>
              <a:spLocks noChangeArrowheads="1"/>
            </p:cNvSpPr>
            <p:nvPr/>
          </p:nvSpPr>
          <p:spPr bwMode="auto">
            <a:xfrm>
              <a:off x="7992" y="13140"/>
              <a:ext cx="1365"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实施管理</a:t>
              </a:r>
              <a:endParaRPr lang="zh-CN" altLang="en-US" sz="1600">
                <a:solidFill>
                  <a:schemeClr val="accent1"/>
                </a:solidFill>
              </a:endParaRPr>
            </a:p>
          </p:txBody>
        </p:sp>
        <p:sp>
          <p:nvSpPr>
            <p:cNvPr id="96426" name="Rectangle 170"/>
            <p:cNvSpPr>
              <a:spLocks noChangeArrowheads="1"/>
            </p:cNvSpPr>
            <p:nvPr/>
          </p:nvSpPr>
          <p:spPr bwMode="auto">
            <a:xfrm>
              <a:off x="2742" y="12984"/>
              <a:ext cx="1365"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定期回顾</a:t>
              </a:r>
              <a:endParaRPr lang="zh-CN" altLang="en-US" sz="1600">
                <a:solidFill>
                  <a:schemeClr val="accent1"/>
                </a:solidFill>
              </a:endParaRPr>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SLM</a:t>
            </a:r>
            <a:r>
              <a:rPr lang="zh-CN" altLang="en-US">
                <a:latin typeface="Times New Roman" pitchFamily="18" charset="0"/>
              </a:rPr>
              <a:t>与其他服务管理流程关系</a:t>
            </a:r>
            <a:r>
              <a:rPr lang="zh-CN" altLang="en-US"/>
              <a:t> </a:t>
            </a:r>
          </a:p>
        </p:txBody>
      </p:sp>
      <p:grpSp>
        <p:nvGrpSpPr>
          <p:cNvPr id="2" name="Group 4"/>
          <p:cNvGrpSpPr>
            <a:grpSpLocks/>
          </p:cNvGrpSpPr>
          <p:nvPr/>
        </p:nvGrpSpPr>
        <p:grpSpPr bwMode="auto">
          <a:xfrm>
            <a:off x="1141413" y="1409700"/>
            <a:ext cx="5716587" cy="5448300"/>
            <a:chOff x="2127" y="1782"/>
            <a:chExt cx="7335" cy="7578"/>
          </a:xfrm>
        </p:grpSpPr>
        <p:grpSp>
          <p:nvGrpSpPr>
            <p:cNvPr id="3" name="Group 5"/>
            <p:cNvGrpSpPr>
              <a:grpSpLocks/>
            </p:cNvGrpSpPr>
            <p:nvPr/>
          </p:nvGrpSpPr>
          <p:grpSpPr bwMode="auto">
            <a:xfrm>
              <a:off x="2127" y="1782"/>
              <a:ext cx="7335" cy="7302"/>
              <a:chOff x="2127" y="1782"/>
              <a:chExt cx="7335" cy="7302"/>
            </a:xfrm>
          </p:grpSpPr>
          <p:grpSp>
            <p:nvGrpSpPr>
              <p:cNvPr id="4" name="Group 6"/>
              <p:cNvGrpSpPr>
                <a:grpSpLocks/>
              </p:cNvGrpSpPr>
              <p:nvPr/>
            </p:nvGrpSpPr>
            <p:grpSpPr bwMode="auto">
              <a:xfrm>
                <a:off x="2262" y="1782"/>
                <a:ext cx="6990" cy="4338"/>
                <a:chOff x="2052" y="2265"/>
                <a:chExt cx="6990" cy="4338"/>
              </a:xfrm>
            </p:grpSpPr>
            <p:grpSp>
              <p:nvGrpSpPr>
                <p:cNvPr id="5" name="Group 7"/>
                <p:cNvGrpSpPr>
                  <a:grpSpLocks/>
                </p:cNvGrpSpPr>
                <p:nvPr/>
              </p:nvGrpSpPr>
              <p:grpSpPr bwMode="auto">
                <a:xfrm>
                  <a:off x="4377" y="2265"/>
                  <a:ext cx="4665" cy="3855"/>
                  <a:chOff x="4377" y="2265"/>
                  <a:chExt cx="4665" cy="3855"/>
                </a:xfrm>
              </p:grpSpPr>
              <p:sp>
                <p:nvSpPr>
                  <p:cNvPr id="132104" name="Rectangle 8"/>
                  <p:cNvSpPr>
                    <a:spLocks noChangeArrowheads="1"/>
                  </p:cNvSpPr>
                  <p:nvPr/>
                </p:nvSpPr>
                <p:spPr bwMode="auto">
                  <a:xfrm>
                    <a:off x="4377" y="3936"/>
                    <a:ext cx="189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服务水平管理（</a:t>
                    </a:r>
                    <a:r>
                      <a:rPr lang="en-US" altLang="zh-CN" sz="1400">
                        <a:solidFill>
                          <a:schemeClr val="accent1"/>
                        </a:solidFill>
                        <a:latin typeface="Times New Roman" pitchFamily="18" charset="0"/>
                      </a:rPr>
                      <a:t>SLA）</a:t>
                    </a:r>
                  </a:p>
                </p:txBody>
              </p:sp>
              <p:sp>
                <p:nvSpPr>
                  <p:cNvPr id="132105" name="Rectangle 9"/>
                  <p:cNvSpPr>
                    <a:spLocks noChangeArrowheads="1"/>
                  </p:cNvSpPr>
                  <p:nvPr/>
                </p:nvSpPr>
                <p:spPr bwMode="auto">
                  <a:xfrm>
                    <a:off x="4422" y="2493"/>
                    <a:ext cx="1785" cy="46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服务质量</a:t>
                    </a:r>
                  </a:p>
                </p:txBody>
              </p:sp>
              <p:sp>
                <p:nvSpPr>
                  <p:cNvPr id="132106" name="Rectangle 10"/>
                  <p:cNvSpPr>
                    <a:spLocks noChangeArrowheads="1"/>
                  </p:cNvSpPr>
                  <p:nvPr/>
                </p:nvSpPr>
                <p:spPr bwMode="auto">
                  <a:xfrm>
                    <a:off x="7257" y="3936"/>
                    <a:ext cx="178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服务台（</a:t>
                    </a:r>
                    <a:r>
                      <a:rPr lang="en-US" altLang="zh-CN" sz="1400">
                        <a:solidFill>
                          <a:schemeClr val="accent1"/>
                        </a:solidFill>
                        <a:latin typeface="Times New Roman" pitchFamily="18" charset="0"/>
                      </a:rPr>
                      <a:t>Service Desk）</a:t>
                    </a:r>
                  </a:p>
                </p:txBody>
              </p:sp>
              <p:sp>
                <p:nvSpPr>
                  <p:cNvPr id="132107" name="Oval 11"/>
                  <p:cNvSpPr>
                    <a:spLocks noChangeArrowheads="1"/>
                  </p:cNvSpPr>
                  <p:nvPr/>
                </p:nvSpPr>
                <p:spPr bwMode="auto">
                  <a:xfrm>
                    <a:off x="7707" y="2265"/>
                    <a:ext cx="945" cy="840"/>
                  </a:xfrm>
                  <a:prstGeom prst="ellipse">
                    <a:avLst/>
                  </a:prstGeom>
                  <a:solidFill>
                    <a:srgbClr val="FFFFFF"/>
                  </a:solidFill>
                  <a:ln w="9525">
                    <a:solidFill>
                      <a:srgbClr val="FFFF00"/>
                    </a:solidFill>
                    <a:round/>
                    <a:headEnd/>
                    <a:tailEnd/>
                  </a:ln>
                  <a:effectLst/>
                </p:spPr>
                <p:txBody>
                  <a:bodyPr/>
                  <a:lstStyle/>
                  <a:p>
                    <a:pPr algn="just" eaLnBrk="0" hangingPunct="0"/>
                    <a:r>
                      <a:rPr lang="zh-CN" altLang="en-US" sz="1400">
                        <a:solidFill>
                          <a:schemeClr val="accent1"/>
                        </a:solidFill>
                        <a:latin typeface="Times New Roman" pitchFamily="18" charset="0"/>
                      </a:rPr>
                      <a:t>客户</a:t>
                    </a:r>
                  </a:p>
                </p:txBody>
              </p:sp>
              <p:sp>
                <p:nvSpPr>
                  <p:cNvPr id="132108" name="Line 12"/>
                  <p:cNvSpPr>
                    <a:spLocks noChangeShapeType="1"/>
                  </p:cNvSpPr>
                  <p:nvPr/>
                </p:nvSpPr>
                <p:spPr bwMode="auto">
                  <a:xfrm>
                    <a:off x="6207" y="2688"/>
                    <a:ext cx="1470" cy="0"/>
                  </a:xfrm>
                  <a:prstGeom prst="line">
                    <a:avLst/>
                  </a:prstGeom>
                  <a:noFill/>
                  <a:ln w="9525">
                    <a:solidFill>
                      <a:srgbClr val="FFFF00"/>
                    </a:solidFill>
                    <a:round/>
                    <a:headEnd/>
                    <a:tailEnd type="triangle" w="med" len="med"/>
                  </a:ln>
                  <a:effectLst/>
                </p:spPr>
                <p:txBody>
                  <a:bodyPr/>
                  <a:lstStyle/>
                  <a:p>
                    <a:endParaRPr lang="zh-CN" altLang="en-US"/>
                  </a:p>
                </p:txBody>
              </p:sp>
              <p:sp>
                <p:nvSpPr>
                  <p:cNvPr id="132109" name="Line 13"/>
                  <p:cNvSpPr>
                    <a:spLocks noChangeShapeType="1"/>
                  </p:cNvSpPr>
                  <p:nvPr/>
                </p:nvSpPr>
                <p:spPr bwMode="auto">
                  <a:xfrm>
                    <a:off x="8202" y="3156"/>
                    <a:ext cx="0" cy="780"/>
                  </a:xfrm>
                  <a:prstGeom prst="line">
                    <a:avLst/>
                  </a:prstGeom>
                  <a:noFill/>
                  <a:ln w="9525">
                    <a:solidFill>
                      <a:srgbClr val="FFFF00"/>
                    </a:solidFill>
                    <a:round/>
                    <a:headEnd/>
                    <a:tailEnd type="triangle" w="med" len="med"/>
                  </a:ln>
                  <a:effectLst/>
                </p:spPr>
                <p:txBody>
                  <a:bodyPr/>
                  <a:lstStyle/>
                  <a:p>
                    <a:endParaRPr lang="zh-CN" altLang="en-US"/>
                  </a:p>
                </p:txBody>
              </p:sp>
              <p:sp>
                <p:nvSpPr>
                  <p:cNvPr id="132110" name="Line 14"/>
                  <p:cNvSpPr>
                    <a:spLocks noChangeShapeType="1"/>
                  </p:cNvSpPr>
                  <p:nvPr/>
                </p:nvSpPr>
                <p:spPr bwMode="auto">
                  <a:xfrm flipH="1">
                    <a:off x="6267" y="4179"/>
                    <a:ext cx="1050" cy="0"/>
                  </a:xfrm>
                  <a:prstGeom prst="line">
                    <a:avLst/>
                  </a:prstGeom>
                  <a:noFill/>
                  <a:ln w="9525">
                    <a:solidFill>
                      <a:srgbClr val="FFFF00"/>
                    </a:solidFill>
                    <a:round/>
                    <a:headEnd/>
                    <a:tailEnd type="triangle" w="med" len="med"/>
                  </a:ln>
                  <a:effectLst/>
                </p:spPr>
                <p:txBody>
                  <a:bodyPr/>
                  <a:lstStyle/>
                  <a:p>
                    <a:endParaRPr lang="zh-CN" altLang="en-US"/>
                  </a:p>
                </p:txBody>
              </p:sp>
              <p:sp>
                <p:nvSpPr>
                  <p:cNvPr id="132111" name="Rectangle 15"/>
                  <p:cNvSpPr>
                    <a:spLocks noChangeArrowheads="1"/>
                  </p:cNvSpPr>
                  <p:nvPr/>
                </p:nvSpPr>
                <p:spPr bwMode="auto">
                  <a:xfrm>
                    <a:off x="5847" y="5652"/>
                    <a:ext cx="178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400">
                        <a:solidFill>
                          <a:schemeClr val="accent1"/>
                        </a:solidFill>
                        <a:latin typeface="Times New Roman" pitchFamily="18" charset="0"/>
                      </a:rPr>
                      <a:t>可用性管理</a:t>
                    </a:r>
                  </a:p>
                </p:txBody>
              </p:sp>
              <p:sp>
                <p:nvSpPr>
                  <p:cNvPr id="132112" name="Line 16"/>
                  <p:cNvSpPr>
                    <a:spLocks noChangeShapeType="1"/>
                  </p:cNvSpPr>
                  <p:nvPr/>
                </p:nvSpPr>
                <p:spPr bwMode="auto">
                  <a:xfrm>
                    <a:off x="6282" y="4560"/>
                    <a:ext cx="450" cy="0"/>
                  </a:xfrm>
                  <a:prstGeom prst="line">
                    <a:avLst/>
                  </a:prstGeom>
                  <a:noFill/>
                  <a:ln w="9525">
                    <a:solidFill>
                      <a:srgbClr val="FFFF00"/>
                    </a:solidFill>
                    <a:round/>
                    <a:headEnd/>
                    <a:tailEnd/>
                  </a:ln>
                  <a:effectLst/>
                </p:spPr>
                <p:txBody>
                  <a:bodyPr/>
                  <a:lstStyle/>
                  <a:p>
                    <a:endParaRPr lang="zh-CN" altLang="en-US"/>
                  </a:p>
                </p:txBody>
              </p:sp>
              <p:sp>
                <p:nvSpPr>
                  <p:cNvPr id="132113" name="Line 17"/>
                  <p:cNvSpPr>
                    <a:spLocks noChangeShapeType="1"/>
                  </p:cNvSpPr>
                  <p:nvPr/>
                </p:nvSpPr>
                <p:spPr bwMode="auto">
                  <a:xfrm>
                    <a:off x="6717" y="4560"/>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32114" name="Line 18"/>
                  <p:cNvSpPr>
                    <a:spLocks noChangeShapeType="1"/>
                  </p:cNvSpPr>
                  <p:nvPr/>
                </p:nvSpPr>
                <p:spPr bwMode="auto">
                  <a:xfrm flipV="1">
                    <a:off x="5247" y="3000"/>
                    <a:ext cx="0" cy="936"/>
                  </a:xfrm>
                  <a:prstGeom prst="line">
                    <a:avLst/>
                  </a:prstGeom>
                  <a:noFill/>
                  <a:ln w="9525">
                    <a:solidFill>
                      <a:srgbClr val="FFFF00"/>
                    </a:solidFill>
                    <a:round/>
                    <a:headEnd/>
                    <a:tailEnd type="triangle" w="med" len="med"/>
                  </a:ln>
                  <a:effectLst/>
                </p:spPr>
                <p:txBody>
                  <a:bodyPr/>
                  <a:lstStyle/>
                  <a:p>
                    <a:endParaRPr lang="zh-CN" altLang="en-US"/>
                  </a:p>
                </p:txBody>
              </p:sp>
            </p:grpSp>
            <p:sp>
              <p:nvSpPr>
                <p:cNvPr id="132115" name="AutoShape 19"/>
                <p:cNvSpPr>
                  <a:spLocks noChangeArrowheads="1"/>
                </p:cNvSpPr>
                <p:nvPr/>
              </p:nvSpPr>
              <p:spPr bwMode="auto">
                <a:xfrm>
                  <a:off x="2052" y="3750"/>
                  <a:ext cx="1785" cy="1263"/>
                </a:xfrm>
                <a:prstGeom prst="roundRect">
                  <a:avLst>
                    <a:gd name="adj" fmla="val 16667"/>
                  </a:avLst>
                </a:prstGeom>
                <a:solidFill>
                  <a:srgbClr val="FFFFFF"/>
                </a:solidFill>
                <a:ln w="9525">
                  <a:solidFill>
                    <a:srgbClr val="FFFF00"/>
                  </a:solidFill>
                  <a:round/>
                  <a:headEnd/>
                  <a:tailEnd/>
                </a:ln>
                <a:effectLst/>
              </p:spPr>
              <p:txBody>
                <a:bodyPr/>
                <a:lstStyle/>
                <a:p>
                  <a:pPr algn="just" eaLnBrk="0" hangingPunct="0"/>
                  <a:r>
                    <a:rPr lang="zh-CN" altLang="en-US" sz="1400">
                      <a:solidFill>
                        <a:schemeClr val="accent1"/>
                      </a:solidFill>
                      <a:latin typeface="Times New Roman" pitchFamily="18" charset="0"/>
                    </a:rPr>
                    <a:t>成本预算服务</a:t>
                  </a:r>
                </a:p>
                <a:p>
                  <a:pPr algn="just" eaLnBrk="0" hangingPunct="0"/>
                  <a:r>
                    <a:rPr lang="zh-CN" altLang="en-US" sz="1400">
                      <a:solidFill>
                        <a:schemeClr val="accent1"/>
                      </a:solidFill>
                      <a:latin typeface="Times New Roman" pitchFamily="18" charset="0"/>
                    </a:rPr>
                    <a:t>性能提高服务</a:t>
                  </a:r>
                </a:p>
                <a:p>
                  <a:pPr algn="just" eaLnBrk="0" hangingPunct="0"/>
                  <a:r>
                    <a:rPr lang="zh-CN" altLang="en-US" sz="1400">
                      <a:solidFill>
                        <a:schemeClr val="accent1"/>
                      </a:solidFill>
                      <a:latin typeface="Times New Roman" pitchFamily="18" charset="0"/>
                    </a:rPr>
                    <a:t>灾难恢复服务</a:t>
                  </a:r>
                </a:p>
              </p:txBody>
            </p:sp>
            <p:sp>
              <p:nvSpPr>
                <p:cNvPr id="132116" name="Line 20"/>
                <p:cNvSpPr>
                  <a:spLocks noChangeShapeType="1"/>
                </p:cNvSpPr>
                <p:nvPr/>
              </p:nvSpPr>
              <p:spPr bwMode="auto">
                <a:xfrm flipH="1">
                  <a:off x="3837" y="4359"/>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132117" name="AutoShape 21"/>
                <p:cNvSpPr>
                  <a:spLocks noChangeArrowheads="1"/>
                </p:cNvSpPr>
                <p:nvPr/>
              </p:nvSpPr>
              <p:spPr bwMode="auto">
                <a:xfrm>
                  <a:off x="3792" y="5340"/>
                  <a:ext cx="1785" cy="1263"/>
                </a:xfrm>
                <a:prstGeom prst="roundRect">
                  <a:avLst>
                    <a:gd name="adj" fmla="val 16667"/>
                  </a:avLst>
                </a:prstGeom>
                <a:solidFill>
                  <a:srgbClr val="FFFFFF"/>
                </a:solidFill>
                <a:ln w="9525">
                  <a:solidFill>
                    <a:srgbClr val="FFFF00"/>
                  </a:solidFill>
                  <a:round/>
                  <a:headEnd/>
                  <a:tailEnd/>
                </a:ln>
                <a:effectLst/>
              </p:spPr>
              <p:txBody>
                <a:bodyPr/>
                <a:lstStyle/>
                <a:p>
                  <a:pPr algn="just" eaLnBrk="0" hangingPunct="0"/>
                  <a:r>
                    <a:rPr lang="zh-CN" altLang="en-US" sz="1400">
                      <a:solidFill>
                        <a:schemeClr val="accent1"/>
                      </a:solidFill>
                      <a:latin typeface="Times New Roman" pitchFamily="18" charset="0"/>
                    </a:rPr>
                    <a:t>成本预算服务</a:t>
                  </a:r>
                </a:p>
                <a:p>
                  <a:pPr algn="just" eaLnBrk="0" hangingPunct="0"/>
                  <a:r>
                    <a:rPr lang="zh-CN" altLang="en-US" sz="1400">
                      <a:solidFill>
                        <a:schemeClr val="accent1"/>
                      </a:solidFill>
                      <a:latin typeface="Times New Roman" pitchFamily="18" charset="0"/>
                    </a:rPr>
                    <a:t>性能提高服务</a:t>
                  </a:r>
                </a:p>
                <a:p>
                  <a:pPr algn="just" eaLnBrk="0" hangingPunct="0"/>
                  <a:r>
                    <a:rPr lang="zh-CN" altLang="en-US" sz="1400">
                      <a:solidFill>
                        <a:schemeClr val="accent1"/>
                      </a:solidFill>
                      <a:latin typeface="Times New Roman" pitchFamily="18" charset="0"/>
                    </a:rPr>
                    <a:t>灾难恢复服务</a:t>
                  </a:r>
                </a:p>
              </p:txBody>
            </p:sp>
            <p:sp>
              <p:nvSpPr>
                <p:cNvPr id="132118" name="Line 22"/>
                <p:cNvSpPr>
                  <a:spLocks noChangeShapeType="1"/>
                </p:cNvSpPr>
                <p:nvPr/>
              </p:nvSpPr>
              <p:spPr bwMode="auto">
                <a:xfrm flipV="1">
                  <a:off x="4737" y="4716"/>
                  <a:ext cx="0" cy="624"/>
                </a:xfrm>
                <a:prstGeom prst="line">
                  <a:avLst/>
                </a:prstGeom>
                <a:noFill/>
                <a:ln w="9525">
                  <a:solidFill>
                    <a:srgbClr val="FFFF00"/>
                  </a:solidFill>
                  <a:round/>
                  <a:headEnd/>
                  <a:tailEnd type="triangle" w="med" len="med"/>
                </a:ln>
                <a:effectLst/>
              </p:spPr>
              <p:txBody>
                <a:bodyPr/>
                <a:lstStyle/>
                <a:p>
                  <a:endParaRPr lang="zh-CN" altLang="en-US"/>
                </a:p>
              </p:txBody>
            </p:sp>
          </p:grpSp>
          <p:sp>
            <p:nvSpPr>
              <p:cNvPr id="132119" name="Rectangle 23"/>
              <p:cNvSpPr>
                <a:spLocks noChangeArrowheads="1"/>
              </p:cNvSpPr>
              <p:nvPr/>
            </p:nvSpPr>
            <p:spPr bwMode="auto">
              <a:xfrm>
                <a:off x="2127" y="4872"/>
                <a:ext cx="1575" cy="1872"/>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服务提供</a:t>
                </a:r>
              </a:p>
              <a:p>
                <a:pPr algn="just" eaLnBrk="0" hangingPunct="0"/>
                <a:r>
                  <a:rPr lang="zh-CN" altLang="en-US" sz="1400">
                    <a:solidFill>
                      <a:schemeClr val="accent1"/>
                    </a:solidFill>
                    <a:latin typeface="Times New Roman" pitchFamily="18" charset="0"/>
                  </a:rPr>
                  <a:t>能力管理</a:t>
                </a:r>
              </a:p>
              <a:p>
                <a:pPr algn="just" eaLnBrk="0" hangingPunct="0"/>
                <a:r>
                  <a:rPr lang="zh-CN" altLang="en-US" sz="1400">
                    <a:solidFill>
                      <a:schemeClr val="accent1"/>
                    </a:solidFill>
                    <a:latin typeface="Times New Roman" pitchFamily="18" charset="0"/>
                  </a:rPr>
                  <a:t>财务管理</a:t>
                </a:r>
              </a:p>
              <a:p>
                <a:pPr algn="just" eaLnBrk="0" hangingPunct="0"/>
                <a:r>
                  <a:rPr lang="zh-CN" altLang="en-US" sz="1400">
                    <a:solidFill>
                      <a:schemeClr val="accent1"/>
                    </a:solidFill>
                    <a:latin typeface="Times New Roman" pitchFamily="18" charset="0"/>
                  </a:rPr>
                  <a:t>可持续管理</a:t>
                </a:r>
              </a:p>
              <a:p>
                <a:pPr algn="just" eaLnBrk="0" hangingPunct="0"/>
                <a:r>
                  <a:rPr lang="zh-CN" altLang="en-US" sz="1400">
                    <a:solidFill>
                      <a:schemeClr val="accent1"/>
                    </a:solidFill>
                    <a:latin typeface="Times New Roman" pitchFamily="18" charset="0"/>
                  </a:rPr>
                  <a:t>可用性管理</a:t>
                </a:r>
              </a:p>
            </p:txBody>
          </p:sp>
          <p:sp>
            <p:nvSpPr>
              <p:cNvPr id="132120" name="Line 24"/>
              <p:cNvSpPr>
                <a:spLocks noChangeShapeType="1"/>
              </p:cNvSpPr>
              <p:nvPr/>
            </p:nvSpPr>
            <p:spPr bwMode="auto">
              <a:xfrm>
                <a:off x="2952" y="4560"/>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32121" name="Line 25"/>
              <p:cNvSpPr>
                <a:spLocks noChangeShapeType="1"/>
              </p:cNvSpPr>
              <p:nvPr/>
            </p:nvSpPr>
            <p:spPr bwMode="auto">
              <a:xfrm>
                <a:off x="3687" y="5496"/>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132122" name="Rectangle 26"/>
              <p:cNvSpPr>
                <a:spLocks noChangeArrowheads="1"/>
              </p:cNvSpPr>
              <p:nvPr/>
            </p:nvSpPr>
            <p:spPr bwMode="auto">
              <a:xfrm>
                <a:off x="7782" y="6276"/>
                <a:ext cx="1575" cy="1404"/>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服务支持</a:t>
                </a:r>
              </a:p>
              <a:p>
                <a:pPr algn="just" eaLnBrk="0" hangingPunct="0"/>
                <a:r>
                  <a:rPr lang="zh-CN" altLang="en-US" sz="1400">
                    <a:solidFill>
                      <a:schemeClr val="accent1"/>
                    </a:solidFill>
                    <a:latin typeface="Times New Roman" pitchFamily="18" charset="0"/>
                  </a:rPr>
                  <a:t>服务台</a:t>
                </a:r>
              </a:p>
              <a:p>
                <a:pPr algn="just" eaLnBrk="0" hangingPunct="0"/>
                <a:r>
                  <a:rPr lang="zh-CN" altLang="en-US" sz="1400">
                    <a:solidFill>
                      <a:schemeClr val="accent1"/>
                    </a:solidFill>
                    <a:latin typeface="Times New Roman" pitchFamily="18" charset="0"/>
                  </a:rPr>
                  <a:t>问题管理</a:t>
                </a:r>
              </a:p>
              <a:p>
                <a:pPr algn="just" eaLnBrk="0" hangingPunct="0"/>
                <a:r>
                  <a:rPr lang="zh-CN" altLang="en-US" sz="1400">
                    <a:solidFill>
                      <a:schemeClr val="accent1"/>
                    </a:solidFill>
                    <a:latin typeface="Times New Roman" pitchFamily="18" charset="0"/>
                  </a:rPr>
                  <a:t>变更管理</a:t>
                </a:r>
              </a:p>
            </p:txBody>
          </p:sp>
          <p:sp>
            <p:nvSpPr>
              <p:cNvPr id="132123" name="Line 27"/>
              <p:cNvSpPr>
                <a:spLocks noChangeShapeType="1"/>
              </p:cNvSpPr>
              <p:nvPr/>
            </p:nvSpPr>
            <p:spPr bwMode="auto">
              <a:xfrm>
                <a:off x="6942" y="5652"/>
                <a:ext cx="0" cy="1404"/>
              </a:xfrm>
              <a:prstGeom prst="line">
                <a:avLst/>
              </a:prstGeom>
              <a:noFill/>
              <a:ln w="9525">
                <a:solidFill>
                  <a:srgbClr val="FFFF00"/>
                </a:solidFill>
                <a:round/>
                <a:headEnd/>
                <a:tailEnd/>
              </a:ln>
              <a:effectLst/>
            </p:spPr>
            <p:txBody>
              <a:bodyPr/>
              <a:lstStyle/>
              <a:p>
                <a:endParaRPr lang="zh-CN" altLang="en-US"/>
              </a:p>
            </p:txBody>
          </p:sp>
          <p:sp>
            <p:nvSpPr>
              <p:cNvPr id="132124" name="Line 28"/>
              <p:cNvSpPr>
                <a:spLocks noChangeShapeType="1"/>
              </p:cNvSpPr>
              <p:nvPr/>
            </p:nvSpPr>
            <p:spPr bwMode="auto">
              <a:xfrm>
                <a:off x="6942" y="7056"/>
                <a:ext cx="840" cy="0"/>
              </a:xfrm>
              <a:prstGeom prst="line">
                <a:avLst/>
              </a:prstGeom>
              <a:noFill/>
              <a:ln w="9525">
                <a:solidFill>
                  <a:srgbClr val="FFFF00"/>
                </a:solidFill>
                <a:round/>
                <a:headEnd/>
                <a:tailEnd type="triangle" w="med" len="med"/>
              </a:ln>
              <a:effectLst/>
            </p:spPr>
            <p:txBody>
              <a:bodyPr/>
              <a:lstStyle/>
              <a:p>
                <a:endParaRPr lang="zh-CN" altLang="en-US"/>
              </a:p>
            </p:txBody>
          </p:sp>
          <p:sp>
            <p:nvSpPr>
              <p:cNvPr id="132125" name="AutoShape 29"/>
              <p:cNvSpPr>
                <a:spLocks noChangeArrowheads="1"/>
              </p:cNvSpPr>
              <p:nvPr/>
            </p:nvSpPr>
            <p:spPr bwMode="auto">
              <a:xfrm>
                <a:off x="7887" y="8304"/>
                <a:ext cx="1575" cy="780"/>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zh-CN" altLang="en-US" sz="1400">
                    <a:solidFill>
                      <a:schemeClr val="accent1"/>
                    </a:solidFill>
                    <a:latin typeface="Times New Roman" pitchFamily="18" charset="0"/>
                  </a:rPr>
                  <a:t>提高服务需求管理</a:t>
                </a:r>
              </a:p>
            </p:txBody>
          </p:sp>
          <p:sp>
            <p:nvSpPr>
              <p:cNvPr id="132126" name="Line 30"/>
              <p:cNvSpPr>
                <a:spLocks noChangeShapeType="1"/>
              </p:cNvSpPr>
              <p:nvPr/>
            </p:nvSpPr>
            <p:spPr bwMode="auto">
              <a:xfrm>
                <a:off x="8622" y="7680"/>
                <a:ext cx="0" cy="624"/>
              </a:xfrm>
              <a:prstGeom prst="line">
                <a:avLst/>
              </a:prstGeom>
              <a:noFill/>
              <a:ln w="9525">
                <a:solidFill>
                  <a:srgbClr val="FFFF00"/>
                </a:solidFill>
                <a:round/>
                <a:headEnd/>
                <a:tailEnd type="triangle" w="med" len="med"/>
              </a:ln>
              <a:effectLst/>
            </p:spPr>
            <p:txBody>
              <a:bodyPr/>
              <a:lstStyle/>
              <a:p>
                <a:endParaRPr lang="zh-CN" altLang="en-US"/>
              </a:p>
            </p:txBody>
          </p:sp>
        </p:grpSp>
        <p:sp>
          <p:nvSpPr>
            <p:cNvPr id="132127" name="Rectangle 31"/>
            <p:cNvSpPr>
              <a:spLocks noChangeArrowheads="1"/>
            </p:cNvSpPr>
            <p:nvPr/>
          </p:nvSpPr>
          <p:spPr bwMode="auto">
            <a:xfrm>
              <a:off x="5367" y="8112"/>
              <a:ext cx="1680" cy="1248"/>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sz="1400">
                  <a:solidFill>
                    <a:schemeClr val="accent1"/>
                  </a:solidFill>
                  <a:latin typeface="Times New Roman" pitchFamily="18" charset="0"/>
                </a:rPr>
                <a:t>IT</a:t>
              </a:r>
              <a:r>
                <a:rPr lang="zh-CN" altLang="en-US" sz="1400">
                  <a:solidFill>
                    <a:schemeClr val="accent1"/>
                  </a:solidFill>
                  <a:latin typeface="Times New Roman" pitchFamily="18" charset="0"/>
                </a:rPr>
                <a:t>基础设施</a:t>
              </a:r>
            </a:p>
            <a:p>
              <a:pPr algn="just" eaLnBrk="0" hangingPunct="0"/>
              <a:r>
                <a:rPr lang="zh-CN" altLang="en-US" sz="1400">
                  <a:solidFill>
                    <a:schemeClr val="accent1"/>
                  </a:solidFill>
                  <a:latin typeface="Times New Roman" pitchFamily="18" charset="0"/>
                </a:rPr>
                <a:t>配置管理</a:t>
              </a:r>
            </a:p>
            <a:p>
              <a:pPr algn="just" eaLnBrk="0" hangingPunct="0"/>
              <a:r>
                <a:rPr lang="zh-CN" altLang="en-US" sz="1400">
                  <a:solidFill>
                    <a:schemeClr val="accent1"/>
                  </a:solidFill>
                  <a:latin typeface="Times New Roman" pitchFamily="18" charset="0"/>
                </a:rPr>
                <a:t>发布管理</a:t>
              </a:r>
            </a:p>
          </p:txBody>
        </p:sp>
        <p:sp>
          <p:nvSpPr>
            <p:cNvPr id="132128" name="Line 32"/>
            <p:cNvSpPr>
              <a:spLocks noChangeShapeType="1"/>
            </p:cNvSpPr>
            <p:nvPr/>
          </p:nvSpPr>
          <p:spPr bwMode="auto">
            <a:xfrm flipH="1">
              <a:off x="7047" y="8727"/>
              <a:ext cx="840" cy="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zh-CN" altLang="en-US"/>
              <a:t>服务水平管理的结构与要素 </a:t>
            </a:r>
          </a:p>
        </p:txBody>
      </p:sp>
      <p:grpSp>
        <p:nvGrpSpPr>
          <p:cNvPr id="2" name="Group 4"/>
          <p:cNvGrpSpPr>
            <a:grpSpLocks/>
          </p:cNvGrpSpPr>
          <p:nvPr/>
        </p:nvGrpSpPr>
        <p:grpSpPr bwMode="auto">
          <a:xfrm>
            <a:off x="1116013" y="1341438"/>
            <a:ext cx="6769100" cy="5040312"/>
            <a:chOff x="3162" y="10644"/>
            <a:chExt cx="6825" cy="3900"/>
          </a:xfrm>
        </p:grpSpPr>
        <p:sp>
          <p:nvSpPr>
            <p:cNvPr id="123909" name="Rectangle 5"/>
            <p:cNvSpPr>
              <a:spLocks noChangeArrowheads="1"/>
            </p:cNvSpPr>
            <p:nvPr/>
          </p:nvSpPr>
          <p:spPr bwMode="auto">
            <a:xfrm>
              <a:off x="4842" y="10644"/>
              <a:ext cx="1470" cy="468"/>
            </a:xfrm>
            <a:prstGeom prst="rect">
              <a:avLst/>
            </a:prstGeom>
            <a:solidFill>
              <a:srgbClr val="FFFFFF"/>
            </a:solidFill>
            <a:ln w="9525">
              <a:solidFill>
                <a:srgbClr val="FFFF00"/>
              </a:solidFill>
              <a:miter lim="800000"/>
              <a:headEnd/>
              <a:tailEnd/>
            </a:ln>
          </p:spPr>
          <p:txBody>
            <a:bodyPr/>
            <a:lstStyle/>
            <a:p>
              <a:pPr algn="ctr"/>
              <a:r>
                <a:rPr lang="zh-CN" altLang="en-US">
                  <a:solidFill>
                    <a:schemeClr val="accent1"/>
                  </a:solidFill>
                  <a:latin typeface="Times New Roman" pitchFamily="18" charset="0"/>
                </a:rPr>
                <a:t>客户</a:t>
              </a:r>
              <a:endParaRPr lang="zh-CN" altLang="en-US">
                <a:solidFill>
                  <a:schemeClr val="accent1"/>
                </a:solidFill>
              </a:endParaRPr>
            </a:p>
          </p:txBody>
        </p:sp>
        <p:sp>
          <p:nvSpPr>
            <p:cNvPr id="123910" name="Rectangle 6"/>
            <p:cNvSpPr>
              <a:spLocks noChangeArrowheads="1"/>
            </p:cNvSpPr>
            <p:nvPr/>
          </p:nvSpPr>
          <p:spPr bwMode="auto">
            <a:xfrm>
              <a:off x="3162" y="11892"/>
              <a:ext cx="4935" cy="1404"/>
            </a:xfrm>
            <a:prstGeom prst="rect">
              <a:avLst/>
            </a:prstGeom>
            <a:solidFill>
              <a:srgbClr val="FFFFFF"/>
            </a:solidFill>
            <a:ln w="9525">
              <a:solidFill>
                <a:srgbClr val="FFFF00"/>
              </a:solidFill>
              <a:miter lim="800000"/>
              <a:headEnd/>
              <a:tailEnd/>
            </a:ln>
          </p:spPr>
          <p:txBody>
            <a:bodyPr/>
            <a:lstStyle/>
            <a:p>
              <a:pPr algn="just"/>
              <a:r>
                <a:rPr lang="en-US" altLang="zh-CN">
                  <a:solidFill>
                    <a:schemeClr val="accent1"/>
                  </a:solidFill>
                  <a:latin typeface="Times New Roman" pitchFamily="18" charset="0"/>
                </a:rPr>
                <a:t>IT</a:t>
              </a:r>
              <a:r>
                <a:rPr lang="zh-CN" altLang="en-US">
                  <a:solidFill>
                    <a:schemeClr val="accent1"/>
                  </a:solidFill>
                  <a:latin typeface="Times New Roman" pitchFamily="18" charset="0"/>
                </a:rPr>
                <a:t>部门</a:t>
              </a:r>
              <a:endParaRPr lang="zh-CN" altLang="en-US">
                <a:solidFill>
                  <a:schemeClr val="accent1"/>
                </a:solidFill>
              </a:endParaRPr>
            </a:p>
          </p:txBody>
        </p:sp>
        <p:sp>
          <p:nvSpPr>
            <p:cNvPr id="123911" name="Rectangle 7"/>
            <p:cNvSpPr>
              <a:spLocks noChangeArrowheads="1"/>
            </p:cNvSpPr>
            <p:nvPr/>
          </p:nvSpPr>
          <p:spPr bwMode="auto">
            <a:xfrm>
              <a:off x="3477" y="12516"/>
              <a:ext cx="525" cy="468"/>
            </a:xfrm>
            <a:prstGeom prst="rect">
              <a:avLst/>
            </a:prstGeom>
            <a:solidFill>
              <a:srgbClr val="FFFFFF"/>
            </a:solidFill>
            <a:ln w="9525">
              <a:solidFill>
                <a:srgbClr val="FFFF00"/>
              </a:solidFill>
              <a:miter lim="800000"/>
              <a:headEnd/>
              <a:tailEnd/>
            </a:ln>
          </p:spPr>
          <p:txBody>
            <a:bodyPr/>
            <a:lstStyle/>
            <a:p>
              <a:pPr algn="ctr"/>
              <a:r>
                <a:rPr lang="en-US" altLang="zh-CN">
                  <a:solidFill>
                    <a:schemeClr val="accent1"/>
                  </a:solidFill>
                  <a:latin typeface="Times New Roman" pitchFamily="18" charset="0"/>
                </a:rPr>
                <a:t>1</a:t>
              </a:r>
              <a:endParaRPr lang="en-US" altLang="zh-CN">
                <a:solidFill>
                  <a:schemeClr val="accent1"/>
                </a:solidFill>
              </a:endParaRPr>
            </a:p>
          </p:txBody>
        </p:sp>
        <p:sp>
          <p:nvSpPr>
            <p:cNvPr id="123912" name="Rectangle 8"/>
            <p:cNvSpPr>
              <a:spLocks noChangeArrowheads="1"/>
            </p:cNvSpPr>
            <p:nvPr/>
          </p:nvSpPr>
          <p:spPr bwMode="auto">
            <a:xfrm>
              <a:off x="4947" y="12516"/>
              <a:ext cx="525" cy="468"/>
            </a:xfrm>
            <a:prstGeom prst="rect">
              <a:avLst/>
            </a:prstGeom>
            <a:solidFill>
              <a:srgbClr val="FFFFFF"/>
            </a:solidFill>
            <a:ln w="9525">
              <a:solidFill>
                <a:srgbClr val="FFFF00"/>
              </a:solidFill>
              <a:miter lim="800000"/>
              <a:headEnd/>
              <a:tailEnd/>
            </a:ln>
          </p:spPr>
          <p:txBody>
            <a:bodyPr/>
            <a:lstStyle/>
            <a:p>
              <a:pPr algn="ctr"/>
              <a:r>
                <a:rPr lang="en-US" altLang="zh-CN">
                  <a:solidFill>
                    <a:schemeClr val="accent1"/>
                  </a:solidFill>
                  <a:latin typeface="Times New Roman" pitchFamily="18" charset="0"/>
                </a:rPr>
                <a:t>2</a:t>
              </a:r>
              <a:endParaRPr lang="en-US" altLang="zh-CN">
                <a:solidFill>
                  <a:schemeClr val="accent1"/>
                </a:solidFill>
              </a:endParaRPr>
            </a:p>
          </p:txBody>
        </p:sp>
        <p:sp>
          <p:nvSpPr>
            <p:cNvPr id="123913" name="Rectangle 9"/>
            <p:cNvSpPr>
              <a:spLocks noChangeArrowheads="1"/>
            </p:cNvSpPr>
            <p:nvPr/>
          </p:nvSpPr>
          <p:spPr bwMode="auto">
            <a:xfrm>
              <a:off x="7152" y="12516"/>
              <a:ext cx="525" cy="468"/>
            </a:xfrm>
            <a:prstGeom prst="rect">
              <a:avLst/>
            </a:prstGeom>
            <a:solidFill>
              <a:srgbClr val="FFFFFF"/>
            </a:solidFill>
            <a:ln w="9525">
              <a:solidFill>
                <a:srgbClr val="FFFF00"/>
              </a:solidFill>
              <a:miter lim="800000"/>
              <a:headEnd/>
              <a:tailEnd/>
            </a:ln>
          </p:spPr>
          <p:txBody>
            <a:bodyPr/>
            <a:lstStyle/>
            <a:p>
              <a:pPr algn="ctr"/>
              <a:r>
                <a:rPr lang="en-US" altLang="zh-CN">
                  <a:solidFill>
                    <a:schemeClr val="accent1"/>
                  </a:solidFill>
                  <a:latin typeface="Times New Roman" pitchFamily="18" charset="0"/>
                </a:rPr>
                <a:t>N</a:t>
              </a:r>
              <a:endParaRPr lang="en-US" altLang="zh-CN">
                <a:solidFill>
                  <a:schemeClr val="accent1"/>
                </a:solidFill>
              </a:endParaRPr>
            </a:p>
          </p:txBody>
        </p:sp>
        <p:sp>
          <p:nvSpPr>
            <p:cNvPr id="123914" name="Line 10"/>
            <p:cNvSpPr>
              <a:spLocks noChangeShapeType="1"/>
            </p:cNvSpPr>
            <p:nvPr/>
          </p:nvSpPr>
          <p:spPr bwMode="auto">
            <a:xfrm>
              <a:off x="5577" y="11112"/>
              <a:ext cx="0" cy="780"/>
            </a:xfrm>
            <a:prstGeom prst="line">
              <a:avLst/>
            </a:prstGeom>
            <a:noFill/>
            <a:ln w="9525">
              <a:solidFill>
                <a:srgbClr val="FFFF00"/>
              </a:solidFill>
              <a:round/>
              <a:headEnd type="triangle" w="med" len="med"/>
              <a:tailEnd type="triangle" w="med" len="med"/>
            </a:ln>
          </p:spPr>
          <p:txBody>
            <a:bodyPr/>
            <a:lstStyle/>
            <a:p>
              <a:endParaRPr lang="zh-CN" altLang="en-US"/>
            </a:p>
          </p:txBody>
        </p:sp>
        <p:sp>
          <p:nvSpPr>
            <p:cNvPr id="123915" name="Rectangle 11"/>
            <p:cNvSpPr>
              <a:spLocks noChangeArrowheads="1"/>
            </p:cNvSpPr>
            <p:nvPr/>
          </p:nvSpPr>
          <p:spPr bwMode="auto">
            <a:xfrm>
              <a:off x="5787" y="11271"/>
              <a:ext cx="840" cy="468"/>
            </a:xfrm>
            <a:prstGeom prst="rect">
              <a:avLst/>
            </a:prstGeom>
            <a:solidFill>
              <a:srgbClr val="FFFFFF"/>
            </a:solidFill>
            <a:ln w="9525">
              <a:solidFill>
                <a:srgbClr val="FFFF00"/>
              </a:solidFill>
              <a:miter lim="800000"/>
              <a:headEnd/>
              <a:tailEnd/>
            </a:ln>
          </p:spPr>
          <p:txBody>
            <a:bodyPr/>
            <a:lstStyle/>
            <a:p>
              <a:pPr algn="just"/>
              <a:r>
                <a:rPr lang="en-US" altLang="zh-CN">
                  <a:solidFill>
                    <a:schemeClr val="accent1"/>
                  </a:solidFill>
                  <a:latin typeface="Times New Roman" pitchFamily="18" charset="0"/>
                </a:rPr>
                <a:t>SLA</a:t>
              </a:r>
              <a:endParaRPr lang="en-US" altLang="zh-CN">
                <a:solidFill>
                  <a:schemeClr val="accent1"/>
                </a:solidFill>
              </a:endParaRPr>
            </a:p>
          </p:txBody>
        </p:sp>
        <p:sp>
          <p:nvSpPr>
            <p:cNvPr id="123916" name="Line 12"/>
            <p:cNvSpPr>
              <a:spLocks noChangeShapeType="1"/>
            </p:cNvSpPr>
            <p:nvPr/>
          </p:nvSpPr>
          <p:spPr bwMode="auto">
            <a:xfrm>
              <a:off x="3777" y="12828"/>
              <a:ext cx="1410"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23917" name="Rectangle 13"/>
            <p:cNvSpPr>
              <a:spLocks noChangeArrowheads="1"/>
            </p:cNvSpPr>
            <p:nvPr/>
          </p:nvSpPr>
          <p:spPr bwMode="auto">
            <a:xfrm>
              <a:off x="4107" y="12204"/>
              <a:ext cx="840" cy="468"/>
            </a:xfrm>
            <a:prstGeom prst="rect">
              <a:avLst/>
            </a:prstGeom>
            <a:solidFill>
              <a:srgbClr val="FFFFFF"/>
            </a:solidFill>
            <a:ln w="9525">
              <a:solidFill>
                <a:srgbClr val="FFFF00"/>
              </a:solidFill>
              <a:miter lim="800000"/>
              <a:headEnd/>
              <a:tailEnd/>
            </a:ln>
          </p:spPr>
          <p:txBody>
            <a:bodyPr/>
            <a:lstStyle/>
            <a:p>
              <a:pPr algn="just"/>
              <a:r>
                <a:rPr lang="en-US" altLang="zh-CN">
                  <a:solidFill>
                    <a:schemeClr val="accent1"/>
                  </a:solidFill>
                  <a:latin typeface="Times New Roman" pitchFamily="18" charset="0"/>
                </a:rPr>
                <a:t>OLA</a:t>
              </a:r>
              <a:endParaRPr lang="en-US" altLang="zh-CN">
                <a:solidFill>
                  <a:schemeClr val="accent1"/>
                </a:solidFill>
              </a:endParaRPr>
            </a:p>
          </p:txBody>
        </p:sp>
        <p:sp>
          <p:nvSpPr>
            <p:cNvPr id="123918" name="Line 14"/>
            <p:cNvSpPr>
              <a:spLocks noChangeShapeType="1"/>
            </p:cNvSpPr>
            <p:nvPr/>
          </p:nvSpPr>
          <p:spPr bwMode="auto">
            <a:xfrm>
              <a:off x="5472" y="12747"/>
              <a:ext cx="1680" cy="0"/>
            </a:xfrm>
            <a:prstGeom prst="line">
              <a:avLst/>
            </a:prstGeom>
            <a:noFill/>
            <a:ln w="9525">
              <a:solidFill>
                <a:srgbClr val="FFFF00"/>
              </a:solidFill>
              <a:prstDash val="dashDot"/>
              <a:round/>
              <a:headEnd/>
              <a:tailEnd/>
            </a:ln>
            <a:effectLst/>
          </p:spPr>
          <p:txBody>
            <a:bodyPr/>
            <a:lstStyle/>
            <a:p>
              <a:endParaRPr lang="zh-CN" altLang="en-US"/>
            </a:p>
          </p:txBody>
        </p:sp>
        <p:sp>
          <p:nvSpPr>
            <p:cNvPr id="123919" name="Rectangle 15"/>
            <p:cNvSpPr>
              <a:spLocks noChangeArrowheads="1"/>
            </p:cNvSpPr>
            <p:nvPr/>
          </p:nvSpPr>
          <p:spPr bwMode="auto">
            <a:xfrm>
              <a:off x="4497" y="14076"/>
              <a:ext cx="2205" cy="468"/>
            </a:xfrm>
            <a:prstGeom prst="rect">
              <a:avLst/>
            </a:prstGeom>
            <a:solidFill>
              <a:srgbClr val="FFFFFF"/>
            </a:solidFill>
            <a:ln w="9525">
              <a:solidFill>
                <a:srgbClr val="FFFF00"/>
              </a:solidFill>
              <a:miter lim="800000"/>
              <a:headEnd/>
              <a:tailEnd/>
            </a:ln>
          </p:spPr>
          <p:txBody>
            <a:bodyPr/>
            <a:lstStyle/>
            <a:p>
              <a:pPr algn="ctr"/>
              <a:r>
                <a:rPr lang="zh-CN" altLang="en-US">
                  <a:solidFill>
                    <a:schemeClr val="accent1"/>
                  </a:solidFill>
                  <a:latin typeface="Times New Roman" pitchFamily="18" charset="0"/>
                </a:rPr>
                <a:t>第三方服务提供商</a:t>
              </a:r>
              <a:endParaRPr lang="zh-CN" altLang="en-US">
                <a:solidFill>
                  <a:schemeClr val="accent1"/>
                </a:solidFill>
              </a:endParaRPr>
            </a:p>
          </p:txBody>
        </p:sp>
        <p:sp>
          <p:nvSpPr>
            <p:cNvPr id="123920" name="Line 16"/>
            <p:cNvSpPr>
              <a:spLocks noChangeShapeType="1"/>
            </p:cNvSpPr>
            <p:nvPr/>
          </p:nvSpPr>
          <p:spPr bwMode="auto">
            <a:xfrm>
              <a:off x="5577" y="13296"/>
              <a:ext cx="0" cy="780"/>
            </a:xfrm>
            <a:prstGeom prst="line">
              <a:avLst/>
            </a:prstGeom>
            <a:noFill/>
            <a:ln w="9525">
              <a:solidFill>
                <a:srgbClr val="FFFF00"/>
              </a:solidFill>
              <a:round/>
              <a:headEnd type="triangle" w="med" len="med"/>
              <a:tailEnd type="triangle" w="med" len="med"/>
            </a:ln>
          </p:spPr>
          <p:txBody>
            <a:bodyPr/>
            <a:lstStyle/>
            <a:p>
              <a:endParaRPr lang="zh-CN" altLang="en-US"/>
            </a:p>
          </p:txBody>
        </p:sp>
        <p:sp>
          <p:nvSpPr>
            <p:cNvPr id="123921" name="Rectangle 17"/>
            <p:cNvSpPr>
              <a:spLocks noChangeArrowheads="1"/>
            </p:cNvSpPr>
            <p:nvPr/>
          </p:nvSpPr>
          <p:spPr bwMode="auto">
            <a:xfrm>
              <a:off x="5787" y="13452"/>
              <a:ext cx="840" cy="468"/>
            </a:xfrm>
            <a:prstGeom prst="rect">
              <a:avLst/>
            </a:prstGeom>
            <a:solidFill>
              <a:srgbClr val="FFFFFF"/>
            </a:solidFill>
            <a:ln w="9525">
              <a:solidFill>
                <a:srgbClr val="FFFF00"/>
              </a:solidFill>
              <a:miter lim="800000"/>
              <a:headEnd/>
              <a:tailEnd/>
            </a:ln>
          </p:spPr>
          <p:txBody>
            <a:bodyPr/>
            <a:lstStyle/>
            <a:p>
              <a:pPr algn="just"/>
              <a:r>
                <a:rPr lang="en-US" altLang="zh-CN">
                  <a:solidFill>
                    <a:schemeClr val="accent1"/>
                  </a:solidFill>
                  <a:latin typeface="Times New Roman" pitchFamily="18" charset="0"/>
                </a:rPr>
                <a:t>UC</a:t>
              </a:r>
              <a:endParaRPr lang="en-US" altLang="zh-CN">
                <a:solidFill>
                  <a:schemeClr val="accent1"/>
                </a:solidFill>
              </a:endParaRPr>
            </a:p>
          </p:txBody>
        </p:sp>
        <p:sp>
          <p:nvSpPr>
            <p:cNvPr id="123922" name="AutoShape 18"/>
            <p:cNvSpPr>
              <a:spLocks/>
            </p:cNvSpPr>
            <p:nvPr/>
          </p:nvSpPr>
          <p:spPr bwMode="auto">
            <a:xfrm>
              <a:off x="8202" y="12516"/>
              <a:ext cx="105" cy="1872"/>
            </a:xfrm>
            <a:prstGeom prst="rightBrace">
              <a:avLst>
                <a:gd name="adj1" fmla="val 148571"/>
                <a:gd name="adj2" fmla="val 50000"/>
              </a:avLst>
            </a:prstGeom>
            <a:noFill/>
            <a:ln w="9525">
              <a:solidFill>
                <a:srgbClr val="FFFF00"/>
              </a:solidFill>
              <a:round/>
              <a:headEnd/>
              <a:tailEnd/>
            </a:ln>
            <a:effectLst/>
          </p:spPr>
          <p:txBody>
            <a:bodyPr/>
            <a:lstStyle/>
            <a:p>
              <a:endParaRPr lang="zh-CN" altLang="en-US"/>
            </a:p>
          </p:txBody>
        </p:sp>
        <p:sp>
          <p:nvSpPr>
            <p:cNvPr id="123923" name="Rectangle 19"/>
            <p:cNvSpPr>
              <a:spLocks noChangeArrowheads="1"/>
            </p:cNvSpPr>
            <p:nvPr/>
          </p:nvSpPr>
          <p:spPr bwMode="auto">
            <a:xfrm>
              <a:off x="8622" y="13296"/>
              <a:ext cx="1365" cy="468"/>
            </a:xfrm>
            <a:prstGeom prst="rect">
              <a:avLst/>
            </a:prstGeom>
            <a:solidFill>
              <a:srgbClr val="FFFFFF"/>
            </a:solidFill>
            <a:ln w="9525">
              <a:solidFill>
                <a:srgbClr val="FFFF00"/>
              </a:solidFill>
              <a:miter lim="800000"/>
              <a:headEnd/>
              <a:tailEnd/>
            </a:ln>
          </p:spPr>
          <p:txBody>
            <a:bodyPr/>
            <a:lstStyle/>
            <a:p>
              <a:pPr algn="just"/>
              <a:r>
                <a:rPr lang="zh-CN" altLang="en-US">
                  <a:solidFill>
                    <a:schemeClr val="accent1"/>
                  </a:solidFill>
                  <a:latin typeface="Times New Roman" pitchFamily="18" charset="0"/>
                </a:rPr>
                <a:t>服务提供方</a:t>
              </a:r>
              <a:endParaRPr lang="zh-CN" altLang="en-US">
                <a:solidFill>
                  <a:schemeClr val="accent1"/>
                </a:solidFill>
              </a:endParaRPr>
            </a:p>
          </p:txBody>
        </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zh-CN" altLang="en-US">
                <a:latin typeface="Times New Roman" pitchFamily="18" charset="0"/>
              </a:rPr>
              <a:t>服务目录与</a:t>
            </a:r>
            <a:r>
              <a:rPr lang="en-US" altLang="zh-CN">
                <a:latin typeface="Times New Roman" pitchFamily="18" charset="0"/>
                <a:cs typeface="Times New Roman" pitchFamily="18" charset="0"/>
              </a:rPr>
              <a:t>SLA</a:t>
            </a:r>
            <a:r>
              <a:rPr lang="zh-CN" altLang="en-US">
                <a:latin typeface="Times New Roman" pitchFamily="18" charset="0"/>
              </a:rPr>
              <a:t>关系</a:t>
            </a:r>
            <a:r>
              <a:rPr lang="zh-CN" altLang="en-US"/>
              <a:t> </a:t>
            </a:r>
          </a:p>
        </p:txBody>
      </p:sp>
      <p:grpSp>
        <p:nvGrpSpPr>
          <p:cNvPr id="2" name="Group 4"/>
          <p:cNvGrpSpPr>
            <a:grpSpLocks/>
          </p:cNvGrpSpPr>
          <p:nvPr/>
        </p:nvGrpSpPr>
        <p:grpSpPr bwMode="auto">
          <a:xfrm>
            <a:off x="838200" y="1447800"/>
            <a:ext cx="7467600" cy="5181600"/>
            <a:chOff x="2247" y="1908"/>
            <a:chExt cx="6465" cy="4137"/>
          </a:xfrm>
        </p:grpSpPr>
        <p:sp>
          <p:nvSpPr>
            <p:cNvPr id="133125" name="Rectangle 5"/>
            <p:cNvSpPr>
              <a:spLocks noChangeArrowheads="1"/>
            </p:cNvSpPr>
            <p:nvPr/>
          </p:nvSpPr>
          <p:spPr bwMode="auto">
            <a:xfrm>
              <a:off x="7347" y="4953"/>
              <a:ext cx="1365" cy="1092"/>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金</a:t>
              </a:r>
            </a:p>
            <a:p>
              <a:pPr algn="just" eaLnBrk="0" hangingPunct="0"/>
              <a:r>
                <a:rPr lang="zh-CN" altLang="en-US">
                  <a:solidFill>
                    <a:schemeClr val="accent1"/>
                  </a:solidFill>
                  <a:latin typeface="Times New Roman" pitchFamily="18" charset="0"/>
                </a:rPr>
                <a:t>银</a:t>
              </a:r>
            </a:p>
            <a:p>
              <a:pPr algn="just" eaLnBrk="0" hangingPunct="0"/>
              <a:r>
                <a:rPr lang="zh-CN" altLang="en-US">
                  <a:solidFill>
                    <a:schemeClr val="accent1"/>
                  </a:solidFill>
                  <a:latin typeface="Times New Roman" pitchFamily="18" charset="0"/>
                </a:rPr>
                <a:t>铜</a:t>
              </a:r>
            </a:p>
          </p:txBody>
        </p:sp>
        <p:sp>
          <p:nvSpPr>
            <p:cNvPr id="133126" name="AutoShape 6"/>
            <p:cNvSpPr>
              <a:spLocks noChangeArrowheads="1"/>
            </p:cNvSpPr>
            <p:nvPr/>
          </p:nvSpPr>
          <p:spPr bwMode="auto">
            <a:xfrm>
              <a:off x="2247" y="2376"/>
              <a:ext cx="1365" cy="1404"/>
            </a:xfrm>
            <a:prstGeom prst="flowChartMultidocumen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选项</a:t>
              </a:r>
            </a:p>
            <a:p>
              <a:pPr algn="just" eaLnBrk="0" hangingPunct="0"/>
              <a:r>
                <a:rPr lang="zh-CN" altLang="en-US">
                  <a:solidFill>
                    <a:schemeClr val="accent1"/>
                  </a:solidFill>
                  <a:latin typeface="Times New Roman" pitchFamily="18" charset="0"/>
                </a:rPr>
                <a:t>参数</a:t>
              </a:r>
            </a:p>
            <a:p>
              <a:pPr algn="just" eaLnBrk="0" hangingPunct="0"/>
              <a:r>
                <a:rPr lang="zh-CN" altLang="en-US">
                  <a:solidFill>
                    <a:schemeClr val="accent1"/>
                  </a:solidFill>
                  <a:latin typeface="Times New Roman" pitchFamily="18" charset="0"/>
                </a:rPr>
                <a:t>水平</a:t>
              </a:r>
            </a:p>
          </p:txBody>
        </p:sp>
        <p:sp>
          <p:nvSpPr>
            <p:cNvPr id="133127" name="Rectangle 7"/>
            <p:cNvSpPr>
              <a:spLocks noChangeArrowheads="1"/>
            </p:cNvSpPr>
            <p:nvPr/>
          </p:nvSpPr>
          <p:spPr bwMode="auto">
            <a:xfrm>
              <a:off x="2352" y="1908"/>
              <a:ext cx="136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服务目录</a:t>
              </a:r>
            </a:p>
          </p:txBody>
        </p:sp>
        <p:sp>
          <p:nvSpPr>
            <p:cNvPr id="133128" name="AutoShape 8"/>
            <p:cNvSpPr>
              <a:spLocks noChangeArrowheads="1"/>
            </p:cNvSpPr>
            <p:nvPr/>
          </p:nvSpPr>
          <p:spPr bwMode="auto">
            <a:xfrm>
              <a:off x="4812" y="2376"/>
              <a:ext cx="1785" cy="468"/>
            </a:xfrm>
            <a:prstGeom prst="roundRect">
              <a:avLst>
                <a:gd name="adj" fmla="val 16667"/>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服务请求（</a:t>
              </a:r>
              <a:r>
                <a:rPr lang="en-US" altLang="zh-CN">
                  <a:solidFill>
                    <a:schemeClr val="accent1"/>
                  </a:solidFill>
                  <a:latin typeface="Times New Roman" pitchFamily="18" charset="0"/>
                </a:rPr>
                <a:t>RFS）</a:t>
              </a:r>
            </a:p>
          </p:txBody>
        </p:sp>
        <p:sp>
          <p:nvSpPr>
            <p:cNvPr id="133129" name="AutoShape 9"/>
            <p:cNvSpPr>
              <a:spLocks noChangeArrowheads="1"/>
            </p:cNvSpPr>
            <p:nvPr/>
          </p:nvSpPr>
          <p:spPr bwMode="auto">
            <a:xfrm>
              <a:off x="3687" y="4092"/>
              <a:ext cx="1365" cy="468"/>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SLA</a:t>
              </a:r>
            </a:p>
          </p:txBody>
        </p:sp>
        <p:sp>
          <p:nvSpPr>
            <p:cNvPr id="133130" name="AutoShape 10"/>
            <p:cNvSpPr>
              <a:spLocks noChangeArrowheads="1"/>
            </p:cNvSpPr>
            <p:nvPr/>
          </p:nvSpPr>
          <p:spPr bwMode="auto">
            <a:xfrm>
              <a:off x="6312" y="4092"/>
              <a:ext cx="1365" cy="468"/>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SLA</a:t>
              </a:r>
            </a:p>
          </p:txBody>
        </p:sp>
        <p:sp>
          <p:nvSpPr>
            <p:cNvPr id="133131" name="AutoShape 11"/>
            <p:cNvSpPr>
              <a:spLocks noChangeArrowheads="1"/>
            </p:cNvSpPr>
            <p:nvPr/>
          </p:nvSpPr>
          <p:spPr bwMode="auto">
            <a:xfrm>
              <a:off x="2637" y="5250"/>
              <a:ext cx="945" cy="468"/>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OLA</a:t>
              </a:r>
            </a:p>
          </p:txBody>
        </p:sp>
        <p:sp>
          <p:nvSpPr>
            <p:cNvPr id="133132" name="AutoShape 12"/>
            <p:cNvSpPr>
              <a:spLocks noChangeArrowheads="1"/>
            </p:cNvSpPr>
            <p:nvPr/>
          </p:nvSpPr>
          <p:spPr bwMode="auto">
            <a:xfrm>
              <a:off x="5157" y="5259"/>
              <a:ext cx="945" cy="468"/>
            </a:xfrm>
            <a:prstGeom prst="roundRect">
              <a:avLst>
                <a:gd name="adj" fmla="val 16667"/>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UC</a:t>
              </a:r>
            </a:p>
          </p:txBody>
        </p:sp>
        <p:sp>
          <p:nvSpPr>
            <p:cNvPr id="133133" name="Line 13"/>
            <p:cNvSpPr>
              <a:spLocks noChangeShapeType="1"/>
            </p:cNvSpPr>
            <p:nvPr/>
          </p:nvSpPr>
          <p:spPr bwMode="auto">
            <a:xfrm>
              <a:off x="6837" y="4560"/>
              <a:ext cx="0" cy="1248"/>
            </a:xfrm>
            <a:prstGeom prst="line">
              <a:avLst/>
            </a:prstGeom>
            <a:noFill/>
            <a:ln w="9525">
              <a:solidFill>
                <a:srgbClr val="FFFF00"/>
              </a:solidFill>
              <a:round/>
              <a:headEnd/>
              <a:tailEnd/>
            </a:ln>
            <a:effectLst/>
          </p:spPr>
          <p:txBody>
            <a:bodyPr/>
            <a:lstStyle/>
            <a:p>
              <a:endParaRPr lang="zh-CN" altLang="en-US"/>
            </a:p>
          </p:txBody>
        </p:sp>
        <p:sp>
          <p:nvSpPr>
            <p:cNvPr id="133134" name="Line 14"/>
            <p:cNvSpPr>
              <a:spLocks noChangeShapeType="1"/>
            </p:cNvSpPr>
            <p:nvPr/>
          </p:nvSpPr>
          <p:spPr bwMode="auto">
            <a:xfrm>
              <a:off x="6837" y="5184"/>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35" name="Line 15"/>
            <p:cNvSpPr>
              <a:spLocks noChangeShapeType="1"/>
            </p:cNvSpPr>
            <p:nvPr/>
          </p:nvSpPr>
          <p:spPr bwMode="auto">
            <a:xfrm>
              <a:off x="6837" y="5496"/>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36" name="Line 16"/>
            <p:cNvSpPr>
              <a:spLocks noChangeShapeType="1"/>
            </p:cNvSpPr>
            <p:nvPr/>
          </p:nvSpPr>
          <p:spPr bwMode="auto">
            <a:xfrm>
              <a:off x="6837" y="5808"/>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37" name="Line 17"/>
            <p:cNvSpPr>
              <a:spLocks noChangeShapeType="1"/>
            </p:cNvSpPr>
            <p:nvPr/>
          </p:nvSpPr>
          <p:spPr bwMode="auto">
            <a:xfrm>
              <a:off x="4002" y="4560"/>
              <a:ext cx="0" cy="936"/>
            </a:xfrm>
            <a:prstGeom prst="line">
              <a:avLst/>
            </a:prstGeom>
            <a:noFill/>
            <a:ln w="9525">
              <a:solidFill>
                <a:srgbClr val="FFFF00"/>
              </a:solidFill>
              <a:round/>
              <a:headEnd/>
              <a:tailEnd/>
            </a:ln>
            <a:effectLst/>
          </p:spPr>
          <p:txBody>
            <a:bodyPr/>
            <a:lstStyle/>
            <a:p>
              <a:endParaRPr lang="zh-CN" altLang="en-US"/>
            </a:p>
          </p:txBody>
        </p:sp>
        <p:sp>
          <p:nvSpPr>
            <p:cNvPr id="133138" name="Line 18"/>
            <p:cNvSpPr>
              <a:spLocks noChangeShapeType="1"/>
            </p:cNvSpPr>
            <p:nvPr/>
          </p:nvSpPr>
          <p:spPr bwMode="auto">
            <a:xfrm>
              <a:off x="4737" y="4560"/>
              <a:ext cx="0" cy="936"/>
            </a:xfrm>
            <a:prstGeom prst="line">
              <a:avLst/>
            </a:prstGeom>
            <a:noFill/>
            <a:ln w="9525">
              <a:solidFill>
                <a:srgbClr val="FFFF00"/>
              </a:solidFill>
              <a:round/>
              <a:headEnd/>
              <a:tailEnd/>
            </a:ln>
            <a:effectLst/>
          </p:spPr>
          <p:txBody>
            <a:bodyPr/>
            <a:lstStyle/>
            <a:p>
              <a:endParaRPr lang="zh-CN" altLang="en-US"/>
            </a:p>
          </p:txBody>
        </p:sp>
        <p:sp>
          <p:nvSpPr>
            <p:cNvPr id="133139" name="Line 19"/>
            <p:cNvSpPr>
              <a:spLocks noChangeShapeType="1"/>
            </p:cNvSpPr>
            <p:nvPr/>
          </p:nvSpPr>
          <p:spPr bwMode="auto">
            <a:xfrm>
              <a:off x="3582" y="5496"/>
              <a:ext cx="420" cy="0"/>
            </a:xfrm>
            <a:prstGeom prst="line">
              <a:avLst/>
            </a:prstGeom>
            <a:noFill/>
            <a:ln w="9525">
              <a:solidFill>
                <a:srgbClr val="FFFF00"/>
              </a:solidFill>
              <a:round/>
              <a:headEnd/>
              <a:tailEnd/>
            </a:ln>
            <a:effectLst/>
          </p:spPr>
          <p:txBody>
            <a:bodyPr/>
            <a:lstStyle/>
            <a:p>
              <a:endParaRPr lang="zh-CN" altLang="en-US"/>
            </a:p>
          </p:txBody>
        </p:sp>
        <p:sp>
          <p:nvSpPr>
            <p:cNvPr id="133140" name="Line 20"/>
            <p:cNvSpPr>
              <a:spLocks noChangeShapeType="1"/>
            </p:cNvSpPr>
            <p:nvPr/>
          </p:nvSpPr>
          <p:spPr bwMode="auto">
            <a:xfrm>
              <a:off x="4737" y="5496"/>
              <a:ext cx="420" cy="0"/>
            </a:xfrm>
            <a:prstGeom prst="line">
              <a:avLst/>
            </a:prstGeom>
            <a:noFill/>
            <a:ln w="9525">
              <a:solidFill>
                <a:srgbClr val="FFFF00"/>
              </a:solidFill>
              <a:round/>
              <a:headEnd/>
              <a:tailEnd/>
            </a:ln>
            <a:effectLst/>
          </p:spPr>
          <p:txBody>
            <a:bodyPr/>
            <a:lstStyle/>
            <a:p>
              <a:endParaRPr lang="zh-CN" altLang="en-US"/>
            </a:p>
          </p:txBody>
        </p:sp>
        <p:sp>
          <p:nvSpPr>
            <p:cNvPr id="133141" name="Line 21"/>
            <p:cNvSpPr>
              <a:spLocks noChangeShapeType="1"/>
            </p:cNvSpPr>
            <p:nvPr/>
          </p:nvSpPr>
          <p:spPr bwMode="auto">
            <a:xfrm>
              <a:off x="5367" y="2844"/>
              <a:ext cx="0" cy="1404"/>
            </a:xfrm>
            <a:prstGeom prst="line">
              <a:avLst/>
            </a:prstGeom>
            <a:noFill/>
            <a:ln w="9525">
              <a:solidFill>
                <a:srgbClr val="FFFF00"/>
              </a:solidFill>
              <a:round/>
              <a:headEnd/>
              <a:tailEnd/>
            </a:ln>
            <a:effectLst/>
          </p:spPr>
          <p:txBody>
            <a:bodyPr/>
            <a:lstStyle/>
            <a:p>
              <a:endParaRPr lang="zh-CN" altLang="en-US"/>
            </a:p>
          </p:txBody>
        </p:sp>
        <p:sp>
          <p:nvSpPr>
            <p:cNvPr id="133142" name="Line 22"/>
            <p:cNvSpPr>
              <a:spLocks noChangeShapeType="1"/>
            </p:cNvSpPr>
            <p:nvPr/>
          </p:nvSpPr>
          <p:spPr bwMode="auto">
            <a:xfrm flipH="1">
              <a:off x="5052" y="4248"/>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43" name="Line 23"/>
            <p:cNvSpPr>
              <a:spLocks noChangeShapeType="1"/>
            </p:cNvSpPr>
            <p:nvPr/>
          </p:nvSpPr>
          <p:spPr bwMode="auto">
            <a:xfrm>
              <a:off x="5997" y="2844"/>
              <a:ext cx="0" cy="1404"/>
            </a:xfrm>
            <a:prstGeom prst="line">
              <a:avLst/>
            </a:prstGeom>
            <a:noFill/>
            <a:ln w="9525">
              <a:solidFill>
                <a:srgbClr val="FFFF00"/>
              </a:solidFill>
              <a:round/>
              <a:headEnd/>
              <a:tailEnd/>
            </a:ln>
            <a:effectLst/>
          </p:spPr>
          <p:txBody>
            <a:bodyPr/>
            <a:lstStyle/>
            <a:p>
              <a:endParaRPr lang="zh-CN" altLang="en-US"/>
            </a:p>
          </p:txBody>
        </p:sp>
        <p:sp>
          <p:nvSpPr>
            <p:cNvPr id="133144" name="Line 24"/>
            <p:cNvSpPr>
              <a:spLocks noChangeShapeType="1"/>
            </p:cNvSpPr>
            <p:nvPr/>
          </p:nvSpPr>
          <p:spPr bwMode="auto">
            <a:xfrm>
              <a:off x="5997" y="4248"/>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133145" name="AutoShape 25"/>
            <p:cNvSpPr>
              <a:spLocks noChangeArrowheads="1"/>
            </p:cNvSpPr>
            <p:nvPr/>
          </p:nvSpPr>
          <p:spPr bwMode="auto">
            <a:xfrm>
              <a:off x="3657" y="2442"/>
              <a:ext cx="1155" cy="312"/>
            </a:xfrm>
            <a:prstGeom prst="rightArrow">
              <a:avLst>
                <a:gd name="adj1" fmla="val 50000"/>
                <a:gd name="adj2" fmla="val 92548"/>
              </a:avLst>
            </a:pr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zh-CN" altLang="en-US"/>
              <a:t>服务水平管理的主要活动 </a:t>
            </a:r>
          </a:p>
        </p:txBody>
      </p:sp>
      <p:grpSp>
        <p:nvGrpSpPr>
          <p:cNvPr id="2" name="Group 4"/>
          <p:cNvGrpSpPr>
            <a:grpSpLocks/>
          </p:cNvGrpSpPr>
          <p:nvPr/>
        </p:nvGrpSpPr>
        <p:grpSpPr bwMode="auto">
          <a:xfrm>
            <a:off x="468313" y="1412875"/>
            <a:ext cx="7920037" cy="5184775"/>
            <a:chOff x="2427" y="9084"/>
            <a:chExt cx="7770" cy="6084"/>
          </a:xfrm>
        </p:grpSpPr>
        <p:sp>
          <p:nvSpPr>
            <p:cNvPr id="124933" name="Rectangle 5"/>
            <p:cNvSpPr>
              <a:spLocks noChangeArrowheads="1"/>
            </p:cNvSpPr>
            <p:nvPr/>
          </p:nvSpPr>
          <p:spPr bwMode="auto">
            <a:xfrm>
              <a:off x="2427" y="9678"/>
              <a:ext cx="2730" cy="1872"/>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初始化计划活动</a:t>
              </a:r>
            </a:p>
            <a:p>
              <a:pPr algn="just"/>
              <a:r>
                <a:rPr lang="zh-CN" altLang="en-US" sz="1600">
                  <a:solidFill>
                    <a:schemeClr val="accent1"/>
                  </a:solidFill>
                  <a:latin typeface="Times New Roman" pitchFamily="18" charset="0"/>
                </a:rPr>
                <a:t>计划监督能力</a:t>
              </a:r>
            </a:p>
            <a:p>
              <a:pPr algn="just"/>
              <a:r>
                <a:rPr lang="zh-CN" altLang="en-US" sz="1600">
                  <a:solidFill>
                    <a:schemeClr val="accent1"/>
                  </a:solidFill>
                  <a:latin typeface="Times New Roman" pitchFamily="18" charset="0"/>
                </a:rPr>
                <a:t>对服务建立最初的理解</a:t>
              </a:r>
            </a:p>
            <a:p>
              <a:pPr algn="just"/>
              <a:r>
                <a:rPr lang="zh-CN" altLang="en-US" sz="1600">
                  <a:solidFill>
                    <a:schemeClr val="accent1"/>
                  </a:solidFill>
                  <a:latin typeface="Times New Roman" pitchFamily="18" charset="0"/>
                </a:rPr>
                <a:t>支持合同（</a:t>
              </a:r>
              <a:r>
                <a:rPr lang="en-US" altLang="zh-CN" sz="1600">
                  <a:solidFill>
                    <a:schemeClr val="accent1"/>
                  </a:solidFill>
                  <a:latin typeface="Times New Roman" pitchFamily="18" charset="0"/>
                </a:rPr>
                <a:t>UC</a:t>
              </a:r>
              <a:r>
                <a:rPr lang="zh-CN" altLang="en-US" sz="1600">
                  <a:solidFill>
                    <a:schemeClr val="accent1"/>
                  </a:solidFill>
                  <a:latin typeface="Times New Roman" pitchFamily="18" charset="0"/>
                </a:rPr>
                <a:t>）</a:t>
              </a:r>
            </a:p>
            <a:p>
              <a:pPr algn="just"/>
              <a:r>
                <a:rPr lang="zh-CN" altLang="en-US" sz="1600">
                  <a:solidFill>
                    <a:schemeClr val="accent1"/>
                  </a:solidFill>
                  <a:latin typeface="Times New Roman" pitchFamily="18" charset="0"/>
                </a:rPr>
                <a:t>操作级协议（</a:t>
              </a:r>
              <a:r>
                <a:rPr lang="en-US" altLang="zh-CN" sz="1600">
                  <a:solidFill>
                    <a:schemeClr val="accent1"/>
                  </a:solidFill>
                  <a:latin typeface="Times New Roman" pitchFamily="18" charset="0"/>
                </a:rPr>
                <a:t>OLA</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24934" name="Rectangle 6"/>
            <p:cNvSpPr>
              <a:spLocks noChangeArrowheads="1"/>
            </p:cNvSpPr>
            <p:nvPr/>
          </p:nvSpPr>
          <p:spPr bwMode="auto">
            <a:xfrm>
              <a:off x="7467" y="9648"/>
              <a:ext cx="2730" cy="280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编制服务目录（菜单）</a:t>
              </a:r>
            </a:p>
            <a:p>
              <a:pPr algn="just"/>
              <a:r>
                <a:rPr lang="zh-CN" altLang="en-US" sz="1600">
                  <a:solidFill>
                    <a:schemeClr val="accent1"/>
                  </a:solidFill>
                  <a:latin typeface="Times New Roman" pitchFamily="18" charset="0"/>
                </a:rPr>
                <a:t>发布现有的</a:t>
              </a:r>
              <a:r>
                <a:rPr lang="en-US" altLang="zh-CN" sz="1600">
                  <a:solidFill>
                    <a:schemeClr val="accent1"/>
                  </a:solidFill>
                  <a:latin typeface="Times New Roman" pitchFamily="18" charset="0"/>
                </a:rPr>
                <a:t>SLAs</a:t>
              </a:r>
            </a:p>
            <a:p>
              <a:pPr algn="just"/>
              <a:r>
                <a:rPr lang="zh-CN" altLang="en-US" sz="1600">
                  <a:solidFill>
                    <a:schemeClr val="accent1"/>
                  </a:solidFill>
                  <a:latin typeface="Times New Roman" pitchFamily="18" charset="0"/>
                </a:rPr>
                <a:t>期望值管理</a:t>
              </a:r>
            </a:p>
            <a:p>
              <a:pPr algn="just"/>
              <a:r>
                <a:rPr lang="zh-CN" altLang="en-US" sz="1600">
                  <a:solidFill>
                    <a:schemeClr val="accent1"/>
                  </a:solidFill>
                  <a:latin typeface="Times New Roman" pitchFamily="18" charset="0"/>
                </a:rPr>
                <a:t>计划</a:t>
              </a:r>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结构、确定</a:t>
              </a:r>
              <a:r>
                <a:rPr lang="en-US" altLang="zh-CN" sz="1600">
                  <a:solidFill>
                    <a:schemeClr val="accent1"/>
                  </a:solidFill>
                  <a:latin typeface="Times New Roman" pitchFamily="18" charset="0"/>
                </a:rPr>
                <a:t>SLR</a:t>
              </a:r>
              <a:r>
                <a:rPr lang="zh-CN" altLang="en-US" sz="1600">
                  <a:solidFill>
                    <a:schemeClr val="accent1"/>
                  </a:solidFill>
                  <a:latin typeface="Times New Roman" pitchFamily="18" charset="0"/>
                </a:rPr>
                <a:t>和</a:t>
              </a:r>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初稿</a:t>
              </a:r>
            </a:p>
            <a:p>
              <a:pPr algn="just"/>
              <a:r>
                <a:rPr lang="zh-CN" altLang="en-US" sz="1600">
                  <a:solidFill>
                    <a:schemeClr val="accent1"/>
                  </a:solidFill>
                  <a:latin typeface="Times New Roman" pitchFamily="18" charset="0"/>
                </a:rPr>
                <a:t>寻求一致、确定监督能力</a:t>
              </a:r>
            </a:p>
            <a:p>
              <a:pPr algn="just"/>
              <a:r>
                <a:rPr lang="zh-CN" altLang="en-US" sz="1600">
                  <a:solidFill>
                    <a:schemeClr val="accent1"/>
                  </a:solidFill>
                  <a:latin typeface="Times New Roman" pitchFamily="18" charset="0"/>
                </a:rPr>
                <a:t>复审</a:t>
              </a:r>
              <a:r>
                <a:rPr lang="en-US" altLang="zh-CN" sz="1600">
                  <a:solidFill>
                    <a:schemeClr val="accent1"/>
                  </a:solidFill>
                  <a:latin typeface="Times New Roman" pitchFamily="18" charset="0"/>
                </a:rPr>
                <a:t>Ucs</a:t>
              </a:r>
              <a:r>
                <a:rPr lang="zh-CN" altLang="en-US" sz="1600">
                  <a:solidFill>
                    <a:schemeClr val="accent1"/>
                  </a:solidFill>
                  <a:latin typeface="Times New Roman" pitchFamily="18" charset="0"/>
                </a:rPr>
                <a:t>和</a:t>
              </a:r>
              <a:r>
                <a:rPr lang="en-US" altLang="zh-CN" sz="1600">
                  <a:solidFill>
                    <a:schemeClr val="accent1"/>
                  </a:solidFill>
                  <a:latin typeface="Times New Roman" pitchFamily="18" charset="0"/>
                </a:rPr>
                <a:t>OLAs</a:t>
              </a:r>
            </a:p>
            <a:p>
              <a:pPr algn="just"/>
              <a:r>
                <a:rPr lang="zh-CN" altLang="en-US" sz="1600">
                  <a:solidFill>
                    <a:schemeClr val="accent1"/>
                  </a:solidFill>
                  <a:latin typeface="Times New Roman" pitchFamily="18" charset="0"/>
                </a:rPr>
                <a:t>定义报告方式并复审程序</a:t>
              </a:r>
              <a:endParaRPr lang="zh-CN" altLang="en-US" sz="1600">
                <a:solidFill>
                  <a:schemeClr val="accent1"/>
                </a:solidFill>
              </a:endParaRPr>
            </a:p>
          </p:txBody>
        </p:sp>
        <p:sp>
          <p:nvSpPr>
            <p:cNvPr id="124935" name="Rectangle 7"/>
            <p:cNvSpPr>
              <a:spLocks noChangeArrowheads="1"/>
            </p:cNvSpPr>
            <p:nvPr/>
          </p:nvSpPr>
          <p:spPr bwMode="auto">
            <a:xfrm>
              <a:off x="2427" y="13296"/>
              <a:ext cx="2730" cy="1872"/>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监督与报告</a:t>
              </a:r>
            </a:p>
            <a:p>
              <a:pPr algn="just"/>
              <a:r>
                <a:rPr lang="zh-CN" altLang="en-US" sz="1600">
                  <a:solidFill>
                    <a:schemeClr val="accent1"/>
                  </a:solidFill>
                  <a:latin typeface="Times New Roman" pitchFamily="18" charset="0"/>
                </a:rPr>
                <a:t>服务复审会议</a:t>
              </a:r>
            </a:p>
            <a:p>
              <a:pPr algn="just"/>
              <a:r>
                <a:rPr lang="zh-CN" altLang="en-US" sz="1600">
                  <a:solidFill>
                    <a:schemeClr val="accent1"/>
                  </a:solidFill>
                  <a:latin typeface="Times New Roman" pitchFamily="18" charset="0"/>
                </a:rPr>
                <a:t>服务提高计划</a:t>
              </a:r>
            </a:p>
            <a:p>
              <a:pPr algn="just"/>
              <a:r>
                <a:rPr lang="zh-CN" altLang="en-US" sz="1600">
                  <a:solidFill>
                    <a:schemeClr val="accent1"/>
                  </a:solidFill>
                  <a:latin typeface="Times New Roman" pitchFamily="18" charset="0"/>
                </a:rPr>
                <a:t>维护以下协议：</a:t>
              </a:r>
            </a:p>
            <a:p>
              <a:pPr algn="just"/>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UC</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OLA</a:t>
              </a:r>
              <a:r>
                <a:rPr lang="zh-CN" altLang="en-US" sz="1600">
                  <a:solidFill>
                    <a:schemeClr val="accent1"/>
                  </a:solidFill>
                  <a:latin typeface="Times New Roman" pitchFamily="18" charset="0"/>
                </a:rPr>
                <a:t>等。</a:t>
              </a:r>
              <a:endParaRPr lang="zh-CN" altLang="en-US" sz="1600">
                <a:solidFill>
                  <a:schemeClr val="accent1"/>
                </a:solidFill>
              </a:endParaRPr>
            </a:p>
          </p:txBody>
        </p:sp>
        <p:sp>
          <p:nvSpPr>
            <p:cNvPr id="124936" name="AutoShape 8"/>
            <p:cNvSpPr>
              <a:spLocks noChangeArrowheads="1"/>
            </p:cNvSpPr>
            <p:nvPr/>
          </p:nvSpPr>
          <p:spPr bwMode="auto">
            <a:xfrm>
              <a:off x="2427" y="12828"/>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分析（</a:t>
              </a:r>
              <a:r>
                <a:rPr lang="en-US" altLang="zh-CN" sz="1600">
                  <a:solidFill>
                    <a:schemeClr val="accent1"/>
                  </a:solidFill>
                  <a:latin typeface="Times New Roman" pitchFamily="18" charset="0"/>
                </a:rPr>
                <a:t>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定期复审</a:t>
              </a:r>
              <a:endParaRPr lang="zh-CN" altLang="en-US" sz="1600">
                <a:solidFill>
                  <a:schemeClr val="accent1"/>
                </a:solidFill>
              </a:endParaRPr>
            </a:p>
          </p:txBody>
        </p:sp>
        <p:sp>
          <p:nvSpPr>
            <p:cNvPr id="124937" name="Rectangle 9"/>
            <p:cNvSpPr>
              <a:spLocks noChangeArrowheads="1"/>
            </p:cNvSpPr>
            <p:nvPr/>
          </p:nvSpPr>
          <p:spPr bwMode="auto">
            <a:xfrm>
              <a:off x="7467" y="13296"/>
              <a:ext cx="2730" cy="1872"/>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确保</a:t>
              </a:r>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得到满足</a:t>
              </a:r>
            </a:p>
            <a:p>
              <a:pPr algn="just"/>
              <a:r>
                <a:rPr lang="zh-CN" altLang="en-US" sz="1600">
                  <a:solidFill>
                    <a:schemeClr val="accent1"/>
                  </a:solidFill>
                  <a:latin typeface="Times New Roman" pitchFamily="18" charset="0"/>
                </a:rPr>
                <a:t>至少每年进行一次检查</a:t>
              </a:r>
            </a:p>
            <a:p>
              <a:pPr algn="just"/>
              <a:r>
                <a:rPr lang="zh-CN" altLang="en-US" sz="1600">
                  <a:solidFill>
                    <a:schemeClr val="accent1"/>
                  </a:solidFill>
                  <a:latin typeface="Times New Roman" pitchFamily="18" charset="0"/>
                </a:rPr>
                <a:t>检查目标与服务仍然相关</a:t>
              </a:r>
              <a:endParaRPr lang="zh-CN" altLang="en-US" sz="1600">
                <a:solidFill>
                  <a:schemeClr val="accent1"/>
                </a:solidFill>
              </a:endParaRPr>
            </a:p>
          </p:txBody>
        </p:sp>
        <p:sp>
          <p:nvSpPr>
            <p:cNvPr id="124938" name="AutoShape 10"/>
            <p:cNvSpPr>
              <a:spLocks noChangeArrowheads="1"/>
            </p:cNvSpPr>
            <p:nvPr/>
          </p:nvSpPr>
          <p:spPr bwMode="auto">
            <a:xfrm>
              <a:off x="7467" y="12828"/>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检查（</a:t>
              </a:r>
              <a:r>
                <a:rPr lang="en-US" altLang="zh-CN" sz="1600">
                  <a:solidFill>
                    <a:schemeClr val="accent1"/>
                  </a:solidFill>
                  <a:latin typeface="Times New Roman" pitchFamily="18" charset="0"/>
                </a:rPr>
                <a:t>C</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管理过程</a:t>
              </a:r>
              <a:endParaRPr lang="zh-CN" altLang="en-US" sz="1600">
                <a:solidFill>
                  <a:schemeClr val="accent1"/>
                </a:solidFill>
              </a:endParaRPr>
            </a:p>
          </p:txBody>
        </p:sp>
        <p:sp>
          <p:nvSpPr>
            <p:cNvPr id="124939" name="AutoShape 11"/>
            <p:cNvSpPr>
              <a:spLocks noChangeArrowheads="1"/>
            </p:cNvSpPr>
            <p:nvPr/>
          </p:nvSpPr>
          <p:spPr bwMode="auto">
            <a:xfrm>
              <a:off x="7467" y="9084"/>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执行（</a:t>
              </a:r>
              <a:r>
                <a:rPr lang="en-US" altLang="zh-CN" sz="1600">
                  <a:solidFill>
                    <a:schemeClr val="accent1"/>
                  </a:solidFill>
                  <a:latin typeface="Times New Roman" pitchFamily="18" charset="0"/>
                </a:rPr>
                <a:t>D</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实施</a:t>
              </a:r>
              <a:r>
                <a:rPr lang="en-US" altLang="zh-CN" sz="1600">
                  <a:solidFill>
                    <a:schemeClr val="accent1"/>
                  </a:solidFill>
                  <a:latin typeface="Times New Roman" pitchFamily="18" charset="0"/>
                </a:rPr>
                <a:t>SLAs</a:t>
              </a:r>
              <a:endParaRPr lang="en-US" altLang="zh-CN" sz="1600">
                <a:solidFill>
                  <a:schemeClr val="accent1"/>
                </a:solidFill>
              </a:endParaRPr>
            </a:p>
          </p:txBody>
        </p:sp>
        <p:sp>
          <p:nvSpPr>
            <p:cNvPr id="124940" name="AutoShape 12"/>
            <p:cNvSpPr>
              <a:spLocks noChangeArrowheads="1"/>
            </p:cNvSpPr>
            <p:nvPr/>
          </p:nvSpPr>
          <p:spPr bwMode="auto">
            <a:xfrm>
              <a:off x="2427" y="9084"/>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计划（</a:t>
              </a:r>
              <a:r>
                <a:rPr lang="en-US" altLang="zh-CN" sz="1600">
                  <a:solidFill>
                    <a:schemeClr val="accent1"/>
                  </a:solidFill>
                  <a:latin typeface="Times New Roman" pitchFamily="18" charset="0"/>
                </a:rPr>
                <a:t>P</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可行性研究</a:t>
              </a:r>
              <a:endParaRPr lang="zh-CN" altLang="en-US" sz="1600">
                <a:solidFill>
                  <a:schemeClr val="accent1"/>
                </a:solidFill>
              </a:endParaRPr>
            </a:p>
          </p:txBody>
        </p:sp>
        <p:sp>
          <p:nvSpPr>
            <p:cNvPr id="124941" name="AutoShape 13"/>
            <p:cNvSpPr>
              <a:spLocks noChangeArrowheads="1"/>
            </p:cNvSpPr>
            <p:nvPr/>
          </p:nvSpPr>
          <p:spPr bwMode="auto">
            <a:xfrm rot="5541383">
              <a:off x="5384" y="11425"/>
              <a:ext cx="1318" cy="3045"/>
            </a:xfrm>
            <a:prstGeom prst="curvedLeftArrow">
              <a:avLst>
                <a:gd name="adj1" fmla="val 46206"/>
                <a:gd name="adj2" fmla="val 92413"/>
                <a:gd name="adj3" fmla="val 48528"/>
              </a:avLst>
            </a:prstGeom>
            <a:solidFill>
              <a:srgbClr val="FFFFFF"/>
            </a:solidFill>
            <a:ln w="9525">
              <a:solidFill>
                <a:srgbClr val="FFFF00"/>
              </a:solidFill>
              <a:miter lim="800000"/>
              <a:headEnd/>
              <a:tailEnd/>
            </a:ln>
            <a:effectLst/>
          </p:spPr>
          <p:txBody>
            <a:bodyPr/>
            <a:lstStyle/>
            <a:p>
              <a:endParaRPr lang="zh-CN" altLang="en-US"/>
            </a:p>
          </p:txBody>
        </p:sp>
        <p:sp>
          <p:nvSpPr>
            <p:cNvPr id="124942" name="AutoShape 14"/>
            <p:cNvSpPr>
              <a:spLocks noChangeArrowheads="1"/>
            </p:cNvSpPr>
            <p:nvPr/>
          </p:nvSpPr>
          <p:spPr bwMode="auto">
            <a:xfrm>
              <a:off x="4737" y="11112"/>
              <a:ext cx="2940" cy="1092"/>
            </a:xfrm>
            <a:prstGeom prst="curvedDownArrow">
              <a:avLst>
                <a:gd name="adj1" fmla="val 53846"/>
                <a:gd name="adj2" fmla="val 107692"/>
                <a:gd name="adj3" fmla="val 33333"/>
              </a:avLst>
            </a:pr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服务管理三要素</a:t>
            </a:r>
            <a:r>
              <a:rPr lang="zh-CN" altLang="en-US"/>
              <a:t> </a:t>
            </a:r>
          </a:p>
        </p:txBody>
      </p:sp>
      <p:grpSp>
        <p:nvGrpSpPr>
          <p:cNvPr id="2" name="Group 4"/>
          <p:cNvGrpSpPr>
            <a:grpSpLocks/>
          </p:cNvGrpSpPr>
          <p:nvPr/>
        </p:nvGrpSpPr>
        <p:grpSpPr bwMode="auto">
          <a:xfrm>
            <a:off x="4419600" y="2895600"/>
            <a:ext cx="3819525" cy="2590800"/>
            <a:chOff x="6522" y="9396"/>
            <a:chExt cx="2100" cy="1716"/>
          </a:xfrm>
        </p:grpSpPr>
        <p:sp>
          <p:nvSpPr>
            <p:cNvPr id="100357" name="AutoShape 5"/>
            <p:cNvSpPr>
              <a:spLocks noChangeArrowheads="1"/>
            </p:cNvSpPr>
            <p:nvPr/>
          </p:nvSpPr>
          <p:spPr bwMode="auto">
            <a:xfrm>
              <a:off x="6522" y="9396"/>
              <a:ext cx="1890" cy="1560"/>
            </a:xfrm>
            <a:prstGeom prst="triangle">
              <a:avLst>
                <a:gd name="adj" fmla="val 50000"/>
              </a:avLst>
            </a:prstGeom>
            <a:solidFill>
              <a:srgbClr val="FFFFFF"/>
            </a:solidFill>
            <a:ln w="9525">
              <a:solidFill>
                <a:srgbClr val="FFFF00"/>
              </a:solidFill>
              <a:miter lim="800000"/>
              <a:headEnd/>
              <a:tailEnd/>
            </a:ln>
            <a:effectLst/>
          </p:spPr>
          <p:txBody>
            <a:bodyPr/>
            <a:lstStyle/>
            <a:p>
              <a:endParaRPr lang="zh-CN" altLang="en-US"/>
            </a:p>
          </p:txBody>
        </p:sp>
        <p:sp>
          <p:nvSpPr>
            <p:cNvPr id="100358" name="Rectangle 6"/>
            <p:cNvSpPr>
              <a:spLocks noChangeArrowheads="1"/>
            </p:cNvSpPr>
            <p:nvPr/>
          </p:nvSpPr>
          <p:spPr bwMode="auto">
            <a:xfrm>
              <a:off x="6522" y="10020"/>
              <a:ext cx="63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人</a:t>
              </a:r>
            </a:p>
          </p:txBody>
        </p:sp>
        <p:sp>
          <p:nvSpPr>
            <p:cNvPr id="100359" name="Rectangle 7"/>
            <p:cNvSpPr>
              <a:spLocks noChangeArrowheads="1"/>
            </p:cNvSpPr>
            <p:nvPr/>
          </p:nvSpPr>
          <p:spPr bwMode="auto">
            <a:xfrm>
              <a:off x="7782" y="10020"/>
              <a:ext cx="84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过程</a:t>
              </a:r>
            </a:p>
          </p:txBody>
        </p:sp>
        <p:sp>
          <p:nvSpPr>
            <p:cNvPr id="100360" name="Rectangle 8"/>
            <p:cNvSpPr>
              <a:spLocks noChangeArrowheads="1"/>
            </p:cNvSpPr>
            <p:nvPr/>
          </p:nvSpPr>
          <p:spPr bwMode="auto">
            <a:xfrm>
              <a:off x="7047" y="10644"/>
              <a:ext cx="84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技术</a:t>
              </a:r>
            </a:p>
          </p:txBody>
        </p:sp>
      </p:grpSp>
      <p:grpSp>
        <p:nvGrpSpPr>
          <p:cNvPr id="3" name="Group 9"/>
          <p:cNvGrpSpPr>
            <a:grpSpLocks/>
          </p:cNvGrpSpPr>
          <p:nvPr/>
        </p:nvGrpSpPr>
        <p:grpSpPr bwMode="auto">
          <a:xfrm>
            <a:off x="457200" y="2971800"/>
            <a:ext cx="3819525" cy="2843213"/>
            <a:chOff x="2322" y="9552"/>
            <a:chExt cx="2100" cy="1884"/>
          </a:xfrm>
        </p:grpSpPr>
        <p:sp>
          <p:nvSpPr>
            <p:cNvPr id="100362" name="Oval 10"/>
            <p:cNvSpPr>
              <a:spLocks noChangeArrowheads="1"/>
            </p:cNvSpPr>
            <p:nvPr/>
          </p:nvSpPr>
          <p:spPr bwMode="auto">
            <a:xfrm>
              <a:off x="3267" y="9552"/>
              <a:ext cx="1155" cy="1155"/>
            </a:xfrm>
            <a:prstGeom prst="ellipse">
              <a:avLst/>
            </a:prstGeom>
            <a:solidFill>
              <a:srgbClr val="FFFFFF"/>
            </a:solidFill>
            <a:ln w="9525">
              <a:solidFill>
                <a:srgbClr val="000000"/>
              </a:solidFill>
              <a:round/>
              <a:headEnd/>
              <a:tailEnd/>
            </a:ln>
            <a:effectLst/>
          </p:spPr>
          <p:txBody>
            <a:bodyPr/>
            <a:lstStyle/>
            <a:p>
              <a:endParaRPr lang="zh-CN" altLang="en-US"/>
            </a:p>
          </p:txBody>
        </p:sp>
        <p:sp>
          <p:nvSpPr>
            <p:cNvPr id="100363" name="Oval 11"/>
            <p:cNvSpPr>
              <a:spLocks noChangeArrowheads="1"/>
            </p:cNvSpPr>
            <p:nvPr/>
          </p:nvSpPr>
          <p:spPr bwMode="auto">
            <a:xfrm>
              <a:off x="2757" y="10281"/>
              <a:ext cx="1155" cy="1155"/>
            </a:xfrm>
            <a:prstGeom prst="ellipse">
              <a:avLst/>
            </a:prstGeom>
            <a:solidFill>
              <a:srgbClr val="FFFFFF"/>
            </a:solidFill>
            <a:ln w="9525">
              <a:solidFill>
                <a:srgbClr val="000000"/>
              </a:solidFill>
              <a:round/>
              <a:headEnd/>
              <a:tailEnd/>
            </a:ln>
            <a:effectLst/>
          </p:spPr>
          <p:txBody>
            <a:bodyPr/>
            <a:lstStyle/>
            <a:p>
              <a:endParaRPr lang="zh-CN" altLang="en-US"/>
            </a:p>
          </p:txBody>
        </p:sp>
        <p:sp>
          <p:nvSpPr>
            <p:cNvPr id="100364" name="Oval 12"/>
            <p:cNvSpPr>
              <a:spLocks noChangeArrowheads="1"/>
            </p:cNvSpPr>
            <p:nvPr/>
          </p:nvSpPr>
          <p:spPr bwMode="auto">
            <a:xfrm>
              <a:off x="2322" y="9552"/>
              <a:ext cx="1155" cy="1155"/>
            </a:xfrm>
            <a:prstGeom prst="ellipse">
              <a:avLst/>
            </a:prstGeom>
            <a:solidFill>
              <a:srgbClr val="FFFFFF"/>
            </a:solidFill>
            <a:ln w="9525">
              <a:solidFill>
                <a:srgbClr val="000000"/>
              </a:solidFill>
              <a:round/>
              <a:headEnd/>
              <a:tailEnd/>
            </a:ln>
            <a:effectLst/>
          </p:spPr>
          <p:txBody>
            <a:bodyPr/>
            <a:lstStyle/>
            <a:p>
              <a:endParaRPr lang="zh-CN" altLang="en-US"/>
            </a:p>
          </p:txBody>
        </p:sp>
        <p:sp>
          <p:nvSpPr>
            <p:cNvPr id="100365" name="Rectangle 13"/>
            <p:cNvSpPr>
              <a:spLocks noChangeArrowheads="1"/>
            </p:cNvSpPr>
            <p:nvPr/>
          </p:nvSpPr>
          <p:spPr bwMode="auto">
            <a:xfrm>
              <a:off x="2637" y="9864"/>
              <a:ext cx="630" cy="468"/>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人</a:t>
              </a:r>
            </a:p>
          </p:txBody>
        </p:sp>
        <p:sp>
          <p:nvSpPr>
            <p:cNvPr id="100366" name="Rectangle 14"/>
            <p:cNvSpPr>
              <a:spLocks noChangeArrowheads="1"/>
            </p:cNvSpPr>
            <p:nvPr/>
          </p:nvSpPr>
          <p:spPr bwMode="auto">
            <a:xfrm>
              <a:off x="3582" y="9864"/>
              <a:ext cx="735" cy="468"/>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过程</a:t>
              </a:r>
            </a:p>
          </p:txBody>
        </p:sp>
        <p:sp>
          <p:nvSpPr>
            <p:cNvPr id="100367" name="Rectangle 15"/>
            <p:cNvSpPr>
              <a:spLocks noChangeArrowheads="1"/>
            </p:cNvSpPr>
            <p:nvPr/>
          </p:nvSpPr>
          <p:spPr bwMode="auto">
            <a:xfrm>
              <a:off x="3057" y="10644"/>
              <a:ext cx="735" cy="468"/>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技术</a:t>
              </a:r>
            </a:p>
          </p:txBody>
        </p: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可用性管理 </a:t>
            </a:r>
          </a:p>
        </p:txBody>
      </p:sp>
      <p:sp>
        <p:nvSpPr>
          <p:cNvPr id="97377" name="Rectangle 97"/>
          <p:cNvSpPr>
            <a:spLocks noGrp="1" noChangeArrowheads="1"/>
          </p:cNvSpPr>
          <p:nvPr>
            <p:ph type="body" idx="1"/>
          </p:nvPr>
        </p:nvSpPr>
        <p:spPr>
          <a:noFill/>
          <a:ln/>
        </p:spPr>
        <p:txBody>
          <a:bodyPr/>
          <a:lstStyle/>
          <a:p>
            <a:pPr>
              <a:buFont typeface="Wingdings" pitchFamily="2" charset="2"/>
              <a:buNone/>
            </a:pPr>
            <a:r>
              <a:rPr lang="zh-CN" altLang="en-US"/>
              <a:t>   可用度管理是在正确使用资源，方法及技术的前题下保障</a:t>
            </a:r>
            <a:r>
              <a:rPr lang="en-US" altLang="zh-CN"/>
              <a:t>IT</a:t>
            </a:r>
            <a:r>
              <a:rPr lang="zh-CN" altLang="en-US"/>
              <a:t>服务的可用性，实践可用度要求。当使用者的需求定好之后，根据</a:t>
            </a:r>
            <a:r>
              <a:rPr lang="en-US" altLang="zh-CN"/>
              <a:t>SLA</a:t>
            </a:r>
            <a:r>
              <a:rPr lang="zh-CN" altLang="en-US"/>
              <a:t>的协商，建立可用度的测量方法。 </a:t>
            </a:r>
          </a:p>
          <a:p>
            <a:r>
              <a:rPr lang="zh-CN" altLang="en-US" b="1"/>
              <a:t>服务时数</a:t>
            </a:r>
            <a:r>
              <a:rPr lang="zh-CN" altLang="en-US"/>
              <a:t> </a:t>
            </a:r>
          </a:p>
          <a:p>
            <a:r>
              <a:rPr lang="zh-CN" altLang="en-US" b="1"/>
              <a:t>服务可用性</a:t>
            </a:r>
            <a:endParaRPr lang="zh-CN"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zh-CN" altLang="en-US"/>
              <a:t>可用度管理流程 </a:t>
            </a:r>
          </a:p>
        </p:txBody>
      </p:sp>
      <p:grpSp>
        <p:nvGrpSpPr>
          <p:cNvPr id="2" name="Group 4"/>
          <p:cNvGrpSpPr>
            <a:grpSpLocks/>
          </p:cNvGrpSpPr>
          <p:nvPr/>
        </p:nvGrpSpPr>
        <p:grpSpPr bwMode="auto">
          <a:xfrm>
            <a:off x="468313" y="1484313"/>
            <a:ext cx="7848600" cy="4897437"/>
            <a:chOff x="1935" y="8304"/>
            <a:chExt cx="7995" cy="4992"/>
          </a:xfrm>
        </p:grpSpPr>
        <p:grpSp>
          <p:nvGrpSpPr>
            <p:cNvPr id="3" name="Group 5"/>
            <p:cNvGrpSpPr>
              <a:grpSpLocks/>
            </p:cNvGrpSpPr>
            <p:nvPr/>
          </p:nvGrpSpPr>
          <p:grpSpPr bwMode="auto">
            <a:xfrm>
              <a:off x="1935" y="8892"/>
              <a:ext cx="7995" cy="4404"/>
              <a:chOff x="1692" y="3423"/>
              <a:chExt cx="7995" cy="4404"/>
            </a:xfrm>
          </p:grpSpPr>
          <p:grpSp>
            <p:nvGrpSpPr>
              <p:cNvPr id="4" name="Group 6"/>
              <p:cNvGrpSpPr>
                <a:grpSpLocks/>
              </p:cNvGrpSpPr>
              <p:nvPr/>
            </p:nvGrpSpPr>
            <p:grpSpPr bwMode="auto">
              <a:xfrm>
                <a:off x="6462" y="6966"/>
                <a:ext cx="3225" cy="468"/>
                <a:chOff x="6447" y="3483"/>
                <a:chExt cx="3225" cy="468"/>
              </a:xfrm>
            </p:grpSpPr>
            <p:sp>
              <p:nvSpPr>
                <p:cNvPr id="125959" name="Rectangle 7"/>
                <p:cNvSpPr>
                  <a:spLocks noChangeArrowheads="1"/>
                </p:cNvSpPr>
                <p:nvPr/>
              </p:nvSpPr>
              <p:spPr bwMode="auto">
                <a:xfrm>
                  <a:off x="6447" y="3483"/>
                  <a:ext cx="273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可用性提高计划</a:t>
                  </a:r>
                  <a:endParaRPr lang="zh-CN" altLang="en-US" sz="1600">
                    <a:solidFill>
                      <a:schemeClr val="accent1"/>
                    </a:solidFill>
                  </a:endParaRPr>
                </a:p>
              </p:txBody>
            </p:sp>
            <p:sp>
              <p:nvSpPr>
                <p:cNvPr id="125960" name="Line 8"/>
                <p:cNvSpPr>
                  <a:spLocks noChangeShapeType="1"/>
                </p:cNvSpPr>
                <p:nvPr/>
              </p:nvSpPr>
              <p:spPr bwMode="auto">
                <a:xfrm>
                  <a:off x="6522" y="3927"/>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5" name="Group 9"/>
              <p:cNvGrpSpPr>
                <a:grpSpLocks/>
              </p:cNvGrpSpPr>
              <p:nvPr/>
            </p:nvGrpSpPr>
            <p:grpSpPr bwMode="auto">
              <a:xfrm>
                <a:off x="6462" y="6351"/>
                <a:ext cx="3225" cy="468"/>
                <a:chOff x="6447" y="3483"/>
                <a:chExt cx="3225" cy="468"/>
              </a:xfrm>
            </p:grpSpPr>
            <p:sp>
              <p:nvSpPr>
                <p:cNvPr id="125962" name="Rectangle 10"/>
                <p:cNvSpPr>
                  <a:spLocks noChangeArrowheads="1"/>
                </p:cNvSpPr>
                <p:nvPr/>
              </p:nvSpPr>
              <p:spPr bwMode="auto">
                <a:xfrm>
                  <a:off x="6447" y="3483"/>
                  <a:ext cx="273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可用性监测</a:t>
                  </a:r>
                  <a:endParaRPr lang="zh-CN" altLang="en-US" sz="1600">
                    <a:solidFill>
                      <a:schemeClr val="accent1"/>
                    </a:solidFill>
                  </a:endParaRPr>
                </a:p>
              </p:txBody>
            </p:sp>
            <p:sp>
              <p:nvSpPr>
                <p:cNvPr id="125963" name="Line 11"/>
                <p:cNvSpPr>
                  <a:spLocks noChangeShapeType="1"/>
                </p:cNvSpPr>
                <p:nvPr/>
              </p:nvSpPr>
              <p:spPr bwMode="auto">
                <a:xfrm>
                  <a:off x="6522" y="3927"/>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6" name="Group 12"/>
              <p:cNvGrpSpPr>
                <a:grpSpLocks/>
              </p:cNvGrpSpPr>
              <p:nvPr/>
            </p:nvGrpSpPr>
            <p:grpSpPr bwMode="auto">
              <a:xfrm>
                <a:off x="6447" y="5525"/>
                <a:ext cx="3225" cy="751"/>
                <a:chOff x="6477" y="4641"/>
                <a:chExt cx="3225" cy="751"/>
              </a:xfrm>
            </p:grpSpPr>
            <p:sp>
              <p:nvSpPr>
                <p:cNvPr id="125965" name="Rectangle 13"/>
                <p:cNvSpPr>
                  <a:spLocks noChangeArrowheads="1"/>
                </p:cNvSpPr>
                <p:nvPr/>
              </p:nvSpPr>
              <p:spPr bwMode="auto">
                <a:xfrm>
                  <a:off x="6477" y="4641"/>
                  <a:ext cx="2730" cy="699"/>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可用性、可靠性、</a:t>
                  </a:r>
                </a:p>
                <a:p>
                  <a:pPr algn="just"/>
                  <a:r>
                    <a:rPr lang="zh-CN" altLang="en-US" sz="1600">
                      <a:solidFill>
                        <a:schemeClr val="accent1"/>
                      </a:solidFill>
                      <a:latin typeface="Times New Roman" pitchFamily="18" charset="0"/>
                    </a:rPr>
                    <a:t>可维护性报告</a:t>
                  </a:r>
                  <a:endParaRPr lang="zh-CN" altLang="en-US" sz="1600">
                    <a:solidFill>
                      <a:schemeClr val="accent1"/>
                    </a:solidFill>
                  </a:endParaRPr>
                </a:p>
              </p:txBody>
            </p:sp>
            <p:sp>
              <p:nvSpPr>
                <p:cNvPr id="125966" name="Line 14"/>
                <p:cNvSpPr>
                  <a:spLocks noChangeShapeType="1"/>
                </p:cNvSpPr>
                <p:nvPr/>
              </p:nvSpPr>
              <p:spPr bwMode="auto">
                <a:xfrm>
                  <a:off x="6552" y="5391"/>
                  <a:ext cx="3150" cy="1"/>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7" name="Group 15"/>
              <p:cNvGrpSpPr>
                <a:grpSpLocks/>
              </p:cNvGrpSpPr>
              <p:nvPr/>
            </p:nvGrpSpPr>
            <p:grpSpPr bwMode="auto">
              <a:xfrm>
                <a:off x="6462" y="4641"/>
                <a:ext cx="3225" cy="751"/>
                <a:chOff x="6477" y="4641"/>
                <a:chExt cx="3225" cy="751"/>
              </a:xfrm>
            </p:grpSpPr>
            <p:sp>
              <p:nvSpPr>
                <p:cNvPr id="125968" name="Rectangle 16"/>
                <p:cNvSpPr>
                  <a:spLocks noChangeArrowheads="1"/>
                </p:cNvSpPr>
                <p:nvPr/>
              </p:nvSpPr>
              <p:spPr bwMode="auto">
                <a:xfrm>
                  <a:off x="6477" y="4641"/>
                  <a:ext cx="2730" cy="699"/>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可用性、可靠性、</a:t>
                  </a:r>
                </a:p>
                <a:p>
                  <a:pPr algn="just"/>
                  <a:r>
                    <a:rPr lang="zh-CN" altLang="en-US" sz="1600">
                      <a:solidFill>
                        <a:schemeClr val="accent1"/>
                      </a:solidFill>
                      <a:latin typeface="Times New Roman" pitchFamily="18" charset="0"/>
                    </a:rPr>
                    <a:t>可维护性协商的目标</a:t>
                  </a:r>
                  <a:endParaRPr lang="zh-CN" altLang="en-US" sz="1600">
                    <a:solidFill>
                      <a:schemeClr val="accent1"/>
                    </a:solidFill>
                  </a:endParaRPr>
                </a:p>
              </p:txBody>
            </p:sp>
            <p:sp>
              <p:nvSpPr>
                <p:cNvPr id="125969" name="Line 17"/>
                <p:cNvSpPr>
                  <a:spLocks noChangeShapeType="1"/>
                </p:cNvSpPr>
                <p:nvPr/>
              </p:nvSpPr>
              <p:spPr bwMode="auto">
                <a:xfrm>
                  <a:off x="6552" y="5391"/>
                  <a:ext cx="3150" cy="1"/>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8" name="Group 18"/>
              <p:cNvGrpSpPr>
                <a:grpSpLocks/>
              </p:cNvGrpSpPr>
              <p:nvPr/>
            </p:nvGrpSpPr>
            <p:grpSpPr bwMode="auto">
              <a:xfrm>
                <a:off x="6462" y="3876"/>
                <a:ext cx="3225" cy="699"/>
                <a:chOff x="6462" y="3876"/>
                <a:chExt cx="3225" cy="699"/>
              </a:xfrm>
            </p:grpSpPr>
            <p:sp>
              <p:nvSpPr>
                <p:cNvPr id="125971" name="Rectangle 19"/>
                <p:cNvSpPr>
                  <a:spLocks noChangeArrowheads="1"/>
                </p:cNvSpPr>
                <p:nvPr/>
              </p:nvSpPr>
              <p:spPr bwMode="auto">
                <a:xfrm>
                  <a:off x="6462" y="3876"/>
                  <a:ext cx="2730" cy="699"/>
                </a:xfrm>
                <a:prstGeom prst="rect">
                  <a:avLst/>
                </a:prstGeom>
                <a:solidFill>
                  <a:srgbClr val="FFFFFF"/>
                </a:solidFill>
                <a:ln w="9525">
                  <a:solidFill>
                    <a:srgbClr val="FFFF00"/>
                  </a:solidFill>
                  <a:miter lim="800000"/>
                  <a:headEnd/>
                  <a:tailEnd/>
                </a:ln>
                <a:effectLst/>
              </p:spPr>
              <p:txBody>
                <a:bodyPr/>
                <a:lstStyle/>
                <a:p>
                  <a:pPr algn="just"/>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基础设施可恢复性与风险评估</a:t>
                  </a:r>
                  <a:endParaRPr lang="zh-CN" altLang="en-US" sz="1600">
                    <a:solidFill>
                      <a:schemeClr val="accent1"/>
                    </a:solidFill>
                  </a:endParaRPr>
                </a:p>
              </p:txBody>
            </p:sp>
            <p:sp>
              <p:nvSpPr>
                <p:cNvPr id="125972" name="Line 20"/>
                <p:cNvSpPr>
                  <a:spLocks noChangeShapeType="1"/>
                </p:cNvSpPr>
                <p:nvPr/>
              </p:nvSpPr>
              <p:spPr bwMode="auto">
                <a:xfrm>
                  <a:off x="6537" y="4551"/>
                  <a:ext cx="3150" cy="1"/>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9" name="Group 21"/>
              <p:cNvGrpSpPr>
                <a:grpSpLocks/>
              </p:cNvGrpSpPr>
              <p:nvPr/>
            </p:nvGrpSpPr>
            <p:grpSpPr bwMode="auto">
              <a:xfrm>
                <a:off x="6462" y="3423"/>
                <a:ext cx="3225" cy="468"/>
                <a:chOff x="6447" y="3483"/>
                <a:chExt cx="3225" cy="468"/>
              </a:xfrm>
            </p:grpSpPr>
            <p:sp>
              <p:nvSpPr>
                <p:cNvPr id="125974" name="Rectangle 22"/>
                <p:cNvSpPr>
                  <a:spLocks noChangeArrowheads="1"/>
                </p:cNvSpPr>
                <p:nvPr/>
              </p:nvSpPr>
              <p:spPr bwMode="auto">
                <a:xfrm>
                  <a:off x="6447" y="3483"/>
                  <a:ext cx="273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业务可用性需求</a:t>
                  </a:r>
                  <a:endParaRPr lang="zh-CN" altLang="en-US" sz="1600">
                    <a:solidFill>
                      <a:schemeClr val="accent1"/>
                    </a:solidFill>
                  </a:endParaRPr>
                </a:p>
              </p:txBody>
            </p:sp>
            <p:sp>
              <p:nvSpPr>
                <p:cNvPr id="125975" name="Line 23"/>
                <p:cNvSpPr>
                  <a:spLocks noChangeShapeType="1"/>
                </p:cNvSpPr>
                <p:nvPr/>
              </p:nvSpPr>
              <p:spPr bwMode="auto">
                <a:xfrm>
                  <a:off x="6522" y="3927"/>
                  <a:ext cx="3150" cy="0"/>
                </a:xfrm>
                <a:prstGeom prst="line">
                  <a:avLst/>
                </a:prstGeom>
                <a:noFill/>
                <a:ln w="9525">
                  <a:solidFill>
                    <a:srgbClr val="FFFF00"/>
                  </a:solidFill>
                  <a:round/>
                  <a:headEnd/>
                  <a:tailEnd type="triangle" w="med" len="med"/>
                </a:ln>
                <a:effectLst/>
              </p:spPr>
              <p:txBody>
                <a:bodyPr/>
                <a:lstStyle/>
                <a:p>
                  <a:endParaRPr lang="zh-CN" altLang="en-US"/>
                </a:p>
              </p:txBody>
            </p:sp>
          </p:grpSp>
          <p:sp>
            <p:nvSpPr>
              <p:cNvPr id="125976" name="Rectangle 24"/>
              <p:cNvSpPr>
                <a:spLocks noChangeArrowheads="1"/>
              </p:cNvSpPr>
              <p:nvPr/>
            </p:nvSpPr>
            <p:spPr bwMode="auto">
              <a:xfrm>
                <a:off x="4842" y="3459"/>
                <a:ext cx="1680" cy="4368"/>
              </a:xfrm>
              <a:prstGeom prst="rect">
                <a:avLst/>
              </a:prstGeom>
              <a:solidFill>
                <a:srgbClr val="FFFFFF"/>
              </a:solidFill>
              <a:ln w="9525">
                <a:solidFill>
                  <a:srgbClr val="FFFF00"/>
                </a:solidFill>
                <a:miter lim="800000"/>
                <a:headEnd/>
                <a:tailEnd/>
              </a:ln>
              <a:effectLst/>
            </p:spPr>
            <p:txBody>
              <a:bodyPr/>
              <a:lstStyle/>
              <a:p>
                <a:pPr algn="ctr"/>
                <a:endParaRPr lang="zh-CN" altLang="en-US" sz="1600" b="1">
                  <a:solidFill>
                    <a:schemeClr val="accent1"/>
                  </a:solidFill>
                  <a:latin typeface="Times New Roman" pitchFamily="18" charset="0"/>
                </a:endParaRPr>
              </a:p>
              <a:p>
                <a:pPr algn="ctr"/>
                <a:endParaRPr lang="zh-CN" altLang="en-US" sz="1600" b="1" i="1">
                  <a:solidFill>
                    <a:schemeClr val="accent1"/>
                  </a:solidFill>
                  <a:latin typeface="Times New Roman" pitchFamily="18" charset="0"/>
                </a:endParaRPr>
              </a:p>
              <a:p>
                <a:pPr algn="ctr"/>
                <a:r>
                  <a:rPr lang="zh-CN" altLang="en-US" sz="1600" b="1" i="1">
                    <a:solidFill>
                      <a:schemeClr val="accent1"/>
                    </a:solidFill>
                    <a:latin typeface="Times New Roman" pitchFamily="18" charset="0"/>
                  </a:rPr>
                  <a:t>可</a:t>
                </a:r>
              </a:p>
              <a:p>
                <a:pPr algn="ctr"/>
                <a:r>
                  <a:rPr lang="zh-CN" altLang="en-US" sz="1600" b="1" i="1">
                    <a:solidFill>
                      <a:schemeClr val="accent1"/>
                    </a:solidFill>
                    <a:latin typeface="Times New Roman" pitchFamily="18" charset="0"/>
                  </a:rPr>
                  <a:t>用</a:t>
                </a:r>
              </a:p>
              <a:p>
                <a:pPr algn="ctr"/>
                <a:r>
                  <a:rPr lang="zh-CN" altLang="en-US" sz="1600" b="1" i="1">
                    <a:solidFill>
                      <a:schemeClr val="accent1"/>
                    </a:solidFill>
                    <a:latin typeface="Times New Roman" pitchFamily="18" charset="0"/>
                  </a:rPr>
                  <a:t>性</a:t>
                </a:r>
              </a:p>
              <a:p>
                <a:pPr algn="ctr"/>
                <a:r>
                  <a:rPr lang="zh-CN" altLang="en-US" sz="1600" b="1" i="1">
                    <a:solidFill>
                      <a:schemeClr val="accent1"/>
                    </a:solidFill>
                    <a:latin typeface="Times New Roman" pitchFamily="18" charset="0"/>
                  </a:rPr>
                  <a:t>管</a:t>
                </a:r>
              </a:p>
              <a:p>
                <a:pPr algn="ctr"/>
                <a:r>
                  <a:rPr lang="zh-CN" altLang="en-US" sz="1600" b="1" i="1">
                    <a:solidFill>
                      <a:schemeClr val="accent1"/>
                    </a:solidFill>
                    <a:latin typeface="Times New Roman" pitchFamily="18" charset="0"/>
                  </a:rPr>
                  <a:t>理</a:t>
                </a:r>
                <a:endParaRPr lang="zh-CN" altLang="en-US" sz="1600" b="1">
                  <a:solidFill>
                    <a:schemeClr val="accent1"/>
                  </a:solidFill>
                  <a:latin typeface="Times New Roman" pitchFamily="18" charset="0"/>
                </a:endParaRPr>
              </a:p>
              <a:p>
                <a:endParaRPr lang="zh-CN" altLang="en-US" sz="1600">
                  <a:solidFill>
                    <a:schemeClr val="accent1"/>
                  </a:solidFill>
                </a:endParaRPr>
              </a:p>
            </p:txBody>
          </p:sp>
          <p:grpSp>
            <p:nvGrpSpPr>
              <p:cNvPr id="10" name="Group 25"/>
              <p:cNvGrpSpPr>
                <a:grpSpLocks/>
              </p:cNvGrpSpPr>
              <p:nvPr/>
            </p:nvGrpSpPr>
            <p:grpSpPr bwMode="auto">
              <a:xfrm>
                <a:off x="1692" y="3492"/>
                <a:ext cx="3150" cy="468"/>
                <a:chOff x="1692" y="3492"/>
                <a:chExt cx="3150" cy="468"/>
              </a:xfrm>
            </p:grpSpPr>
            <p:sp>
              <p:nvSpPr>
                <p:cNvPr id="125978" name="Rectangle 26"/>
                <p:cNvSpPr>
                  <a:spLocks noChangeArrowheads="1"/>
                </p:cNvSpPr>
                <p:nvPr/>
              </p:nvSpPr>
              <p:spPr bwMode="auto">
                <a:xfrm>
                  <a:off x="1905" y="3492"/>
                  <a:ext cx="2730" cy="468"/>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业务可用性需求</a:t>
                  </a:r>
                  <a:endParaRPr lang="zh-CN" altLang="en-US" sz="1600">
                    <a:solidFill>
                      <a:schemeClr val="accent1"/>
                    </a:solidFill>
                  </a:endParaRPr>
                </a:p>
              </p:txBody>
            </p:sp>
            <p:sp>
              <p:nvSpPr>
                <p:cNvPr id="125979" name="Line 27"/>
                <p:cNvSpPr>
                  <a:spLocks noChangeShapeType="1"/>
                </p:cNvSpPr>
                <p:nvPr/>
              </p:nvSpPr>
              <p:spPr bwMode="auto">
                <a:xfrm>
                  <a:off x="1692" y="3936"/>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1" name="Group 28"/>
              <p:cNvGrpSpPr>
                <a:grpSpLocks/>
              </p:cNvGrpSpPr>
              <p:nvPr/>
            </p:nvGrpSpPr>
            <p:grpSpPr bwMode="auto">
              <a:xfrm>
                <a:off x="1692" y="4122"/>
                <a:ext cx="3150" cy="468"/>
                <a:chOff x="1692" y="3492"/>
                <a:chExt cx="3150" cy="468"/>
              </a:xfrm>
            </p:grpSpPr>
            <p:sp>
              <p:nvSpPr>
                <p:cNvPr id="125981" name="Rectangle 29"/>
                <p:cNvSpPr>
                  <a:spLocks noChangeArrowheads="1"/>
                </p:cNvSpPr>
                <p:nvPr/>
              </p:nvSpPr>
              <p:spPr bwMode="auto">
                <a:xfrm>
                  <a:off x="1905" y="3492"/>
                  <a:ext cx="2730" cy="468"/>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业务影响评估</a:t>
                  </a:r>
                  <a:endParaRPr lang="zh-CN" altLang="en-US" sz="1600">
                    <a:solidFill>
                      <a:schemeClr val="accent1"/>
                    </a:solidFill>
                  </a:endParaRPr>
                </a:p>
              </p:txBody>
            </p:sp>
            <p:sp>
              <p:nvSpPr>
                <p:cNvPr id="125982" name="Line 30"/>
                <p:cNvSpPr>
                  <a:spLocks noChangeShapeType="1"/>
                </p:cNvSpPr>
                <p:nvPr/>
              </p:nvSpPr>
              <p:spPr bwMode="auto">
                <a:xfrm>
                  <a:off x="1692" y="3936"/>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2" name="Group 31"/>
              <p:cNvGrpSpPr>
                <a:grpSpLocks/>
              </p:cNvGrpSpPr>
              <p:nvPr/>
            </p:nvGrpSpPr>
            <p:grpSpPr bwMode="auto">
              <a:xfrm>
                <a:off x="1692" y="4656"/>
                <a:ext cx="3150" cy="780"/>
                <a:chOff x="1692" y="4716"/>
                <a:chExt cx="3150" cy="780"/>
              </a:xfrm>
            </p:grpSpPr>
            <p:sp>
              <p:nvSpPr>
                <p:cNvPr id="125984" name="Rectangle 32"/>
                <p:cNvSpPr>
                  <a:spLocks noChangeArrowheads="1"/>
                </p:cNvSpPr>
                <p:nvPr/>
              </p:nvSpPr>
              <p:spPr bwMode="auto">
                <a:xfrm>
                  <a:off x="1905" y="4716"/>
                  <a:ext cx="2730" cy="780"/>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可用性、可靠性、</a:t>
                  </a:r>
                </a:p>
                <a:p>
                  <a:pPr algn="r"/>
                  <a:r>
                    <a:rPr lang="zh-CN" altLang="en-US" sz="1600">
                      <a:solidFill>
                        <a:schemeClr val="accent1"/>
                      </a:solidFill>
                      <a:latin typeface="Times New Roman" pitchFamily="18" charset="0"/>
                    </a:rPr>
                    <a:t>可维护性需求</a:t>
                  </a:r>
                  <a:endParaRPr lang="zh-CN" altLang="en-US" sz="1600">
                    <a:solidFill>
                      <a:schemeClr val="accent1"/>
                    </a:solidFill>
                  </a:endParaRPr>
                </a:p>
              </p:txBody>
            </p:sp>
            <p:sp>
              <p:nvSpPr>
                <p:cNvPr id="125985" name="Line 33"/>
                <p:cNvSpPr>
                  <a:spLocks noChangeShapeType="1"/>
                </p:cNvSpPr>
                <p:nvPr/>
              </p:nvSpPr>
              <p:spPr bwMode="auto">
                <a:xfrm>
                  <a:off x="1692" y="5472"/>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3" name="Group 34"/>
              <p:cNvGrpSpPr>
                <a:grpSpLocks/>
              </p:cNvGrpSpPr>
              <p:nvPr/>
            </p:nvGrpSpPr>
            <p:grpSpPr bwMode="auto">
              <a:xfrm>
                <a:off x="1692" y="5607"/>
                <a:ext cx="3150" cy="468"/>
                <a:chOff x="1692" y="3492"/>
                <a:chExt cx="3150" cy="468"/>
              </a:xfrm>
            </p:grpSpPr>
            <p:sp>
              <p:nvSpPr>
                <p:cNvPr id="125987" name="Rectangle 35"/>
                <p:cNvSpPr>
                  <a:spLocks noChangeArrowheads="1"/>
                </p:cNvSpPr>
                <p:nvPr/>
              </p:nvSpPr>
              <p:spPr bwMode="auto">
                <a:xfrm>
                  <a:off x="1905" y="3492"/>
                  <a:ext cx="2730" cy="468"/>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事故与问题数据</a:t>
                  </a:r>
                  <a:endParaRPr lang="zh-CN" altLang="en-US" sz="1600">
                    <a:solidFill>
                      <a:schemeClr val="accent1"/>
                    </a:solidFill>
                  </a:endParaRPr>
                </a:p>
              </p:txBody>
            </p:sp>
            <p:sp>
              <p:nvSpPr>
                <p:cNvPr id="125988" name="Line 36"/>
                <p:cNvSpPr>
                  <a:spLocks noChangeShapeType="1"/>
                </p:cNvSpPr>
                <p:nvPr/>
              </p:nvSpPr>
              <p:spPr bwMode="auto">
                <a:xfrm>
                  <a:off x="1692" y="3936"/>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4" name="Group 37"/>
              <p:cNvGrpSpPr>
                <a:grpSpLocks/>
              </p:cNvGrpSpPr>
              <p:nvPr/>
            </p:nvGrpSpPr>
            <p:grpSpPr bwMode="auto">
              <a:xfrm>
                <a:off x="1692" y="6276"/>
                <a:ext cx="3150" cy="468"/>
                <a:chOff x="1692" y="3492"/>
                <a:chExt cx="3150" cy="468"/>
              </a:xfrm>
            </p:grpSpPr>
            <p:sp>
              <p:nvSpPr>
                <p:cNvPr id="125990" name="Rectangle 38"/>
                <p:cNvSpPr>
                  <a:spLocks noChangeArrowheads="1"/>
                </p:cNvSpPr>
                <p:nvPr/>
              </p:nvSpPr>
              <p:spPr bwMode="auto">
                <a:xfrm>
                  <a:off x="1905" y="3492"/>
                  <a:ext cx="2730" cy="468"/>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配置与监测数据</a:t>
                  </a:r>
                  <a:endParaRPr lang="zh-CN" altLang="en-US" sz="1600">
                    <a:solidFill>
                      <a:schemeClr val="accent1"/>
                    </a:solidFill>
                  </a:endParaRPr>
                </a:p>
              </p:txBody>
            </p:sp>
            <p:sp>
              <p:nvSpPr>
                <p:cNvPr id="125991" name="Line 39"/>
                <p:cNvSpPr>
                  <a:spLocks noChangeShapeType="1"/>
                </p:cNvSpPr>
                <p:nvPr/>
              </p:nvSpPr>
              <p:spPr bwMode="auto">
                <a:xfrm>
                  <a:off x="1692" y="3936"/>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nvGrpSpPr>
              <p:cNvPr id="15" name="Group 40"/>
              <p:cNvGrpSpPr>
                <a:grpSpLocks/>
              </p:cNvGrpSpPr>
              <p:nvPr/>
            </p:nvGrpSpPr>
            <p:grpSpPr bwMode="auto">
              <a:xfrm>
                <a:off x="1692" y="6981"/>
                <a:ext cx="3150" cy="468"/>
                <a:chOff x="1692" y="3492"/>
                <a:chExt cx="3150" cy="468"/>
              </a:xfrm>
            </p:grpSpPr>
            <p:sp>
              <p:nvSpPr>
                <p:cNvPr id="125993" name="Rectangle 41"/>
                <p:cNvSpPr>
                  <a:spLocks noChangeArrowheads="1"/>
                </p:cNvSpPr>
                <p:nvPr/>
              </p:nvSpPr>
              <p:spPr bwMode="auto">
                <a:xfrm>
                  <a:off x="1905" y="3492"/>
                  <a:ext cx="2730" cy="468"/>
                </a:xfrm>
                <a:prstGeom prst="rect">
                  <a:avLst/>
                </a:prstGeom>
                <a:solidFill>
                  <a:srgbClr val="FFFFFF"/>
                </a:solidFill>
                <a:ln w="9525">
                  <a:solidFill>
                    <a:srgbClr val="FFFF00"/>
                  </a:solidFill>
                  <a:miter lim="800000"/>
                  <a:headEnd/>
                  <a:tailEnd/>
                </a:ln>
                <a:effectLst/>
              </p:spPr>
              <p:txBody>
                <a:bodyPr/>
                <a:lstStyle/>
                <a:p>
                  <a:pPr algn="r"/>
                  <a:r>
                    <a:rPr lang="zh-CN" altLang="en-US" sz="1600">
                      <a:solidFill>
                        <a:schemeClr val="accent1"/>
                      </a:solidFill>
                      <a:latin typeface="Times New Roman" pitchFamily="18" charset="0"/>
                    </a:rPr>
                    <a:t>达到的服务水平</a:t>
                  </a:r>
                  <a:endParaRPr lang="zh-CN" altLang="en-US" sz="1600">
                    <a:solidFill>
                      <a:schemeClr val="accent1"/>
                    </a:solidFill>
                  </a:endParaRPr>
                </a:p>
              </p:txBody>
            </p:sp>
            <p:sp>
              <p:nvSpPr>
                <p:cNvPr id="125994" name="Line 42"/>
                <p:cNvSpPr>
                  <a:spLocks noChangeShapeType="1"/>
                </p:cNvSpPr>
                <p:nvPr/>
              </p:nvSpPr>
              <p:spPr bwMode="auto">
                <a:xfrm>
                  <a:off x="1692" y="3936"/>
                  <a:ext cx="3150" cy="0"/>
                </a:xfrm>
                <a:prstGeom prst="line">
                  <a:avLst/>
                </a:prstGeom>
                <a:noFill/>
                <a:ln w="9525">
                  <a:solidFill>
                    <a:srgbClr val="FFFF00"/>
                  </a:solidFill>
                  <a:round/>
                  <a:headEnd/>
                  <a:tailEnd type="triangle" w="med" len="med"/>
                </a:ln>
                <a:effectLst/>
              </p:spPr>
              <p:txBody>
                <a:bodyPr/>
                <a:lstStyle/>
                <a:p>
                  <a:endParaRPr lang="zh-CN" altLang="en-US"/>
                </a:p>
              </p:txBody>
            </p:sp>
          </p:grpSp>
        </p:grpSp>
        <p:sp>
          <p:nvSpPr>
            <p:cNvPr id="125995" name="Rectangle 43"/>
            <p:cNvSpPr>
              <a:spLocks noChangeArrowheads="1"/>
            </p:cNvSpPr>
            <p:nvPr/>
          </p:nvSpPr>
          <p:spPr bwMode="auto">
            <a:xfrm>
              <a:off x="2850" y="8304"/>
              <a:ext cx="598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关键输入：                           关键输出：</a:t>
              </a:r>
              <a:endParaRPr lang="zh-CN" altLang="en-US" sz="1600">
                <a:solidFill>
                  <a:schemeClr val="accent1"/>
                </a:solidFill>
              </a:endParaRPr>
            </a:p>
          </p:txBody>
        </p:sp>
      </p:gr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zh-CN" altLang="en-US">
                <a:latin typeface="Times New Roman" pitchFamily="18" charset="0"/>
              </a:rPr>
              <a:t>可用性管理流程成熟度模型</a:t>
            </a:r>
            <a:r>
              <a:rPr lang="zh-CN" altLang="en-US"/>
              <a:t> </a:t>
            </a:r>
          </a:p>
        </p:txBody>
      </p:sp>
      <p:grpSp>
        <p:nvGrpSpPr>
          <p:cNvPr id="2" name="Group 60"/>
          <p:cNvGrpSpPr>
            <a:grpSpLocks/>
          </p:cNvGrpSpPr>
          <p:nvPr/>
        </p:nvGrpSpPr>
        <p:grpSpPr bwMode="auto">
          <a:xfrm>
            <a:off x="533400" y="1219200"/>
            <a:ext cx="8001000" cy="5334000"/>
            <a:chOff x="-3" y="-3"/>
            <a:chExt cx="3675" cy="2274"/>
          </a:xfrm>
        </p:grpSpPr>
        <p:grpSp>
          <p:nvGrpSpPr>
            <p:cNvPr id="3" name="Group 58"/>
            <p:cNvGrpSpPr>
              <a:grpSpLocks/>
            </p:cNvGrpSpPr>
            <p:nvPr/>
          </p:nvGrpSpPr>
          <p:grpSpPr bwMode="auto">
            <a:xfrm>
              <a:off x="0" y="0"/>
              <a:ext cx="3669" cy="2268"/>
              <a:chOff x="0" y="0"/>
              <a:chExt cx="3669" cy="2268"/>
            </a:xfrm>
          </p:grpSpPr>
          <p:grpSp>
            <p:nvGrpSpPr>
              <p:cNvPr id="4" name="Group 23"/>
              <p:cNvGrpSpPr>
                <a:grpSpLocks/>
              </p:cNvGrpSpPr>
              <p:nvPr/>
            </p:nvGrpSpPr>
            <p:grpSpPr bwMode="auto">
              <a:xfrm>
                <a:off x="0" y="0"/>
                <a:ext cx="381" cy="461"/>
                <a:chOff x="0" y="0"/>
                <a:chExt cx="381" cy="461"/>
              </a:xfrm>
            </p:grpSpPr>
            <p:sp>
              <p:nvSpPr>
                <p:cNvPr id="134148" name="Rectangle 4"/>
                <p:cNvSpPr>
                  <a:spLocks noChangeArrowheads="1"/>
                </p:cNvSpPr>
                <p:nvPr/>
              </p:nvSpPr>
              <p:spPr bwMode="auto">
                <a:xfrm>
                  <a:off x="43" y="0"/>
                  <a:ext cx="295" cy="461"/>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级别</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66" name="Rectangle 22"/>
                <p:cNvSpPr>
                  <a:spLocks noChangeArrowheads="1"/>
                </p:cNvSpPr>
                <p:nvPr/>
              </p:nvSpPr>
              <p:spPr bwMode="auto">
                <a:xfrm>
                  <a:off x="0" y="0"/>
                  <a:ext cx="381" cy="461"/>
                </a:xfrm>
                <a:prstGeom prst="rect">
                  <a:avLst/>
                </a:prstGeom>
                <a:noFill/>
                <a:ln w="7">
                  <a:solidFill>
                    <a:srgbClr val="A0A0A0"/>
                  </a:solidFill>
                  <a:miter lim="800000"/>
                  <a:headEnd/>
                  <a:tailEnd/>
                </a:ln>
                <a:effectLst/>
              </p:spPr>
              <p:txBody>
                <a:bodyPr/>
                <a:lstStyle/>
                <a:p>
                  <a:endParaRPr lang="zh-CN" altLang="en-US"/>
                </a:p>
              </p:txBody>
            </p:sp>
          </p:grpSp>
          <p:grpSp>
            <p:nvGrpSpPr>
              <p:cNvPr id="5" name="Group 25"/>
              <p:cNvGrpSpPr>
                <a:grpSpLocks/>
              </p:cNvGrpSpPr>
              <p:nvPr/>
            </p:nvGrpSpPr>
            <p:grpSpPr bwMode="auto">
              <a:xfrm>
                <a:off x="381" y="0"/>
                <a:ext cx="926" cy="461"/>
                <a:chOff x="381" y="0"/>
                <a:chExt cx="926" cy="461"/>
              </a:xfrm>
            </p:grpSpPr>
            <p:sp>
              <p:nvSpPr>
                <p:cNvPr id="134149" name="Rectangle 5"/>
                <p:cNvSpPr>
                  <a:spLocks noChangeArrowheads="1"/>
                </p:cNvSpPr>
                <p:nvPr/>
              </p:nvSpPr>
              <p:spPr bwMode="auto">
                <a:xfrm>
                  <a:off x="424" y="0"/>
                  <a:ext cx="840" cy="461"/>
                </a:xfrm>
                <a:prstGeom prst="rect">
                  <a:avLst/>
                </a:prstGeom>
                <a:noFill/>
                <a:ln w="9525">
                  <a:noFill/>
                  <a:miter lim="800000"/>
                  <a:headEnd/>
                  <a:tailEnd/>
                </a:ln>
                <a:effectLst/>
              </p:spPr>
              <p:txBody>
                <a:bodyPr anchor="ctr"/>
                <a:lstStyle/>
                <a:p>
                  <a:pPr algn="ctr"/>
                  <a:r>
                    <a:rPr lang="en-US" altLang="zh-CN">
                      <a:solidFill>
                        <a:schemeClr val="accent1"/>
                      </a:solidFill>
                      <a:latin typeface="Times New Roman" pitchFamily="18" charset="0"/>
                      <a:cs typeface="Times New Roman" pitchFamily="18" charset="0"/>
                    </a:rPr>
                    <a:t>IT</a:t>
                  </a:r>
                  <a:r>
                    <a:rPr lang="zh-CN" altLang="en-US">
                      <a:solidFill>
                        <a:schemeClr val="accent1"/>
                      </a:solidFill>
                      <a:latin typeface="Times New Roman" pitchFamily="18" charset="0"/>
                    </a:rPr>
                    <a:t>流程管理成熟度</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68" name="Rectangle 24"/>
                <p:cNvSpPr>
                  <a:spLocks noChangeArrowheads="1"/>
                </p:cNvSpPr>
                <p:nvPr/>
              </p:nvSpPr>
              <p:spPr bwMode="auto">
                <a:xfrm>
                  <a:off x="381" y="0"/>
                  <a:ext cx="926" cy="461"/>
                </a:xfrm>
                <a:prstGeom prst="rect">
                  <a:avLst/>
                </a:prstGeom>
                <a:noFill/>
                <a:ln w="7">
                  <a:solidFill>
                    <a:srgbClr val="A0A0A0"/>
                  </a:solidFill>
                  <a:miter lim="800000"/>
                  <a:headEnd/>
                  <a:tailEnd/>
                </a:ln>
                <a:effectLst/>
              </p:spPr>
              <p:txBody>
                <a:bodyPr/>
                <a:lstStyle/>
                <a:p>
                  <a:endParaRPr lang="zh-CN" altLang="en-US"/>
                </a:p>
              </p:txBody>
            </p:sp>
          </p:grpSp>
          <p:grpSp>
            <p:nvGrpSpPr>
              <p:cNvPr id="6" name="Group 27"/>
              <p:cNvGrpSpPr>
                <a:grpSpLocks/>
              </p:cNvGrpSpPr>
              <p:nvPr/>
            </p:nvGrpSpPr>
            <p:grpSpPr bwMode="auto">
              <a:xfrm>
                <a:off x="1307" y="0"/>
                <a:ext cx="2362" cy="461"/>
                <a:chOff x="1307" y="0"/>
                <a:chExt cx="2362" cy="461"/>
              </a:xfrm>
            </p:grpSpPr>
            <p:sp>
              <p:nvSpPr>
                <p:cNvPr id="134150" name="Rectangle 6"/>
                <p:cNvSpPr>
                  <a:spLocks noChangeArrowheads="1"/>
                </p:cNvSpPr>
                <p:nvPr/>
              </p:nvSpPr>
              <p:spPr bwMode="auto">
                <a:xfrm>
                  <a:off x="1350" y="0"/>
                  <a:ext cx="2276" cy="461"/>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已实施的管理流程描述</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70" name="Rectangle 26"/>
                <p:cNvSpPr>
                  <a:spLocks noChangeArrowheads="1"/>
                </p:cNvSpPr>
                <p:nvPr/>
              </p:nvSpPr>
              <p:spPr bwMode="auto">
                <a:xfrm>
                  <a:off x="1307" y="0"/>
                  <a:ext cx="2362" cy="461"/>
                </a:xfrm>
                <a:prstGeom prst="rect">
                  <a:avLst/>
                </a:prstGeom>
                <a:noFill/>
                <a:ln w="7">
                  <a:solidFill>
                    <a:srgbClr val="A0A0A0"/>
                  </a:solidFill>
                  <a:miter lim="800000"/>
                  <a:headEnd/>
                  <a:tailEnd/>
                </a:ln>
                <a:effectLst/>
              </p:spPr>
              <p:txBody>
                <a:bodyPr/>
                <a:lstStyle/>
                <a:p>
                  <a:endParaRPr lang="zh-CN" altLang="en-US"/>
                </a:p>
              </p:txBody>
            </p:sp>
          </p:grpSp>
          <p:grpSp>
            <p:nvGrpSpPr>
              <p:cNvPr id="7" name="Group 29"/>
              <p:cNvGrpSpPr>
                <a:grpSpLocks/>
              </p:cNvGrpSpPr>
              <p:nvPr/>
            </p:nvGrpSpPr>
            <p:grpSpPr bwMode="auto">
              <a:xfrm>
                <a:off x="0" y="461"/>
                <a:ext cx="381" cy="346"/>
                <a:chOff x="0" y="461"/>
                <a:chExt cx="381" cy="346"/>
              </a:xfrm>
            </p:grpSpPr>
            <p:sp>
              <p:nvSpPr>
                <p:cNvPr id="134151" name="Rectangle 7"/>
                <p:cNvSpPr>
                  <a:spLocks noChangeArrowheads="1"/>
                </p:cNvSpPr>
                <p:nvPr/>
              </p:nvSpPr>
              <p:spPr bwMode="auto">
                <a:xfrm>
                  <a:off x="43" y="461"/>
                  <a:ext cx="295" cy="346"/>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ea typeface="Arial Unicode MS" pitchFamily="34" charset="-122"/>
                      <a:cs typeface="Arial Unicode MS" pitchFamily="34" charset="-122"/>
                    </a:rPr>
                    <a:t>4</a:t>
                  </a:r>
                </a:p>
                <a:p>
                  <a:pPr algn="ctr" eaLnBrk="0" hangingPunct="0"/>
                  <a:endParaRPr lang="zh-CN" altLang="en-US">
                    <a:solidFill>
                      <a:schemeClr val="accent1"/>
                    </a:solidFill>
                  </a:endParaRPr>
                </a:p>
              </p:txBody>
            </p:sp>
            <p:sp>
              <p:nvSpPr>
                <p:cNvPr id="134172" name="Rectangle 28"/>
                <p:cNvSpPr>
                  <a:spLocks noChangeArrowheads="1"/>
                </p:cNvSpPr>
                <p:nvPr/>
              </p:nvSpPr>
              <p:spPr bwMode="auto">
                <a:xfrm>
                  <a:off x="0" y="461"/>
                  <a:ext cx="381" cy="346"/>
                </a:xfrm>
                <a:prstGeom prst="rect">
                  <a:avLst/>
                </a:prstGeom>
                <a:noFill/>
                <a:ln w="7">
                  <a:solidFill>
                    <a:srgbClr val="A0A0A0"/>
                  </a:solidFill>
                  <a:miter lim="800000"/>
                  <a:headEnd/>
                  <a:tailEnd/>
                </a:ln>
                <a:effectLst/>
              </p:spPr>
              <p:txBody>
                <a:bodyPr/>
                <a:lstStyle/>
                <a:p>
                  <a:endParaRPr lang="zh-CN" altLang="en-US"/>
                </a:p>
              </p:txBody>
            </p:sp>
          </p:grpSp>
          <p:grpSp>
            <p:nvGrpSpPr>
              <p:cNvPr id="8" name="Group 31"/>
              <p:cNvGrpSpPr>
                <a:grpSpLocks/>
              </p:cNvGrpSpPr>
              <p:nvPr/>
            </p:nvGrpSpPr>
            <p:grpSpPr bwMode="auto">
              <a:xfrm>
                <a:off x="381" y="461"/>
                <a:ext cx="926" cy="346"/>
                <a:chOff x="381" y="461"/>
                <a:chExt cx="926" cy="346"/>
              </a:xfrm>
            </p:grpSpPr>
            <p:sp>
              <p:nvSpPr>
                <p:cNvPr id="134152" name="Rectangle 8"/>
                <p:cNvSpPr>
                  <a:spLocks noChangeArrowheads="1"/>
                </p:cNvSpPr>
                <p:nvPr/>
              </p:nvSpPr>
              <p:spPr bwMode="auto">
                <a:xfrm>
                  <a:off x="424" y="461"/>
                  <a:ext cx="840"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价值</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74" name="Rectangle 30"/>
                <p:cNvSpPr>
                  <a:spLocks noChangeArrowheads="1"/>
                </p:cNvSpPr>
                <p:nvPr/>
              </p:nvSpPr>
              <p:spPr bwMode="auto">
                <a:xfrm>
                  <a:off x="381" y="461"/>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9" name="Group 33"/>
              <p:cNvGrpSpPr>
                <a:grpSpLocks/>
              </p:cNvGrpSpPr>
              <p:nvPr/>
            </p:nvGrpSpPr>
            <p:grpSpPr bwMode="auto">
              <a:xfrm>
                <a:off x="1307" y="461"/>
                <a:ext cx="2362" cy="346"/>
                <a:chOff x="1307" y="461"/>
                <a:chExt cx="2362" cy="346"/>
              </a:xfrm>
            </p:grpSpPr>
            <p:sp>
              <p:nvSpPr>
                <p:cNvPr id="134153" name="Rectangle 9"/>
                <p:cNvSpPr>
                  <a:spLocks noChangeArrowheads="1"/>
                </p:cNvSpPr>
                <p:nvPr/>
              </p:nvSpPr>
              <p:spPr bwMode="auto">
                <a:xfrm>
                  <a:off x="1350" y="461"/>
                  <a:ext cx="2276" cy="346"/>
                </a:xfrm>
                <a:prstGeom prst="rect">
                  <a:avLst/>
                </a:prstGeom>
                <a:noFill/>
                <a:ln w="9525">
                  <a:noFill/>
                  <a:miter lim="800000"/>
                  <a:headEnd/>
                  <a:tailEnd/>
                </a:ln>
                <a:effectLst/>
              </p:spPr>
              <p:txBody>
                <a:bodyPr/>
                <a:lstStyle/>
                <a:p>
                  <a:r>
                    <a:rPr lang="en-US" altLang="zh-CN">
                      <a:solidFill>
                        <a:schemeClr val="accent1"/>
                      </a:solidFill>
                      <a:latin typeface="Times New Roman" pitchFamily="18" charset="0"/>
                      <a:cs typeface="Times New Roman" pitchFamily="18" charset="0"/>
                    </a:rPr>
                    <a:t>IT/</a:t>
                  </a:r>
                  <a:r>
                    <a:rPr lang="zh-CN" altLang="en-US">
                      <a:solidFill>
                        <a:schemeClr val="accent1"/>
                      </a:solidFill>
                      <a:latin typeface="Times New Roman" pitchFamily="18" charset="0"/>
                    </a:rPr>
                    <a:t>业务衡量标准的紧密结合</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34176" name="Rectangle 32"/>
                <p:cNvSpPr>
                  <a:spLocks noChangeArrowheads="1"/>
                </p:cNvSpPr>
                <p:nvPr/>
              </p:nvSpPr>
              <p:spPr bwMode="auto">
                <a:xfrm>
                  <a:off x="1307" y="461"/>
                  <a:ext cx="2362" cy="346"/>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5"/>
              <p:cNvGrpSpPr>
                <a:grpSpLocks/>
              </p:cNvGrpSpPr>
              <p:nvPr/>
            </p:nvGrpSpPr>
            <p:grpSpPr bwMode="auto">
              <a:xfrm>
                <a:off x="0" y="807"/>
                <a:ext cx="381" cy="346"/>
                <a:chOff x="0" y="807"/>
                <a:chExt cx="381" cy="346"/>
              </a:xfrm>
            </p:grpSpPr>
            <p:sp>
              <p:nvSpPr>
                <p:cNvPr id="134154" name="Rectangle 10"/>
                <p:cNvSpPr>
                  <a:spLocks noChangeArrowheads="1"/>
                </p:cNvSpPr>
                <p:nvPr/>
              </p:nvSpPr>
              <p:spPr bwMode="auto">
                <a:xfrm>
                  <a:off x="43" y="807"/>
                  <a:ext cx="295" cy="346"/>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ea typeface="Arial Unicode MS" pitchFamily="34" charset="-122"/>
                      <a:cs typeface="Arial Unicode MS" pitchFamily="34" charset="-122"/>
                    </a:rPr>
                    <a:t>3</a:t>
                  </a:r>
                </a:p>
                <a:p>
                  <a:pPr algn="ctr" eaLnBrk="0" hangingPunct="0"/>
                  <a:endParaRPr lang="zh-CN" altLang="en-US">
                    <a:solidFill>
                      <a:schemeClr val="accent1"/>
                    </a:solidFill>
                  </a:endParaRPr>
                </a:p>
              </p:txBody>
            </p:sp>
            <p:sp>
              <p:nvSpPr>
                <p:cNvPr id="134178" name="Rectangle 34"/>
                <p:cNvSpPr>
                  <a:spLocks noChangeArrowheads="1"/>
                </p:cNvSpPr>
                <p:nvPr/>
              </p:nvSpPr>
              <p:spPr bwMode="auto">
                <a:xfrm>
                  <a:off x="0" y="807"/>
                  <a:ext cx="381" cy="34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7"/>
              <p:cNvGrpSpPr>
                <a:grpSpLocks/>
              </p:cNvGrpSpPr>
              <p:nvPr/>
            </p:nvGrpSpPr>
            <p:grpSpPr bwMode="auto">
              <a:xfrm>
                <a:off x="381" y="807"/>
                <a:ext cx="926" cy="346"/>
                <a:chOff x="381" y="807"/>
                <a:chExt cx="926" cy="346"/>
              </a:xfrm>
            </p:grpSpPr>
            <p:sp>
              <p:nvSpPr>
                <p:cNvPr id="134155" name="Rectangle 11"/>
                <p:cNvSpPr>
                  <a:spLocks noChangeArrowheads="1"/>
                </p:cNvSpPr>
                <p:nvPr/>
              </p:nvSpPr>
              <p:spPr bwMode="auto">
                <a:xfrm>
                  <a:off x="424" y="807"/>
                  <a:ext cx="840"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服务</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80" name="Rectangle 36"/>
                <p:cNvSpPr>
                  <a:spLocks noChangeArrowheads="1"/>
                </p:cNvSpPr>
                <p:nvPr/>
              </p:nvSpPr>
              <p:spPr bwMode="auto">
                <a:xfrm>
                  <a:off x="381" y="807"/>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9"/>
              <p:cNvGrpSpPr>
                <a:grpSpLocks/>
              </p:cNvGrpSpPr>
              <p:nvPr/>
            </p:nvGrpSpPr>
            <p:grpSpPr bwMode="auto">
              <a:xfrm>
                <a:off x="1307" y="807"/>
                <a:ext cx="2362" cy="346"/>
                <a:chOff x="1307" y="807"/>
                <a:chExt cx="2362" cy="346"/>
              </a:xfrm>
            </p:grpSpPr>
            <p:sp>
              <p:nvSpPr>
                <p:cNvPr id="134156" name="Rectangle 12"/>
                <p:cNvSpPr>
                  <a:spLocks noChangeArrowheads="1"/>
                </p:cNvSpPr>
                <p:nvPr/>
              </p:nvSpPr>
              <p:spPr bwMode="auto">
                <a:xfrm>
                  <a:off x="1350" y="807"/>
                  <a:ext cx="2276" cy="346"/>
                </a:xfrm>
                <a:prstGeom prst="rect">
                  <a:avLst/>
                </a:prstGeom>
                <a:noFill/>
                <a:ln w="9525">
                  <a:noFill/>
                  <a:miter lim="800000"/>
                  <a:headEnd/>
                  <a:tailEnd/>
                </a:ln>
                <a:effectLst/>
              </p:spPr>
              <p:txBody>
                <a:bodyPr/>
                <a:lstStyle/>
                <a:p>
                  <a:r>
                    <a:rPr lang="zh-CN" altLang="en-US">
                      <a:solidFill>
                        <a:schemeClr val="accent1"/>
                      </a:solidFill>
                      <a:latin typeface="Times New Roman" pitchFamily="18" charset="0"/>
                    </a:rPr>
                    <a:t>支持能力计划、服务等级管理</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34182" name="Rectangle 38"/>
                <p:cNvSpPr>
                  <a:spLocks noChangeArrowheads="1"/>
                </p:cNvSpPr>
                <p:nvPr/>
              </p:nvSpPr>
              <p:spPr bwMode="auto">
                <a:xfrm>
                  <a:off x="1307" y="807"/>
                  <a:ext cx="2362" cy="34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1"/>
              <p:cNvGrpSpPr>
                <a:grpSpLocks/>
              </p:cNvGrpSpPr>
              <p:nvPr/>
            </p:nvGrpSpPr>
            <p:grpSpPr bwMode="auto">
              <a:xfrm>
                <a:off x="0" y="1153"/>
                <a:ext cx="381" cy="423"/>
                <a:chOff x="0" y="1153"/>
                <a:chExt cx="381" cy="423"/>
              </a:xfrm>
            </p:grpSpPr>
            <p:sp>
              <p:nvSpPr>
                <p:cNvPr id="134157" name="Rectangle 13"/>
                <p:cNvSpPr>
                  <a:spLocks noChangeArrowheads="1"/>
                </p:cNvSpPr>
                <p:nvPr/>
              </p:nvSpPr>
              <p:spPr bwMode="auto">
                <a:xfrm>
                  <a:off x="43" y="1153"/>
                  <a:ext cx="295" cy="423"/>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ea typeface="Arial Unicode MS" pitchFamily="34" charset="-122"/>
                      <a:cs typeface="Arial Unicode MS" pitchFamily="34" charset="-122"/>
                    </a:rPr>
                    <a:t>2</a:t>
                  </a:r>
                </a:p>
                <a:p>
                  <a:pPr algn="ctr" eaLnBrk="0" hangingPunct="0"/>
                  <a:endParaRPr lang="zh-CN" altLang="en-US">
                    <a:solidFill>
                      <a:schemeClr val="accent1"/>
                    </a:solidFill>
                  </a:endParaRPr>
                </a:p>
              </p:txBody>
            </p:sp>
            <p:sp>
              <p:nvSpPr>
                <p:cNvPr id="134184" name="Rectangle 40"/>
                <p:cNvSpPr>
                  <a:spLocks noChangeArrowheads="1"/>
                </p:cNvSpPr>
                <p:nvPr/>
              </p:nvSpPr>
              <p:spPr bwMode="auto">
                <a:xfrm>
                  <a:off x="0" y="1153"/>
                  <a:ext cx="381" cy="423"/>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3"/>
              <p:cNvGrpSpPr>
                <a:grpSpLocks/>
              </p:cNvGrpSpPr>
              <p:nvPr/>
            </p:nvGrpSpPr>
            <p:grpSpPr bwMode="auto">
              <a:xfrm>
                <a:off x="381" y="1153"/>
                <a:ext cx="926" cy="423"/>
                <a:chOff x="381" y="1153"/>
                <a:chExt cx="926" cy="423"/>
              </a:xfrm>
            </p:grpSpPr>
            <p:sp>
              <p:nvSpPr>
                <p:cNvPr id="134158" name="Rectangle 14"/>
                <p:cNvSpPr>
                  <a:spLocks noChangeArrowheads="1"/>
                </p:cNvSpPr>
                <p:nvPr/>
              </p:nvSpPr>
              <p:spPr bwMode="auto">
                <a:xfrm>
                  <a:off x="424" y="1153"/>
                  <a:ext cx="840" cy="423"/>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主动</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86" name="Rectangle 42"/>
                <p:cNvSpPr>
                  <a:spLocks noChangeArrowheads="1"/>
                </p:cNvSpPr>
                <p:nvPr/>
              </p:nvSpPr>
              <p:spPr bwMode="auto">
                <a:xfrm>
                  <a:off x="381" y="1153"/>
                  <a:ext cx="926" cy="423"/>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5"/>
              <p:cNvGrpSpPr>
                <a:grpSpLocks/>
              </p:cNvGrpSpPr>
              <p:nvPr/>
            </p:nvGrpSpPr>
            <p:grpSpPr bwMode="auto">
              <a:xfrm>
                <a:off x="1307" y="1153"/>
                <a:ext cx="2362" cy="423"/>
                <a:chOff x="1307" y="1153"/>
                <a:chExt cx="2362" cy="423"/>
              </a:xfrm>
            </p:grpSpPr>
            <p:sp>
              <p:nvSpPr>
                <p:cNvPr id="134159" name="Rectangle 15"/>
                <p:cNvSpPr>
                  <a:spLocks noChangeArrowheads="1"/>
                </p:cNvSpPr>
                <p:nvPr/>
              </p:nvSpPr>
              <p:spPr bwMode="auto">
                <a:xfrm>
                  <a:off x="1350" y="1153"/>
                  <a:ext cx="2276" cy="423"/>
                </a:xfrm>
                <a:prstGeom prst="rect">
                  <a:avLst/>
                </a:prstGeom>
                <a:noFill/>
                <a:ln w="9525">
                  <a:noFill/>
                  <a:miter lim="800000"/>
                  <a:headEnd/>
                  <a:tailEnd/>
                </a:ln>
                <a:effectLst/>
              </p:spPr>
              <p:txBody>
                <a:bodyPr/>
                <a:lstStyle/>
                <a:p>
                  <a:r>
                    <a:rPr lang="zh-CN" altLang="en-US">
                      <a:solidFill>
                        <a:schemeClr val="accent1"/>
                      </a:solidFill>
                      <a:latin typeface="Times New Roman" pitchFamily="18" charset="0"/>
                    </a:rPr>
                    <a:t>性能、变更、问题管理，配置、可用性管理，自动化与工作调度</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34188" name="Rectangle 44"/>
                <p:cNvSpPr>
                  <a:spLocks noChangeArrowheads="1"/>
                </p:cNvSpPr>
                <p:nvPr/>
              </p:nvSpPr>
              <p:spPr bwMode="auto">
                <a:xfrm>
                  <a:off x="1307" y="1153"/>
                  <a:ext cx="2362" cy="423"/>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7"/>
              <p:cNvGrpSpPr>
                <a:grpSpLocks/>
              </p:cNvGrpSpPr>
              <p:nvPr/>
            </p:nvGrpSpPr>
            <p:grpSpPr bwMode="auto">
              <a:xfrm>
                <a:off x="0" y="1576"/>
                <a:ext cx="381" cy="346"/>
                <a:chOff x="0" y="1576"/>
                <a:chExt cx="381" cy="346"/>
              </a:xfrm>
            </p:grpSpPr>
            <p:sp>
              <p:nvSpPr>
                <p:cNvPr id="134160" name="Rectangle 16"/>
                <p:cNvSpPr>
                  <a:spLocks noChangeArrowheads="1"/>
                </p:cNvSpPr>
                <p:nvPr/>
              </p:nvSpPr>
              <p:spPr bwMode="auto">
                <a:xfrm>
                  <a:off x="43" y="1576"/>
                  <a:ext cx="295" cy="346"/>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ea typeface="Arial Unicode MS" pitchFamily="34" charset="-122"/>
                      <a:cs typeface="Arial Unicode MS" pitchFamily="34" charset="-122"/>
                    </a:rPr>
                    <a:t>1</a:t>
                  </a:r>
                </a:p>
                <a:p>
                  <a:pPr algn="ctr" eaLnBrk="0" hangingPunct="0"/>
                  <a:endParaRPr lang="zh-CN" altLang="en-US">
                    <a:solidFill>
                      <a:schemeClr val="accent1"/>
                    </a:solidFill>
                  </a:endParaRPr>
                </a:p>
              </p:txBody>
            </p:sp>
            <p:sp>
              <p:nvSpPr>
                <p:cNvPr id="134190" name="Rectangle 46"/>
                <p:cNvSpPr>
                  <a:spLocks noChangeArrowheads="1"/>
                </p:cNvSpPr>
                <p:nvPr/>
              </p:nvSpPr>
              <p:spPr bwMode="auto">
                <a:xfrm>
                  <a:off x="0" y="1576"/>
                  <a:ext cx="381" cy="34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49"/>
              <p:cNvGrpSpPr>
                <a:grpSpLocks/>
              </p:cNvGrpSpPr>
              <p:nvPr/>
            </p:nvGrpSpPr>
            <p:grpSpPr bwMode="auto">
              <a:xfrm>
                <a:off x="381" y="1576"/>
                <a:ext cx="926" cy="346"/>
                <a:chOff x="381" y="1576"/>
                <a:chExt cx="926" cy="346"/>
              </a:xfrm>
            </p:grpSpPr>
            <p:sp>
              <p:nvSpPr>
                <p:cNvPr id="134161" name="Rectangle 17"/>
                <p:cNvSpPr>
                  <a:spLocks noChangeArrowheads="1"/>
                </p:cNvSpPr>
                <p:nvPr/>
              </p:nvSpPr>
              <p:spPr bwMode="auto">
                <a:xfrm>
                  <a:off x="424" y="1576"/>
                  <a:ext cx="840"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被动</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92" name="Rectangle 48"/>
                <p:cNvSpPr>
                  <a:spLocks noChangeArrowheads="1"/>
                </p:cNvSpPr>
                <p:nvPr/>
              </p:nvSpPr>
              <p:spPr bwMode="auto">
                <a:xfrm>
                  <a:off x="381" y="1576"/>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51"/>
              <p:cNvGrpSpPr>
                <a:grpSpLocks/>
              </p:cNvGrpSpPr>
              <p:nvPr/>
            </p:nvGrpSpPr>
            <p:grpSpPr bwMode="auto">
              <a:xfrm>
                <a:off x="1307" y="1576"/>
                <a:ext cx="2362" cy="346"/>
                <a:chOff x="1307" y="1576"/>
                <a:chExt cx="2362" cy="346"/>
              </a:xfrm>
            </p:grpSpPr>
            <p:sp>
              <p:nvSpPr>
                <p:cNvPr id="134162" name="Rectangle 18"/>
                <p:cNvSpPr>
                  <a:spLocks noChangeArrowheads="1"/>
                </p:cNvSpPr>
                <p:nvPr/>
              </p:nvSpPr>
              <p:spPr bwMode="auto">
                <a:xfrm>
                  <a:off x="1350" y="1576"/>
                  <a:ext cx="2276" cy="346"/>
                </a:xfrm>
                <a:prstGeom prst="rect">
                  <a:avLst/>
                </a:prstGeom>
                <a:noFill/>
                <a:ln w="9525">
                  <a:noFill/>
                  <a:miter lim="800000"/>
                  <a:headEnd/>
                  <a:tailEnd/>
                </a:ln>
                <a:effectLst/>
              </p:spPr>
              <p:txBody>
                <a:bodyPr/>
                <a:lstStyle/>
                <a:p>
                  <a:r>
                    <a:rPr lang="zh-CN" altLang="en-US">
                      <a:solidFill>
                        <a:schemeClr val="accent1"/>
                      </a:solidFill>
                      <a:latin typeface="Times New Roman" pitchFamily="18" charset="0"/>
                    </a:rPr>
                    <a:t>事件发生</a:t>
                  </a:r>
                  <a:r>
                    <a:rPr lang="zh-CN" altLang="en-US">
                      <a:solidFill>
                        <a:schemeClr val="accent1"/>
                      </a:solidFill>
                      <a:latin typeface="Times New Roman" pitchFamily="18" charset="0"/>
                      <a:cs typeface="Times New Roman" pitchFamily="18" charset="0"/>
                    </a:rPr>
                    <a:t>/</a:t>
                  </a:r>
                  <a:r>
                    <a:rPr lang="zh-CN" altLang="en-US">
                      <a:solidFill>
                        <a:schemeClr val="accent1"/>
                      </a:solidFill>
                      <a:latin typeface="Times New Roman" pitchFamily="18" charset="0"/>
                    </a:rPr>
                    <a:t>解决，控制台，故障记录，备份，拓扑，资产清单</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34194" name="Rectangle 50"/>
                <p:cNvSpPr>
                  <a:spLocks noChangeArrowheads="1"/>
                </p:cNvSpPr>
                <p:nvPr/>
              </p:nvSpPr>
              <p:spPr bwMode="auto">
                <a:xfrm>
                  <a:off x="1307" y="1576"/>
                  <a:ext cx="2362" cy="34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53"/>
              <p:cNvGrpSpPr>
                <a:grpSpLocks/>
              </p:cNvGrpSpPr>
              <p:nvPr/>
            </p:nvGrpSpPr>
            <p:grpSpPr bwMode="auto">
              <a:xfrm>
                <a:off x="0" y="1922"/>
                <a:ext cx="381" cy="346"/>
                <a:chOff x="0" y="1922"/>
                <a:chExt cx="381" cy="346"/>
              </a:xfrm>
            </p:grpSpPr>
            <p:sp>
              <p:nvSpPr>
                <p:cNvPr id="134163" name="Rectangle 19"/>
                <p:cNvSpPr>
                  <a:spLocks noChangeArrowheads="1"/>
                </p:cNvSpPr>
                <p:nvPr/>
              </p:nvSpPr>
              <p:spPr bwMode="auto">
                <a:xfrm>
                  <a:off x="43" y="1922"/>
                  <a:ext cx="295" cy="346"/>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ea typeface="Arial Unicode MS" pitchFamily="34" charset="-122"/>
                      <a:cs typeface="Arial Unicode MS" pitchFamily="34" charset="-122"/>
                    </a:rPr>
                    <a:t>0</a:t>
                  </a:r>
                </a:p>
                <a:p>
                  <a:pPr algn="ctr" eaLnBrk="0" hangingPunct="0"/>
                  <a:endParaRPr lang="zh-CN" altLang="en-US">
                    <a:solidFill>
                      <a:schemeClr val="accent1"/>
                    </a:solidFill>
                  </a:endParaRPr>
                </a:p>
              </p:txBody>
            </p:sp>
            <p:sp>
              <p:nvSpPr>
                <p:cNvPr id="134196" name="Rectangle 52"/>
                <p:cNvSpPr>
                  <a:spLocks noChangeArrowheads="1"/>
                </p:cNvSpPr>
                <p:nvPr/>
              </p:nvSpPr>
              <p:spPr bwMode="auto">
                <a:xfrm>
                  <a:off x="0" y="1922"/>
                  <a:ext cx="381" cy="346"/>
                </a:xfrm>
                <a:prstGeom prst="rect">
                  <a:avLst/>
                </a:prstGeom>
                <a:noFill/>
                <a:ln w="7">
                  <a:solidFill>
                    <a:srgbClr val="A0A0A0"/>
                  </a:solidFill>
                  <a:miter lim="800000"/>
                  <a:headEnd/>
                  <a:tailEnd/>
                </a:ln>
                <a:effectLst/>
              </p:spPr>
              <p:txBody>
                <a:bodyPr/>
                <a:lstStyle/>
                <a:p>
                  <a:endParaRPr lang="zh-CN" altLang="en-US"/>
                </a:p>
              </p:txBody>
            </p:sp>
          </p:grpSp>
          <p:grpSp>
            <p:nvGrpSpPr>
              <p:cNvPr id="20" name="Group 55"/>
              <p:cNvGrpSpPr>
                <a:grpSpLocks/>
              </p:cNvGrpSpPr>
              <p:nvPr/>
            </p:nvGrpSpPr>
            <p:grpSpPr bwMode="auto">
              <a:xfrm>
                <a:off x="381" y="1922"/>
                <a:ext cx="926" cy="346"/>
                <a:chOff x="381" y="1922"/>
                <a:chExt cx="926" cy="346"/>
              </a:xfrm>
            </p:grpSpPr>
            <p:sp>
              <p:nvSpPr>
                <p:cNvPr id="134164" name="Rectangle 20"/>
                <p:cNvSpPr>
                  <a:spLocks noChangeArrowheads="1"/>
                </p:cNvSpPr>
                <p:nvPr/>
              </p:nvSpPr>
              <p:spPr bwMode="auto">
                <a:xfrm>
                  <a:off x="424" y="1922"/>
                  <a:ext cx="840"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混乱</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34198" name="Rectangle 54"/>
                <p:cNvSpPr>
                  <a:spLocks noChangeArrowheads="1"/>
                </p:cNvSpPr>
                <p:nvPr/>
              </p:nvSpPr>
              <p:spPr bwMode="auto">
                <a:xfrm>
                  <a:off x="381" y="1922"/>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21" name="Group 57"/>
              <p:cNvGrpSpPr>
                <a:grpSpLocks/>
              </p:cNvGrpSpPr>
              <p:nvPr/>
            </p:nvGrpSpPr>
            <p:grpSpPr bwMode="auto">
              <a:xfrm>
                <a:off x="1307" y="1922"/>
                <a:ext cx="2362" cy="346"/>
                <a:chOff x="1307" y="1922"/>
                <a:chExt cx="2362" cy="346"/>
              </a:xfrm>
            </p:grpSpPr>
            <p:sp>
              <p:nvSpPr>
                <p:cNvPr id="134165" name="Rectangle 21"/>
                <p:cNvSpPr>
                  <a:spLocks noChangeArrowheads="1"/>
                </p:cNvSpPr>
                <p:nvPr/>
              </p:nvSpPr>
              <p:spPr bwMode="auto">
                <a:xfrm>
                  <a:off x="1350" y="1922"/>
                  <a:ext cx="2276" cy="346"/>
                </a:xfrm>
                <a:prstGeom prst="rect">
                  <a:avLst/>
                </a:prstGeom>
                <a:noFill/>
                <a:ln w="9525">
                  <a:noFill/>
                  <a:miter lim="800000"/>
                  <a:headEnd/>
                  <a:tailEnd/>
                </a:ln>
                <a:effectLst/>
              </p:spPr>
              <p:txBody>
                <a:bodyPr/>
                <a:lstStyle/>
                <a:p>
                  <a:r>
                    <a:rPr lang="zh-CN" altLang="en-US">
                      <a:solidFill>
                        <a:schemeClr val="accent1"/>
                      </a:solidFill>
                      <a:latin typeface="Times New Roman" pitchFamily="18" charset="0"/>
                    </a:rPr>
                    <a:t>没有</a:t>
                  </a:r>
                  <a:r>
                    <a:rPr lang="en-US" altLang="zh-CN">
                      <a:solidFill>
                        <a:schemeClr val="accent1"/>
                      </a:solidFill>
                      <a:latin typeface="Times New Roman" pitchFamily="18" charset="0"/>
                      <a:cs typeface="Times New Roman" pitchFamily="18" charset="0"/>
                    </a:rPr>
                    <a:t>IT</a:t>
                  </a:r>
                  <a:r>
                    <a:rPr lang="zh-CN" altLang="en-US">
                      <a:solidFill>
                        <a:schemeClr val="accent1"/>
                      </a:solidFill>
                      <a:latin typeface="Times New Roman" pitchFamily="18" charset="0"/>
                    </a:rPr>
                    <a:t>服务中心，没有用户通知机制</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34200" name="Rectangle 56"/>
                <p:cNvSpPr>
                  <a:spLocks noChangeArrowheads="1"/>
                </p:cNvSpPr>
                <p:nvPr/>
              </p:nvSpPr>
              <p:spPr bwMode="auto">
                <a:xfrm>
                  <a:off x="1307" y="1922"/>
                  <a:ext cx="2362" cy="346"/>
                </a:xfrm>
                <a:prstGeom prst="rect">
                  <a:avLst/>
                </a:prstGeom>
                <a:noFill/>
                <a:ln w="7">
                  <a:solidFill>
                    <a:srgbClr val="A0A0A0"/>
                  </a:solidFill>
                  <a:miter lim="800000"/>
                  <a:headEnd/>
                  <a:tailEnd/>
                </a:ln>
                <a:effectLst/>
              </p:spPr>
              <p:txBody>
                <a:bodyPr/>
                <a:lstStyle/>
                <a:p>
                  <a:endParaRPr lang="zh-CN" altLang="en-US"/>
                </a:p>
              </p:txBody>
            </p:sp>
          </p:grpSp>
        </p:grpSp>
        <p:sp>
          <p:nvSpPr>
            <p:cNvPr id="134203" name="Rectangle 59"/>
            <p:cNvSpPr>
              <a:spLocks noChangeArrowheads="1"/>
            </p:cNvSpPr>
            <p:nvPr/>
          </p:nvSpPr>
          <p:spPr bwMode="auto">
            <a:xfrm>
              <a:off x="-3" y="-3"/>
              <a:ext cx="3675" cy="2274"/>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55613" y="-152400"/>
            <a:ext cx="8226425" cy="1143000"/>
          </a:xfrm>
        </p:spPr>
        <p:txBody>
          <a:bodyPr/>
          <a:lstStyle/>
          <a:p>
            <a:r>
              <a:rPr lang="en-US" altLang="zh-CN">
                <a:latin typeface="" charset="0"/>
              </a:rPr>
              <a:t>FTA</a:t>
            </a:r>
            <a:r>
              <a:rPr lang="zh-CN" altLang="en-US">
                <a:latin typeface="" charset="0"/>
              </a:rPr>
              <a:t>分析过程</a:t>
            </a:r>
            <a:r>
              <a:rPr lang="zh-CN" altLang="en-US"/>
              <a:t> </a:t>
            </a:r>
          </a:p>
        </p:txBody>
      </p:sp>
      <p:grpSp>
        <p:nvGrpSpPr>
          <p:cNvPr id="2" name="Group 24"/>
          <p:cNvGrpSpPr>
            <a:grpSpLocks/>
          </p:cNvGrpSpPr>
          <p:nvPr/>
        </p:nvGrpSpPr>
        <p:grpSpPr bwMode="auto">
          <a:xfrm>
            <a:off x="1524000" y="838200"/>
            <a:ext cx="6553200" cy="5867400"/>
            <a:chOff x="960" y="528"/>
            <a:chExt cx="4128" cy="3696"/>
          </a:xfrm>
        </p:grpSpPr>
        <p:sp>
          <p:nvSpPr>
            <p:cNvPr id="135174" name="Line 6"/>
            <p:cNvSpPr>
              <a:spLocks noChangeShapeType="1"/>
            </p:cNvSpPr>
            <p:nvPr/>
          </p:nvSpPr>
          <p:spPr bwMode="auto">
            <a:xfrm>
              <a:off x="3443" y="3144"/>
              <a:ext cx="1157" cy="0"/>
            </a:xfrm>
            <a:prstGeom prst="line">
              <a:avLst/>
            </a:prstGeom>
            <a:noFill/>
            <a:ln w="9525">
              <a:solidFill>
                <a:srgbClr val="FFFF00"/>
              </a:solidFill>
              <a:round/>
              <a:headEnd/>
              <a:tailEnd/>
            </a:ln>
            <a:effectLst/>
          </p:spPr>
          <p:txBody>
            <a:bodyPr/>
            <a:lstStyle/>
            <a:p>
              <a:endParaRPr lang="zh-CN" altLang="en-US"/>
            </a:p>
          </p:txBody>
        </p:sp>
        <p:sp>
          <p:nvSpPr>
            <p:cNvPr id="135175" name="AutoShape 7"/>
            <p:cNvSpPr>
              <a:spLocks noChangeArrowheads="1"/>
            </p:cNvSpPr>
            <p:nvPr/>
          </p:nvSpPr>
          <p:spPr bwMode="auto">
            <a:xfrm>
              <a:off x="2228" y="528"/>
              <a:ext cx="579" cy="508"/>
            </a:xfrm>
            <a:prstGeom prst="flowChartSummingJunction">
              <a:avLst/>
            </a:prstGeom>
            <a:solidFill>
              <a:srgbClr val="FFFFFF"/>
            </a:solidFill>
            <a:ln w="9525">
              <a:solidFill>
                <a:srgbClr val="FFFF00"/>
              </a:solidFill>
              <a:round/>
              <a:headEnd/>
              <a:tailEnd/>
            </a:ln>
            <a:effectLst/>
          </p:spPr>
          <p:txBody>
            <a:bodyPr/>
            <a:lstStyle/>
            <a:p>
              <a:endParaRPr lang="zh-CN" altLang="en-US"/>
            </a:p>
          </p:txBody>
        </p:sp>
        <p:sp>
          <p:nvSpPr>
            <p:cNvPr id="135176" name="Oval 8"/>
            <p:cNvSpPr>
              <a:spLocks noChangeArrowheads="1"/>
            </p:cNvSpPr>
            <p:nvPr/>
          </p:nvSpPr>
          <p:spPr bwMode="auto">
            <a:xfrm>
              <a:off x="2160" y="1392"/>
              <a:ext cx="930" cy="817"/>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服务故障</a:t>
              </a:r>
            </a:p>
          </p:txBody>
        </p:sp>
        <p:sp>
          <p:nvSpPr>
            <p:cNvPr id="135177" name="Rectangle 9"/>
            <p:cNvSpPr>
              <a:spLocks noChangeArrowheads="1"/>
            </p:cNvSpPr>
            <p:nvPr/>
          </p:nvSpPr>
          <p:spPr bwMode="auto">
            <a:xfrm>
              <a:off x="2170" y="2330"/>
              <a:ext cx="752" cy="254"/>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OR</a:t>
              </a:r>
            </a:p>
          </p:txBody>
        </p:sp>
        <p:sp>
          <p:nvSpPr>
            <p:cNvPr id="135178" name="Oval 10"/>
            <p:cNvSpPr>
              <a:spLocks noChangeArrowheads="1"/>
            </p:cNvSpPr>
            <p:nvPr/>
          </p:nvSpPr>
          <p:spPr bwMode="auto">
            <a:xfrm>
              <a:off x="960" y="2784"/>
              <a:ext cx="816" cy="768"/>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主机故障</a:t>
              </a:r>
            </a:p>
          </p:txBody>
        </p:sp>
        <p:sp>
          <p:nvSpPr>
            <p:cNvPr id="135179" name="Oval 11"/>
            <p:cNvSpPr>
              <a:spLocks noChangeArrowheads="1"/>
            </p:cNvSpPr>
            <p:nvPr/>
          </p:nvSpPr>
          <p:spPr bwMode="auto">
            <a:xfrm>
              <a:off x="4327" y="3567"/>
              <a:ext cx="761" cy="657"/>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系统故障</a:t>
              </a:r>
            </a:p>
          </p:txBody>
        </p:sp>
        <p:sp>
          <p:nvSpPr>
            <p:cNvPr id="135180" name="Oval 12"/>
            <p:cNvSpPr>
              <a:spLocks noChangeArrowheads="1"/>
            </p:cNvSpPr>
            <p:nvPr/>
          </p:nvSpPr>
          <p:spPr bwMode="auto">
            <a:xfrm>
              <a:off x="2928" y="3567"/>
              <a:ext cx="746" cy="561"/>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线路故障</a:t>
              </a:r>
            </a:p>
          </p:txBody>
        </p:sp>
        <p:sp>
          <p:nvSpPr>
            <p:cNvPr id="135181" name="Oval 13"/>
            <p:cNvSpPr>
              <a:spLocks noChangeArrowheads="1"/>
            </p:cNvSpPr>
            <p:nvPr/>
          </p:nvSpPr>
          <p:spPr bwMode="auto">
            <a:xfrm>
              <a:off x="3732" y="2213"/>
              <a:ext cx="521" cy="513"/>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故障</a:t>
              </a:r>
            </a:p>
          </p:txBody>
        </p:sp>
        <p:sp>
          <p:nvSpPr>
            <p:cNvPr id="135182" name="Line 14"/>
            <p:cNvSpPr>
              <a:spLocks noChangeShapeType="1"/>
            </p:cNvSpPr>
            <p:nvPr/>
          </p:nvSpPr>
          <p:spPr bwMode="auto">
            <a:xfrm flipV="1">
              <a:off x="1302" y="2467"/>
              <a:ext cx="0" cy="423"/>
            </a:xfrm>
            <a:prstGeom prst="line">
              <a:avLst/>
            </a:prstGeom>
            <a:noFill/>
            <a:ln w="9525">
              <a:solidFill>
                <a:srgbClr val="FFFF00"/>
              </a:solidFill>
              <a:round/>
              <a:headEnd/>
              <a:tailEnd/>
            </a:ln>
            <a:effectLst/>
          </p:spPr>
          <p:txBody>
            <a:bodyPr/>
            <a:lstStyle/>
            <a:p>
              <a:endParaRPr lang="zh-CN" altLang="en-US"/>
            </a:p>
          </p:txBody>
        </p:sp>
        <p:sp>
          <p:nvSpPr>
            <p:cNvPr id="135183" name="Line 15"/>
            <p:cNvSpPr>
              <a:spLocks noChangeShapeType="1"/>
            </p:cNvSpPr>
            <p:nvPr/>
          </p:nvSpPr>
          <p:spPr bwMode="auto">
            <a:xfrm>
              <a:off x="1302" y="2467"/>
              <a:ext cx="868" cy="0"/>
            </a:xfrm>
            <a:prstGeom prst="line">
              <a:avLst/>
            </a:prstGeom>
            <a:noFill/>
            <a:ln w="9525">
              <a:solidFill>
                <a:srgbClr val="FFFF00"/>
              </a:solidFill>
              <a:round/>
              <a:headEnd/>
              <a:tailEnd/>
            </a:ln>
            <a:effectLst/>
          </p:spPr>
          <p:txBody>
            <a:bodyPr/>
            <a:lstStyle/>
            <a:p>
              <a:endParaRPr lang="zh-CN" altLang="en-US"/>
            </a:p>
          </p:txBody>
        </p:sp>
        <p:sp>
          <p:nvSpPr>
            <p:cNvPr id="135184" name="Line 16"/>
            <p:cNvSpPr>
              <a:spLocks noChangeShapeType="1"/>
            </p:cNvSpPr>
            <p:nvPr/>
          </p:nvSpPr>
          <p:spPr bwMode="auto">
            <a:xfrm>
              <a:off x="2922" y="2467"/>
              <a:ext cx="810" cy="0"/>
            </a:xfrm>
            <a:prstGeom prst="line">
              <a:avLst/>
            </a:prstGeom>
            <a:noFill/>
            <a:ln w="9525">
              <a:solidFill>
                <a:srgbClr val="FFFF00"/>
              </a:solidFill>
              <a:round/>
              <a:headEnd/>
              <a:tailEnd/>
            </a:ln>
            <a:effectLst/>
          </p:spPr>
          <p:txBody>
            <a:bodyPr/>
            <a:lstStyle/>
            <a:p>
              <a:endParaRPr lang="zh-CN" altLang="en-US"/>
            </a:p>
          </p:txBody>
        </p:sp>
        <p:sp>
          <p:nvSpPr>
            <p:cNvPr id="135185" name="Rectangle 17"/>
            <p:cNvSpPr>
              <a:spLocks noChangeArrowheads="1"/>
            </p:cNvSpPr>
            <p:nvPr/>
          </p:nvSpPr>
          <p:spPr bwMode="auto">
            <a:xfrm>
              <a:off x="3641" y="2975"/>
              <a:ext cx="752" cy="254"/>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AND</a:t>
              </a:r>
            </a:p>
          </p:txBody>
        </p:sp>
        <p:sp>
          <p:nvSpPr>
            <p:cNvPr id="135186" name="Line 18"/>
            <p:cNvSpPr>
              <a:spLocks noChangeShapeType="1"/>
            </p:cNvSpPr>
            <p:nvPr/>
          </p:nvSpPr>
          <p:spPr bwMode="auto">
            <a:xfrm>
              <a:off x="3443" y="3144"/>
              <a:ext cx="0" cy="423"/>
            </a:xfrm>
            <a:prstGeom prst="line">
              <a:avLst/>
            </a:prstGeom>
            <a:noFill/>
            <a:ln w="9525">
              <a:solidFill>
                <a:srgbClr val="FFFF00"/>
              </a:solidFill>
              <a:round/>
              <a:headEnd/>
              <a:tailEnd/>
            </a:ln>
            <a:effectLst/>
          </p:spPr>
          <p:txBody>
            <a:bodyPr/>
            <a:lstStyle/>
            <a:p>
              <a:endParaRPr lang="zh-CN" altLang="en-US"/>
            </a:p>
          </p:txBody>
        </p:sp>
        <p:sp>
          <p:nvSpPr>
            <p:cNvPr id="135187" name="Line 19"/>
            <p:cNvSpPr>
              <a:spLocks noChangeShapeType="1"/>
            </p:cNvSpPr>
            <p:nvPr/>
          </p:nvSpPr>
          <p:spPr bwMode="auto">
            <a:xfrm>
              <a:off x="4600" y="3144"/>
              <a:ext cx="0" cy="423"/>
            </a:xfrm>
            <a:prstGeom prst="line">
              <a:avLst/>
            </a:prstGeom>
            <a:noFill/>
            <a:ln w="9525">
              <a:solidFill>
                <a:srgbClr val="FFFF00"/>
              </a:solidFill>
              <a:round/>
              <a:headEnd/>
              <a:tailEnd/>
            </a:ln>
            <a:effectLst/>
          </p:spPr>
          <p:txBody>
            <a:bodyPr/>
            <a:lstStyle/>
            <a:p>
              <a:endParaRPr lang="zh-CN" altLang="en-US"/>
            </a:p>
          </p:txBody>
        </p:sp>
        <p:sp>
          <p:nvSpPr>
            <p:cNvPr id="135188" name="Line 20"/>
            <p:cNvSpPr>
              <a:spLocks noChangeShapeType="1"/>
            </p:cNvSpPr>
            <p:nvPr/>
          </p:nvSpPr>
          <p:spPr bwMode="auto">
            <a:xfrm>
              <a:off x="4021" y="2721"/>
              <a:ext cx="0" cy="254"/>
            </a:xfrm>
            <a:prstGeom prst="line">
              <a:avLst/>
            </a:prstGeom>
            <a:noFill/>
            <a:ln w="9525">
              <a:solidFill>
                <a:srgbClr val="FFFF00"/>
              </a:solidFill>
              <a:round/>
              <a:headEnd/>
              <a:tailEnd/>
            </a:ln>
            <a:effectLst/>
          </p:spPr>
          <p:txBody>
            <a:bodyPr/>
            <a:lstStyle/>
            <a:p>
              <a:endParaRPr lang="zh-CN" altLang="en-US"/>
            </a:p>
          </p:txBody>
        </p:sp>
        <p:sp>
          <p:nvSpPr>
            <p:cNvPr id="135189" name="Line 21"/>
            <p:cNvSpPr>
              <a:spLocks noChangeShapeType="1"/>
            </p:cNvSpPr>
            <p:nvPr/>
          </p:nvSpPr>
          <p:spPr bwMode="auto">
            <a:xfrm>
              <a:off x="2542" y="1899"/>
              <a:ext cx="0" cy="423"/>
            </a:xfrm>
            <a:prstGeom prst="line">
              <a:avLst/>
            </a:prstGeom>
            <a:noFill/>
            <a:ln w="9525">
              <a:solidFill>
                <a:srgbClr val="FFFF00"/>
              </a:solidFill>
              <a:round/>
              <a:headEnd/>
              <a:tailEnd/>
            </a:ln>
            <a:effectLst/>
          </p:spPr>
          <p:txBody>
            <a:bodyPr/>
            <a:lstStyle/>
            <a:p>
              <a:endParaRPr lang="zh-CN" altLang="en-US"/>
            </a:p>
          </p:txBody>
        </p:sp>
        <p:sp>
          <p:nvSpPr>
            <p:cNvPr id="135190" name="Line 22"/>
            <p:cNvSpPr>
              <a:spLocks noChangeShapeType="1"/>
            </p:cNvSpPr>
            <p:nvPr/>
          </p:nvSpPr>
          <p:spPr bwMode="auto">
            <a:xfrm>
              <a:off x="2534" y="1044"/>
              <a:ext cx="0" cy="339"/>
            </a:xfrm>
            <a:prstGeom prst="line">
              <a:avLst/>
            </a:prstGeom>
            <a:noFill/>
            <a:ln w="9525">
              <a:solidFill>
                <a:srgbClr val="FFFF00"/>
              </a:solidFill>
              <a:round/>
              <a:headEnd/>
              <a:tailEnd/>
            </a:ln>
            <a:effectLst/>
          </p:spPr>
          <p:txBody>
            <a:bodyPr/>
            <a:lstStyle/>
            <a:p>
              <a:endParaRPr lang="zh-CN" altLang="en-US"/>
            </a:p>
          </p:txBody>
        </p:sp>
        <p:sp>
          <p:nvSpPr>
            <p:cNvPr id="135191" name="Rectangle 23"/>
            <p:cNvSpPr>
              <a:spLocks noChangeArrowheads="1"/>
            </p:cNvSpPr>
            <p:nvPr/>
          </p:nvSpPr>
          <p:spPr bwMode="auto">
            <a:xfrm>
              <a:off x="2633" y="1112"/>
              <a:ext cx="752" cy="254"/>
            </a:xfrm>
            <a:prstGeom prst="rect">
              <a:avLst/>
            </a:prstGeom>
            <a:solidFill>
              <a:srgbClr val="FFFFFF"/>
            </a:solidFill>
            <a:ln w="9525">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INHIBIT</a:t>
              </a:r>
            </a:p>
          </p:txBody>
        </p:sp>
      </p:gr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可用度管理的主要活动 </a:t>
            </a:r>
          </a:p>
        </p:txBody>
      </p:sp>
      <p:grpSp>
        <p:nvGrpSpPr>
          <p:cNvPr id="2" name="Group 179"/>
          <p:cNvGrpSpPr>
            <a:grpSpLocks/>
          </p:cNvGrpSpPr>
          <p:nvPr/>
        </p:nvGrpSpPr>
        <p:grpSpPr bwMode="auto">
          <a:xfrm>
            <a:off x="539750" y="1412875"/>
            <a:ext cx="8208963" cy="5184775"/>
            <a:chOff x="2007" y="8883"/>
            <a:chExt cx="7770" cy="6909"/>
          </a:xfrm>
        </p:grpSpPr>
        <p:sp>
          <p:nvSpPr>
            <p:cNvPr id="98484" name="Rectangle 180"/>
            <p:cNvSpPr>
              <a:spLocks noChangeArrowheads="1"/>
            </p:cNvSpPr>
            <p:nvPr/>
          </p:nvSpPr>
          <p:spPr bwMode="auto">
            <a:xfrm>
              <a:off x="2007" y="9522"/>
              <a:ext cx="2730" cy="205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决定可用性需求</a:t>
              </a:r>
            </a:p>
            <a:p>
              <a:pPr algn="just"/>
              <a:r>
                <a:rPr lang="zh-CN" altLang="en-US" sz="1600">
                  <a:solidFill>
                    <a:schemeClr val="accent1"/>
                  </a:solidFill>
                  <a:latin typeface="Times New Roman" pitchFamily="18" charset="0"/>
                </a:rPr>
                <a:t>设计活动</a:t>
              </a:r>
            </a:p>
            <a:p>
              <a:pPr algn="just"/>
              <a:r>
                <a:rPr lang="zh-CN" altLang="en-US" sz="1600">
                  <a:solidFill>
                    <a:schemeClr val="accent1"/>
                  </a:solidFill>
                  <a:latin typeface="Times New Roman" pitchFamily="18" charset="0"/>
                </a:rPr>
                <a:t>设计可用性</a:t>
              </a:r>
            </a:p>
            <a:p>
              <a:pPr algn="just"/>
              <a:r>
                <a:rPr lang="zh-CN" altLang="en-US" sz="1600">
                  <a:solidFill>
                    <a:schemeClr val="accent1"/>
                  </a:solidFill>
                  <a:latin typeface="Times New Roman" pitchFamily="18" charset="0"/>
                </a:rPr>
                <a:t>设计恢复</a:t>
              </a:r>
            </a:p>
            <a:p>
              <a:pPr algn="just"/>
              <a:r>
                <a:rPr lang="zh-CN" altLang="en-US" sz="1600">
                  <a:solidFill>
                    <a:schemeClr val="accent1"/>
                  </a:solidFill>
                  <a:latin typeface="Times New Roman" pitchFamily="18" charset="0"/>
                </a:rPr>
                <a:t>安全考虑</a:t>
              </a:r>
            </a:p>
            <a:p>
              <a:pPr algn="just"/>
              <a:r>
                <a:rPr lang="zh-CN" altLang="en-US" sz="1600">
                  <a:solidFill>
                    <a:schemeClr val="accent1"/>
                  </a:solidFill>
                  <a:latin typeface="Times New Roman" pitchFamily="18" charset="0"/>
                </a:rPr>
                <a:t>管理计划宕机时间</a:t>
              </a:r>
              <a:endParaRPr lang="zh-CN" altLang="en-US" sz="1600">
                <a:solidFill>
                  <a:schemeClr val="accent1"/>
                </a:solidFill>
              </a:endParaRPr>
            </a:p>
          </p:txBody>
        </p:sp>
        <p:sp>
          <p:nvSpPr>
            <p:cNvPr id="98485" name="Rectangle 181"/>
            <p:cNvSpPr>
              <a:spLocks noChangeArrowheads="1"/>
            </p:cNvSpPr>
            <p:nvPr/>
          </p:nvSpPr>
          <p:spPr bwMode="auto">
            <a:xfrm>
              <a:off x="7047" y="9447"/>
              <a:ext cx="2730" cy="2133"/>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重要的考虑因素</a:t>
              </a:r>
            </a:p>
            <a:p>
              <a:pPr algn="just"/>
              <a:r>
                <a:rPr lang="zh-CN" altLang="en-US" sz="1600">
                  <a:solidFill>
                    <a:schemeClr val="accent1"/>
                  </a:solidFill>
                  <a:latin typeface="Times New Roman" pitchFamily="18" charset="0"/>
                </a:rPr>
                <a:t>方法与技术</a:t>
              </a:r>
            </a:p>
            <a:p>
              <a:pPr algn="just"/>
              <a:r>
                <a:rPr lang="zh-CN" altLang="en-US" sz="1600">
                  <a:solidFill>
                    <a:schemeClr val="accent1"/>
                  </a:solidFill>
                  <a:latin typeface="Times New Roman" pitchFamily="18" charset="0"/>
                </a:rPr>
                <a:t>可用性计划</a:t>
              </a:r>
              <a:endParaRPr lang="zh-CN" altLang="en-US" sz="1600">
                <a:solidFill>
                  <a:schemeClr val="accent1"/>
                </a:solidFill>
              </a:endParaRPr>
            </a:p>
          </p:txBody>
        </p:sp>
        <p:sp>
          <p:nvSpPr>
            <p:cNvPr id="98486" name="Rectangle 182"/>
            <p:cNvSpPr>
              <a:spLocks noChangeArrowheads="1"/>
            </p:cNvSpPr>
            <p:nvPr/>
          </p:nvSpPr>
          <p:spPr bwMode="auto">
            <a:xfrm>
              <a:off x="2007" y="13311"/>
              <a:ext cx="2730" cy="2481"/>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目标、目的、可交付物</a:t>
              </a:r>
            </a:p>
            <a:p>
              <a:pPr algn="just"/>
              <a:r>
                <a:rPr lang="zh-CN" altLang="en-US" sz="1600">
                  <a:solidFill>
                    <a:schemeClr val="accent1"/>
                  </a:solidFill>
                  <a:latin typeface="Times New Roman" pitchFamily="18" charset="0"/>
                </a:rPr>
                <a:t>实际水平</a:t>
              </a:r>
              <a:r>
                <a:rPr lang="en-US" altLang="zh-CN" sz="1600">
                  <a:solidFill>
                    <a:schemeClr val="accent1"/>
                  </a:solidFill>
                  <a:latin typeface="Times New Roman" pitchFamily="18" charset="0"/>
                </a:rPr>
                <a:t>VS</a:t>
              </a:r>
              <a:r>
                <a:rPr lang="zh-CN" altLang="en-US" sz="1600">
                  <a:solidFill>
                    <a:schemeClr val="accent1"/>
                  </a:solidFill>
                  <a:latin typeface="Times New Roman" pitchFamily="18" charset="0"/>
                </a:rPr>
                <a:t>承诺水平</a:t>
              </a:r>
            </a:p>
            <a:p>
              <a:pPr algn="just"/>
              <a:r>
                <a:rPr lang="zh-CN" altLang="en-US" sz="1600">
                  <a:solidFill>
                    <a:schemeClr val="accent1"/>
                  </a:solidFill>
                  <a:latin typeface="Times New Roman" pitchFamily="18" charset="0"/>
                </a:rPr>
                <a:t>不足之处的解决进度</a:t>
              </a:r>
            </a:p>
            <a:p>
              <a:pPr algn="just"/>
              <a:r>
                <a:rPr lang="zh-CN" altLang="en-US" sz="1600">
                  <a:solidFill>
                    <a:schemeClr val="accent1"/>
                  </a:solidFill>
                  <a:latin typeface="Times New Roman" pitchFamily="18" charset="0"/>
                </a:rPr>
                <a:t>计划宕机时间的预期计划</a:t>
              </a:r>
            </a:p>
            <a:p>
              <a:pPr algn="just"/>
              <a:r>
                <a:rPr lang="zh-CN" altLang="en-US" sz="1600">
                  <a:solidFill>
                    <a:schemeClr val="accent1"/>
                  </a:solidFill>
                  <a:latin typeface="Times New Roman" pitchFamily="18" charset="0"/>
                </a:rPr>
                <a:t>新服务的内容</a:t>
              </a:r>
            </a:p>
            <a:p>
              <a:pPr algn="just"/>
              <a:r>
                <a:rPr lang="zh-CN" altLang="en-US" sz="1600">
                  <a:solidFill>
                    <a:schemeClr val="accent1"/>
                  </a:solidFill>
                  <a:latin typeface="Times New Roman" pitchFamily="18" charset="0"/>
                </a:rPr>
                <a:t>将来技术的发展趋势</a:t>
              </a:r>
              <a:endParaRPr lang="zh-CN" altLang="en-US" sz="1600">
                <a:solidFill>
                  <a:schemeClr val="accent1"/>
                </a:solidFill>
              </a:endParaRPr>
            </a:p>
          </p:txBody>
        </p:sp>
        <p:sp>
          <p:nvSpPr>
            <p:cNvPr id="98487" name="AutoShape 183"/>
            <p:cNvSpPr>
              <a:spLocks noChangeArrowheads="1"/>
            </p:cNvSpPr>
            <p:nvPr/>
          </p:nvSpPr>
          <p:spPr bwMode="auto">
            <a:xfrm>
              <a:off x="2007" y="12723"/>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编制可用性计划</a:t>
              </a:r>
              <a:endParaRPr lang="zh-CN" altLang="en-US" sz="1600">
                <a:solidFill>
                  <a:schemeClr val="accent1"/>
                </a:solidFill>
              </a:endParaRPr>
            </a:p>
          </p:txBody>
        </p:sp>
        <p:sp>
          <p:nvSpPr>
            <p:cNvPr id="98488" name="Rectangle 184"/>
            <p:cNvSpPr>
              <a:spLocks noChangeArrowheads="1"/>
            </p:cNvSpPr>
            <p:nvPr/>
          </p:nvSpPr>
          <p:spPr bwMode="auto">
            <a:xfrm>
              <a:off x="7047" y="13437"/>
              <a:ext cx="2730" cy="2355"/>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可用性报告</a:t>
              </a:r>
            </a:p>
            <a:p>
              <a:pPr algn="just"/>
              <a:r>
                <a:rPr lang="zh-CN" altLang="en-US" sz="1600">
                  <a:solidFill>
                    <a:schemeClr val="accent1"/>
                  </a:solidFill>
                  <a:latin typeface="Times New Roman" pitchFamily="18" charset="0"/>
                </a:rPr>
                <a:t>可用性测量</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传统方法</a:t>
              </a:r>
            </a:p>
            <a:p>
              <a:pPr algn="just"/>
              <a:r>
                <a:rPr lang="zh-CN" altLang="en-US" sz="1600">
                  <a:solidFill>
                    <a:schemeClr val="accent1"/>
                  </a:solidFill>
                  <a:latin typeface="Times New Roman" pitchFamily="18" charset="0"/>
                </a:rPr>
                <a:t>传统可用性测量的劣势</a:t>
              </a:r>
            </a:p>
            <a:p>
              <a:pPr algn="just"/>
              <a:r>
                <a:rPr lang="zh-CN" altLang="en-US" sz="1600">
                  <a:solidFill>
                    <a:schemeClr val="accent1"/>
                  </a:solidFill>
                  <a:latin typeface="Times New Roman" pitchFamily="18" charset="0"/>
                </a:rPr>
                <a:t>测量用户的可用性</a:t>
              </a:r>
            </a:p>
            <a:p>
              <a:pPr algn="just"/>
              <a:r>
                <a:rPr lang="zh-CN" altLang="en-US" sz="1600">
                  <a:solidFill>
                    <a:schemeClr val="accent1"/>
                  </a:solidFill>
                  <a:latin typeface="Times New Roman" pitchFamily="18" charset="0"/>
                </a:rPr>
                <a:t>业务驱动的测量和报告</a:t>
              </a:r>
            </a:p>
            <a:p>
              <a:pPr algn="just"/>
              <a:r>
                <a:rPr lang="zh-CN" altLang="en-US" sz="1600">
                  <a:solidFill>
                    <a:schemeClr val="accent1"/>
                  </a:solidFill>
                  <a:latin typeface="Times New Roman" pitchFamily="18" charset="0"/>
                </a:rPr>
                <a:t>测量什么</a:t>
              </a:r>
            </a:p>
            <a:p>
              <a:pPr algn="just"/>
              <a:r>
                <a:rPr lang="zh-CN" altLang="en-US" sz="1600">
                  <a:solidFill>
                    <a:schemeClr val="accent1"/>
                  </a:solidFill>
                  <a:latin typeface="Times New Roman" pitchFamily="18" charset="0"/>
                </a:rPr>
                <a:t>可用性评估模型</a:t>
              </a:r>
              <a:endParaRPr lang="zh-CN" altLang="en-US" sz="1600">
                <a:solidFill>
                  <a:schemeClr val="accent1"/>
                </a:solidFill>
              </a:endParaRPr>
            </a:p>
          </p:txBody>
        </p:sp>
        <p:sp>
          <p:nvSpPr>
            <p:cNvPr id="98489" name="AutoShape 185"/>
            <p:cNvSpPr>
              <a:spLocks noChangeArrowheads="1"/>
            </p:cNvSpPr>
            <p:nvPr/>
          </p:nvSpPr>
          <p:spPr bwMode="auto">
            <a:xfrm>
              <a:off x="7047" y="12849"/>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测评与报告</a:t>
              </a:r>
              <a:endParaRPr lang="zh-CN" altLang="en-US" sz="1600">
                <a:solidFill>
                  <a:schemeClr val="accent1"/>
                </a:solidFill>
              </a:endParaRPr>
            </a:p>
          </p:txBody>
        </p:sp>
        <p:sp>
          <p:nvSpPr>
            <p:cNvPr id="98490" name="AutoShape 186"/>
            <p:cNvSpPr>
              <a:spLocks noChangeArrowheads="1"/>
            </p:cNvSpPr>
            <p:nvPr/>
          </p:nvSpPr>
          <p:spPr bwMode="auto">
            <a:xfrm>
              <a:off x="7047" y="8883"/>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提高可用性</a:t>
              </a:r>
              <a:endParaRPr lang="zh-CN" altLang="en-US" sz="1600">
                <a:solidFill>
                  <a:schemeClr val="accent1"/>
                </a:solidFill>
              </a:endParaRPr>
            </a:p>
          </p:txBody>
        </p:sp>
        <p:sp>
          <p:nvSpPr>
            <p:cNvPr id="98491" name="AutoShape 187"/>
            <p:cNvSpPr>
              <a:spLocks noChangeArrowheads="1"/>
            </p:cNvSpPr>
            <p:nvPr/>
          </p:nvSpPr>
          <p:spPr bwMode="auto">
            <a:xfrm>
              <a:off x="2007" y="8943"/>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确定可用性需求</a:t>
              </a:r>
              <a:endParaRPr lang="zh-CN" altLang="en-US" sz="1600">
                <a:solidFill>
                  <a:schemeClr val="accent1"/>
                </a:solidFill>
              </a:endParaRPr>
            </a:p>
          </p:txBody>
        </p:sp>
        <p:sp>
          <p:nvSpPr>
            <p:cNvPr id="98492" name="AutoShape 188"/>
            <p:cNvSpPr>
              <a:spLocks noChangeArrowheads="1"/>
            </p:cNvSpPr>
            <p:nvPr/>
          </p:nvSpPr>
          <p:spPr bwMode="auto">
            <a:xfrm rot="5541383">
              <a:off x="5054" y="11425"/>
              <a:ext cx="1318" cy="3045"/>
            </a:xfrm>
            <a:prstGeom prst="curvedLeftArrow">
              <a:avLst>
                <a:gd name="adj1" fmla="val 46206"/>
                <a:gd name="adj2" fmla="val 92413"/>
                <a:gd name="adj3" fmla="val 48528"/>
              </a:avLst>
            </a:prstGeom>
            <a:solidFill>
              <a:srgbClr val="FFFFFF"/>
            </a:solidFill>
            <a:ln w="9525">
              <a:solidFill>
                <a:srgbClr val="FFFF00"/>
              </a:solidFill>
              <a:miter lim="800000"/>
              <a:headEnd/>
              <a:tailEnd/>
            </a:ln>
            <a:effectLst/>
          </p:spPr>
          <p:txBody>
            <a:bodyPr/>
            <a:lstStyle/>
            <a:p>
              <a:endParaRPr lang="zh-CN" altLang="en-US"/>
            </a:p>
          </p:txBody>
        </p:sp>
        <p:sp>
          <p:nvSpPr>
            <p:cNvPr id="98493" name="AutoShape 189"/>
            <p:cNvSpPr>
              <a:spLocks noChangeArrowheads="1"/>
            </p:cNvSpPr>
            <p:nvPr/>
          </p:nvSpPr>
          <p:spPr bwMode="auto">
            <a:xfrm>
              <a:off x="4542" y="11112"/>
              <a:ext cx="2940" cy="1092"/>
            </a:xfrm>
            <a:prstGeom prst="curvedDownArrow">
              <a:avLst>
                <a:gd name="adj1" fmla="val 53846"/>
                <a:gd name="adj2" fmla="val 107692"/>
                <a:gd name="adj3" fmla="val 33333"/>
              </a:avLst>
            </a:pr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zh-CN" altLang="en-US">
                <a:latin typeface="" charset="0"/>
              </a:rPr>
              <a:t> 扩展的事故生命周期</a:t>
            </a:r>
            <a:r>
              <a:rPr lang="zh-CN" altLang="en-US"/>
              <a:t> </a:t>
            </a:r>
          </a:p>
        </p:txBody>
      </p:sp>
      <p:grpSp>
        <p:nvGrpSpPr>
          <p:cNvPr id="2" name="Group 4"/>
          <p:cNvGrpSpPr>
            <a:grpSpLocks/>
          </p:cNvGrpSpPr>
          <p:nvPr/>
        </p:nvGrpSpPr>
        <p:grpSpPr bwMode="auto">
          <a:xfrm>
            <a:off x="1219200" y="1295400"/>
            <a:ext cx="6858000" cy="5257800"/>
            <a:chOff x="1317" y="2688"/>
            <a:chExt cx="8985" cy="7176"/>
          </a:xfrm>
        </p:grpSpPr>
        <p:sp>
          <p:nvSpPr>
            <p:cNvPr id="136197" name="Line 5"/>
            <p:cNvSpPr>
              <a:spLocks noChangeShapeType="1"/>
            </p:cNvSpPr>
            <p:nvPr/>
          </p:nvSpPr>
          <p:spPr bwMode="auto">
            <a:xfrm>
              <a:off x="3687" y="4515"/>
              <a:ext cx="0" cy="468"/>
            </a:xfrm>
            <a:prstGeom prst="line">
              <a:avLst/>
            </a:prstGeom>
            <a:noFill/>
            <a:ln w="9525">
              <a:solidFill>
                <a:srgbClr val="FFFF00"/>
              </a:solidFill>
              <a:round/>
              <a:headEnd/>
              <a:tailEnd/>
            </a:ln>
            <a:effectLst/>
          </p:spPr>
          <p:txBody>
            <a:bodyPr/>
            <a:lstStyle/>
            <a:p>
              <a:endParaRPr lang="zh-CN" altLang="en-US"/>
            </a:p>
          </p:txBody>
        </p:sp>
        <p:sp>
          <p:nvSpPr>
            <p:cNvPr id="136198" name="Rectangle 6"/>
            <p:cNvSpPr>
              <a:spLocks noChangeArrowheads="1"/>
            </p:cNvSpPr>
            <p:nvPr/>
          </p:nvSpPr>
          <p:spPr bwMode="auto">
            <a:xfrm>
              <a:off x="4947" y="2688"/>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修复时间</a:t>
              </a:r>
            </a:p>
          </p:txBody>
        </p:sp>
        <p:sp>
          <p:nvSpPr>
            <p:cNvPr id="136199" name="Line 7"/>
            <p:cNvSpPr>
              <a:spLocks noChangeShapeType="1"/>
            </p:cNvSpPr>
            <p:nvPr/>
          </p:nvSpPr>
          <p:spPr bwMode="auto">
            <a:xfrm>
              <a:off x="5577" y="3156"/>
              <a:ext cx="0" cy="468"/>
            </a:xfrm>
            <a:prstGeom prst="line">
              <a:avLst/>
            </a:prstGeom>
            <a:noFill/>
            <a:ln w="9525">
              <a:solidFill>
                <a:srgbClr val="FFFF00"/>
              </a:solidFill>
              <a:round/>
              <a:headEnd/>
              <a:tailEnd/>
            </a:ln>
            <a:effectLst/>
          </p:spPr>
          <p:txBody>
            <a:bodyPr/>
            <a:lstStyle/>
            <a:p>
              <a:endParaRPr lang="zh-CN" altLang="en-US"/>
            </a:p>
          </p:txBody>
        </p:sp>
        <p:sp>
          <p:nvSpPr>
            <p:cNvPr id="136200" name="Line 8"/>
            <p:cNvSpPr>
              <a:spLocks noChangeShapeType="1"/>
            </p:cNvSpPr>
            <p:nvPr/>
          </p:nvSpPr>
          <p:spPr bwMode="auto">
            <a:xfrm>
              <a:off x="3687" y="3624"/>
              <a:ext cx="3990" cy="0"/>
            </a:xfrm>
            <a:prstGeom prst="line">
              <a:avLst/>
            </a:prstGeom>
            <a:noFill/>
            <a:ln w="9525">
              <a:solidFill>
                <a:srgbClr val="FFFF00"/>
              </a:solidFill>
              <a:round/>
              <a:headEnd/>
              <a:tailEnd/>
            </a:ln>
            <a:effectLst/>
          </p:spPr>
          <p:txBody>
            <a:bodyPr/>
            <a:lstStyle/>
            <a:p>
              <a:endParaRPr lang="zh-CN" altLang="en-US"/>
            </a:p>
          </p:txBody>
        </p:sp>
        <p:sp>
          <p:nvSpPr>
            <p:cNvPr id="136201" name="Rectangle 9"/>
            <p:cNvSpPr>
              <a:spLocks noChangeArrowheads="1"/>
            </p:cNvSpPr>
            <p:nvPr/>
          </p:nvSpPr>
          <p:spPr bwMode="auto">
            <a:xfrm>
              <a:off x="3027" y="4092"/>
              <a:ext cx="1365" cy="468"/>
            </a:xfrm>
            <a:prstGeom prst="rect">
              <a:avLst/>
            </a:prstGeom>
            <a:solidFill>
              <a:srgbClr val="FFFFFF"/>
            </a:solidFill>
            <a:ln w="9525">
              <a:solidFill>
                <a:srgbClr val="FFFF00"/>
              </a:solidFill>
              <a:miter lim="800000"/>
              <a:headEnd/>
              <a:tailEnd/>
            </a:ln>
            <a:effectLst/>
          </p:spPr>
          <p:txBody>
            <a:bodyPr/>
            <a:lstStyle/>
            <a:p>
              <a:pPr algn="r" eaLnBrk="0" hangingPunct="0"/>
              <a:r>
                <a:rPr lang="zh-CN" altLang="en-US" sz="1600">
                  <a:solidFill>
                    <a:schemeClr val="accent1"/>
                  </a:solidFill>
                  <a:latin typeface="Times New Roman" pitchFamily="18" charset="0"/>
                </a:rPr>
                <a:t>响应时间</a:t>
              </a:r>
            </a:p>
          </p:txBody>
        </p:sp>
        <p:sp>
          <p:nvSpPr>
            <p:cNvPr id="136202" name="Line 10"/>
            <p:cNvSpPr>
              <a:spLocks noChangeShapeType="1"/>
            </p:cNvSpPr>
            <p:nvPr/>
          </p:nvSpPr>
          <p:spPr bwMode="auto">
            <a:xfrm>
              <a:off x="3687" y="3624"/>
              <a:ext cx="0" cy="468"/>
            </a:xfrm>
            <a:prstGeom prst="line">
              <a:avLst/>
            </a:prstGeom>
            <a:noFill/>
            <a:ln w="9525">
              <a:solidFill>
                <a:srgbClr val="FFFF00"/>
              </a:solidFill>
              <a:round/>
              <a:headEnd/>
              <a:tailEnd/>
            </a:ln>
            <a:effectLst/>
          </p:spPr>
          <p:txBody>
            <a:bodyPr/>
            <a:lstStyle/>
            <a:p>
              <a:endParaRPr lang="zh-CN" altLang="en-US"/>
            </a:p>
          </p:txBody>
        </p:sp>
        <p:sp>
          <p:nvSpPr>
            <p:cNvPr id="136203" name="Rectangle 11"/>
            <p:cNvSpPr>
              <a:spLocks noChangeArrowheads="1"/>
            </p:cNvSpPr>
            <p:nvPr/>
          </p:nvSpPr>
          <p:spPr bwMode="auto">
            <a:xfrm>
              <a:off x="7017" y="4092"/>
              <a:ext cx="136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恢复时间</a:t>
              </a:r>
            </a:p>
          </p:txBody>
        </p:sp>
        <p:sp>
          <p:nvSpPr>
            <p:cNvPr id="136204" name="Line 12"/>
            <p:cNvSpPr>
              <a:spLocks noChangeShapeType="1"/>
            </p:cNvSpPr>
            <p:nvPr/>
          </p:nvSpPr>
          <p:spPr bwMode="auto">
            <a:xfrm>
              <a:off x="7677" y="3624"/>
              <a:ext cx="0" cy="468"/>
            </a:xfrm>
            <a:prstGeom prst="line">
              <a:avLst/>
            </a:prstGeom>
            <a:noFill/>
            <a:ln w="9525">
              <a:solidFill>
                <a:srgbClr val="FFFF00"/>
              </a:solidFill>
              <a:round/>
              <a:headEnd/>
              <a:tailEnd/>
            </a:ln>
            <a:effectLst/>
          </p:spPr>
          <p:txBody>
            <a:bodyPr/>
            <a:lstStyle/>
            <a:p>
              <a:endParaRPr lang="zh-CN" altLang="en-US"/>
            </a:p>
          </p:txBody>
        </p:sp>
        <p:sp>
          <p:nvSpPr>
            <p:cNvPr id="136205" name="Line 13"/>
            <p:cNvSpPr>
              <a:spLocks noChangeShapeType="1"/>
            </p:cNvSpPr>
            <p:nvPr/>
          </p:nvSpPr>
          <p:spPr bwMode="auto">
            <a:xfrm>
              <a:off x="3372" y="4977"/>
              <a:ext cx="630" cy="0"/>
            </a:xfrm>
            <a:prstGeom prst="line">
              <a:avLst/>
            </a:prstGeom>
            <a:noFill/>
            <a:ln w="9525">
              <a:solidFill>
                <a:srgbClr val="FFFF00"/>
              </a:solidFill>
              <a:round/>
              <a:headEnd/>
              <a:tailEnd/>
            </a:ln>
            <a:effectLst/>
          </p:spPr>
          <p:txBody>
            <a:bodyPr/>
            <a:lstStyle/>
            <a:p>
              <a:endParaRPr lang="zh-CN" altLang="en-US"/>
            </a:p>
          </p:txBody>
        </p:sp>
        <p:sp>
          <p:nvSpPr>
            <p:cNvPr id="136206" name="Line 14"/>
            <p:cNvSpPr>
              <a:spLocks noChangeShapeType="1"/>
            </p:cNvSpPr>
            <p:nvPr/>
          </p:nvSpPr>
          <p:spPr bwMode="auto">
            <a:xfrm>
              <a:off x="3372" y="4977"/>
              <a:ext cx="0" cy="312"/>
            </a:xfrm>
            <a:prstGeom prst="line">
              <a:avLst/>
            </a:prstGeom>
            <a:noFill/>
            <a:ln w="9525">
              <a:solidFill>
                <a:srgbClr val="FFFF00"/>
              </a:solidFill>
              <a:round/>
              <a:headEnd/>
              <a:tailEnd/>
            </a:ln>
            <a:effectLst/>
          </p:spPr>
          <p:txBody>
            <a:bodyPr/>
            <a:lstStyle/>
            <a:p>
              <a:endParaRPr lang="zh-CN" altLang="en-US"/>
            </a:p>
          </p:txBody>
        </p:sp>
        <p:sp>
          <p:nvSpPr>
            <p:cNvPr id="136207" name="Line 15"/>
            <p:cNvSpPr>
              <a:spLocks noChangeShapeType="1"/>
            </p:cNvSpPr>
            <p:nvPr/>
          </p:nvSpPr>
          <p:spPr bwMode="auto">
            <a:xfrm>
              <a:off x="4002" y="4977"/>
              <a:ext cx="0" cy="312"/>
            </a:xfrm>
            <a:prstGeom prst="line">
              <a:avLst/>
            </a:prstGeom>
            <a:noFill/>
            <a:ln w="9525">
              <a:solidFill>
                <a:srgbClr val="FFFF00"/>
              </a:solidFill>
              <a:round/>
              <a:headEnd/>
              <a:tailEnd/>
            </a:ln>
            <a:effectLst/>
          </p:spPr>
          <p:txBody>
            <a:bodyPr/>
            <a:lstStyle/>
            <a:p>
              <a:endParaRPr lang="zh-CN" altLang="en-US"/>
            </a:p>
          </p:txBody>
        </p:sp>
        <p:sp>
          <p:nvSpPr>
            <p:cNvPr id="136208" name="Rectangle 16"/>
            <p:cNvSpPr>
              <a:spLocks noChangeArrowheads="1"/>
            </p:cNvSpPr>
            <p:nvPr/>
          </p:nvSpPr>
          <p:spPr bwMode="auto">
            <a:xfrm>
              <a:off x="2007" y="4173"/>
              <a:ext cx="136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检测时间</a:t>
              </a:r>
            </a:p>
          </p:txBody>
        </p:sp>
        <p:sp>
          <p:nvSpPr>
            <p:cNvPr id="136209" name="Line 17"/>
            <p:cNvSpPr>
              <a:spLocks noChangeShapeType="1"/>
            </p:cNvSpPr>
            <p:nvPr/>
          </p:nvSpPr>
          <p:spPr bwMode="auto">
            <a:xfrm>
              <a:off x="2667" y="4641"/>
              <a:ext cx="0" cy="312"/>
            </a:xfrm>
            <a:prstGeom prst="line">
              <a:avLst/>
            </a:prstGeom>
            <a:noFill/>
            <a:ln w="9525">
              <a:solidFill>
                <a:srgbClr val="FFFF00"/>
              </a:solidFill>
              <a:round/>
              <a:headEnd/>
              <a:tailEnd/>
            </a:ln>
            <a:effectLst/>
          </p:spPr>
          <p:txBody>
            <a:bodyPr/>
            <a:lstStyle/>
            <a:p>
              <a:endParaRPr lang="zh-CN" altLang="en-US"/>
            </a:p>
          </p:txBody>
        </p:sp>
        <p:sp>
          <p:nvSpPr>
            <p:cNvPr id="136210" name="Line 18"/>
            <p:cNvSpPr>
              <a:spLocks noChangeShapeType="1"/>
            </p:cNvSpPr>
            <p:nvPr/>
          </p:nvSpPr>
          <p:spPr bwMode="auto">
            <a:xfrm>
              <a:off x="2352" y="4953"/>
              <a:ext cx="0" cy="312"/>
            </a:xfrm>
            <a:prstGeom prst="line">
              <a:avLst/>
            </a:prstGeom>
            <a:noFill/>
            <a:ln w="9525">
              <a:solidFill>
                <a:srgbClr val="FFFF00"/>
              </a:solidFill>
              <a:round/>
              <a:headEnd/>
              <a:tailEnd/>
            </a:ln>
            <a:effectLst/>
          </p:spPr>
          <p:txBody>
            <a:bodyPr/>
            <a:lstStyle/>
            <a:p>
              <a:endParaRPr lang="zh-CN" altLang="en-US"/>
            </a:p>
          </p:txBody>
        </p:sp>
        <p:sp>
          <p:nvSpPr>
            <p:cNvPr id="136211" name="Line 19"/>
            <p:cNvSpPr>
              <a:spLocks noChangeShapeType="1"/>
            </p:cNvSpPr>
            <p:nvPr/>
          </p:nvSpPr>
          <p:spPr bwMode="auto">
            <a:xfrm>
              <a:off x="2982" y="4953"/>
              <a:ext cx="0" cy="312"/>
            </a:xfrm>
            <a:prstGeom prst="line">
              <a:avLst/>
            </a:prstGeom>
            <a:noFill/>
            <a:ln w="9525">
              <a:solidFill>
                <a:srgbClr val="FFFF00"/>
              </a:solidFill>
              <a:round/>
              <a:headEnd/>
              <a:tailEnd/>
            </a:ln>
            <a:effectLst/>
          </p:spPr>
          <p:txBody>
            <a:bodyPr/>
            <a:lstStyle/>
            <a:p>
              <a:endParaRPr lang="zh-CN" altLang="en-US"/>
            </a:p>
          </p:txBody>
        </p:sp>
        <p:sp>
          <p:nvSpPr>
            <p:cNvPr id="136212" name="Line 20"/>
            <p:cNvSpPr>
              <a:spLocks noChangeShapeType="1"/>
            </p:cNvSpPr>
            <p:nvPr/>
          </p:nvSpPr>
          <p:spPr bwMode="auto">
            <a:xfrm>
              <a:off x="2352" y="4947"/>
              <a:ext cx="630" cy="0"/>
            </a:xfrm>
            <a:prstGeom prst="line">
              <a:avLst/>
            </a:prstGeom>
            <a:noFill/>
            <a:ln w="9525">
              <a:solidFill>
                <a:srgbClr val="FFFF00"/>
              </a:solidFill>
              <a:round/>
              <a:headEnd/>
              <a:tailEnd/>
            </a:ln>
            <a:effectLst/>
          </p:spPr>
          <p:txBody>
            <a:bodyPr/>
            <a:lstStyle/>
            <a:p>
              <a:endParaRPr lang="zh-CN" altLang="en-US"/>
            </a:p>
          </p:txBody>
        </p:sp>
        <p:sp>
          <p:nvSpPr>
            <p:cNvPr id="136213" name="Line 21"/>
            <p:cNvSpPr>
              <a:spLocks noChangeShapeType="1"/>
            </p:cNvSpPr>
            <p:nvPr/>
          </p:nvSpPr>
          <p:spPr bwMode="auto">
            <a:xfrm>
              <a:off x="7692" y="4566"/>
              <a:ext cx="0" cy="468"/>
            </a:xfrm>
            <a:prstGeom prst="line">
              <a:avLst/>
            </a:prstGeom>
            <a:noFill/>
            <a:ln w="9525">
              <a:solidFill>
                <a:srgbClr val="FFFF00"/>
              </a:solidFill>
              <a:round/>
              <a:headEnd/>
              <a:tailEnd/>
            </a:ln>
            <a:effectLst/>
          </p:spPr>
          <p:txBody>
            <a:bodyPr/>
            <a:lstStyle/>
            <a:p>
              <a:endParaRPr lang="zh-CN" altLang="en-US"/>
            </a:p>
          </p:txBody>
        </p:sp>
        <p:sp>
          <p:nvSpPr>
            <p:cNvPr id="136214" name="Line 22"/>
            <p:cNvSpPr>
              <a:spLocks noChangeShapeType="1"/>
            </p:cNvSpPr>
            <p:nvPr/>
          </p:nvSpPr>
          <p:spPr bwMode="auto">
            <a:xfrm>
              <a:off x="7377" y="5028"/>
              <a:ext cx="630" cy="0"/>
            </a:xfrm>
            <a:prstGeom prst="line">
              <a:avLst/>
            </a:prstGeom>
            <a:noFill/>
            <a:ln w="9525">
              <a:solidFill>
                <a:srgbClr val="FFFF00"/>
              </a:solidFill>
              <a:round/>
              <a:headEnd/>
              <a:tailEnd/>
            </a:ln>
            <a:effectLst/>
          </p:spPr>
          <p:txBody>
            <a:bodyPr/>
            <a:lstStyle/>
            <a:p>
              <a:endParaRPr lang="zh-CN" altLang="en-US"/>
            </a:p>
          </p:txBody>
        </p:sp>
        <p:sp>
          <p:nvSpPr>
            <p:cNvPr id="136215" name="Line 23"/>
            <p:cNvSpPr>
              <a:spLocks noChangeShapeType="1"/>
            </p:cNvSpPr>
            <p:nvPr/>
          </p:nvSpPr>
          <p:spPr bwMode="auto">
            <a:xfrm>
              <a:off x="7377" y="5028"/>
              <a:ext cx="0" cy="312"/>
            </a:xfrm>
            <a:prstGeom prst="line">
              <a:avLst/>
            </a:prstGeom>
            <a:noFill/>
            <a:ln w="9525">
              <a:solidFill>
                <a:srgbClr val="FFFF00"/>
              </a:solidFill>
              <a:round/>
              <a:headEnd/>
              <a:tailEnd/>
            </a:ln>
            <a:effectLst/>
          </p:spPr>
          <p:txBody>
            <a:bodyPr/>
            <a:lstStyle/>
            <a:p>
              <a:endParaRPr lang="zh-CN" altLang="en-US"/>
            </a:p>
          </p:txBody>
        </p:sp>
        <p:sp>
          <p:nvSpPr>
            <p:cNvPr id="136216" name="Line 24"/>
            <p:cNvSpPr>
              <a:spLocks noChangeShapeType="1"/>
            </p:cNvSpPr>
            <p:nvPr/>
          </p:nvSpPr>
          <p:spPr bwMode="auto">
            <a:xfrm>
              <a:off x="8007" y="5028"/>
              <a:ext cx="0" cy="312"/>
            </a:xfrm>
            <a:prstGeom prst="line">
              <a:avLst/>
            </a:prstGeom>
            <a:noFill/>
            <a:ln w="9525">
              <a:solidFill>
                <a:srgbClr val="FFFF00"/>
              </a:solidFill>
              <a:round/>
              <a:headEnd/>
              <a:tailEnd/>
            </a:ln>
            <a:effectLst/>
          </p:spPr>
          <p:txBody>
            <a:bodyPr/>
            <a:lstStyle/>
            <a:p>
              <a:endParaRPr lang="zh-CN" altLang="en-US"/>
            </a:p>
          </p:txBody>
        </p:sp>
        <p:sp>
          <p:nvSpPr>
            <p:cNvPr id="136217" name="Line 25"/>
            <p:cNvSpPr>
              <a:spLocks noChangeShapeType="1"/>
            </p:cNvSpPr>
            <p:nvPr/>
          </p:nvSpPr>
          <p:spPr bwMode="auto">
            <a:xfrm>
              <a:off x="1317" y="5757"/>
              <a:ext cx="735" cy="0"/>
            </a:xfrm>
            <a:prstGeom prst="line">
              <a:avLst/>
            </a:prstGeom>
            <a:noFill/>
            <a:ln w="19050">
              <a:solidFill>
                <a:srgbClr val="FFFF00"/>
              </a:solidFill>
              <a:prstDash val="sysDot"/>
              <a:round/>
              <a:headEnd/>
              <a:tailEnd type="triangle" w="med" len="med"/>
            </a:ln>
            <a:effectLst/>
          </p:spPr>
          <p:txBody>
            <a:bodyPr/>
            <a:lstStyle/>
            <a:p>
              <a:endParaRPr lang="zh-CN" altLang="en-US"/>
            </a:p>
          </p:txBody>
        </p:sp>
        <p:sp>
          <p:nvSpPr>
            <p:cNvPr id="136218" name="AutoShape 26"/>
            <p:cNvSpPr>
              <a:spLocks noChangeArrowheads="1"/>
            </p:cNvSpPr>
            <p:nvPr/>
          </p:nvSpPr>
          <p:spPr bwMode="auto">
            <a:xfrm>
              <a:off x="2112" y="5496"/>
              <a:ext cx="420" cy="468"/>
            </a:xfrm>
            <a:prstGeom prst="irregularSeal2">
              <a:avLst/>
            </a:prstGeom>
            <a:solidFill>
              <a:srgbClr val="FFFFFF"/>
            </a:solidFill>
            <a:ln w="9525">
              <a:solidFill>
                <a:srgbClr val="FFFF00"/>
              </a:solidFill>
              <a:miter lim="800000"/>
              <a:headEnd/>
              <a:tailEnd/>
            </a:ln>
            <a:effectLst/>
          </p:spPr>
          <p:txBody>
            <a:bodyPr/>
            <a:lstStyle/>
            <a:p>
              <a:endParaRPr lang="zh-CN" altLang="en-US"/>
            </a:p>
          </p:txBody>
        </p:sp>
        <p:sp>
          <p:nvSpPr>
            <p:cNvPr id="136219" name="AutoShape 27"/>
            <p:cNvSpPr>
              <a:spLocks noChangeArrowheads="1"/>
            </p:cNvSpPr>
            <p:nvPr/>
          </p:nvSpPr>
          <p:spPr bwMode="auto">
            <a:xfrm>
              <a:off x="9567" y="5517"/>
              <a:ext cx="420" cy="468"/>
            </a:xfrm>
            <a:prstGeom prst="irregularSeal2">
              <a:avLst/>
            </a:prstGeom>
            <a:solidFill>
              <a:srgbClr val="FFFFFF"/>
            </a:solidFill>
            <a:ln w="9525">
              <a:solidFill>
                <a:srgbClr val="FFFF00"/>
              </a:solidFill>
              <a:miter lim="800000"/>
              <a:headEnd/>
              <a:tailEnd/>
            </a:ln>
            <a:effectLst/>
          </p:spPr>
          <p:txBody>
            <a:bodyPr/>
            <a:lstStyle/>
            <a:p>
              <a:endParaRPr lang="zh-CN" altLang="en-US"/>
            </a:p>
          </p:txBody>
        </p:sp>
        <p:sp>
          <p:nvSpPr>
            <p:cNvPr id="136220" name="Line 28"/>
            <p:cNvSpPr>
              <a:spLocks noChangeShapeType="1"/>
            </p:cNvSpPr>
            <p:nvPr/>
          </p:nvSpPr>
          <p:spPr bwMode="auto">
            <a:xfrm>
              <a:off x="3162" y="5496"/>
              <a:ext cx="0" cy="468"/>
            </a:xfrm>
            <a:prstGeom prst="line">
              <a:avLst/>
            </a:prstGeom>
            <a:noFill/>
            <a:ln w="9525">
              <a:solidFill>
                <a:srgbClr val="FFFF00"/>
              </a:solidFill>
              <a:round/>
              <a:headEnd/>
              <a:tailEnd/>
            </a:ln>
            <a:effectLst/>
          </p:spPr>
          <p:txBody>
            <a:bodyPr/>
            <a:lstStyle/>
            <a:p>
              <a:endParaRPr lang="zh-CN" altLang="en-US"/>
            </a:p>
          </p:txBody>
        </p:sp>
        <p:sp>
          <p:nvSpPr>
            <p:cNvPr id="136221" name="Line 29"/>
            <p:cNvSpPr>
              <a:spLocks noChangeShapeType="1"/>
            </p:cNvSpPr>
            <p:nvPr/>
          </p:nvSpPr>
          <p:spPr bwMode="auto">
            <a:xfrm>
              <a:off x="4212" y="5496"/>
              <a:ext cx="0" cy="468"/>
            </a:xfrm>
            <a:prstGeom prst="line">
              <a:avLst/>
            </a:prstGeom>
            <a:noFill/>
            <a:ln w="9525">
              <a:solidFill>
                <a:srgbClr val="FFFF00"/>
              </a:solidFill>
              <a:round/>
              <a:headEnd/>
              <a:tailEnd/>
            </a:ln>
            <a:effectLst/>
          </p:spPr>
          <p:txBody>
            <a:bodyPr/>
            <a:lstStyle/>
            <a:p>
              <a:endParaRPr lang="zh-CN" altLang="en-US"/>
            </a:p>
          </p:txBody>
        </p:sp>
        <p:sp>
          <p:nvSpPr>
            <p:cNvPr id="136222" name="Line 30"/>
            <p:cNvSpPr>
              <a:spLocks noChangeShapeType="1"/>
            </p:cNvSpPr>
            <p:nvPr/>
          </p:nvSpPr>
          <p:spPr bwMode="auto">
            <a:xfrm>
              <a:off x="5682" y="5496"/>
              <a:ext cx="0" cy="468"/>
            </a:xfrm>
            <a:prstGeom prst="line">
              <a:avLst/>
            </a:prstGeom>
            <a:noFill/>
            <a:ln w="9525">
              <a:solidFill>
                <a:srgbClr val="FFFF00"/>
              </a:solidFill>
              <a:round/>
              <a:headEnd/>
              <a:tailEnd/>
            </a:ln>
            <a:effectLst/>
          </p:spPr>
          <p:txBody>
            <a:bodyPr/>
            <a:lstStyle/>
            <a:p>
              <a:endParaRPr lang="zh-CN" altLang="en-US"/>
            </a:p>
          </p:txBody>
        </p:sp>
        <p:sp>
          <p:nvSpPr>
            <p:cNvPr id="136223" name="Line 31"/>
            <p:cNvSpPr>
              <a:spLocks noChangeShapeType="1"/>
            </p:cNvSpPr>
            <p:nvPr/>
          </p:nvSpPr>
          <p:spPr bwMode="auto">
            <a:xfrm>
              <a:off x="7362" y="5496"/>
              <a:ext cx="0" cy="468"/>
            </a:xfrm>
            <a:prstGeom prst="line">
              <a:avLst/>
            </a:prstGeom>
            <a:noFill/>
            <a:ln w="9525">
              <a:solidFill>
                <a:srgbClr val="FFFF00"/>
              </a:solidFill>
              <a:round/>
              <a:headEnd/>
              <a:tailEnd/>
            </a:ln>
            <a:effectLst/>
          </p:spPr>
          <p:txBody>
            <a:bodyPr/>
            <a:lstStyle/>
            <a:p>
              <a:endParaRPr lang="zh-CN" altLang="en-US"/>
            </a:p>
          </p:txBody>
        </p:sp>
        <p:sp>
          <p:nvSpPr>
            <p:cNvPr id="136224" name="Line 32"/>
            <p:cNvSpPr>
              <a:spLocks noChangeShapeType="1"/>
            </p:cNvSpPr>
            <p:nvPr/>
          </p:nvSpPr>
          <p:spPr bwMode="auto">
            <a:xfrm>
              <a:off x="8037" y="5496"/>
              <a:ext cx="0" cy="468"/>
            </a:xfrm>
            <a:prstGeom prst="line">
              <a:avLst/>
            </a:prstGeom>
            <a:noFill/>
            <a:ln w="9525">
              <a:solidFill>
                <a:srgbClr val="FFFF00"/>
              </a:solidFill>
              <a:round/>
              <a:headEnd/>
              <a:tailEnd/>
            </a:ln>
            <a:effectLst/>
          </p:spPr>
          <p:txBody>
            <a:bodyPr/>
            <a:lstStyle/>
            <a:p>
              <a:endParaRPr lang="zh-CN" altLang="en-US"/>
            </a:p>
          </p:txBody>
        </p:sp>
        <p:sp>
          <p:nvSpPr>
            <p:cNvPr id="136225" name="Line 33"/>
            <p:cNvSpPr>
              <a:spLocks noChangeShapeType="1"/>
            </p:cNvSpPr>
            <p:nvPr/>
          </p:nvSpPr>
          <p:spPr bwMode="auto">
            <a:xfrm>
              <a:off x="2532" y="5748"/>
              <a:ext cx="5475" cy="0"/>
            </a:xfrm>
            <a:prstGeom prst="line">
              <a:avLst/>
            </a:prstGeom>
            <a:noFill/>
            <a:ln w="19050">
              <a:solidFill>
                <a:srgbClr val="FFFF00"/>
              </a:solidFill>
              <a:round/>
              <a:headEnd/>
              <a:tailEnd type="triangle" w="med" len="med"/>
            </a:ln>
            <a:effectLst/>
          </p:spPr>
          <p:txBody>
            <a:bodyPr/>
            <a:lstStyle/>
            <a:p>
              <a:endParaRPr lang="zh-CN" altLang="en-US"/>
            </a:p>
          </p:txBody>
        </p:sp>
        <p:sp>
          <p:nvSpPr>
            <p:cNvPr id="136226" name="Line 34"/>
            <p:cNvSpPr>
              <a:spLocks noChangeShapeType="1"/>
            </p:cNvSpPr>
            <p:nvPr/>
          </p:nvSpPr>
          <p:spPr bwMode="auto">
            <a:xfrm>
              <a:off x="8112" y="5763"/>
              <a:ext cx="1350" cy="0"/>
            </a:xfrm>
            <a:prstGeom prst="line">
              <a:avLst/>
            </a:prstGeom>
            <a:noFill/>
            <a:ln w="19050">
              <a:solidFill>
                <a:srgbClr val="FFFF00"/>
              </a:solidFill>
              <a:prstDash val="sysDot"/>
              <a:round/>
              <a:headEnd/>
              <a:tailEnd type="triangle" w="med" len="med"/>
            </a:ln>
            <a:effectLst/>
          </p:spPr>
          <p:txBody>
            <a:bodyPr/>
            <a:lstStyle/>
            <a:p>
              <a:endParaRPr lang="zh-CN" altLang="en-US"/>
            </a:p>
          </p:txBody>
        </p:sp>
        <p:sp>
          <p:nvSpPr>
            <p:cNvPr id="136227" name="Rectangle 35"/>
            <p:cNvSpPr>
              <a:spLocks noChangeArrowheads="1"/>
            </p:cNvSpPr>
            <p:nvPr/>
          </p:nvSpPr>
          <p:spPr bwMode="auto">
            <a:xfrm>
              <a:off x="1827" y="6204"/>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事故</a:t>
              </a:r>
            </a:p>
          </p:txBody>
        </p:sp>
        <p:sp>
          <p:nvSpPr>
            <p:cNvPr id="136228" name="Rectangle 36"/>
            <p:cNvSpPr>
              <a:spLocks noChangeArrowheads="1"/>
            </p:cNvSpPr>
            <p:nvPr/>
          </p:nvSpPr>
          <p:spPr bwMode="auto">
            <a:xfrm>
              <a:off x="2742" y="6186"/>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检测</a:t>
              </a:r>
            </a:p>
          </p:txBody>
        </p:sp>
        <p:sp>
          <p:nvSpPr>
            <p:cNvPr id="136229" name="Rectangle 37"/>
            <p:cNvSpPr>
              <a:spLocks noChangeArrowheads="1"/>
            </p:cNvSpPr>
            <p:nvPr/>
          </p:nvSpPr>
          <p:spPr bwMode="auto">
            <a:xfrm>
              <a:off x="3792" y="6195"/>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诊断</a:t>
              </a:r>
            </a:p>
          </p:txBody>
        </p:sp>
        <p:sp>
          <p:nvSpPr>
            <p:cNvPr id="136230" name="Rectangle 38"/>
            <p:cNvSpPr>
              <a:spLocks noChangeArrowheads="1"/>
            </p:cNvSpPr>
            <p:nvPr/>
          </p:nvSpPr>
          <p:spPr bwMode="auto">
            <a:xfrm>
              <a:off x="5262" y="4872"/>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修复</a:t>
              </a:r>
            </a:p>
          </p:txBody>
        </p:sp>
        <p:sp>
          <p:nvSpPr>
            <p:cNvPr id="136231" name="Rectangle 39"/>
            <p:cNvSpPr>
              <a:spLocks noChangeArrowheads="1"/>
            </p:cNvSpPr>
            <p:nvPr/>
          </p:nvSpPr>
          <p:spPr bwMode="auto">
            <a:xfrm>
              <a:off x="6732" y="6135"/>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恢复</a:t>
              </a:r>
            </a:p>
          </p:txBody>
        </p:sp>
        <p:sp>
          <p:nvSpPr>
            <p:cNvPr id="136232" name="Rectangle 40"/>
            <p:cNvSpPr>
              <a:spLocks noChangeArrowheads="1"/>
            </p:cNvSpPr>
            <p:nvPr/>
          </p:nvSpPr>
          <p:spPr bwMode="auto">
            <a:xfrm>
              <a:off x="7677" y="6135"/>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运行</a:t>
              </a:r>
            </a:p>
          </p:txBody>
        </p:sp>
        <p:sp>
          <p:nvSpPr>
            <p:cNvPr id="136233" name="Line 41"/>
            <p:cNvSpPr>
              <a:spLocks noChangeShapeType="1"/>
            </p:cNvSpPr>
            <p:nvPr/>
          </p:nvSpPr>
          <p:spPr bwMode="auto">
            <a:xfrm>
              <a:off x="2112" y="7056"/>
              <a:ext cx="5880" cy="0"/>
            </a:xfrm>
            <a:prstGeom prst="line">
              <a:avLst/>
            </a:prstGeom>
            <a:noFill/>
            <a:ln w="9525">
              <a:solidFill>
                <a:srgbClr val="FFFF00"/>
              </a:solidFill>
              <a:round/>
              <a:headEnd/>
              <a:tailEnd/>
            </a:ln>
            <a:effectLst/>
          </p:spPr>
          <p:txBody>
            <a:bodyPr/>
            <a:lstStyle/>
            <a:p>
              <a:endParaRPr lang="zh-CN" altLang="en-US"/>
            </a:p>
          </p:txBody>
        </p:sp>
        <p:sp>
          <p:nvSpPr>
            <p:cNvPr id="136234" name="Line 42"/>
            <p:cNvSpPr>
              <a:spLocks noChangeShapeType="1"/>
            </p:cNvSpPr>
            <p:nvPr/>
          </p:nvSpPr>
          <p:spPr bwMode="auto">
            <a:xfrm>
              <a:off x="2112" y="6744"/>
              <a:ext cx="0" cy="312"/>
            </a:xfrm>
            <a:prstGeom prst="line">
              <a:avLst/>
            </a:prstGeom>
            <a:noFill/>
            <a:ln w="9525">
              <a:solidFill>
                <a:srgbClr val="FFFF00"/>
              </a:solidFill>
              <a:round/>
              <a:headEnd/>
              <a:tailEnd/>
            </a:ln>
            <a:effectLst/>
          </p:spPr>
          <p:txBody>
            <a:bodyPr/>
            <a:lstStyle/>
            <a:p>
              <a:endParaRPr lang="zh-CN" altLang="en-US"/>
            </a:p>
          </p:txBody>
        </p:sp>
        <p:sp>
          <p:nvSpPr>
            <p:cNvPr id="136235" name="Line 43"/>
            <p:cNvSpPr>
              <a:spLocks noChangeShapeType="1"/>
            </p:cNvSpPr>
            <p:nvPr/>
          </p:nvSpPr>
          <p:spPr bwMode="auto">
            <a:xfrm>
              <a:off x="7992" y="6744"/>
              <a:ext cx="0" cy="312"/>
            </a:xfrm>
            <a:prstGeom prst="line">
              <a:avLst/>
            </a:prstGeom>
            <a:noFill/>
            <a:ln w="9525">
              <a:solidFill>
                <a:srgbClr val="FFFF00"/>
              </a:solidFill>
              <a:round/>
              <a:headEnd/>
              <a:tailEnd/>
            </a:ln>
            <a:effectLst/>
          </p:spPr>
          <p:txBody>
            <a:bodyPr/>
            <a:lstStyle/>
            <a:p>
              <a:endParaRPr lang="zh-CN" altLang="en-US"/>
            </a:p>
          </p:txBody>
        </p:sp>
        <p:sp>
          <p:nvSpPr>
            <p:cNvPr id="136236" name="Line 44"/>
            <p:cNvSpPr>
              <a:spLocks noChangeShapeType="1"/>
            </p:cNvSpPr>
            <p:nvPr/>
          </p:nvSpPr>
          <p:spPr bwMode="auto">
            <a:xfrm>
              <a:off x="4842" y="7056"/>
              <a:ext cx="0" cy="312"/>
            </a:xfrm>
            <a:prstGeom prst="line">
              <a:avLst/>
            </a:prstGeom>
            <a:noFill/>
            <a:ln w="9525">
              <a:solidFill>
                <a:srgbClr val="FFFF00"/>
              </a:solidFill>
              <a:round/>
              <a:headEnd/>
              <a:tailEnd/>
            </a:ln>
            <a:effectLst/>
          </p:spPr>
          <p:txBody>
            <a:bodyPr/>
            <a:lstStyle/>
            <a:p>
              <a:endParaRPr lang="zh-CN" altLang="en-US"/>
            </a:p>
          </p:txBody>
        </p:sp>
        <p:sp>
          <p:nvSpPr>
            <p:cNvPr id="136237" name="Rectangle 45"/>
            <p:cNvSpPr>
              <a:spLocks noChangeArrowheads="1"/>
            </p:cNvSpPr>
            <p:nvPr/>
          </p:nvSpPr>
          <p:spPr bwMode="auto">
            <a:xfrm>
              <a:off x="3912" y="7368"/>
              <a:ext cx="1890" cy="1062"/>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平均修复时间---</a:t>
              </a:r>
              <a:r>
                <a:rPr lang="en-US" altLang="zh-CN" sz="1600">
                  <a:solidFill>
                    <a:schemeClr val="accent1"/>
                  </a:solidFill>
                  <a:latin typeface="Times New Roman" pitchFamily="18" charset="0"/>
                </a:rPr>
                <a:t>MTTR</a:t>
              </a:r>
              <a:r>
                <a:rPr lang="zh-CN" altLang="en-US" sz="1600">
                  <a:solidFill>
                    <a:schemeClr val="accent1"/>
                  </a:solidFill>
                  <a:latin typeface="Times New Roman" pitchFamily="18" charset="0"/>
                </a:rPr>
                <a:t>或宕机时间</a:t>
              </a:r>
            </a:p>
          </p:txBody>
        </p:sp>
        <p:sp>
          <p:nvSpPr>
            <p:cNvPr id="136238" name="Rectangle 46"/>
            <p:cNvSpPr>
              <a:spLocks noChangeArrowheads="1"/>
            </p:cNvSpPr>
            <p:nvPr/>
          </p:nvSpPr>
          <p:spPr bwMode="auto">
            <a:xfrm>
              <a:off x="9462" y="6120"/>
              <a:ext cx="84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事故</a:t>
              </a:r>
            </a:p>
          </p:txBody>
        </p:sp>
        <p:sp>
          <p:nvSpPr>
            <p:cNvPr id="136239" name="Line 47"/>
            <p:cNvSpPr>
              <a:spLocks noChangeShapeType="1"/>
            </p:cNvSpPr>
            <p:nvPr/>
          </p:nvSpPr>
          <p:spPr bwMode="auto">
            <a:xfrm>
              <a:off x="8082" y="6744"/>
              <a:ext cx="0" cy="312"/>
            </a:xfrm>
            <a:prstGeom prst="line">
              <a:avLst/>
            </a:prstGeom>
            <a:noFill/>
            <a:ln w="9525">
              <a:solidFill>
                <a:srgbClr val="FFFF00"/>
              </a:solidFill>
              <a:round/>
              <a:headEnd/>
              <a:tailEnd/>
            </a:ln>
            <a:effectLst/>
          </p:spPr>
          <p:txBody>
            <a:bodyPr/>
            <a:lstStyle/>
            <a:p>
              <a:endParaRPr lang="zh-CN" altLang="en-US"/>
            </a:p>
          </p:txBody>
        </p:sp>
        <p:sp>
          <p:nvSpPr>
            <p:cNvPr id="136240" name="Line 48"/>
            <p:cNvSpPr>
              <a:spLocks noChangeShapeType="1"/>
            </p:cNvSpPr>
            <p:nvPr/>
          </p:nvSpPr>
          <p:spPr bwMode="auto">
            <a:xfrm>
              <a:off x="9882" y="6744"/>
              <a:ext cx="0" cy="312"/>
            </a:xfrm>
            <a:prstGeom prst="line">
              <a:avLst/>
            </a:prstGeom>
            <a:noFill/>
            <a:ln w="9525">
              <a:solidFill>
                <a:srgbClr val="FFFF00"/>
              </a:solidFill>
              <a:round/>
              <a:headEnd/>
              <a:tailEnd/>
            </a:ln>
            <a:effectLst/>
          </p:spPr>
          <p:txBody>
            <a:bodyPr/>
            <a:lstStyle/>
            <a:p>
              <a:endParaRPr lang="zh-CN" altLang="en-US"/>
            </a:p>
          </p:txBody>
        </p:sp>
        <p:sp>
          <p:nvSpPr>
            <p:cNvPr id="136241" name="Line 49"/>
            <p:cNvSpPr>
              <a:spLocks noChangeShapeType="1"/>
            </p:cNvSpPr>
            <p:nvPr/>
          </p:nvSpPr>
          <p:spPr bwMode="auto">
            <a:xfrm>
              <a:off x="8097" y="7056"/>
              <a:ext cx="1785" cy="0"/>
            </a:xfrm>
            <a:prstGeom prst="line">
              <a:avLst/>
            </a:prstGeom>
            <a:noFill/>
            <a:ln w="9525">
              <a:solidFill>
                <a:srgbClr val="FFFF00"/>
              </a:solidFill>
              <a:round/>
              <a:headEnd/>
              <a:tailEnd/>
            </a:ln>
            <a:effectLst/>
          </p:spPr>
          <p:txBody>
            <a:bodyPr/>
            <a:lstStyle/>
            <a:p>
              <a:endParaRPr lang="zh-CN" altLang="en-US"/>
            </a:p>
          </p:txBody>
        </p:sp>
        <p:sp>
          <p:nvSpPr>
            <p:cNvPr id="136242" name="Line 50"/>
            <p:cNvSpPr>
              <a:spLocks noChangeShapeType="1"/>
            </p:cNvSpPr>
            <p:nvPr/>
          </p:nvSpPr>
          <p:spPr bwMode="auto">
            <a:xfrm>
              <a:off x="9027" y="7056"/>
              <a:ext cx="0" cy="312"/>
            </a:xfrm>
            <a:prstGeom prst="line">
              <a:avLst/>
            </a:prstGeom>
            <a:noFill/>
            <a:ln w="9525">
              <a:solidFill>
                <a:srgbClr val="FFFF00"/>
              </a:solidFill>
              <a:round/>
              <a:headEnd/>
              <a:tailEnd/>
            </a:ln>
            <a:effectLst/>
          </p:spPr>
          <p:txBody>
            <a:bodyPr/>
            <a:lstStyle/>
            <a:p>
              <a:endParaRPr lang="zh-CN" altLang="en-US"/>
            </a:p>
          </p:txBody>
        </p:sp>
        <p:sp>
          <p:nvSpPr>
            <p:cNvPr id="136243" name="Rectangle 51"/>
            <p:cNvSpPr>
              <a:spLocks noChangeArrowheads="1"/>
            </p:cNvSpPr>
            <p:nvPr/>
          </p:nvSpPr>
          <p:spPr bwMode="auto">
            <a:xfrm>
              <a:off x="8097" y="7368"/>
              <a:ext cx="1890" cy="1062"/>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平均无故障时间--</a:t>
              </a:r>
              <a:r>
                <a:rPr lang="en-US" altLang="zh-CN" sz="1600">
                  <a:solidFill>
                    <a:schemeClr val="accent1"/>
                  </a:solidFill>
                  <a:latin typeface="Times New Roman" pitchFamily="18" charset="0"/>
                </a:rPr>
                <a:t>MTBF</a:t>
              </a:r>
            </a:p>
          </p:txBody>
        </p:sp>
        <p:sp>
          <p:nvSpPr>
            <p:cNvPr id="136244" name="Line 52"/>
            <p:cNvSpPr>
              <a:spLocks noChangeShapeType="1"/>
            </p:cNvSpPr>
            <p:nvPr/>
          </p:nvSpPr>
          <p:spPr bwMode="auto">
            <a:xfrm>
              <a:off x="2112" y="8460"/>
              <a:ext cx="0" cy="312"/>
            </a:xfrm>
            <a:prstGeom prst="line">
              <a:avLst/>
            </a:prstGeom>
            <a:noFill/>
            <a:ln w="9525">
              <a:solidFill>
                <a:srgbClr val="FFFF00"/>
              </a:solidFill>
              <a:round/>
              <a:headEnd/>
              <a:tailEnd/>
            </a:ln>
            <a:effectLst/>
          </p:spPr>
          <p:txBody>
            <a:bodyPr/>
            <a:lstStyle/>
            <a:p>
              <a:endParaRPr lang="zh-CN" altLang="en-US"/>
            </a:p>
          </p:txBody>
        </p:sp>
        <p:sp>
          <p:nvSpPr>
            <p:cNvPr id="136245" name="Line 53"/>
            <p:cNvSpPr>
              <a:spLocks noChangeShapeType="1"/>
            </p:cNvSpPr>
            <p:nvPr/>
          </p:nvSpPr>
          <p:spPr bwMode="auto">
            <a:xfrm>
              <a:off x="9882" y="8460"/>
              <a:ext cx="0" cy="312"/>
            </a:xfrm>
            <a:prstGeom prst="line">
              <a:avLst/>
            </a:prstGeom>
            <a:noFill/>
            <a:ln w="9525">
              <a:solidFill>
                <a:srgbClr val="FFFF00"/>
              </a:solidFill>
              <a:round/>
              <a:headEnd/>
              <a:tailEnd/>
            </a:ln>
            <a:effectLst/>
          </p:spPr>
          <p:txBody>
            <a:bodyPr/>
            <a:lstStyle/>
            <a:p>
              <a:endParaRPr lang="zh-CN" altLang="en-US"/>
            </a:p>
          </p:txBody>
        </p:sp>
        <p:sp>
          <p:nvSpPr>
            <p:cNvPr id="136246" name="Line 54"/>
            <p:cNvSpPr>
              <a:spLocks noChangeShapeType="1"/>
            </p:cNvSpPr>
            <p:nvPr/>
          </p:nvSpPr>
          <p:spPr bwMode="auto">
            <a:xfrm>
              <a:off x="2112" y="8772"/>
              <a:ext cx="7770" cy="0"/>
            </a:xfrm>
            <a:prstGeom prst="line">
              <a:avLst/>
            </a:prstGeom>
            <a:noFill/>
            <a:ln w="9525">
              <a:solidFill>
                <a:srgbClr val="FFFF00"/>
              </a:solidFill>
              <a:round/>
              <a:headEnd/>
              <a:tailEnd/>
            </a:ln>
            <a:effectLst/>
          </p:spPr>
          <p:txBody>
            <a:bodyPr/>
            <a:lstStyle/>
            <a:p>
              <a:endParaRPr lang="zh-CN" altLang="en-US"/>
            </a:p>
          </p:txBody>
        </p:sp>
        <p:sp>
          <p:nvSpPr>
            <p:cNvPr id="136247" name="Line 55"/>
            <p:cNvSpPr>
              <a:spLocks noChangeShapeType="1"/>
            </p:cNvSpPr>
            <p:nvPr/>
          </p:nvSpPr>
          <p:spPr bwMode="auto">
            <a:xfrm>
              <a:off x="5982" y="8772"/>
              <a:ext cx="0" cy="312"/>
            </a:xfrm>
            <a:prstGeom prst="line">
              <a:avLst/>
            </a:prstGeom>
            <a:noFill/>
            <a:ln w="9525">
              <a:solidFill>
                <a:srgbClr val="FFFF00"/>
              </a:solidFill>
              <a:round/>
              <a:headEnd/>
              <a:tailEnd/>
            </a:ln>
            <a:effectLst/>
          </p:spPr>
          <p:txBody>
            <a:bodyPr/>
            <a:lstStyle/>
            <a:p>
              <a:endParaRPr lang="zh-CN" altLang="en-US"/>
            </a:p>
          </p:txBody>
        </p:sp>
        <p:sp>
          <p:nvSpPr>
            <p:cNvPr id="136248" name="Rectangle 56"/>
            <p:cNvSpPr>
              <a:spLocks noChangeArrowheads="1"/>
            </p:cNvSpPr>
            <p:nvPr/>
          </p:nvSpPr>
          <p:spPr bwMode="auto">
            <a:xfrm>
              <a:off x="4422" y="9084"/>
              <a:ext cx="252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系统故障之间的平均时间--</a:t>
              </a:r>
              <a:r>
                <a:rPr lang="en-US" altLang="zh-CN" sz="1600">
                  <a:solidFill>
                    <a:schemeClr val="accent1"/>
                  </a:solidFill>
                  <a:latin typeface="Times New Roman" pitchFamily="18" charset="0"/>
                </a:rPr>
                <a:t>MTBSI</a:t>
              </a:r>
            </a:p>
          </p:txBody>
        </p:sp>
      </p:gr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zh-CN" altLang="en-US"/>
              <a:t>能力管理 </a:t>
            </a:r>
          </a:p>
        </p:txBody>
      </p:sp>
      <p:sp>
        <p:nvSpPr>
          <p:cNvPr id="110595" name="Rectangle 3"/>
          <p:cNvSpPr>
            <a:spLocks noGrp="1" noChangeArrowheads="1"/>
          </p:cNvSpPr>
          <p:nvPr>
            <p:ph type="body" idx="1"/>
          </p:nvPr>
        </p:nvSpPr>
        <p:spPr/>
        <p:txBody>
          <a:bodyPr/>
          <a:lstStyle/>
          <a:p>
            <a:pPr>
              <a:buFont typeface="Wingdings" pitchFamily="2" charset="2"/>
              <a:buNone/>
            </a:pPr>
            <a:r>
              <a:rPr lang="zh-CN" altLang="en-US" b="1"/>
              <a:t>   能力管理</a:t>
            </a:r>
            <a:r>
              <a:rPr lang="en-US" altLang="zh-CN" b="1"/>
              <a:t>(Capacity Management)</a:t>
            </a:r>
            <a:r>
              <a:rPr lang="zh-CN" altLang="en-US" b="1"/>
              <a:t>是指在成本和业务需求的双重约束下，通过配置合理的服务能力来确保服务的持续提供和</a:t>
            </a:r>
            <a:r>
              <a:rPr lang="en-US" altLang="zh-CN" b="1"/>
              <a:t>IT</a:t>
            </a:r>
            <a:r>
              <a:rPr lang="zh-CN" altLang="en-US" b="1"/>
              <a:t>资源的正确管理以发挥最大效能，以合理的成本及时地提供有效的</a:t>
            </a:r>
            <a:r>
              <a:rPr lang="en-US" altLang="zh-CN" b="1"/>
              <a:t>IT</a:t>
            </a:r>
            <a:r>
              <a:rPr lang="zh-CN" altLang="en-US" b="1"/>
              <a:t>服务以满足组织当前及将来的业务需求。</a:t>
            </a:r>
            <a:r>
              <a:rPr lang="zh-CN" altLang="en-US"/>
              <a:t> </a:t>
            </a:r>
            <a:endParaRPr lang="zh-CN" altLang="en-US" sz="2800" b="1"/>
          </a:p>
          <a:p>
            <a:r>
              <a:rPr lang="zh-CN" altLang="en-US" sz="2800" b="1"/>
              <a:t>成本与能力</a:t>
            </a:r>
            <a:r>
              <a:rPr lang="zh-CN" altLang="en-US" sz="2800"/>
              <a:t> </a:t>
            </a:r>
          </a:p>
          <a:p>
            <a:r>
              <a:rPr lang="zh-CN" altLang="en-US" sz="2800" b="1"/>
              <a:t>支持与需求</a:t>
            </a:r>
            <a:r>
              <a:rPr lang="zh-CN" altLang="en-US" sz="2800"/>
              <a:t> </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zh-CN" altLang="en-US"/>
              <a:t>能力管理流程 </a:t>
            </a:r>
          </a:p>
        </p:txBody>
      </p:sp>
      <p:grpSp>
        <p:nvGrpSpPr>
          <p:cNvPr id="2" name="Group 34"/>
          <p:cNvGrpSpPr>
            <a:grpSpLocks/>
          </p:cNvGrpSpPr>
          <p:nvPr/>
        </p:nvGrpSpPr>
        <p:grpSpPr bwMode="auto">
          <a:xfrm>
            <a:off x="539750" y="1773238"/>
            <a:ext cx="8208963" cy="4608512"/>
            <a:chOff x="1800" y="2688"/>
            <a:chExt cx="8715" cy="5304"/>
          </a:xfrm>
        </p:grpSpPr>
        <p:sp>
          <p:nvSpPr>
            <p:cNvPr id="109603" name="AutoShape 35"/>
            <p:cNvSpPr>
              <a:spLocks noChangeArrowheads="1"/>
            </p:cNvSpPr>
            <p:nvPr/>
          </p:nvSpPr>
          <p:spPr bwMode="auto">
            <a:xfrm>
              <a:off x="1800" y="2844"/>
              <a:ext cx="2730" cy="5148"/>
            </a:xfrm>
            <a:prstGeom prst="rightArrow">
              <a:avLst>
                <a:gd name="adj1" fmla="val 79778"/>
                <a:gd name="adj2" fmla="val 2563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技术</a:t>
              </a:r>
            </a:p>
            <a:p>
              <a:pPr algn="just"/>
              <a:r>
                <a:rPr lang="en-US" altLang="zh-CN" sz="1600">
                  <a:solidFill>
                    <a:schemeClr val="accent1"/>
                  </a:solidFill>
                  <a:latin typeface="Times New Roman" pitchFamily="18" charset="0"/>
                </a:rPr>
                <a:t>SLAs</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SLRs</a:t>
              </a:r>
              <a:r>
                <a:rPr lang="zh-CN" altLang="en-US" sz="1600">
                  <a:solidFill>
                    <a:schemeClr val="accent1"/>
                  </a:solidFill>
                  <a:latin typeface="Times New Roman" pitchFamily="18" charset="0"/>
                </a:rPr>
                <a:t>何服务目录</a:t>
              </a:r>
            </a:p>
            <a:p>
              <a:pPr algn="just"/>
              <a:r>
                <a:rPr lang="zh-CN" altLang="en-US" sz="1600">
                  <a:solidFill>
                    <a:schemeClr val="accent1"/>
                  </a:solidFill>
                  <a:latin typeface="Times New Roman" pitchFamily="18" charset="0"/>
                </a:rPr>
                <a:t>业务计划与战略</a:t>
              </a:r>
            </a:p>
            <a:p>
              <a:pPr algn="just"/>
              <a:r>
                <a:rPr lang="en-US" altLang="zh-CN" sz="1600">
                  <a:solidFill>
                    <a:schemeClr val="accent1"/>
                  </a:solidFill>
                  <a:latin typeface="Times New Roman" pitchFamily="18" charset="0"/>
                </a:rPr>
                <a:t>IS</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计划与战略</a:t>
              </a:r>
            </a:p>
            <a:p>
              <a:pPr algn="just"/>
              <a:r>
                <a:rPr lang="zh-CN" altLang="en-US" sz="1600">
                  <a:solidFill>
                    <a:schemeClr val="accent1"/>
                  </a:solidFill>
                  <a:latin typeface="Times New Roman" pitchFamily="18" charset="0"/>
                </a:rPr>
                <a:t>业务需求</a:t>
              </a:r>
            </a:p>
            <a:p>
              <a:pPr algn="just"/>
              <a:r>
                <a:rPr lang="zh-CN" altLang="en-US" sz="1600">
                  <a:solidFill>
                    <a:schemeClr val="accent1"/>
                  </a:solidFill>
                  <a:latin typeface="Times New Roman" pitchFamily="18" charset="0"/>
                </a:rPr>
                <a:t>运作计划</a:t>
              </a:r>
            </a:p>
            <a:p>
              <a:pPr algn="just"/>
              <a:r>
                <a:rPr lang="zh-CN" altLang="en-US" sz="1600">
                  <a:solidFill>
                    <a:schemeClr val="accent1"/>
                  </a:solidFill>
                  <a:latin typeface="Times New Roman" pitchFamily="18" charset="0"/>
                </a:rPr>
                <a:t>部署与开发</a:t>
              </a:r>
            </a:p>
            <a:p>
              <a:pPr algn="just"/>
              <a:r>
                <a:rPr lang="zh-CN" altLang="en-US" sz="1600">
                  <a:solidFill>
                    <a:schemeClr val="accent1"/>
                  </a:solidFill>
                  <a:latin typeface="Times New Roman" pitchFamily="18" charset="0"/>
                </a:rPr>
                <a:t>计划与程序</a:t>
              </a:r>
            </a:p>
            <a:p>
              <a:pPr algn="just"/>
              <a:r>
                <a:rPr lang="zh-CN" altLang="en-US" sz="1600">
                  <a:solidFill>
                    <a:schemeClr val="accent1"/>
                  </a:solidFill>
                  <a:latin typeface="Times New Roman" pitchFamily="18" charset="0"/>
                </a:rPr>
                <a:t>将来的变更计划</a:t>
              </a:r>
            </a:p>
            <a:p>
              <a:pPr algn="just"/>
              <a:r>
                <a:rPr lang="zh-CN" altLang="en-US" sz="1600">
                  <a:solidFill>
                    <a:schemeClr val="accent1"/>
                  </a:solidFill>
                  <a:latin typeface="Times New Roman" pitchFamily="18" charset="0"/>
                </a:rPr>
                <a:t>故障与问题</a:t>
              </a:r>
            </a:p>
            <a:p>
              <a:pPr algn="just"/>
              <a:r>
                <a:rPr lang="zh-CN" altLang="en-US" sz="1600">
                  <a:solidFill>
                    <a:schemeClr val="accent1"/>
                  </a:solidFill>
                  <a:latin typeface="Times New Roman" pitchFamily="18" charset="0"/>
                </a:rPr>
                <a:t>服务复审</a:t>
              </a:r>
            </a:p>
            <a:p>
              <a:pPr algn="just"/>
              <a:r>
                <a:rPr lang="zh-CN" altLang="en-US" sz="1600">
                  <a:solidFill>
                    <a:schemeClr val="accent1"/>
                  </a:solidFill>
                  <a:latin typeface="Times New Roman" pitchFamily="18" charset="0"/>
                </a:rPr>
                <a:t>财务计划</a:t>
              </a:r>
            </a:p>
            <a:p>
              <a:pPr algn="just"/>
              <a:r>
                <a:rPr lang="zh-CN" altLang="en-US" sz="1600">
                  <a:solidFill>
                    <a:schemeClr val="accent1"/>
                  </a:solidFill>
                  <a:latin typeface="Times New Roman" pitchFamily="18" charset="0"/>
                </a:rPr>
                <a:t>预算</a:t>
              </a:r>
              <a:endParaRPr lang="zh-CN" altLang="en-US" sz="1600">
                <a:solidFill>
                  <a:schemeClr val="accent1"/>
                </a:solidFill>
              </a:endParaRPr>
            </a:p>
          </p:txBody>
        </p:sp>
        <p:sp>
          <p:nvSpPr>
            <p:cNvPr id="109604" name="Rectangle 36"/>
            <p:cNvSpPr>
              <a:spLocks noChangeArrowheads="1"/>
            </p:cNvSpPr>
            <p:nvPr/>
          </p:nvSpPr>
          <p:spPr bwMode="auto">
            <a:xfrm>
              <a:off x="4950" y="3312"/>
              <a:ext cx="2100" cy="4212"/>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业务能力管理</a:t>
              </a: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服务能力管理</a:t>
              </a: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资源能力管理</a:t>
              </a:r>
            </a:p>
            <a:p>
              <a:endParaRPr lang="zh-CN" altLang="en-US" sz="1600">
                <a:solidFill>
                  <a:schemeClr val="accent1"/>
                </a:solidFill>
              </a:endParaRPr>
            </a:p>
          </p:txBody>
        </p:sp>
        <p:sp>
          <p:nvSpPr>
            <p:cNvPr id="109605" name="AutoShape 37"/>
            <p:cNvSpPr>
              <a:spLocks noChangeArrowheads="1"/>
            </p:cNvSpPr>
            <p:nvPr/>
          </p:nvSpPr>
          <p:spPr bwMode="auto">
            <a:xfrm>
              <a:off x="7785" y="2844"/>
              <a:ext cx="2730" cy="5148"/>
            </a:xfrm>
            <a:prstGeom prst="rightArrow">
              <a:avLst>
                <a:gd name="adj1" fmla="val 79778"/>
                <a:gd name="adj2" fmla="val 2563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能力计划</a:t>
              </a:r>
            </a:p>
            <a:p>
              <a:pPr algn="just"/>
              <a:r>
                <a:rPr lang="zh-CN" altLang="en-US" sz="1600">
                  <a:solidFill>
                    <a:schemeClr val="accent1"/>
                  </a:solidFill>
                  <a:latin typeface="Times New Roman" pitchFamily="18" charset="0"/>
                </a:rPr>
                <a:t>能力数据库</a:t>
              </a:r>
            </a:p>
            <a:p>
              <a:pPr algn="just"/>
              <a:r>
                <a:rPr lang="zh-CN" altLang="en-US" sz="1600">
                  <a:solidFill>
                    <a:schemeClr val="accent1"/>
                  </a:solidFill>
                  <a:latin typeface="Times New Roman" pitchFamily="18" charset="0"/>
                </a:rPr>
                <a:t>基线</a:t>
              </a:r>
            </a:p>
            <a:p>
              <a:pPr algn="just"/>
              <a:r>
                <a:rPr lang="zh-CN" altLang="en-US" sz="1600">
                  <a:solidFill>
                    <a:schemeClr val="accent1"/>
                  </a:solidFill>
                  <a:latin typeface="Times New Roman" pitchFamily="18" charset="0"/>
                </a:rPr>
                <a:t>准入门框与警报</a:t>
              </a:r>
            </a:p>
            <a:p>
              <a:pPr algn="just"/>
              <a:r>
                <a:rPr lang="zh-CN" altLang="en-US" sz="1600">
                  <a:solidFill>
                    <a:schemeClr val="accent1"/>
                  </a:solidFill>
                  <a:latin typeface="Times New Roman" pitchFamily="18" charset="0"/>
                </a:rPr>
                <a:t>能力报告（包括正常、随机与例外三种）</a:t>
              </a:r>
            </a:p>
            <a:p>
              <a:pPr algn="just"/>
              <a:r>
                <a:rPr lang="en-US" altLang="zh-CN" sz="1600">
                  <a:solidFill>
                    <a:schemeClr val="accent1"/>
                  </a:solidFill>
                  <a:latin typeface="Times New Roman" pitchFamily="18" charset="0"/>
                </a:rPr>
                <a:t>SLA</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SLR</a:t>
              </a:r>
            </a:p>
            <a:p>
              <a:pPr algn="just"/>
              <a:r>
                <a:rPr lang="zh-CN" altLang="en-US" sz="1600">
                  <a:solidFill>
                    <a:schemeClr val="accent1"/>
                  </a:solidFill>
                  <a:latin typeface="Times New Roman" pitchFamily="18" charset="0"/>
                </a:rPr>
                <a:t>推荐建议</a:t>
              </a:r>
            </a:p>
            <a:p>
              <a:pPr algn="just"/>
              <a:r>
                <a:rPr lang="zh-CN" altLang="en-US" sz="1600">
                  <a:solidFill>
                    <a:schemeClr val="accent1"/>
                  </a:solidFill>
                  <a:latin typeface="Times New Roman" pitchFamily="18" charset="0"/>
                </a:rPr>
                <a:t>成本与收费</a:t>
              </a:r>
            </a:p>
            <a:p>
              <a:pPr algn="just"/>
              <a:r>
                <a:rPr lang="zh-CN" altLang="en-US" sz="1600">
                  <a:solidFill>
                    <a:schemeClr val="accent1"/>
                  </a:solidFill>
                  <a:latin typeface="Times New Roman" pitchFamily="18" charset="0"/>
                </a:rPr>
                <a:t>主动变更与服务水平提高</a:t>
              </a:r>
            </a:p>
            <a:p>
              <a:pPr algn="just"/>
              <a:r>
                <a:rPr lang="zh-CN" altLang="en-US" sz="1600">
                  <a:solidFill>
                    <a:schemeClr val="accent1"/>
                  </a:solidFill>
                  <a:latin typeface="Times New Roman" pitchFamily="18" charset="0"/>
                </a:rPr>
                <a:t>修正的运作计划</a:t>
              </a:r>
            </a:p>
            <a:p>
              <a:pPr algn="just"/>
              <a:r>
                <a:rPr lang="zh-CN" altLang="en-US" sz="1600">
                  <a:solidFill>
                    <a:schemeClr val="accent1"/>
                  </a:solidFill>
                  <a:latin typeface="Times New Roman" pitchFamily="18" charset="0"/>
                </a:rPr>
                <a:t>有效的复审</a:t>
              </a:r>
            </a:p>
            <a:p>
              <a:pPr algn="just"/>
              <a:r>
                <a:rPr lang="zh-CN" altLang="en-US" sz="1600">
                  <a:solidFill>
                    <a:schemeClr val="accent1"/>
                  </a:solidFill>
                  <a:latin typeface="Times New Roman" pitchFamily="18" charset="0"/>
                </a:rPr>
                <a:t>复审报告</a:t>
              </a:r>
              <a:endParaRPr lang="zh-CN" altLang="en-US" sz="1600">
                <a:solidFill>
                  <a:schemeClr val="accent1"/>
                </a:solidFill>
              </a:endParaRPr>
            </a:p>
          </p:txBody>
        </p:sp>
        <p:sp>
          <p:nvSpPr>
            <p:cNvPr id="109606" name="Rectangle 38"/>
            <p:cNvSpPr>
              <a:spLocks noChangeArrowheads="1"/>
            </p:cNvSpPr>
            <p:nvPr/>
          </p:nvSpPr>
          <p:spPr bwMode="auto">
            <a:xfrm>
              <a:off x="1800" y="2688"/>
              <a:ext cx="199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关键输入</a:t>
              </a:r>
              <a:endParaRPr lang="zh-CN" altLang="en-US" sz="1600">
                <a:solidFill>
                  <a:schemeClr val="accent1"/>
                </a:solidFill>
              </a:endParaRPr>
            </a:p>
          </p:txBody>
        </p:sp>
        <p:sp>
          <p:nvSpPr>
            <p:cNvPr id="109607" name="Rectangle 39"/>
            <p:cNvSpPr>
              <a:spLocks noChangeArrowheads="1"/>
            </p:cNvSpPr>
            <p:nvPr/>
          </p:nvSpPr>
          <p:spPr bwMode="auto">
            <a:xfrm>
              <a:off x="7785" y="2844"/>
              <a:ext cx="199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关键输出</a:t>
              </a:r>
              <a:endParaRPr lang="zh-CN" altLang="en-US" sz="1600">
                <a:solidFill>
                  <a:schemeClr val="accent1"/>
                </a:solidFill>
              </a:endParaRPr>
            </a:p>
          </p:txBody>
        </p:sp>
        <p:sp>
          <p:nvSpPr>
            <p:cNvPr id="109608" name="Rectangle 40"/>
            <p:cNvSpPr>
              <a:spLocks noChangeArrowheads="1"/>
            </p:cNvSpPr>
            <p:nvPr/>
          </p:nvSpPr>
          <p:spPr bwMode="auto">
            <a:xfrm>
              <a:off x="5055" y="2688"/>
              <a:ext cx="199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子流程</a:t>
              </a:r>
              <a:endParaRPr lang="zh-CN" altLang="en-US" sz="1600">
                <a:solidFill>
                  <a:schemeClr val="accent1"/>
                </a:solidFill>
              </a:endParaRPr>
            </a:p>
          </p:txBody>
        </p:sp>
      </p:gr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zh-CN" altLang="en-US">
                <a:latin typeface="Times New Roman" pitchFamily="18" charset="0"/>
              </a:rPr>
              <a:t>能力管理三大子流程关系</a:t>
            </a:r>
            <a:r>
              <a:rPr lang="zh-CN" altLang="en-US"/>
              <a:t> </a:t>
            </a:r>
          </a:p>
        </p:txBody>
      </p:sp>
      <p:grpSp>
        <p:nvGrpSpPr>
          <p:cNvPr id="2" name="Group 4"/>
          <p:cNvGrpSpPr>
            <a:grpSpLocks/>
          </p:cNvGrpSpPr>
          <p:nvPr/>
        </p:nvGrpSpPr>
        <p:grpSpPr bwMode="auto">
          <a:xfrm>
            <a:off x="381000" y="1981200"/>
            <a:ext cx="8305800" cy="2667000"/>
            <a:chOff x="2847" y="1596"/>
            <a:chExt cx="5880" cy="1575"/>
          </a:xfrm>
        </p:grpSpPr>
        <p:grpSp>
          <p:nvGrpSpPr>
            <p:cNvPr id="3" name="Group 5"/>
            <p:cNvGrpSpPr>
              <a:grpSpLocks/>
            </p:cNvGrpSpPr>
            <p:nvPr/>
          </p:nvGrpSpPr>
          <p:grpSpPr bwMode="auto">
            <a:xfrm>
              <a:off x="2847" y="2064"/>
              <a:ext cx="5880" cy="1107"/>
              <a:chOff x="2322" y="13608"/>
              <a:chExt cx="5880" cy="1107"/>
            </a:xfrm>
          </p:grpSpPr>
          <p:grpSp>
            <p:nvGrpSpPr>
              <p:cNvPr id="4" name="Group 6"/>
              <p:cNvGrpSpPr>
                <a:grpSpLocks/>
              </p:cNvGrpSpPr>
              <p:nvPr/>
            </p:nvGrpSpPr>
            <p:grpSpPr bwMode="auto">
              <a:xfrm>
                <a:off x="2322" y="13608"/>
                <a:ext cx="5880" cy="1092"/>
                <a:chOff x="2322" y="13296"/>
                <a:chExt cx="5880" cy="1092"/>
              </a:xfrm>
            </p:grpSpPr>
            <p:grpSp>
              <p:nvGrpSpPr>
                <p:cNvPr id="5" name="Group 7"/>
                <p:cNvGrpSpPr>
                  <a:grpSpLocks/>
                </p:cNvGrpSpPr>
                <p:nvPr/>
              </p:nvGrpSpPr>
              <p:grpSpPr bwMode="auto">
                <a:xfrm>
                  <a:off x="2322" y="13452"/>
                  <a:ext cx="5880" cy="936"/>
                  <a:chOff x="2322" y="13452"/>
                  <a:chExt cx="5880" cy="936"/>
                </a:xfrm>
              </p:grpSpPr>
              <p:grpSp>
                <p:nvGrpSpPr>
                  <p:cNvPr id="6" name="Group 8"/>
                  <p:cNvGrpSpPr>
                    <a:grpSpLocks/>
                  </p:cNvGrpSpPr>
                  <p:nvPr/>
                </p:nvGrpSpPr>
                <p:grpSpPr bwMode="auto">
                  <a:xfrm>
                    <a:off x="2322" y="13452"/>
                    <a:ext cx="1260" cy="936"/>
                    <a:chOff x="2322" y="13452"/>
                    <a:chExt cx="1260" cy="936"/>
                  </a:xfrm>
                </p:grpSpPr>
                <p:sp>
                  <p:nvSpPr>
                    <p:cNvPr id="137225" name="AutoShape 9"/>
                    <p:cNvSpPr>
                      <a:spLocks noChangeArrowheads="1"/>
                    </p:cNvSpPr>
                    <p:nvPr/>
                  </p:nvSpPr>
                  <p:spPr bwMode="auto">
                    <a:xfrm>
                      <a:off x="2427" y="13794"/>
                      <a:ext cx="1155" cy="207"/>
                    </a:xfrm>
                    <a:prstGeom prst="rightArrow">
                      <a:avLst>
                        <a:gd name="adj1" fmla="val 50000"/>
                        <a:gd name="adj2" fmla="val 139493"/>
                      </a:avLst>
                    </a:prstGeom>
                    <a:solidFill>
                      <a:srgbClr val="FFFFFF"/>
                    </a:solidFill>
                    <a:ln w="9525">
                      <a:solidFill>
                        <a:srgbClr val="000000"/>
                      </a:solidFill>
                      <a:prstDash val="dash"/>
                      <a:miter lim="800000"/>
                      <a:headEnd/>
                      <a:tailEnd/>
                    </a:ln>
                    <a:effectLst/>
                  </p:spPr>
                  <p:txBody>
                    <a:bodyPr/>
                    <a:lstStyle/>
                    <a:p>
                      <a:endParaRPr lang="zh-CN" altLang="en-US"/>
                    </a:p>
                  </p:txBody>
                </p:sp>
                <p:sp>
                  <p:nvSpPr>
                    <p:cNvPr id="137226" name="Rectangle 10"/>
                    <p:cNvSpPr>
                      <a:spLocks noChangeArrowheads="1"/>
                    </p:cNvSpPr>
                    <p:nvPr/>
                  </p:nvSpPr>
                  <p:spPr bwMode="auto">
                    <a:xfrm>
                      <a:off x="2322" y="13452"/>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业务计划</a:t>
                      </a:r>
                    </a:p>
                  </p:txBody>
                </p:sp>
                <p:sp>
                  <p:nvSpPr>
                    <p:cNvPr id="137227" name="Rectangle 11"/>
                    <p:cNvSpPr>
                      <a:spLocks noChangeArrowheads="1"/>
                    </p:cNvSpPr>
                    <p:nvPr/>
                  </p:nvSpPr>
                  <p:spPr bwMode="auto">
                    <a:xfrm>
                      <a:off x="2322" y="13920"/>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业务管理</a:t>
                      </a:r>
                    </a:p>
                  </p:txBody>
                </p:sp>
              </p:grpSp>
              <p:sp>
                <p:nvSpPr>
                  <p:cNvPr id="137228" name="AutoShape 12"/>
                  <p:cNvSpPr>
                    <a:spLocks noChangeArrowheads="1"/>
                  </p:cNvSpPr>
                  <p:nvPr/>
                </p:nvSpPr>
                <p:spPr bwMode="auto">
                  <a:xfrm>
                    <a:off x="3597" y="13794"/>
                    <a:ext cx="1155" cy="207"/>
                  </a:xfrm>
                  <a:prstGeom prst="rightArrow">
                    <a:avLst>
                      <a:gd name="adj1" fmla="val 50000"/>
                      <a:gd name="adj2" fmla="val 139493"/>
                    </a:avLst>
                  </a:prstGeom>
                  <a:solidFill>
                    <a:srgbClr val="FFFFFF"/>
                  </a:solidFill>
                  <a:ln w="9525">
                    <a:solidFill>
                      <a:srgbClr val="000000"/>
                    </a:solidFill>
                    <a:miter lim="800000"/>
                    <a:headEnd/>
                    <a:tailEnd/>
                  </a:ln>
                  <a:effectLst/>
                </p:spPr>
                <p:txBody>
                  <a:bodyPr/>
                  <a:lstStyle/>
                  <a:p>
                    <a:endParaRPr lang="zh-CN" altLang="en-US"/>
                  </a:p>
                </p:txBody>
              </p:sp>
              <p:sp>
                <p:nvSpPr>
                  <p:cNvPr id="137229" name="Rectangle 13"/>
                  <p:cNvSpPr>
                    <a:spLocks noChangeArrowheads="1"/>
                  </p:cNvSpPr>
                  <p:nvPr/>
                </p:nvSpPr>
                <p:spPr bwMode="auto">
                  <a:xfrm>
                    <a:off x="3492" y="13452"/>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业务需求</a:t>
                    </a:r>
                  </a:p>
                </p:txBody>
              </p:sp>
              <p:sp>
                <p:nvSpPr>
                  <p:cNvPr id="137230" name="Rectangle 14"/>
                  <p:cNvSpPr>
                    <a:spLocks noChangeArrowheads="1"/>
                  </p:cNvSpPr>
                  <p:nvPr/>
                </p:nvSpPr>
                <p:spPr bwMode="auto">
                  <a:xfrm>
                    <a:off x="3492" y="13920"/>
                    <a:ext cx="1155" cy="468"/>
                  </a:xfrm>
                  <a:prstGeom prst="rect">
                    <a:avLst/>
                  </a:prstGeom>
                  <a:noFill/>
                  <a:ln w="9525">
                    <a:noFill/>
                    <a:miter lim="800000"/>
                    <a:headEnd/>
                    <a:tailEnd/>
                  </a:ln>
                  <a:effectLst/>
                </p:spPr>
                <p:txBody>
                  <a:bodyPr/>
                  <a:lstStyle/>
                  <a:p>
                    <a:pPr algn="ctr" eaLnBrk="0" hangingPunct="0"/>
                    <a:r>
                      <a:rPr lang="en-US" altLang="zh-CN">
                        <a:solidFill>
                          <a:schemeClr val="accent1"/>
                        </a:solidFill>
                        <a:latin typeface="Times New Roman" pitchFamily="18" charset="0"/>
                      </a:rPr>
                      <a:t>BCM</a:t>
                    </a:r>
                  </a:p>
                </p:txBody>
              </p:sp>
              <p:sp>
                <p:nvSpPr>
                  <p:cNvPr id="137231" name="AutoShape 15"/>
                  <p:cNvSpPr>
                    <a:spLocks noChangeArrowheads="1"/>
                  </p:cNvSpPr>
                  <p:nvPr/>
                </p:nvSpPr>
                <p:spPr bwMode="auto">
                  <a:xfrm>
                    <a:off x="4737" y="13794"/>
                    <a:ext cx="1155" cy="207"/>
                  </a:xfrm>
                  <a:prstGeom prst="rightArrow">
                    <a:avLst>
                      <a:gd name="adj1" fmla="val 50000"/>
                      <a:gd name="adj2" fmla="val 139493"/>
                    </a:avLst>
                  </a:prstGeom>
                  <a:solidFill>
                    <a:srgbClr val="FFFFFF"/>
                  </a:solidFill>
                  <a:ln w="9525">
                    <a:solidFill>
                      <a:srgbClr val="000000"/>
                    </a:solidFill>
                    <a:miter lim="800000"/>
                    <a:headEnd/>
                    <a:tailEnd/>
                  </a:ln>
                  <a:effectLst/>
                </p:spPr>
                <p:txBody>
                  <a:bodyPr/>
                  <a:lstStyle/>
                  <a:p>
                    <a:endParaRPr lang="zh-CN" altLang="en-US"/>
                  </a:p>
                </p:txBody>
              </p:sp>
              <p:sp>
                <p:nvSpPr>
                  <p:cNvPr id="137232" name="Rectangle 16"/>
                  <p:cNvSpPr>
                    <a:spLocks noChangeArrowheads="1"/>
                  </p:cNvSpPr>
                  <p:nvPr/>
                </p:nvSpPr>
                <p:spPr bwMode="auto">
                  <a:xfrm>
                    <a:off x="4632" y="13452"/>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能力需求</a:t>
                    </a:r>
                  </a:p>
                </p:txBody>
              </p:sp>
              <p:sp>
                <p:nvSpPr>
                  <p:cNvPr id="137233" name="Rectangle 17"/>
                  <p:cNvSpPr>
                    <a:spLocks noChangeArrowheads="1"/>
                  </p:cNvSpPr>
                  <p:nvPr/>
                </p:nvSpPr>
                <p:spPr bwMode="auto">
                  <a:xfrm>
                    <a:off x="4632" y="13920"/>
                    <a:ext cx="1155" cy="468"/>
                  </a:xfrm>
                  <a:prstGeom prst="rect">
                    <a:avLst/>
                  </a:prstGeom>
                  <a:noFill/>
                  <a:ln w="9525">
                    <a:noFill/>
                    <a:miter lim="800000"/>
                    <a:headEnd/>
                    <a:tailEnd/>
                  </a:ln>
                  <a:effectLst/>
                </p:spPr>
                <p:txBody>
                  <a:bodyPr/>
                  <a:lstStyle/>
                  <a:p>
                    <a:pPr algn="ctr" eaLnBrk="0" hangingPunct="0"/>
                    <a:r>
                      <a:rPr lang="en-US" altLang="zh-CN">
                        <a:solidFill>
                          <a:schemeClr val="accent1"/>
                        </a:solidFill>
                        <a:latin typeface="Times New Roman" pitchFamily="18" charset="0"/>
                      </a:rPr>
                      <a:t>RCM</a:t>
                    </a:r>
                  </a:p>
                </p:txBody>
              </p:sp>
              <p:sp>
                <p:nvSpPr>
                  <p:cNvPr id="137234" name="AutoShape 18"/>
                  <p:cNvSpPr>
                    <a:spLocks noChangeArrowheads="1"/>
                  </p:cNvSpPr>
                  <p:nvPr/>
                </p:nvSpPr>
                <p:spPr bwMode="auto">
                  <a:xfrm>
                    <a:off x="5907" y="13794"/>
                    <a:ext cx="1155" cy="207"/>
                  </a:xfrm>
                  <a:prstGeom prst="rightArrow">
                    <a:avLst>
                      <a:gd name="adj1" fmla="val 50000"/>
                      <a:gd name="adj2" fmla="val 139493"/>
                    </a:avLst>
                  </a:prstGeom>
                  <a:solidFill>
                    <a:srgbClr val="FFFFFF"/>
                  </a:solidFill>
                  <a:ln w="9525">
                    <a:solidFill>
                      <a:srgbClr val="000000"/>
                    </a:solidFill>
                    <a:miter lim="800000"/>
                    <a:headEnd/>
                    <a:tailEnd/>
                  </a:ln>
                  <a:effectLst/>
                </p:spPr>
                <p:txBody>
                  <a:bodyPr/>
                  <a:lstStyle/>
                  <a:p>
                    <a:endParaRPr lang="zh-CN" altLang="en-US"/>
                  </a:p>
                </p:txBody>
              </p:sp>
              <p:sp>
                <p:nvSpPr>
                  <p:cNvPr id="137235" name="Rectangle 19"/>
                  <p:cNvSpPr>
                    <a:spLocks noChangeArrowheads="1"/>
                  </p:cNvSpPr>
                  <p:nvPr/>
                </p:nvSpPr>
                <p:spPr bwMode="auto">
                  <a:xfrm>
                    <a:off x="5802" y="13452"/>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服务能力</a:t>
                    </a:r>
                  </a:p>
                </p:txBody>
              </p:sp>
              <p:sp>
                <p:nvSpPr>
                  <p:cNvPr id="137236" name="Rectangle 20"/>
                  <p:cNvSpPr>
                    <a:spLocks noChangeArrowheads="1"/>
                  </p:cNvSpPr>
                  <p:nvPr/>
                </p:nvSpPr>
                <p:spPr bwMode="auto">
                  <a:xfrm>
                    <a:off x="5787" y="13905"/>
                    <a:ext cx="1155" cy="468"/>
                  </a:xfrm>
                  <a:prstGeom prst="rect">
                    <a:avLst/>
                  </a:prstGeom>
                  <a:noFill/>
                  <a:ln w="9525">
                    <a:noFill/>
                    <a:miter lim="800000"/>
                    <a:headEnd/>
                    <a:tailEnd/>
                  </a:ln>
                  <a:effectLst/>
                </p:spPr>
                <p:txBody>
                  <a:bodyPr/>
                  <a:lstStyle/>
                  <a:p>
                    <a:pPr algn="ctr" eaLnBrk="0" hangingPunct="0"/>
                    <a:r>
                      <a:rPr lang="en-US" altLang="zh-CN">
                        <a:solidFill>
                          <a:schemeClr val="accent1"/>
                        </a:solidFill>
                        <a:latin typeface="Times New Roman" pitchFamily="18" charset="0"/>
                      </a:rPr>
                      <a:t>SCM</a:t>
                    </a:r>
                  </a:p>
                </p:txBody>
              </p:sp>
              <p:sp>
                <p:nvSpPr>
                  <p:cNvPr id="137237" name="AutoShape 21"/>
                  <p:cNvSpPr>
                    <a:spLocks noChangeArrowheads="1"/>
                  </p:cNvSpPr>
                  <p:nvPr/>
                </p:nvSpPr>
                <p:spPr bwMode="auto">
                  <a:xfrm>
                    <a:off x="7047" y="13794"/>
                    <a:ext cx="1155" cy="207"/>
                  </a:xfrm>
                  <a:prstGeom prst="rightArrow">
                    <a:avLst>
                      <a:gd name="adj1" fmla="val 50000"/>
                      <a:gd name="adj2" fmla="val 139493"/>
                    </a:avLst>
                  </a:prstGeom>
                  <a:solidFill>
                    <a:srgbClr val="FFFFFF"/>
                  </a:solidFill>
                  <a:ln w="9525">
                    <a:solidFill>
                      <a:srgbClr val="000000"/>
                    </a:solidFill>
                    <a:prstDash val="dash"/>
                    <a:miter lim="800000"/>
                    <a:headEnd/>
                    <a:tailEnd/>
                  </a:ln>
                  <a:effectLst/>
                </p:spPr>
                <p:txBody>
                  <a:bodyPr/>
                  <a:lstStyle/>
                  <a:p>
                    <a:endParaRPr lang="zh-CN" altLang="en-US"/>
                  </a:p>
                </p:txBody>
              </p:sp>
              <p:sp>
                <p:nvSpPr>
                  <p:cNvPr id="137238" name="Rectangle 22"/>
                  <p:cNvSpPr>
                    <a:spLocks noChangeArrowheads="1"/>
                  </p:cNvSpPr>
                  <p:nvPr/>
                </p:nvSpPr>
                <p:spPr bwMode="auto">
                  <a:xfrm>
                    <a:off x="6942" y="13452"/>
                    <a:ext cx="1155" cy="468"/>
                  </a:xfrm>
                  <a:prstGeom prst="rect">
                    <a:avLst/>
                  </a:prstGeom>
                  <a:noFill/>
                  <a:ln w="9525">
                    <a:noFill/>
                    <a:miter lim="800000"/>
                    <a:headEnd/>
                    <a:tailEnd/>
                  </a:ln>
                  <a:effectLst/>
                </p:spPr>
                <p:txBody>
                  <a:bodyPr/>
                  <a:lstStyle/>
                  <a:p>
                    <a:pPr algn="just" eaLnBrk="0" hangingPunct="0"/>
                    <a:r>
                      <a:rPr lang="zh-CN" altLang="en-US">
                        <a:solidFill>
                          <a:schemeClr val="accent1"/>
                        </a:solidFill>
                        <a:latin typeface="Times New Roman" pitchFamily="18" charset="0"/>
                      </a:rPr>
                      <a:t>服务水平</a:t>
                    </a:r>
                  </a:p>
                </p:txBody>
              </p:sp>
              <p:sp>
                <p:nvSpPr>
                  <p:cNvPr id="137239" name="Rectangle 23"/>
                  <p:cNvSpPr>
                    <a:spLocks noChangeArrowheads="1"/>
                  </p:cNvSpPr>
                  <p:nvPr/>
                </p:nvSpPr>
                <p:spPr bwMode="auto">
                  <a:xfrm>
                    <a:off x="6942" y="13920"/>
                    <a:ext cx="1155" cy="468"/>
                  </a:xfrm>
                  <a:prstGeom prst="rect">
                    <a:avLst/>
                  </a:prstGeom>
                  <a:noFill/>
                  <a:ln w="9525">
                    <a:noFill/>
                    <a:miter lim="800000"/>
                    <a:headEnd/>
                    <a:tailEnd/>
                  </a:ln>
                  <a:effectLst/>
                </p:spPr>
                <p:txBody>
                  <a:bodyPr/>
                  <a:lstStyle/>
                  <a:p>
                    <a:pPr algn="ctr" eaLnBrk="0" hangingPunct="0"/>
                    <a:r>
                      <a:rPr lang="en-US" altLang="zh-CN">
                        <a:solidFill>
                          <a:schemeClr val="accent1"/>
                        </a:solidFill>
                        <a:latin typeface="Times New Roman" pitchFamily="18" charset="0"/>
                      </a:rPr>
                      <a:t>SLM</a:t>
                    </a:r>
                  </a:p>
                </p:txBody>
              </p:sp>
            </p:grpSp>
            <p:sp>
              <p:nvSpPr>
                <p:cNvPr id="137240" name="Line 24"/>
                <p:cNvSpPr>
                  <a:spLocks noChangeShapeType="1"/>
                </p:cNvSpPr>
                <p:nvPr/>
              </p:nvSpPr>
              <p:spPr bwMode="auto">
                <a:xfrm>
                  <a:off x="3582" y="13296"/>
                  <a:ext cx="0" cy="1092"/>
                </a:xfrm>
                <a:prstGeom prst="line">
                  <a:avLst/>
                </a:prstGeom>
                <a:noFill/>
                <a:ln w="9525">
                  <a:solidFill>
                    <a:srgbClr val="000000"/>
                  </a:solidFill>
                  <a:round/>
                  <a:headEnd/>
                  <a:tailEnd/>
                </a:ln>
                <a:effectLst/>
              </p:spPr>
              <p:txBody>
                <a:bodyPr/>
                <a:lstStyle/>
                <a:p>
                  <a:endParaRPr lang="zh-CN" altLang="en-US"/>
                </a:p>
              </p:txBody>
            </p:sp>
            <p:sp>
              <p:nvSpPr>
                <p:cNvPr id="137241" name="Line 25"/>
                <p:cNvSpPr>
                  <a:spLocks noChangeShapeType="1"/>
                </p:cNvSpPr>
                <p:nvPr/>
              </p:nvSpPr>
              <p:spPr bwMode="auto">
                <a:xfrm>
                  <a:off x="7047" y="13296"/>
                  <a:ext cx="0" cy="1092"/>
                </a:xfrm>
                <a:prstGeom prst="line">
                  <a:avLst/>
                </a:prstGeom>
                <a:noFill/>
                <a:ln w="9525">
                  <a:solidFill>
                    <a:srgbClr val="000000"/>
                  </a:solidFill>
                  <a:round/>
                  <a:headEnd/>
                  <a:tailEnd/>
                </a:ln>
                <a:effectLst/>
              </p:spPr>
              <p:txBody>
                <a:bodyPr/>
                <a:lstStyle/>
                <a:p>
                  <a:endParaRPr lang="zh-CN" altLang="en-US"/>
                </a:p>
              </p:txBody>
            </p:sp>
          </p:grpSp>
          <p:sp>
            <p:nvSpPr>
              <p:cNvPr id="137242" name="Line 26"/>
              <p:cNvSpPr>
                <a:spLocks noChangeShapeType="1"/>
              </p:cNvSpPr>
              <p:nvPr/>
            </p:nvSpPr>
            <p:spPr bwMode="auto">
              <a:xfrm>
                <a:off x="4737" y="13623"/>
                <a:ext cx="0" cy="1092"/>
              </a:xfrm>
              <a:prstGeom prst="line">
                <a:avLst/>
              </a:prstGeom>
              <a:noFill/>
              <a:ln w="9525">
                <a:solidFill>
                  <a:srgbClr val="000000"/>
                </a:solidFill>
                <a:prstDash val="dash"/>
                <a:round/>
                <a:headEnd/>
                <a:tailEnd/>
              </a:ln>
              <a:effectLst/>
            </p:spPr>
            <p:txBody>
              <a:bodyPr/>
              <a:lstStyle/>
              <a:p>
                <a:endParaRPr lang="zh-CN" altLang="en-US"/>
              </a:p>
            </p:txBody>
          </p:sp>
          <p:sp>
            <p:nvSpPr>
              <p:cNvPr id="137243" name="Line 27"/>
              <p:cNvSpPr>
                <a:spLocks noChangeShapeType="1"/>
              </p:cNvSpPr>
              <p:nvPr/>
            </p:nvSpPr>
            <p:spPr bwMode="auto">
              <a:xfrm>
                <a:off x="5892" y="13623"/>
                <a:ext cx="0" cy="1092"/>
              </a:xfrm>
              <a:prstGeom prst="line">
                <a:avLst/>
              </a:prstGeom>
              <a:noFill/>
              <a:ln w="9525">
                <a:solidFill>
                  <a:srgbClr val="000000"/>
                </a:solidFill>
                <a:prstDash val="dash"/>
                <a:round/>
                <a:headEnd/>
                <a:tailEnd/>
              </a:ln>
              <a:effectLst/>
            </p:spPr>
            <p:txBody>
              <a:bodyPr/>
              <a:lstStyle/>
              <a:p>
                <a:endParaRPr lang="zh-CN" altLang="en-US"/>
              </a:p>
            </p:txBody>
          </p:sp>
          <p:sp>
            <p:nvSpPr>
              <p:cNvPr id="137244" name="Line 28"/>
              <p:cNvSpPr>
                <a:spLocks noChangeShapeType="1"/>
              </p:cNvSpPr>
              <p:nvPr/>
            </p:nvSpPr>
            <p:spPr bwMode="auto">
              <a:xfrm>
                <a:off x="3702" y="13608"/>
                <a:ext cx="3255" cy="0"/>
              </a:xfrm>
              <a:prstGeom prst="line">
                <a:avLst/>
              </a:prstGeom>
              <a:noFill/>
              <a:ln w="9525">
                <a:solidFill>
                  <a:srgbClr val="000000"/>
                </a:solidFill>
                <a:round/>
                <a:headEnd type="triangle" w="med" len="med"/>
                <a:tailEnd type="triangle" w="med" len="med"/>
              </a:ln>
              <a:effectLst/>
            </p:spPr>
            <p:txBody>
              <a:bodyPr/>
              <a:lstStyle/>
              <a:p>
                <a:endParaRPr lang="zh-CN" altLang="en-US"/>
              </a:p>
            </p:txBody>
          </p:sp>
        </p:grpSp>
        <p:sp>
          <p:nvSpPr>
            <p:cNvPr id="137245" name="Rectangle 29"/>
            <p:cNvSpPr>
              <a:spLocks noChangeArrowheads="1"/>
            </p:cNvSpPr>
            <p:nvPr/>
          </p:nvSpPr>
          <p:spPr bwMode="auto">
            <a:xfrm>
              <a:off x="4842" y="1596"/>
              <a:ext cx="1470" cy="468"/>
            </a:xfrm>
            <a:prstGeom prst="rect">
              <a:avLst/>
            </a:prstGeom>
            <a:noFill/>
            <a:ln w="9525">
              <a:noFill/>
              <a:miter lim="800000"/>
              <a:headEnd/>
              <a:tailEnd/>
            </a:ln>
            <a:effectLst/>
          </p:spPr>
          <p:txBody>
            <a:bodyPr/>
            <a:lstStyle/>
            <a:p>
              <a:pPr algn="ctr" eaLnBrk="0" hangingPunct="0"/>
              <a:r>
                <a:rPr lang="en-US" altLang="zh-CN">
                  <a:solidFill>
                    <a:schemeClr val="accent1"/>
                  </a:solidFill>
                  <a:latin typeface="Times New Roman" pitchFamily="18" charset="0"/>
                </a:rPr>
                <a:t>CDB</a:t>
              </a:r>
            </a:p>
          </p:txBody>
        </p:sp>
      </p:gr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a:t>能力管理的主要活动 </a:t>
            </a:r>
          </a:p>
        </p:txBody>
      </p:sp>
      <p:grpSp>
        <p:nvGrpSpPr>
          <p:cNvPr id="2" name="Group 52"/>
          <p:cNvGrpSpPr>
            <a:grpSpLocks/>
          </p:cNvGrpSpPr>
          <p:nvPr/>
        </p:nvGrpSpPr>
        <p:grpSpPr bwMode="auto">
          <a:xfrm>
            <a:off x="973138" y="1412875"/>
            <a:ext cx="7127875" cy="5445125"/>
            <a:chOff x="2220" y="1908"/>
            <a:chExt cx="8190" cy="7176"/>
          </a:xfrm>
        </p:grpSpPr>
        <p:sp>
          <p:nvSpPr>
            <p:cNvPr id="107573" name="Rectangle 53"/>
            <p:cNvSpPr>
              <a:spLocks noChangeArrowheads="1"/>
            </p:cNvSpPr>
            <p:nvPr/>
          </p:nvSpPr>
          <p:spPr bwMode="auto">
            <a:xfrm>
              <a:off x="2220" y="1908"/>
              <a:ext cx="8190" cy="780"/>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业务能力管理</a:t>
              </a:r>
            </a:p>
            <a:p>
              <a:pPr algn="just"/>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BCM</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07574" name="Rectangle 54"/>
            <p:cNvSpPr>
              <a:spLocks noChangeArrowheads="1"/>
            </p:cNvSpPr>
            <p:nvPr/>
          </p:nvSpPr>
          <p:spPr bwMode="auto">
            <a:xfrm>
              <a:off x="2220" y="3156"/>
              <a:ext cx="8190" cy="780"/>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服务能力管理</a:t>
              </a:r>
            </a:p>
            <a:p>
              <a:pPr algn="just"/>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SCM</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07575" name="Rectangle 55"/>
            <p:cNvSpPr>
              <a:spLocks noChangeArrowheads="1"/>
            </p:cNvSpPr>
            <p:nvPr/>
          </p:nvSpPr>
          <p:spPr bwMode="auto">
            <a:xfrm>
              <a:off x="2220" y="4560"/>
              <a:ext cx="8190" cy="780"/>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资源能力管理</a:t>
              </a:r>
            </a:p>
            <a:p>
              <a:pPr algn="just"/>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RCM</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07576" name="Rectangle 56"/>
            <p:cNvSpPr>
              <a:spLocks noChangeArrowheads="1"/>
            </p:cNvSpPr>
            <p:nvPr/>
          </p:nvSpPr>
          <p:spPr bwMode="auto">
            <a:xfrm>
              <a:off x="4215" y="2064"/>
              <a:ext cx="735" cy="3432"/>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r>
                <a:rPr lang="zh-CN" altLang="en-US" sz="1600">
                  <a:solidFill>
                    <a:schemeClr val="accent1"/>
                  </a:solidFill>
                  <a:latin typeface="Times New Roman" pitchFamily="18" charset="0"/>
                </a:rPr>
                <a:t>迭代活动</a:t>
              </a:r>
              <a:endParaRPr lang="zh-CN" altLang="en-US" sz="1600">
                <a:solidFill>
                  <a:schemeClr val="accent1"/>
                </a:solidFill>
              </a:endParaRPr>
            </a:p>
          </p:txBody>
        </p:sp>
        <p:sp>
          <p:nvSpPr>
            <p:cNvPr id="107577" name="Rectangle 57"/>
            <p:cNvSpPr>
              <a:spLocks noChangeArrowheads="1"/>
            </p:cNvSpPr>
            <p:nvPr/>
          </p:nvSpPr>
          <p:spPr bwMode="auto">
            <a:xfrm>
              <a:off x="5343" y="2376"/>
              <a:ext cx="840" cy="3276"/>
            </a:xfrm>
            <a:prstGeom prst="rect">
              <a:avLst/>
            </a:prstGeom>
            <a:solidFill>
              <a:srgbClr val="FFFFFF"/>
            </a:solidFill>
            <a:ln w="9525">
              <a:solidFill>
                <a:srgbClr val="FFFF00"/>
              </a:solidFill>
              <a:miter lim="800000"/>
              <a:headEnd/>
              <a:tailEnd/>
            </a:ln>
            <a:effectLst/>
          </p:spPr>
          <p:txBody>
            <a:bodyPr/>
            <a:lstStyle/>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需求</a:t>
              </a:r>
            </a:p>
            <a:p>
              <a:pPr algn="ctr"/>
              <a:r>
                <a:rPr lang="zh-CN" altLang="en-US" sz="1600">
                  <a:solidFill>
                    <a:schemeClr val="accent1"/>
                  </a:solidFill>
                  <a:latin typeface="Times New Roman" pitchFamily="18" charset="0"/>
                </a:rPr>
                <a:t>管理</a:t>
              </a:r>
              <a:endParaRPr lang="zh-CN" altLang="en-US" sz="1600">
                <a:solidFill>
                  <a:schemeClr val="accent1"/>
                </a:solidFill>
              </a:endParaRPr>
            </a:p>
          </p:txBody>
        </p:sp>
        <p:sp>
          <p:nvSpPr>
            <p:cNvPr id="107578" name="Rectangle 58"/>
            <p:cNvSpPr>
              <a:spLocks noChangeArrowheads="1"/>
            </p:cNvSpPr>
            <p:nvPr/>
          </p:nvSpPr>
          <p:spPr bwMode="auto">
            <a:xfrm>
              <a:off x="6577" y="2688"/>
              <a:ext cx="840" cy="3120"/>
            </a:xfrm>
            <a:prstGeom prst="rect">
              <a:avLst/>
            </a:prstGeom>
            <a:solidFill>
              <a:srgbClr val="FFFFFF"/>
            </a:solidFill>
            <a:ln w="9525">
              <a:solidFill>
                <a:srgbClr val="FFFF00"/>
              </a:solidFill>
              <a:miter lim="800000"/>
              <a:headEnd/>
              <a:tailEnd/>
            </a:ln>
            <a:effectLst/>
          </p:spPr>
          <p:txBody>
            <a:bodyPr/>
            <a:lstStyle/>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建模</a:t>
              </a:r>
              <a:endParaRPr lang="zh-CN" altLang="en-US" sz="1600">
                <a:solidFill>
                  <a:schemeClr val="accent1"/>
                </a:solidFill>
              </a:endParaRPr>
            </a:p>
          </p:txBody>
        </p:sp>
        <p:sp>
          <p:nvSpPr>
            <p:cNvPr id="107579" name="Rectangle 59"/>
            <p:cNvSpPr>
              <a:spLocks noChangeArrowheads="1"/>
            </p:cNvSpPr>
            <p:nvPr/>
          </p:nvSpPr>
          <p:spPr bwMode="auto">
            <a:xfrm>
              <a:off x="7811" y="3237"/>
              <a:ext cx="735" cy="2652"/>
            </a:xfrm>
            <a:prstGeom prst="rect">
              <a:avLst/>
            </a:prstGeom>
            <a:solidFill>
              <a:srgbClr val="FFFFFF"/>
            </a:solidFill>
            <a:ln w="9525">
              <a:solidFill>
                <a:srgbClr val="FFFF00"/>
              </a:solidFill>
              <a:miter lim="800000"/>
              <a:headEnd/>
              <a:tailEnd/>
            </a:ln>
            <a:effectLst/>
          </p:spPr>
          <p:txBody>
            <a:bodyPr/>
            <a:lstStyle/>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应用程序估算</a:t>
              </a:r>
              <a:endParaRPr lang="zh-CN" altLang="en-US" sz="1600">
                <a:solidFill>
                  <a:schemeClr val="accent1"/>
                </a:solidFill>
              </a:endParaRPr>
            </a:p>
          </p:txBody>
        </p:sp>
        <p:sp>
          <p:nvSpPr>
            <p:cNvPr id="107580" name="Rectangle 60"/>
            <p:cNvSpPr>
              <a:spLocks noChangeArrowheads="1"/>
            </p:cNvSpPr>
            <p:nvPr/>
          </p:nvSpPr>
          <p:spPr bwMode="auto">
            <a:xfrm>
              <a:off x="8940" y="2064"/>
              <a:ext cx="840" cy="4056"/>
            </a:xfrm>
            <a:prstGeom prst="rect">
              <a:avLst/>
            </a:prstGeom>
            <a:solidFill>
              <a:srgbClr val="FFFFFF"/>
            </a:solidFill>
            <a:ln w="9525">
              <a:solidFill>
                <a:srgbClr val="FFFF00"/>
              </a:solidFill>
              <a:miter lim="800000"/>
              <a:headEnd/>
              <a:tailEnd/>
            </a:ln>
            <a:effectLst/>
          </p:spPr>
          <p:txBody>
            <a:bodyPr/>
            <a:lstStyle/>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存储</a:t>
              </a:r>
            </a:p>
            <a:p>
              <a:pPr algn="ctr"/>
              <a:r>
                <a:rPr lang="zh-CN" altLang="en-US" sz="1600">
                  <a:solidFill>
                    <a:schemeClr val="accent1"/>
                  </a:solidFill>
                  <a:latin typeface="Times New Roman" pitchFamily="18" charset="0"/>
                </a:rPr>
                <a:t>能力管理数据</a:t>
              </a:r>
              <a:endParaRPr lang="zh-CN" altLang="en-US" sz="1600">
                <a:solidFill>
                  <a:schemeClr val="accent1"/>
                </a:solidFill>
              </a:endParaRPr>
            </a:p>
          </p:txBody>
        </p:sp>
        <p:sp>
          <p:nvSpPr>
            <p:cNvPr id="107581" name="Line 61"/>
            <p:cNvSpPr>
              <a:spLocks noChangeShapeType="1"/>
            </p:cNvSpPr>
            <p:nvPr/>
          </p:nvSpPr>
          <p:spPr bwMode="auto">
            <a:xfrm>
              <a:off x="4950" y="2220"/>
              <a:ext cx="4410" cy="0"/>
            </a:xfrm>
            <a:prstGeom prst="line">
              <a:avLst/>
            </a:prstGeom>
            <a:noFill/>
            <a:ln w="9525">
              <a:solidFill>
                <a:srgbClr val="FFFF00"/>
              </a:solidFill>
              <a:round/>
              <a:headEnd/>
              <a:tailEnd type="triangle" w="med" len="med"/>
            </a:ln>
            <a:effectLst/>
          </p:spPr>
          <p:txBody>
            <a:bodyPr/>
            <a:lstStyle/>
            <a:p>
              <a:endParaRPr lang="zh-CN" altLang="en-US"/>
            </a:p>
          </p:txBody>
        </p:sp>
        <p:sp>
          <p:nvSpPr>
            <p:cNvPr id="107582" name="Line 62"/>
            <p:cNvSpPr>
              <a:spLocks noChangeShapeType="1"/>
            </p:cNvSpPr>
            <p:nvPr/>
          </p:nvSpPr>
          <p:spPr bwMode="auto">
            <a:xfrm>
              <a:off x="6210" y="2688"/>
              <a:ext cx="3150" cy="0"/>
            </a:xfrm>
            <a:prstGeom prst="line">
              <a:avLst/>
            </a:prstGeom>
            <a:noFill/>
            <a:ln w="9525">
              <a:solidFill>
                <a:srgbClr val="FFFF00"/>
              </a:solidFill>
              <a:round/>
              <a:headEnd/>
              <a:tailEnd type="triangle" w="med" len="med"/>
            </a:ln>
            <a:effectLst/>
          </p:spPr>
          <p:txBody>
            <a:bodyPr/>
            <a:lstStyle/>
            <a:p>
              <a:endParaRPr lang="zh-CN" altLang="en-US"/>
            </a:p>
          </p:txBody>
        </p:sp>
        <p:sp>
          <p:nvSpPr>
            <p:cNvPr id="107583" name="Line 63"/>
            <p:cNvSpPr>
              <a:spLocks noChangeShapeType="1"/>
            </p:cNvSpPr>
            <p:nvPr/>
          </p:nvSpPr>
          <p:spPr bwMode="auto">
            <a:xfrm>
              <a:off x="7050" y="3312"/>
              <a:ext cx="2310" cy="0"/>
            </a:xfrm>
            <a:prstGeom prst="line">
              <a:avLst/>
            </a:prstGeom>
            <a:noFill/>
            <a:ln w="9525">
              <a:solidFill>
                <a:srgbClr val="FFFF00"/>
              </a:solidFill>
              <a:round/>
              <a:headEnd/>
              <a:tailEnd type="triangle" w="med" len="med"/>
            </a:ln>
            <a:effectLst/>
          </p:spPr>
          <p:txBody>
            <a:bodyPr/>
            <a:lstStyle/>
            <a:p>
              <a:endParaRPr lang="zh-CN" altLang="en-US"/>
            </a:p>
          </p:txBody>
        </p:sp>
        <p:sp>
          <p:nvSpPr>
            <p:cNvPr id="107584" name="Line 64"/>
            <p:cNvSpPr>
              <a:spLocks noChangeShapeType="1"/>
            </p:cNvSpPr>
            <p:nvPr/>
          </p:nvSpPr>
          <p:spPr bwMode="auto">
            <a:xfrm>
              <a:off x="8205" y="3780"/>
              <a:ext cx="1155" cy="0"/>
            </a:xfrm>
            <a:prstGeom prst="line">
              <a:avLst/>
            </a:prstGeom>
            <a:noFill/>
            <a:ln w="9525">
              <a:solidFill>
                <a:srgbClr val="FFFF00"/>
              </a:solidFill>
              <a:round/>
              <a:headEnd/>
              <a:tailEnd type="triangle" w="med" len="med"/>
            </a:ln>
            <a:effectLst/>
          </p:spPr>
          <p:txBody>
            <a:bodyPr/>
            <a:lstStyle/>
            <a:p>
              <a:endParaRPr lang="zh-CN" altLang="en-US"/>
            </a:p>
          </p:txBody>
        </p:sp>
        <p:sp>
          <p:nvSpPr>
            <p:cNvPr id="107585" name="Rectangle 65"/>
            <p:cNvSpPr>
              <a:spLocks noChangeArrowheads="1"/>
            </p:cNvSpPr>
            <p:nvPr/>
          </p:nvSpPr>
          <p:spPr bwMode="auto">
            <a:xfrm>
              <a:off x="4215" y="6432"/>
              <a:ext cx="3255"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编制能力计划</a:t>
              </a:r>
              <a:endParaRPr lang="zh-CN" altLang="en-US" sz="1600">
                <a:solidFill>
                  <a:schemeClr val="accent1"/>
                </a:solidFill>
              </a:endParaRPr>
            </a:p>
          </p:txBody>
        </p:sp>
        <p:sp>
          <p:nvSpPr>
            <p:cNvPr id="107586" name="AutoShape 66"/>
            <p:cNvSpPr>
              <a:spLocks noChangeArrowheads="1"/>
            </p:cNvSpPr>
            <p:nvPr/>
          </p:nvSpPr>
          <p:spPr bwMode="auto">
            <a:xfrm>
              <a:off x="4845" y="7680"/>
              <a:ext cx="2625" cy="1404"/>
            </a:xfrm>
            <a:prstGeom prst="flowChartMultidocumen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包括</a:t>
              </a:r>
              <a:r>
                <a:rPr lang="en-US" altLang="zh-CN" sz="1600">
                  <a:solidFill>
                    <a:schemeClr val="accent1"/>
                  </a:solidFill>
                  <a:latin typeface="Times New Roman" pitchFamily="18" charset="0"/>
                </a:rPr>
                <a:t>BCM</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SCM</a:t>
              </a:r>
              <a:r>
                <a:rPr lang="zh-CN" altLang="en-US" sz="1600">
                  <a:solidFill>
                    <a:schemeClr val="accent1"/>
                  </a:solidFill>
                  <a:latin typeface="Times New Roman" pitchFamily="18" charset="0"/>
                </a:rPr>
                <a:t>以及</a:t>
              </a:r>
              <a:r>
                <a:rPr lang="en-US" altLang="zh-CN" sz="1600">
                  <a:solidFill>
                    <a:schemeClr val="accent1"/>
                  </a:solidFill>
                  <a:latin typeface="Times New Roman" pitchFamily="18" charset="0"/>
                </a:rPr>
                <a:t>RCM</a:t>
              </a:r>
              <a:r>
                <a:rPr lang="zh-CN" altLang="en-US" sz="1600">
                  <a:solidFill>
                    <a:schemeClr val="accent1"/>
                  </a:solidFill>
                  <a:latin typeface="Times New Roman" pitchFamily="18" charset="0"/>
                </a:rPr>
                <a:t>等所有方面</a:t>
              </a:r>
              <a:endParaRPr lang="zh-CN" altLang="en-US" sz="1600">
                <a:solidFill>
                  <a:schemeClr val="accent1"/>
                </a:solidFill>
              </a:endParaRPr>
            </a:p>
          </p:txBody>
        </p:sp>
        <p:sp>
          <p:nvSpPr>
            <p:cNvPr id="107587" name="AutoShape 67"/>
            <p:cNvSpPr>
              <a:spLocks noChangeArrowheads="1"/>
            </p:cNvSpPr>
            <p:nvPr/>
          </p:nvSpPr>
          <p:spPr bwMode="auto">
            <a:xfrm>
              <a:off x="8430" y="7836"/>
              <a:ext cx="1890" cy="1092"/>
            </a:xfrm>
            <a:prstGeom prst="flowChartMagneticDisk">
              <a:avLst/>
            </a:prstGeom>
            <a:solidFill>
              <a:srgbClr val="FFFFFF"/>
            </a:solidFill>
            <a:ln w="9525">
              <a:solidFill>
                <a:srgbClr val="FFFF00"/>
              </a:solidFill>
              <a:round/>
              <a:headEnd/>
              <a:tailEnd/>
            </a:ln>
            <a:effectLst/>
          </p:spPr>
          <p:txBody>
            <a:bodyPr/>
            <a:lstStyle/>
            <a:p>
              <a:pPr algn="ctr"/>
              <a:r>
                <a:rPr lang="en-US" altLang="zh-CN" sz="1600">
                  <a:solidFill>
                    <a:schemeClr val="accent1"/>
                  </a:solidFill>
                  <a:latin typeface="Times New Roman" pitchFamily="18" charset="0"/>
                </a:rPr>
                <a:t>CDB</a:t>
              </a:r>
              <a:endParaRPr lang="en-US" altLang="zh-CN" sz="1600">
                <a:solidFill>
                  <a:schemeClr val="accent1"/>
                </a:solidFill>
              </a:endParaRPr>
            </a:p>
          </p:txBody>
        </p:sp>
        <p:sp>
          <p:nvSpPr>
            <p:cNvPr id="107588" name="Line 68"/>
            <p:cNvSpPr>
              <a:spLocks noChangeShapeType="1"/>
            </p:cNvSpPr>
            <p:nvPr/>
          </p:nvSpPr>
          <p:spPr bwMode="auto">
            <a:xfrm>
              <a:off x="9360" y="6120"/>
              <a:ext cx="0" cy="1716"/>
            </a:xfrm>
            <a:prstGeom prst="line">
              <a:avLst/>
            </a:prstGeom>
            <a:noFill/>
            <a:ln w="9525">
              <a:solidFill>
                <a:srgbClr val="FFFF00"/>
              </a:solidFill>
              <a:round/>
              <a:headEnd/>
              <a:tailEnd type="triangle" w="med" len="med"/>
            </a:ln>
            <a:effectLst/>
          </p:spPr>
          <p:txBody>
            <a:bodyPr/>
            <a:lstStyle/>
            <a:p>
              <a:endParaRPr lang="zh-CN" altLang="en-US"/>
            </a:p>
          </p:txBody>
        </p:sp>
        <p:sp>
          <p:nvSpPr>
            <p:cNvPr id="107589" name="Line 69"/>
            <p:cNvSpPr>
              <a:spLocks noChangeShapeType="1"/>
            </p:cNvSpPr>
            <p:nvPr/>
          </p:nvSpPr>
          <p:spPr bwMode="auto">
            <a:xfrm>
              <a:off x="4635" y="4404"/>
              <a:ext cx="0" cy="2028"/>
            </a:xfrm>
            <a:prstGeom prst="line">
              <a:avLst/>
            </a:prstGeom>
            <a:noFill/>
            <a:ln w="9525">
              <a:solidFill>
                <a:srgbClr val="FFFF00"/>
              </a:solidFill>
              <a:round/>
              <a:headEnd/>
              <a:tailEnd type="triangle" w="med" len="med"/>
            </a:ln>
            <a:effectLst/>
          </p:spPr>
          <p:txBody>
            <a:bodyPr/>
            <a:lstStyle/>
            <a:p>
              <a:endParaRPr lang="zh-CN" altLang="en-US"/>
            </a:p>
          </p:txBody>
        </p:sp>
        <p:sp>
          <p:nvSpPr>
            <p:cNvPr id="107590" name="Line 70"/>
            <p:cNvSpPr>
              <a:spLocks noChangeShapeType="1"/>
            </p:cNvSpPr>
            <p:nvPr/>
          </p:nvSpPr>
          <p:spPr bwMode="auto">
            <a:xfrm>
              <a:off x="5790" y="5028"/>
              <a:ext cx="0" cy="1404"/>
            </a:xfrm>
            <a:prstGeom prst="line">
              <a:avLst/>
            </a:prstGeom>
            <a:noFill/>
            <a:ln w="9525">
              <a:solidFill>
                <a:srgbClr val="FFFF00"/>
              </a:solidFill>
              <a:round/>
              <a:headEnd/>
              <a:tailEnd type="triangle" w="med" len="med"/>
            </a:ln>
            <a:effectLst/>
          </p:spPr>
          <p:txBody>
            <a:bodyPr/>
            <a:lstStyle/>
            <a:p>
              <a:endParaRPr lang="zh-CN" altLang="en-US"/>
            </a:p>
          </p:txBody>
        </p:sp>
        <p:sp>
          <p:nvSpPr>
            <p:cNvPr id="107591" name="Line 71"/>
            <p:cNvSpPr>
              <a:spLocks noChangeShapeType="1"/>
            </p:cNvSpPr>
            <p:nvPr/>
          </p:nvSpPr>
          <p:spPr bwMode="auto">
            <a:xfrm>
              <a:off x="6945" y="5340"/>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07592" name="Line 72"/>
            <p:cNvSpPr>
              <a:spLocks noChangeShapeType="1"/>
            </p:cNvSpPr>
            <p:nvPr/>
          </p:nvSpPr>
          <p:spPr bwMode="auto">
            <a:xfrm flipH="1">
              <a:off x="7470" y="5496"/>
              <a:ext cx="735" cy="936"/>
            </a:xfrm>
            <a:prstGeom prst="line">
              <a:avLst/>
            </a:prstGeom>
            <a:noFill/>
            <a:ln w="9525">
              <a:solidFill>
                <a:srgbClr val="FFFF00"/>
              </a:solidFill>
              <a:round/>
              <a:headEnd/>
              <a:tailEnd type="triangle" w="med" len="med"/>
            </a:ln>
            <a:effectLst/>
          </p:spPr>
          <p:txBody>
            <a:bodyPr/>
            <a:lstStyle/>
            <a:p>
              <a:endParaRPr lang="zh-CN" altLang="en-US"/>
            </a:p>
          </p:txBody>
        </p:sp>
        <p:sp>
          <p:nvSpPr>
            <p:cNvPr id="107593" name="Line 73"/>
            <p:cNvSpPr>
              <a:spLocks noChangeShapeType="1"/>
            </p:cNvSpPr>
            <p:nvPr/>
          </p:nvSpPr>
          <p:spPr bwMode="auto">
            <a:xfrm>
              <a:off x="6000" y="7212"/>
              <a:ext cx="0" cy="624"/>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IT</a:t>
            </a:r>
            <a:r>
              <a:rPr lang="zh-CN" altLang="en-US"/>
              <a:t>服务管理的范围与主要内容</a:t>
            </a:r>
          </a:p>
        </p:txBody>
      </p:sp>
      <p:sp>
        <p:nvSpPr>
          <p:cNvPr id="96259" name="Rectangle 3"/>
          <p:cNvSpPr>
            <a:spLocks noGrp="1" noChangeArrowheads="1"/>
          </p:cNvSpPr>
          <p:nvPr>
            <p:ph type="body" idx="1"/>
          </p:nvPr>
        </p:nvSpPr>
        <p:spPr/>
        <p:txBody>
          <a:bodyPr/>
          <a:lstStyle/>
          <a:p>
            <a:r>
              <a:rPr lang="zh-CN" altLang="en-US" b="1"/>
              <a:t>战略管理：在对企业内外部环境分析的基础上，以市场需求为导向，以客户服务为中心确定企业</a:t>
            </a:r>
            <a:r>
              <a:rPr lang="en-US" altLang="zh-CN" b="1"/>
              <a:t>IT</a:t>
            </a:r>
            <a:r>
              <a:rPr lang="zh-CN" altLang="en-US" b="1"/>
              <a:t>服务的总体目标与发展方向，解决企业在</a:t>
            </a:r>
            <a:r>
              <a:rPr lang="en-US" altLang="zh-CN" b="1"/>
              <a:t>IT</a:t>
            </a:r>
            <a:r>
              <a:rPr lang="zh-CN" altLang="en-US" b="1"/>
              <a:t>建设与服务方面长远性与全局性的问题。</a:t>
            </a:r>
            <a:r>
              <a:rPr lang="zh-CN" altLang="en-US"/>
              <a:t> </a:t>
            </a:r>
          </a:p>
          <a:p>
            <a:r>
              <a:rPr lang="zh-CN" altLang="en-US" b="1"/>
              <a:t>职能管理：在企业</a:t>
            </a:r>
            <a:r>
              <a:rPr lang="en-US" altLang="zh-CN" b="1"/>
              <a:t>IT</a:t>
            </a:r>
            <a:r>
              <a:rPr lang="zh-CN" altLang="en-US" b="1"/>
              <a:t>建设与服务目标的指导下，解决如何以最合理的成本为客户提供高质量的服务问题。</a:t>
            </a:r>
          </a:p>
          <a:p>
            <a:endParaRPr lang="zh-CN" altLang="en-US" b="1"/>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zh-CN" altLang="en-US" b="1">
                <a:latin typeface="Times New Roman" pitchFamily="18" charset="0"/>
              </a:rPr>
              <a:t>迭代能力管理活动</a:t>
            </a:r>
            <a:r>
              <a:rPr lang="zh-CN" altLang="en-US"/>
              <a:t> </a:t>
            </a:r>
          </a:p>
        </p:txBody>
      </p:sp>
      <p:grpSp>
        <p:nvGrpSpPr>
          <p:cNvPr id="2" name="Group 37"/>
          <p:cNvGrpSpPr>
            <a:grpSpLocks/>
          </p:cNvGrpSpPr>
          <p:nvPr/>
        </p:nvGrpSpPr>
        <p:grpSpPr bwMode="auto">
          <a:xfrm>
            <a:off x="685800" y="1219200"/>
            <a:ext cx="8077200" cy="5638800"/>
            <a:chOff x="432" y="768"/>
            <a:chExt cx="5088" cy="3552"/>
          </a:xfrm>
        </p:grpSpPr>
        <p:sp>
          <p:nvSpPr>
            <p:cNvPr id="138245" name="Line 5"/>
            <p:cNvSpPr>
              <a:spLocks noChangeShapeType="1"/>
            </p:cNvSpPr>
            <p:nvPr/>
          </p:nvSpPr>
          <p:spPr bwMode="auto">
            <a:xfrm>
              <a:off x="4905" y="1727"/>
              <a:ext cx="0" cy="414"/>
            </a:xfrm>
            <a:prstGeom prst="line">
              <a:avLst/>
            </a:prstGeom>
            <a:noFill/>
            <a:ln w="9525">
              <a:solidFill>
                <a:srgbClr val="FFFF00"/>
              </a:solidFill>
              <a:round/>
              <a:headEnd/>
              <a:tailEnd/>
            </a:ln>
            <a:effectLst/>
          </p:spPr>
          <p:txBody>
            <a:bodyPr/>
            <a:lstStyle/>
            <a:p>
              <a:endParaRPr lang="zh-CN" altLang="en-US"/>
            </a:p>
          </p:txBody>
        </p:sp>
        <p:sp>
          <p:nvSpPr>
            <p:cNvPr id="138246" name="Rectangle 6"/>
            <p:cNvSpPr>
              <a:spLocks noChangeArrowheads="1"/>
            </p:cNvSpPr>
            <p:nvPr/>
          </p:nvSpPr>
          <p:spPr bwMode="auto">
            <a:xfrm>
              <a:off x="2193" y="768"/>
              <a:ext cx="1174" cy="413"/>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调整</a:t>
              </a:r>
            </a:p>
            <a:p>
              <a:pPr algn="ctr" eaLnBrk="0" hangingPunct="0"/>
              <a:r>
                <a:rPr lang="zh-CN" altLang="en-US">
                  <a:solidFill>
                    <a:schemeClr val="accent1"/>
                  </a:solidFill>
                  <a:latin typeface="Times New Roman" pitchFamily="18" charset="0"/>
                </a:rPr>
                <a:t>（</a:t>
              </a:r>
              <a:r>
                <a:rPr lang="en-US" altLang="zh-CN">
                  <a:solidFill>
                    <a:schemeClr val="accent1"/>
                  </a:solidFill>
                  <a:latin typeface="Times New Roman" pitchFamily="18" charset="0"/>
                </a:rPr>
                <a:t>T）</a:t>
              </a:r>
            </a:p>
          </p:txBody>
        </p:sp>
        <p:sp>
          <p:nvSpPr>
            <p:cNvPr id="138247" name="Rectangle 7"/>
            <p:cNvSpPr>
              <a:spLocks noChangeArrowheads="1"/>
            </p:cNvSpPr>
            <p:nvPr/>
          </p:nvSpPr>
          <p:spPr bwMode="auto">
            <a:xfrm>
              <a:off x="2193" y="2090"/>
              <a:ext cx="1174" cy="413"/>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监控</a:t>
              </a:r>
            </a:p>
            <a:p>
              <a:pPr algn="ctr" eaLnBrk="0" hangingPunct="0"/>
              <a:r>
                <a:rPr lang="zh-CN" altLang="en-US">
                  <a:solidFill>
                    <a:schemeClr val="accent1"/>
                  </a:solidFill>
                  <a:latin typeface="Times New Roman" pitchFamily="18" charset="0"/>
                </a:rPr>
                <a:t>（</a:t>
              </a:r>
              <a:r>
                <a:rPr lang="en-US" altLang="zh-CN">
                  <a:solidFill>
                    <a:schemeClr val="accent1"/>
                  </a:solidFill>
                  <a:latin typeface="Times New Roman" pitchFamily="18" charset="0"/>
                </a:rPr>
                <a:t>M）</a:t>
              </a:r>
            </a:p>
          </p:txBody>
        </p:sp>
        <p:sp>
          <p:nvSpPr>
            <p:cNvPr id="138248" name="Rectangle 8"/>
            <p:cNvSpPr>
              <a:spLocks noChangeArrowheads="1"/>
            </p:cNvSpPr>
            <p:nvPr/>
          </p:nvSpPr>
          <p:spPr bwMode="auto">
            <a:xfrm>
              <a:off x="562" y="1346"/>
              <a:ext cx="1175" cy="413"/>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实施</a:t>
              </a:r>
            </a:p>
            <a:p>
              <a:pPr algn="ctr" eaLnBrk="0" hangingPunct="0"/>
              <a:r>
                <a:rPr lang="zh-CN" altLang="en-US">
                  <a:solidFill>
                    <a:schemeClr val="accent1"/>
                  </a:solidFill>
                  <a:latin typeface="Times New Roman" pitchFamily="18" charset="0"/>
                </a:rPr>
                <a:t>（</a:t>
              </a:r>
              <a:r>
                <a:rPr lang="en-US" altLang="zh-CN">
                  <a:solidFill>
                    <a:schemeClr val="accent1"/>
                  </a:solidFill>
                  <a:latin typeface="Times New Roman" pitchFamily="18" charset="0"/>
                </a:rPr>
                <a:t>I）</a:t>
              </a:r>
            </a:p>
          </p:txBody>
        </p:sp>
        <p:sp>
          <p:nvSpPr>
            <p:cNvPr id="138249" name="Rectangle 9"/>
            <p:cNvSpPr>
              <a:spLocks noChangeArrowheads="1"/>
            </p:cNvSpPr>
            <p:nvPr/>
          </p:nvSpPr>
          <p:spPr bwMode="auto">
            <a:xfrm>
              <a:off x="3954" y="1346"/>
              <a:ext cx="1175" cy="413"/>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分析</a:t>
              </a:r>
            </a:p>
            <a:p>
              <a:pPr algn="ctr" eaLnBrk="0" hangingPunct="0"/>
              <a:r>
                <a:rPr lang="zh-CN" altLang="en-US">
                  <a:solidFill>
                    <a:schemeClr val="accent1"/>
                  </a:solidFill>
                  <a:latin typeface="Times New Roman" pitchFamily="18" charset="0"/>
                </a:rPr>
                <a:t>（</a:t>
              </a:r>
              <a:r>
                <a:rPr lang="en-US" altLang="zh-CN">
                  <a:solidFill>
                    <a:schemeClr val="accent1"/>
                  </a:solidFill>
                  <a:latin typeface="Times New Roman" pitchFamily="18" charset="0"/>
                </a:rPr>
                <a:t>A）</a:t>
              </a:r>
            </a:p>
          </p:txBody>
        </p:sp>
        <p:sp>
          <p:nvSpPr>
            <p:cNvPr id="138250" name="Line 10"/>
            <p:cNvSpPr>
              <a:spLocks noChangeShapeType="1"/>
            </p:cNvSpPr>
            <p:nvPr/>
          </p:nvSpPr>
          <p:spPr bwMode="auto">
            <a:xfrm>
              <a:off x="1215" y="933"/>
              <a:ext cx="978" cy="0"/>
            </a:xfrm>
            <a:prstGeom prst="line">
              <a:avLst/>
            </a:prstGeom>
            <a:noFill/>
            <a:ln w="9525">
              <a:solidFill>
                <a:srgbClr val="FFFF00"/>
              </a:solidFill>
              <a:round/>
              <a:headEnd/>
              <a:tailEnd/>
            </a:ln>
            <a:effectLst/>
          </p:spPr>
          <p:txBody>
            <a:bodyPr/>
            <a:lstStyle/>
            <a:p>
              <a:endParaRPr lang="zh-CN" altLang="en-US"/>
            </a:p>
          </p:txBody>
        </p:sp>
        <p:sp>
          <p:nvSpPr>
            <p:cNvPr id="138251" name="Line 11"/>
            <p:cNvSpPr>
              <a:spLocks noChangeShapeType="1"/>
            </p:cNvSpPr>
            <p:nvPr/>
          </p:nvSpPr>
          <p:spPr bwMode="auto">
            <a:xfrm>
              <a:off x="1215" y="933"/>
              <a:ext cx="0" cy="413"/>
            </a:xfrm>
            <a:prstGeom prst="line">
              <a:avLst/>
            </a:prstGeom>
            <a:noFill/>
            <a:ln w="9525">
              <a:solidFill>
                <a:srgbClr val="FFFF00"/>
              </a:solidFill>
              <a:round/>
              <a:headEnd/>
              <a:tailEnd type="triangle" w="med" len="med"/>
            </a:ln>
            <a:effectLst/>
          </p:spPr>
          <p:txBody>
            <a:bodyPr/>
            <a:lstStyle/>
            <a:p>
              <a:endParaRPr lang="zh-CN" altLang="en-US"/>
            </a:p>
          </p:txBody>
        </p:sp>
        <p:sp>
          <p:nvSpPr>
            <p:cNvPr id="138252" name="Line 12"/>
            <p:cNvSpPr>
              <a:spLocks noChangeShapeType="1"/>
            </p:cNvSpPr>
            <p:nvPr/>
          </p:nvSpPr>
          <p:spPr bwMode="auto">
            <a:xfrm>
              <a:off x="1215" y="1759"/>
              <a:ext cx="0" cy="413"/>
            </a:xfrm>
            <a:prstGeom prst="line">
              <a:avLst/>
            </a:prstGeom>
            <a:noFill/>
            <a:ln w="9525">
              <a:solidFill>
                <a:srgbClr val="FFFF00"/>
              </a:solidFill>
              <a:round/>
              <a:headEnd/>
              <a:tailEnd/>
            </a:ln>
            <a:effectLst/>
          </p:spPr>
          <p:txBody>
            <a:bodyPr/>
            <a:lstStyle/>
            <a:p>
              <a:endParaRPr lang="zh-CN" altLang="en-US"/>
            </a:p>
          </p:txBody>
        </p:sp>
        <p:sp>
          <p:nvSpPr>
            <p:cNvPr id="138253" name="Line 13"/>
            <p:cNvSpPr>
              <a:spLocks noChangeShapeType="1"/>
            </p:cNvSpPr>
            <p:nvPr/>
          </p:nvSpPr>
          <p:spPr bwMode="auto">
            <a:xfrm>
              <a:off x="1215" y="2172"/>
              <a:ext cx="978" cy="0"/>
            </a:xfrm>
            <a:prstGeom prst="line">
              <a:avLst/>
            </a:prstGeom>
            <a:noFill/>
            <a:ln w="9525">
              <a:solidFill>
                <a:srgbClr val="FFFF00"/>
              </a:solidFill>
              <a:round/>
              <a:headEnd/>
              <a:tailEnd type="triangle" w="med" len="med"/>
            </a:ln>
            <a:effectLst/>
          </p:spPr>
          <p:txBody>
            <a:bodyPr/>
            <a:lstStyle/>
            <a:p>
              <a:endParaRPr lang="zh-CN" altLang="en-US"/>
            </a:p>
          </p:txBody>
        </p:sp>
        <p:sp>
          <p:nvSpPr>
            <p:cNvPr id="138254" name="Line 14"/>
            <p:cNvSpPr>
              <a:spLocks noChangeShapeType="1"/>
            </p:cNvSpPr>
            <p:nvPr/>
          </p:nvSpPr>
          <p:spPr bwMode="auto">
            <a:xfrm>
              <a:off x="3367" y="2177"/>
              <a:ext cx="1109" cy="0"/>
            </a:xfrm>
            <a:prstGeom prst="line">
              <a:avLst/>
            </a:prstGeom>
            <a:noFill/>
            <a:ln w="9525">
              <a:solidFill>
                <a:srgbClr val="FFFF00"/>
              </a:solidFill>
              <a:round/>
              <a:headEnd/>
              <a:tailEnd/>
            </a:ln>
            <a:effectLst/>
          </p:spPr>
          <p:txBody>
            <a:bodyPr/>
            <a:lstStyle/>
            <a:p>
              <a:endParaRPr lang="zh-CN" altLang="en-US"/>
            </a:p>
          </p:txBody>
        </p:sp>
        <p:sp>
          <p:nvSpPr>
            <p:cNvPr id="138255" name="Line 15"/>
            <p:cNvSpPr>
              <a:spLocks noChangeShapeType="1"/>
            </p:cNvSpPr>
            <p:nvPr/>
          </p:nvSpPr>
          <p:spPr bwMode="auto">
            <a:xfrm flipV="1">
              <a:off x="4476" y="1759"/>
              <a:ext cx="0" cy="413"/>
            </a:xfrm>
            <a:prstGeom prst="line">
              <a:avLst/>
            </a:prstGeom>
            <a:noFill/>
            <a:ln w="9525">
              <a:solidFill>
                <a:srgbClr val="FFFF00"/>
              </a:solidFill>
              <a:round/>
              <a:headEnd/>
              <a:tailEnd type="triangle" w="med" len="med"/>
            </a:ln>
            <a:effectLst/>
          </p:spPr>
          <p:txBody>
            <a:bodyPr/>
            <a:lstStyle/>
            <a:p>
              <a:endParaRPr lang="zh-CN" altLang="en-US"/>
            </a:p>
          </p:txBody>
        </p:sp>
        <p:sp>
          <p:nvSpPr>
            <p:cNvPr id="138256" name="Line 16"/>
            <p:cNvSpPr>
              <a:spLocks noChangeShapeType="1"/>
            </p:cNvSpPr>
            <p:nvPr/>
          </p:nvSpPr>
          <p:spPr bwMode="auto">
            <a:xfrm flipV="1">
              <a:off x="4476" y="933"/>
              <a:ext cx="0" cy="413"/>
            </a:xfrm>
            <a:prstGeom prst="line">
              <a:avLst/>
            </a:prstGeom>
            <a:noFill/>
            <a:ln w="9525">
              <a:solidFill>
                <a:srgbClr val="FFFF00"/>
              </a:solidFill>
              <a:round/>
              <a:headEnd/>
              <a:tailEnd/>
            </a:ln>
            <a:effectLst/>
          </p:spPr>
          <p:txBody>
            <a:bodyPr/>
            <a:lstStyle/>
            <a:p>
              <a:endParaRPr lang="zh-CN" altLang="en-US"/>
            </a:p>
          </p:txBody>
        </p:sp>
        <p:sp>
          <p:nvSpPr>
            <p:cNvPr id="138257" name="Line 17"/>
            <p:cNvSpPr>
              <a:spLocks noChangeShapeType="1"/>
            </p:cNvSpPr>
            <p:nvPr/>
          </p:nvSpPr>
          <p:spPr bwMode="auto">
            <a:xfrm flipH="1">
              <a:off x="3367" y="933"/>
              <a:ext cx="1109" cy="0"/>
            </a:xfrm>
            <a:prstGeom prst="line">
              <a:avLst/>
            </a:prstGeom>
            <a:noFill/>
            <a:ln w="9525">
              <a:solidFill>
                <a:srgbClr val="FFFF00"/>
              </a:solidFill>
              <a:round/>
              <a:headEnd/>
              <a:tailEnd type="triangle" w="med" len="med"/>
            </a:ln>
            <a:effectLst/>
          </p:spPr>
          <p:txBody>
            <a:bodyPr/>
            <a:lstStyle/>
            <a:p>
              <a:endParaRPr lang="zh-CN" altLang="en-US"/>
            </a:p>
          </p:txBody>
        </p:sp>
        <p:sp>
          <p:nvSpPr>
            <p:cNvPr id="138258" name="AutoShape 18"/>
            <p:cNvSpPr>
              <a:spLocks noChangeArrowheads="1"/>
            </p:cNvSpPr>
            <p:nvPr/>
          </p:nvSpPr>
          <p:spPr bwMode="auto">
            <a:xfrm>
              <a:off x="432" y="3329"/>
              <a:ext cx="848" cy="661"/>
            </a:xfrm>
            <a:prstGeom prst="flowChartMagneticDisk">
              <a:avLst/>
            </a:prstGeom>
            <a:solidFill>
              <a:srgbClr val="FFFFFF"/>
            </a:solidFill>
            <a:ln w="9525">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资源利用</a:t>
              </a:r>
            </a:p>
            <a:p>
              <a:pPr algn="ctr" eaLnBrk="0" hangingPunct="0"/>
              <a:r>
                <a:rPr lang="zh-CN" altLang="en-US">
                  <a:solidFill>
                    <a:schemeClr val="accent1"/>
                  </a:solidFill>
                  <a:latin typeface="Times New Roman" pitchFamily="18" charset="0"/>
                </a:rPr>
                <a:t>门槛</a:t>
              </a:r>
            </a:p>
          </p:txBody>
        </p:sp>
        <p:sp>
          <p:nvSpPr>
            <p:cNvPr id="138259" name="AutoShape 19"/>
            <p:cNvSpPr>
              <a:spLocks noChangeArrowheads="1"/>
            </p:cNvSpPr>
            <p:nvPr/>
          </p:nvSpPr>
          <p:spPr bwMode="auto">
            <a:xfrm>
              <a:off x="1410" y="3329"/>
              <a:ext cx="848" cy="661"/>
            </a:xfrm>
            <a:prstGeom prst="flowChartMagneticDisk">
              <a:avLst/>
            </a:prstGeom>
            <a:solidFill>
              <a:srgbClr val="FFFFFF"/>
            </a:solidFill>
            <a:ln w="9525">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SLA</a:t>
              </a:r>
              <a:r>
                <a:rPr lang="zh-CN" altLang="en-US">
                  <a:solidFill>
                    <a:schemeClr val="accent1"/>
                  </a:solidFill>
                  <a:latin typeface="Times New Roman" pitchFamily="18" charset="0"/>
                </a:rPr>
                <a:t>门槛</a:t>
              </a:r>
            </a:p>
          </p:txBody>
        </p:sp>
        <p:sp>
          <p:nvSpPr>
            <p:cNvPr id="138260" name="AutoShape 20"/>
            <p:cNvSpPr>
              <a:spLocks noChangeArrowheads="1"/>
            </p:cNvSpPr>
            <p:nvPr/>
          </p:nvSpPr>
          <p:spPr bwMode="auto">
            <a:xfrm>
              <a:off x="2389" y="3552"/>
              <a:ext cx="1019" cy="768"/>
            </a:xfrm>
            <a:prstGeom prst="flowChartMagneticDisk">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能力管理数据库（</a:t>
              </a:r>
              <a:r>
                <a:rPr lang="en-US" altLang="zh-CN">
                  <a:solidFill>
                    <a:schemeClr val="accent1"/>
                  </a:solidFill>
                  <a:latin typeface="Times New Roman" pitchFamily="18" charset="0"/>
                </a:rPr>
                <a:t>CDB）</a:t>
              </a:r>
            </a:p>
          </p:txBody>
        </p:sp>
        <p:sp>
          <p:nvSpPr>
            <p:cNvPr id="138261" name="AutoShape 21"/>
            <p:cNvSpPr>
              <a:spLocks noChangeArrowheads="1"/>
            </p:cNvSpPr>
            <p:nvPr/>
          </p:nvSpPr>
          <p:spPr bwMode="auto">
            <a:xfrm>
              <a:off x="3563" y="3329"/>
              <a:ext cx="783" cy="578"/>
            </a:xfrm>
            <a:prstGeom prst="flowChartDocumen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SLM</a:t>
              </a:r>
              <a:r>
                <a:rPr lang="zh-CN" altLang="en-US">
                  <a:solidFill>
                    <a:schemeClr val="accent1"/>
                  </a:solidFill>
                  <a:latin typeface="Times New Roman" pitchFamily="18" charset="0"/>
                </a:rPr>
                <a:t>期望报告</a:t>
              </a:r>
            </a:p>
          </p:txBody>
        </p:sp>
        <p:sp>
          <p:nvSpPr>
            <p:cNvPr id="138262" name="AutoShape 22"/>
            <p:cNvSpPr>
              <a:spLocks noChangeArrowheads="1"/>
            </p:cNvSpPr>
            <p:nvPr/>
          </p:nvSpPr>
          <p:spPr bwMode="auto">
            <a:xfrm>
              <a:off x="4737" y="3329"/>
              <a:ext cx="783" cy="578"/>
            </a:xfrm>
            <a:prstGeom prst="flowChartDocumen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资源利用期望报告</a:t>
              </a:r>
            </a:p>
          </p:txBody>
        </p:sp>
        <p:sp>
          <p:nvSpPr>
            <p:cNvPr id="138263" name="Line 23"/>
            <p:cNvSpPr>
              <a:spLocks noChangeShapeType="1"/>
            </p:cNvSpPr>
            <p:nvPr/>
          </p:nvSpPr>
          <p:spPr bwMode="auto">
            <a:xfrm>
              <a:off x="889" y="2330"/>
              <a:ext cx="1304" cy="0"/>
            </a:xfrm>
            <a:prstGeom prst="line">
              <a:avLst/>
            </a:prstGeom>
            <a:noFill/>
            <a:ln w="9525">
              <a:solidFill>
                <a:srgbClr val="FFFF00"/>
              </a:solidFill>
              <a:round/>
              <a:headEnd/>
              <a:tailEnd type="triangle" w="med" len="med"/>
            </a:ln>
            <a:effectLst/>
          </p:spPr>
          <p:txBody>
            <a:bodyPr/>
            <a:lstStyle/>
            <a:p>
              <a:endParaRPr lang="zh-CN" altLang="en-US"/>
            </a:p>
          </p:txBody>
        </p:sp>
        <p:sp>
          <p:nvSpPr>
            <p:cNvPr id="138264" name="Line 24"/>
            <p:cNvSpPr>
              <a:spLocks noChangeShapeType="1"/>
            </p:cNvSpPr>
            <p:nvPr/>
          </p:nvSpPr>
          <p:spPr bwMode="auto">
            <a:xfrm>
              <a:off x="889" y="2337"/>
              <a:ext cx="0" cy="992"/>
            </a:xfrm>
            <a:prstGeom prst="line">
              <a:avLst/>
            </a:prstGeom>
            <a:noFill/>
            <a:ln w="9525">
              <a:solidFill>
                <a:srgbClr val="FFFF00"/>
              </a:solidFill>
              <a:round/>
              <a:headEnd/>
              <a:tailEnd/>
            </a:ln>
            <a:effectLst/>
          </p:spPr>
          <p:txBody>
            <a:bodyPr/>
            <a:lstStyle/>
            <a:p>
              <a:endParaRPr lang="zh-CN" altLang="en-US"/>
            </a:p>
          </p:txBody>
        </p:sp>
        <p:sp>
          <p:nvSpPr>
            <p:cNvPr id="138265" name="Line 25"/>
            <p:cNvSpPr>
              <a:spLocks noChangeShapeType="1"/>
            </p:cNvSpPr>
            <p:nvPr/>
          </p:nvSpPr>
          <p:spPr bwMode="auto">
            <a:xfrm>
              <a:off x="1867" y="2420"/>
              <a:ext cx="326" cy="0"/>
            </a:xfrm>
            <a:prstGeom prst="line">
              <a:avLst/>
            </a:prstGeom>
            <a:noFill/>
            <a:ln w="9525">
              <a:solidFill>
                <a:srgbClr val="FFFF00"/>
              </a:solidFill>
              <a:round/>
              <a:headEnd/>
              <a:tailEnd type="triangle" w="med" len="med"/>
            </a:ln>
            <a:effectLst/>
          </p:spPr>
          <p:txBody>
            <a:bodyPr/>
            <a:lstStyle/>
            <a:p>
              <a:endParaRPr lang="zh-CN" altLang="en-US"/>
            </a:p>
          </p:txBody>
        </p:sp>
        <p:sp>
          <p:nvSpPr>
            <p:cNvPr id="138266" name="Line 26"/>
            <p:cNvSpPr>
              <a:spLocks noChangeShapeType="1"/>
            </p:cNvSpPr>
            <p:nvPr/>
          </p:nvSpPr>
          <p:spPr bwMode="auto">
            <a:xfrm>
              <a:off x="1867" y="2420"/>
              <a:ext cx="0" cy="909"/>
            </a:xfrm>
            <a:prstGeom prst="line">
              <a:avLst/>
            </a:prstGeom>
            <a:noFill/>
            <a:ln w="9525">
              <a:solidFill>
                <a:srgbClr val="FFFF00"/>
              </a:solidFill>
              <a:round/>
              <a:headEnd/>
              <a:tailEnd/>
            </a:ln>
            <a:effectLst/>
          </p:spPr>
          <p:txBody>
            <a:bodyPr/>
            <a:lstStyle/>
            <a:p>
              <a:endParaRPr lang="zh-CN" altLang="en-US"/>
            </a:p>
          </p:txBody>
        </p:sp>
        <p:sp>
          <p:nvSpPr>
            <p:cNvPr id="138267" name="Line 27"/>
            <p:cNvSpPr>
              <a:spLocks noChangeShapeType="1"/>
            </p:cNvSpPr>
            <p:nvPr/>
          </p:nvSpPr>
          <p:spPr bwMode="auto">
            <a:xfrm>
              <a:off x="2780" y="2503"/>
              <a:ext cx="0" cy="1156"/>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38268" name="Line 28"/>
            <p:cNvSpPr>
              <a:spLocks noChangeShapeType="1"/>
            </p:cNvSpPr>
            <p:nvPr/>
          </p:nvSpPr>
          <p:spPr bwMode="auto">
            <a:xfrm>
              <a:off x="3367" y="2337"/>
              <a:ext cx="1566" cy="0"/>
            </a:xfrm>
            <a:prstGeom prst="line">
              <a:avLst/>
            </a:prstGeom>
            <a:noFill/>
            <a:ln w="9525">
              <a:solidFill>
                <a:srgbClr val="FFFF00"/>
              </a:solidFill>
              <a:round/>
              <a:headEnd/>
              <a:tailEnd/>
            </a:ln>
            <a:effectLst/>
          </p:spPr>
          <p:txBody>
            <a:bodyPr/>
            <a:lstStyle/>
            <a:p>
              <a:endParaRPr lang="zh-CN" altLang="en-US"/>
            </a:p>
          </p:txBody>
        </p:sp>
        <p:sp>
          <p:nvSpPr>
            <p:cNvPr id="138269" name="Line 29"/>
            <p:cNvSpPr>
              <a:spLocks noChangeShapeType="1"/>
            </p:cNvSpPr>
            <p:nvPr/>
          </p:nvSpPr>
          <p:spPr bwMode="auto">
            <a:xfrm>
              <a:off x="4933" y="2337"/>
              <a:ext cx="0" cy="992"/>
            </a:xfrm>
            <a:prstGeom prst="line">
              <a:avLst/>
            </a:prstGeom>
            <a:noFill/>
            <a:ln w="9525">
              <a:solidFill>
                <a:srgbClr val="FFFF00"/>
              </a:solidFill>
              <a:round/>
              <a:headEnd/>
              <a:tailEnd type="triangle" w="med" len="med"/>
            </a:ln>
            <a:effectLst/>
          </p:spPr>
          <p:txBody>
            <a:bodyPr/>
            <a:lstStyle/>
            <a:p>
              <a:endParaRPr lang="zh-CN" altLang="en-US"/>
            </a:p>
          </p:txBody>
        </p:sp>
        <p:sp>
          <p:nvSpPr>
            <p:cNvPr id="138270" name="Line 30"/>
            <p:cNvSpPr>
              <a:spLocks noChangeShapeType="1"/>
            </p:cNvSpPr>
            <p:nvPr/>
          </p:nvSpPr>
          <p:spPr bwMode="auto">
            <a:xfrm>
              <a:off x="3367" y="2420"/>
              <a:ext cx="522" cy="0"/>
            </a:xfrm>
            <a:prstGeom prst="line">
              <a:avLst/>
            </a:prstGeom>
            <a:noFill/>
            <a:ln w="9525">
              <a:solidFill>
                <a:srgbClr val="FFFF00"/>
              </a:solidFill>
              <a:round/>
              <a:headEnd/>
              <a:tailEnd/>
            </a:ln>
            <a:effectLst/>
          </p:spPr>
          <p:txBody>
            <a:bodyPr/>
            <a:lstStyle/>
            <a:p>
              <a:endParaRPr lang="zh-CN" altLang="en-US"/>
            </a:p>
          </p:txBody>
        </p:sp>
        <p:sp>
          <p:nvSpPr>
            <p:cNvPr id="138271" name="Line 31"/>
            <p:cNvSpPr>
              <a:spLocks noChangeShapeType="1"/>
            </p:cNvSpPr>
            <p:nvPr/>
          </p:nvSpPr>
          <p:spPr bwMode="auto">
            <a:xfrm>
              <a:off x="3889" y="2420"/>
              <a:ext cx="0" cy="909"/>
            </a:xfrm>
            <a:prstGeom prst="line">
              <a:avLst/>
            </a:prstGeom>
            <a:noFill/>
            <a:ln w="9525">
              <a:solidFill>
                <a:srgbClr val="FFFF00"/>
              </a:solidFill>
              <a:round/>
              <a:headEnd/>
              <a:tailEnd type="triangle" w="med" len="med"/>
            </a:ln>
            <a:effectLst/>
          </p:spPr>
          <p:txBody>
            <a:bodyPr/>
            <a:lstStyle/>
            <a:p>
              <a:endParaRPr lang="zh-CN" altLang="en-US"/>
            </a:p>
          </p:txBody>
        </p:sp>
        <p:sp>
          <p:nvSpPr>
            <p:cNvPr id="138272" name="Line 32"/>
            <p:cNvSpPr>
              <a:spLocks noChangeShapeType="1"/>
            </p:cNvSpPr>
            <p:nvPr/>
          </p:nvSpPr>
          <p:spPr bwMode="auto">
            <a:xfrm>
              <a:off x="4672" y="1759"/>
              <a:ext cx="0" cy="661"/>
            </a:xfrm>
            <a:prstGeom prst="line">
              <a:avLst/>
            </a:prstGeom>
            <a:noFill/>
            <a:ln w="9525">
              <a:solidFill>
                <a:srgbClr val="FFFF00"/>
              </a:solidFill>
              <a:round/>
              <a:headEnd/>
              <a:tailEnd/>
            </a:ln>
            <a:effectLst/>
          </p:spPr>
          <p:txBody>
            <a:bodyPr/>
            <a:lstStyle/>
            <a:p>
              <a:endParaRPr lang="zh-CN" altLang="en-US"/>
            </a:p>
          </p:txBody>
        </p:sp>
        <p:sp>
          <p:nvSpPr>
            <p:cNvPr id="138273" name="Line 33"/>
            <p:cNvSpPr>
              <a:spLocks noChangeShapeType="1"/>
            </p:cNvSpPr>
            <p:nvPr/>
          </p:nvSpPr>
          <p:spPr bwMode="auto">
            <a:xfrm>
              <a:off x="4020" y="2420"/>
              <a:ext cx="652" cy="0"/>
            </a:xfrm>
            <a:prstGeom prst="line">
              <a:avLst/>
            </a:prstGeom>
            <a:noFill/>
            <a:ln w="9525">
              <a:solidFill>
                <a:srgbClr val="FFFF00"/>
              </a:solidFill>
              <a:round/>
              <a:headEnd/>
              <a:tailEnd/>
            </a:ln>
            <a:effectLst/>
          </p:spPr>
          <p:txBody>
            <a:bodyPr/>
            <a:lstStyle/>
            <a:p>
              <a:endParaRPr lang="zh-CN" altLang="en-US"/>
            </a:p>
          </p:txBody>
        </p:sp>
        <p:sp>
          <p:nvSpPr>
            <p:cNvPr id="138274" name="Line 34"/>
            <p:cNvSpPr>
              <a:spLocks noChangeShapeType="1"/>
            </p:cNvSpPr>
            <p:nvPr/>
          </p:nvSpPr>
          <p:spPr bwMode="auto">
            <a:xfrm>
              <a:off x="4029" y="2420"/>
              <a:ext cx="0" cy="909"/>
            </a:xfrm>
            <a:prstGeom prst="line">
              <a:avLst/>
            </a:prstGeom>
            <a:noFill/>
            <a:ln w="9525">
              <a:solidFill>
                <a:srgbClr val="FFFF00"/>
              </a:solidFill>
              <a:round/>
              <a:headEnd/>
              <a:tailEnd type="triangle" w="med" len="med"/>
            </a:ln>
            <a:effectLst/>
          </p:spPr>
          <p:txBody>
            <a:bodyPr/>
            <a:lstStyle/>
            <a:p>
              <a:endParaRPr lang="zh-CN" altLang="en-US"/>
            </a:p>
          </p:txBody>
        </p:sp>
        <p:sp>
          <p:nvSpPr>
            <p:cNvPr id="138275" name="Line 35"/>
            <p:cNvSpPr>
              <a:spLocks noChangeShapeType="1"/>
            </p:cNvSpPr>
            <p:nvPr/>
          </p:nvSpPr>
          <p:spPr bwMode="auto">
            <a:xfrm>
              <a:off x="4914" y="2141"/>
              <a:ext cx="261" cy="0"/>
            </a:xfrm>
            <a:prstGeom prst="line">
              <a:avLst/>
            </a:prstGeom>
            <a:noFill/>
            <a:ln w="9525">
              <a:solidFill>
                <a:srgbClr val="FFFF00"/>
              </a:solidFill>
              <a:round/>
              <a:headEnd/>
              <a:tailEnd/>
            </a:ln>
            <a:effectLst/>
          </p:spPr>
          <p:txBody>
            <a:bodyPr/>
            <a:lstStyle/>
            <a:p>
              <a:endParaRPr lang="zh-CN" altLang="en-US"/>
            </a:p>
          </p:txBody>
        </p:sp>
        <p:sp>
          <p:nvSpPr>
            <p:cNvPr id="138276" name="Line 36"/>
            <p:cNvSpPr>
              <a:spLocks noChangeShapeType="1"/>
            </p:cNvSpPr>
            <p:nvPr/>
          </p:nvSpPr>
          <p:spPr bwMode="auto">
            <a:xfrm>
              <a:off x="5185" y="2141"/>
              <a:ext cx="0" cy="1188"/>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zh-CN"/>
              <a:t>IT</a:t>
            </a:r>
            <a:r>
              <a:rPr lang="zh-CN" altLang="en-US"/>
              <a:t>服务可持续管理 </a:t>
            </a:r>
          </a:p>
        </p:txBody>
      </p:sp>
      <p:sp>
        <p:nvSpPr>
          <p:cNvPr id="111619" name="Rectangle 3"/>
          <p:cNvSpPr>
            <a:spLocks noGrp="1" noChangeArrowheads="1"/>
          </p:cNvSpPr>
          <p:nvPr>
            <p:ph type="body" idx="1"/>
          </p:nvPr>
        </p:nvSpPr>
        <p:spPr/>
        <p:txBody>
          <a:bodyPr/>
          <a:lstStyle/>
          <a:p>
            <a:pPr>
              <a:buFont typeface="Wingdings" pitchFamily="2" charset="2"/>
              <a:buNone/>
            </a:pPr>
            <a:r>
              <a:rPr lang="zh-CN" altLang="en-US"/>
              <a:t>    </a:t>
            </a:r>
            <a:r>
              <a:rPr lang="en-US" altLang="zh-CN"/>
              <a:t>IT</a:t>
            </a:r>
            <a:r>
              <a:rPr lang="zh-CN" altLang="en-US"/>
              <a:t>服务持续性管理（</a:t>
            </a:r>
            <a:r>
              <a:rPr lang="en-US" altLang="zh-CN"/>
              <a:t>IT Service Continuity Management</a:t>
            </a:r>
            <a:r>
              <a:rPr lang="zh-CN" altLang="en-US"/>
              <a:t>，</a:t>
            </a:r>
            <a:r>
              <a:rPr lang="en-US" altLang="zh-CN"/>
              <a:t>ITSCM</a:t>
            </a:r>
            <a:r>
              <a:rPr lang="zh-CN" altLang="en-US"/>
              <a:t>）是指确保发生灾难后有足够的技术、财务与管理资源来确保</a:t>
            </a:r>
            <a:r>
              <a:rPr lang="en-US" altLang="zh-CN"/>
              <a:t>IT</a:t>
            </a:r>
            <a:r>
              <a:rPr lang="zh-CN" altLang="en-US"/>
              <a:t>能持续服务的管理流程，管理的重点是为业务部门提供</a:t>
            </a:r>
            <a:r>
              <a:rPr lang="en-US" altLang="zh-CN"/>
              <a:t>IT</a:t>
            </a:r>
            <a:r>
              <a:rPr lang="zh-CN" altLang="en-US"/>
              <a:t>服务的持续性。 </a:t>
            </a:r>
          </a:p>
          <a:p>
            <a:pPr>
              <a:buFont typeface="Wingdings" pitchFamily="2" charset="2"/>
              <a:buNone/>
            </a:pPr>
            <a:endParaRPr lang="zh-CN" alt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altLang="zh-CN" sz="4000"/>
              <a:t>IT</a:t>
            </a:r>
            <a:r>
              <a:rPr lang="zh-CN" altLang="en-US" sz="4000"/>
              <a:t>服务可持续管理（</a:t>
            </a:r>
            <a:r>
              <a:rPr lang="en-US" altLang="zh-CN" sz="4000"/>
              <a:t>ITSCM</a:t>
            </a:r>
            <a:r>
              <a:rPr lang="zh-CN" altLang="en-US" sz="4000"/>
              <a:t>）与业务可持续管理（</a:t>
            </a:r>
            <a:r>
              <a:rPr lang="en-US" altLang="zh-CN" sz="4000"/>
              <a:t>BCM</a:t>
            </a:r>
            <a:r>
              <a:rPr lang="zh-CN" altLang="en-US" sz="4000"/>
              <a:t>） </a:t>
            </a:r>
          </a:p>
        </p:txBody>
      </p:sp>
      <p:grpSp>
        <p:nvGrpSpPr>
          <p:cNvPr id="2" name="Group 4"/>
          <p:cNvGrpSpPr>
            <a:grpSpLocks/>
          </p:cNvGrpSpPr>
          <p:nvPr/>
        </p:nvGrpSpPr>
        <p:grpSpPr bwMode="auto">
          <a:xfrm>
            <a:off x="1692275" y="2276475"/>
            <a:ext cx="5184775" cy="3024188"/>
            <a:chOff x="2955" y="9888"/>
            <a:chExt cx="5775" cy="3327"/>
          </a:xfrm>
        </p:grpSpPr>
        <p:sp>
          <p:nvSpPr>
            <p:cNvPr id="126981" name="Oval 5"/>
            <p:cNvSpPr>
              <a:spLocks noChangeArrowheads="1"/>
            </p:cNvSpPr>
            <p:nvPr/>
          </p:nvSpPr>
          <p:spPr bwMode="auto">
            <a:xfrm>
              <a:off x="2955" y="9888"/>
              <a:ext cx="5775" cy="3327"/>
            </a:xfrm>
            <a:prstGeom prst="ellipse">
              <a:avLst/>
            </a:prstGeom>
            <a:solidFill>
              <a:srgbClr val="FFFFFF"/>
            </a:solidFill>
            <a:ln w="9525">
              <a:solidFill>
                <a:srgbClr val="FFFF00"/>
              </a:solidFill>
              <a:round/>
              <a:headEnd/>
              <a:tailEnd/>
            </a:ln>
            <a:effectLst/>
          </p:spPr>
          <p:txBody>
            <a:bodyPr/>
            <a:lstStyle/>
            <a:p>
              <a:endParaRPr lang="zh-CN" altLang="en-US"/>
            </a:p>
          </p:txBody>
        </p:sp>
        <p:sp>
          <p:nvSpPr>
            <p:cNvPr id="126982" name="Oval 6"/>
            <p:cNvSpPr>
              <a:spLocks noChangeArrowheads="1"/>
            </p:cNvSpPr>
            <p:nvPr/>
          </p:nvSpPr>
          <p:spPr bwMode="auto">
            <a:xfrm>
              <a:off x="5265" y="11679"/>
              <a:ext cx="1785" cy="1092"/>
            </a:xfrm>
            <a:prstGeom prst="ellipse">
              <a:avLst/>
            </a:prstGeom>
            <a:solidFill>
              <a:srgbClr val="FFFFFF"/>
            </a:solidFill>
            <a:ln w="9525">
              <a:solidFill>
                <a:srgbClr val="FFFF00"/>
              </a:solidFill>
              <a:round/>
              <a:headEnd/>
              <a:tailEnd/>
            </a:ln>
            <a:effectLst/>
          </p:spPr>
          <p:txBody>
            <a:bodyPr/>
            <a:lstStyle/>
            <a:p>
              <a:pPr algn="just"/>
              <a:endParaRPr lang="zh-CN" altLang="en-US">
                <a:solidFill>
                  <a:schemeClr val="accent1"/>
                </a:solidFill>
                <a:latin typeface="Times New Roman" pitchFamily="18" charset="0"/>
              </a:endParaRPr>
            </a:p>
            <a:p>
              <a:pPr algn="ctr"/>
              <a:r>
                <a:rPr lang="en-US" altLang="zh-CN">
                  <a:solidFill>
                    <a:schemeClr val="accent1"/>
                  </a:solidFill>
                  <a:latin typeface="Times New Roman" pitchFamily="18" charset="0"/>
                </a:rPr>
                <a:t>ITSCM</a:t>
              </a:r>
              <a:endParaRPr lang="en-US" altLang="zh-CN">
                <a:solidFill>
                  <a:schemeClr val="accent1"/>
                </a:solidFill>
              </a:endParaRPr>
            </a:p>
          </p:txBody>
        </p:sp>
        <p:sp>
          <p:nvSpPr>
            <p:cNvPr id="126983" name="Rectangle 7"/>
            <p:cNvSpPr>
              <a:spLocks noChangeArrowheads="1"/>
            </p:cNvSpPr>
            <p:nvPr/>
          </p:nvSpPr>
          <p:spPr bwMode="auto">
            <a:xfrm>
              <a:off x="4425" y="10511"/>
              <a:ext cx="1260" cy="468"/>
            </a:xfrm>
            <a:prstGeom prst="rect">
              <a:avLst/>
            </a:prstGeom>
            <a:solidFill>
              <a:srgbClr val="FFFFFF"/>
            </a:solidFill>
            <a:ln w="9525">
              <a:solidFill>
                <a:srgbClr val="FFFF00"/>
              </a:solidFill>
              <a:miter lim="800000"/>
              <a:headEnd/>
              <a:tailEnd/>
            </a:ln>
            <a:effectLst/>
          </p:spPr>
          <p:txBody>
            <a:bodyPr/>
            <a:lstStyle/>
            <a:p>
              <a:pPr algn="ctr"/>
              <a:r>
                <a:rPr lang="en-US" altLang="zh-CN">
                  <a:solidFill>
                    <a:schemeClr val="accent1"/>
                  </a:solidFill>
                  <a:latin typeface="Times New Roman" pitchFamily="18" charset="0"/>
                </a:rPr>
                <a:t>BCM</a:t>
              </a:r>
              <a:endParaRPr lang="en-US" altLang="zh-CN">
                <a:solidFill>
                  <a:schemeClr val="accent1"/>
                </a:solidFill>
              </a:endParaRPr>
            </a:p>
          </p:txBody>
        </p:sp>
        <p:sp>
          <p:nvSpPr>
            <p:cNvPr id="126984" name="AutoShape 8"/>
            <p:cNvSpPr>
              <a:spLocks noChangeArrowheads="1"/>
            </p:cNvSpPr>
            <p:nvPr/>
          </p:nvSpPr>
          <p:spPr bwMode="auto">
            <a:xfrm>
              <a:off x="4635" y="10979"/>
              <a:ext cx="525" cy="1404"/>
            </a:xfrm>
            <a:prstGeom prst="curvedRightArrow">
              <a:avLst>
                <a:gd name="adj1" fmla="val 53486"/>
                <a:gd name="adj2" fmla="val 106971"/>
                <a:gd name="adj3" fmla="val 33333"/>
              </a:avLst>
            </a:prstGeom>
            <a:solidFill>
              <a:srgbClr val="FFFFFF"/>
            </a:solidFill>
            <a:ln w="9525">
              <a:solidFill>
                <a:srgbClr val="FFFF00"/>
              </a:solidFill>
              <a:miter lim="800000"/>
              <a:headEnd/>
              <a:tailEnd/>
            </a:ln>
            <a:effectLst/>
          </p:spPr>
          <p:txBody>
            <a:bodyPr/>
            <a:lstStyle/>
            <a:p>
              <a:endParaRPr lang="zh-CN" altLang="en-US"/>
            </a:p>
          </p:txBody>
        </p:sp>
        <p:sp>
          <p:nvSpPr>
            <p:cNvPr id="126985" name="Rectangle 9"/>
            <p:cNvSpPr>
              <a:spLocks noChangeArrowheads="1"/>
            </p:cNvSpPr>
            <p:nvPr/>
          </p:nvSpPr>
          <p:spPr bwMode="auto">
            <a:xfrm>
              <a:off x="4845" y="11337"/>
              <a:ext cx="840" cy="468"/>
            </a:xfrm>
            <a:prstGeom prst="rect">
              <a:avLst/>
            </a:prstGeom>
            <a:solidFill>
              <a:srgbClr val="FFFFFF"/>
            </a:solidFill>
            <a:ln w="9525">
              <a:solidFill>
                <a:srgbClr val="FFFF00"/>
              </a:solidFill>
              <a:miter lim="800000"/>
              <a:headEnd/>
              <a:tailEnd/>
            </a:ln>
            <a:effectLst/>
          </p:spPr>
          <p:txBody>
            <a:bodyPr/>
            <a:lstStyle/>
            <a:p>
              <a:pPr algn="ctr"/>
              <a:r>
                <a:rPr lang="en-US" altLang="zh-CN">
                  <a:solidFill>
                    <a:schemeClr val="accent1"/>
                  </a:solidFill>
                  <a:latin typeface="Times New Roman" pitchFamily="18" charset="0"/>
                </a:rPr>
                <a:t>DATA</a:t>
              </a:r>
              <a:endParaRPr lang="en-US" altLang="zh-CN">
                <a:solidFill>
                  <a:schemeClr val="accent1"/>
                </a:solidFill>
              </a:endParaRPr>
            </a:p>
          </p:txBody>
        </p:sp>
      </p:gr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en-US" altLang="zh-CN"/>
              <a:t>IT</a:t>
            </a:r>
            <a:r>
              <a:rPr lang="zh-CN" altLang="en-US"/>
              <a:t>服务可持续管理过程 </a:t>
            </a:r>
          </a:p>
        </p:txBody>
      </p:sp>
      <p:sp>
        <p:nvSpPr>
          <p:cNvPr id="128003" name="Rectangle 3"/>
          <p:cNvSpPr>
            <a:spLocks noGrp="1" noChangeArrowheads="1"/>
          </p:cNvSpPr>
          <p:nvPr>
            <p:ph type="body" idx="1"/>
          </p:nvPr>
        </p:nvSpPr>
        <p:spPr/>
        <p:txBody>
          <a:bodyPr/>
          <a:lstStyle/>
          <a:p>
            <a:r>
              <a:rPr lang="zh-CN" altLang="en-US"/>
              <a:t>第一步取得</a:t>
            </a:r>
            <a:r>
              <a:rPr lang="en-US" altLang="zh-CN"/>
              <a:t>SLA </a:t>
            </a:r>
          </a:p>
          <a:p>
            <a:r>
              <a:rPr lang="zh-CN" altLang="en-US"/>
              <a:t>第二步是提出这些危机或紧急状况的解决办法 </a:t>
            </a:r>
          </a:p>
          <a:p>
            <a:r>
              <a:rPr lang="zh-CN" altLang="en-US"/>
              <a:t>第三步则是制定应急措施计划，解决问题。 </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a:t>IT</a:t>
            </a:r>
            <a:r>
              <a:rPr lang="zh-CN" altLang="en-US"/>
              <a:t>服务可持续管理的主要活动 </a:t>
            </a:r>
          </a:p>
        </p:txBody>
      </p:sp>
      <p:grpSp>
        <p:nvGrpSpPr>
          <p:cNvPr id="2" name="Group 15"/>
          <p:cNvGrpSpPr>
            <a:grpSpLocks/>
          </p:cNvGrpSpPr>
          <p:nvPr/>
        </p:nvGrpSpPr>
        <p:grpSpPr bwMode="auto">
          <a:xfrm>
            <a:off x="611188" y="1268413"/>
            <a:ext cx="7632700" cy="5040312"/>
            <a:chOff x="2322" y="2414"/>
            <a:chExt cx="7770" cy="6358"/>
          </a:xfrm>
        </p:grpSpPr>
        <p:sp>
          <p:nvSpPr>
            <p:cNvPr id="112656" name="Rectangle 16"/>
            <p:cNvSpPr>
              <a:spLocks noChangeArrowheads="1"/>
            </p:cNvSpPr>
            <p:nvPr/>
          </p:nvSpPr>
          <p:spPr bwMode="auto">
            <a:xfrm>
              <a:off x="2322" y="3008"/>
              <a:ext cx="2730" cy="2020"/>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设置策略</a:t>
              </a:r>
            </a:p>
            <a:p>
              <a:pPr algn="just"/>
              <a:r>
                <a:rPr lang="zh-CN" altLang="en-US" sz="1600">
                  <a:solidFill>
                    <a:schemeClr val="accent1"/>
                  </a:solidFill>
                  <a:latin typeface="Times New Roman" pitchFamily="18" charset="0"/>
                </a:rPr>
                <a:t>授权调查范围</a:t>
              </a:r>
            </a:p>
            <a:p>
              <a:pPr algn="just"/>
              <a:r>
                <a:rPr lang="zh-CN" altLang="en-US" sz="1600">
                  <a:solidFill>
                    <a:schemeClr val="accent1"/>
                  </a:solidFill>
                  <a:latin typeface="Times New Roman" pitchFamily="18" charset="0"/>
                </a:rPr>
                <a:t>资源分配</a:t>
              </a:r>
            </a:p>
            <a:p>
              <a:pPr algn="just"/>
              <a:r>
                <a:rPr lang="zh-CN" altLang="en-US" sz="1600">
                  <a:solidFill>
                    <a:schemeClr val="accent1"/>
                  </a:solidFill>
                  <a:latin typeface="Times New Roman" pitchFamily="18" charset="0"/>
                </a:rPr>
                <a:t>项目组织与控制结构</a:t>
              </a:r>
            </a:p>
            <a:p>
              <a:pPr algn="just"/>
              <a:r>
                <a:rPr lang="zh-CN" altLang="en-US" sz="1600">
                  <a:solidFill>
                    <a:schemeClr val="accent1"/>
                  </a:solidFill>
                  <a:latin typeface="Times New Roman" pitchFamily="18" charset="0"/>
                </a:rPr>
                <a:t>与客户协商项目与质量计划</a:t>
              </a:r>
              <a:endParaRPr lang="zh-CN" altLang="en-US" sz="1600">
                <a:solidFill>
                  <a:schemeClr val="accent1"/>
                </a:solidFill>
              </a:endParaRPr>
            </a:p>
          </p:txBody>
        </p:sp>
        <p:sp>
          <p:nvSpPr>
            <p:cNvPr id="112657" name="Rectangle 17"/>
            <p:cNvSpPr>
              <a:spLocks noChangeArrowheads="1"/>
            </p:cNvSpPr>
            <p:nvPr/>
          </p:nvSpPr>
          <p:spPr bwMode="auto">
            <a:xfrm>
              <a:off x="7362" y="2978"/>
              <a:ext cx="2730" cy="280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业务影响分析</a:t>
              </a:r>
            </a:p>
            <a:p>
              <a:pPr algn="just"/>
              <a:r>
                <a:rPr lang="zh-CN" altLang="en-US" sz="1600">
                  <a:solidFill>
                    <a:schemeClr val="accent1"/>
                  </a:solidFill>
                  <a:latin typeface="Times New Roman" pitchFamily="18" charset="0"/>
                </a:rPr>
                <a:t>风险评估</a:t>
              </a:r>
            </a:p>
            <a:p>
              <a:pPr algn="just"/>
              <a:r>
                <a:rPr lang="zh-CN" altLang="en-US" sz="1600">
                  <a:solidFill>
                    <a:schemeClr val="accent1"/>
                  </a:solidFill>
                  <a:latin typeface="Times New Roman" pitchFamily="18" charset="0"/>
                </a:rPr>
                <a:t>降低风险措施</a:t>
              </a:r>
            </a:p>
            <a:p>
              <a:pPr algn="just"/>
              <a:r>
                <a:rPr lang="zh-CN" altLang="en-US" sz="1600">
                  <a:solidFill>
                    <a:schemeClr val="accent1"/>
                  </a:solidFill>
                  <a:latin typeface="Times New Roman" pitchFamily="18" charset="0"/>
                </a:rPr>
                <a:t>恢复可选方案</a:t>
              </a:r>
              <a:endParaRPr lang="zh-CN" altLang="en-US" sz="1600">
                <a:solidFill>
                  <a:schemeClr val="accent1"/>
                </a:solidFill>
              </a:endParaRPr>
            </a:p>
          </p:txBody>
        </p:sp>
        <p:sp>
          <p:nvSpPr>
            <p:cNvPr id="112658" name="Rectangle 18"/>
            <p:cNvSpPr>
              <a:spLocks noChangeArrowheads="1"/>
            </p:cNvSpPr>
            <p:nvPr/>
          </p:nvSpPr>
          <p:spPr bwMode="auto">
            <a:xfrm>
              <a:off x="2322" y="6746"/>
              <a:ext cx="2730" cy="2026"/>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训练与认知</a:t>
              </a:r>
            </a:p>
            <a:p>
              <a:pPr algn="just"/>
              <a:r>
                <a:rPr lang="zh-CN" altLang="en-US" sz="1600">
                  <a:solidFill>
                    <a:schemeClr val="accent1"/>
                  </a:solidFill>
                  <a:latin typeface="Times New Roman" pitchFamily="18" charset="0"/>
                </a:rPr>
                <a:t>培训</a:t>
              </a:r>
            </a:p>
            <a:p>
              <a:pPr algn="just"/>
              <a:r>
                <a:rPr lang="zh-CN" altLang="en-US" sz="1600">
                  <a:solidFill>
                    <a:schemeClr val="accent1"/>
                  </a:solidFill>
                  <a:latin typeface="Times New Roman" pitchFamily="18" charset="0"/>
                </a:rPr>
                <a:t>复审</a:t>
              </a:r>
            </a:p>
            <a:p>
              <a:pPr algn="just"/>
              <a:r>
                <a:rPr lang="zh-CN" altLang="en-US" sz="1600">
                  <a:solidFill>
                    <a:schemeClr val="accent1"/>
                  </a:solidFill>
                  <a:latin typeface="Times New Roman" pitchFamily="18" charset="0"/>
                </a:rPr>
                <a:t>测试</a:t>
              </a:r>
            </a:p>
            <a:p>
              <a:pPr algn="just"/>
              <a:r>
                <a:rPr lang="zh-CN" altLang="en-US" sz="1600">
                  <a:solidFill>
                    <a:schemeClr val="accent1"/>
                  </a:solidFill>
                  <a:latin typeface="Times New Roman" pitchFamily="18" charset="0"/>
                </a:rPr>
                <a:t>变更控制</a:t>
              </a:r>
            </a:p>
            <a:p>
              <a:pPr algn="just"/>
              <a:r>
                <a:rPr lang="zh-CN" altLang="en-US" sz="1600">
                  <a:solidFill>
                    <a:schemeClr val="accent1"/>
                  </a:solidFill>
                  <a:latin typeface="Times New Roman" pitchFamily="18" charset="0"/>
                </a:rPr>
                <a:t>质量保证</a:t>
              </a:r>
              <a:endParaRPr lang="zh-CN" altLang="en-US" sz="1600">
                <a:solidFill>
                  <a:schemeClr val="accent1"/>
                </a:solidFill>
              </a:endParaRPr>
            </a:p>
          </p:txBody>
        </p:sp>
        <p:sp>
          <p:nvSpPr>
            <p:cNvPr id="112659" name="AutoShape 19"/>
            <p:cNvSpPr>
              <a:spLocks noChangeArrowheads="1"/>
            </p:cNvSpPr>
            <p:nvPr/>
          </p:nvSpPr>
          <p:spPr bwMode="auto">
            <a:xfrm>
              <a:off x="2322" y="6158"/>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阶段</a:t>
              </a:r>
              <a:r>
                <a:rPr lang="en-US" altLang="zh-CN" sz="1600">
                  <a:solidFill>
                    <a:schemeClr val="accent1"/>
                  </a:solidFill>
                  <a:latin typeface="Times New Roman" pitchFamily="18" charset="0"/>
                </a:rPr>
                <a:t>4</a:t>
              </a:r>
              <a:r>
                <a:rPr lang="zh-CN" altLang="en-US" sz="1600">
                  <a:solidFill>
                    <a:schemeClr val="accent1"/>
                  </a:solidFill>
                  <a:latin typeface="Times New Roman" pitchFamily="18" charset="0"/>
                </a:rPr>
                <a:t>：运营管理</a:t>
              </a:r>
              <a:endParaRPr lang="zh-CN" altLang="en-US" sz="1600">
                <a:solidFill>
                  <a:schemeClr val="accent1"/>
                </a:solidFill>
              </a:endParaRPr>
            </a:p>
          </p:txBody>
        </p:sp>
        <p:sp>
          <p:nvSpPr>
            <p:cNvPr id="112660" name="Rectangle 20"/>
            <p:cNvSpPr>
              <a:spLocks noChangeArrowheads="1"/>
            </p:cNvSpPr>
            <p:nvPr/>
          </p:nvSpPr>
          <p:spPr bwMode="auto">
            <a:xfrm>
              <a:off x="7362" y="6746"/>
              <a:ext cx="2730" cy="2026"/>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编制组织</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实施计划</a:t>
              </a:r>
            </a:p>
            <a:p>
              <a:pPr algn="just"/>
              <a:r>
                <a:rPr lang="zh-CN" altLang="en-US" sz="1600">
                  <a:solidFill>
                    <a:schemeClr val="accent1"/>
                  </a:solidFill>
                  <a:latin typeface="Times New Roman" pitchFamily="18" charset="0"/>
                </a:rPr>
                <a:t>实施降低风险措施</a:t>
              </a:r>
            </a:p>
            <a:p>
              <a:pPr algn="just"/>
              <a:r>
                <a:rPr lang="zh-CN" altLang="en-US" sz="1600">
                  <a:solidFill>
                    <a:schemeClr val="accent1"/>
                  </a:solidFill>
                  <a:latin typeface="Times New Roman" pitchFamily="18" charset="0"/>
                </a:rPr>
                <a:t>开发恢复计划</a:t>
              </a:r>
            </a:p>
            <a:p>
              <a:pPr algn="just"/>
              <a:r>
                <a:rPr lang="zh-CN" altLang="en-US" sz="1600">
                  <a:solidFill>
                    <a:schemeClr val="accent1"/>
                  </a:solidFill>
                  <a:latin typeface="Times New Roman" pitchFamily="18" charset="0"/>
                </a:rPr>
                <a:t>实施备份（</a:t>
              </a:r>
              <a:r>
                <a:rPr lang="en-US" altLang="zh-CN" sz="1600">
                  <a:solidFill>
                    <a:schemeClr val="accent1"/>
                  </a:solidFill>
                  <a:latin typeface="Times New Roman" pitchFamily="18" charset="0"/>
                </a:rPr>
                <a:t>standby</a:t>
              </a:r>
              <a:r>
                <a:rPr lang="zh-CN" altLang="en-US" sz="1600">
                  <a:solidFill>
                    <a:schemeClr val="accent1"/>
                  </a:solidFill>
                  <a:latin typeface="Times New Roman" pitchFamily="18" charset="0"/>
                </a:rPr>
                <a:t>）安排</a:t>
              </a:r>
            </a:p>
            <a:p>
              <a:pPr algn="just"/>
              <a:r>
                <a:rPr lang="zh-CN" altLang="en-US" sz="1600">
                  <a:solidFill>
                    <a:schemeClr val="accent1"/>
                  </a:solidFill>
                  <a:latin typeface="Times New Roman" pitchFamily="18" charset="0"/>
                </a:rPr>
                <a:t>开发程序</a:t>
              </a:r>
            </a:p>
            <a:p>
              <a:pPr algn="just"/>
              <a:r>
                <a:rPr lang="zh-CN" altLang="en-US" sz="1600">
                  <a:solidFill>
                    <a:schemeClr val="accent1"/>
                  </a:solidFill>
                  <a:latin typeface="Times New Roman" pitchFamily="18" charset="0"/>
                </a:rPr>
                <a:t>初始化测试</a:t>
              </a:r>
              <a:endParaRPr lang="zh-CN" altLang="en-US" sz="1600">
                <a:solidFill>
                  <a:schemeClr val="accent1"/>
                </a:solidFill>
              </a:endParaRPr>
            </a:p>
          </p:txBody>
        </p:sp>
        <p:sp>
          <p:nvSpPr>
            <p:cNvPr id="112661" name="AutoShape 21"/>
            <p:cNvSpPr>
              <a:spLocks noChangeArrowheads="1"/>
            </p:cNvSpPr>
            <p:nvPr/>
          </p:nvSpPr>
          <p:spPr bwMode="auto">
            <a:xfrm>
              <a:off x="7362" y="6158"/>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阶段</a:t>
              </a:r>
              <a:r>
                <a:rPr lang="en-US" altLang="zh-CN" sz="1600">
                  <a:solidFill>
                    <a:schemeClr val="accent1"/>
                  </a:solidFill>
                  <a:latin typeface="Times New Roman" pitchFamily="18" charset="0"/>
                </a:rPr>
                <a:t>3</a:t>
              </a:r>
              <a:r>
                <a:rPr lang="zh-CN" altLang="en-US" sz="1600">
                  <a:solidFill>
                    <a:schemeClr val="accent1"/>
                  </a:solidFill>
                  <a:latin typeface="Times New Roman" pitchFamily="18" charset="0"/>
                </a:rPr>
                <a:t>：实施</a:t>
              </a:r>
              <a:endParaRPr lang="zh-CN" altLang="en-US" sz="1600">
                <a:solidFill>
                  <a:schemeClr val="accent1"/>
                </a:solidFill>
              </a:endParaRPr>
            </a:p>
          </p:txBody>
        </p:sp>
        <p:sp>
          <p:nvSpPr>
            <p:cNvPr id="112662" name="AutoShape 22"/>
            <p:cNvSpPr>
              <a:spLocks noChangeArrowheads="1"/>
            </p:cNvSpPr>
            <p:nvPr/>
          </p:nvSpPr>
          <p:spPr bwMode="auto">
            <a:xfrm>
              <a:off x="7362" y="2414"/>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阶段</a:t>
              </a:r>
              <a:r>
                <a:rPr lang="en-US" altLang="zh-CN" sz="1600">
                  <a:solidFill>
                    <a:schemeClr val="accent1"/>
                  </a:solidFill>
                  <a:latin typeface="Times New Roman" pitchFamily="18" charset="0"/>
                </a:rPr>
                <a:t>2</a:t>
              </a:r>
              <a:r>
                <a:rPr lang="zh-CN" altLang="en-US" sz="1600">
                  <a:solidFill>
                    <a:schemeClr val="accent1"/>
                  </a:solidFill>
                  <a:latin typeface="Times New Roman" pitchFamily="18" charset="0"/>
                </a:rPr>
                <a:t>：需求与</a:t>
              </a:r>
              <a:r>
                <a:rPr lang="zh-CN" altLang="en-US" sz="1600">
                  <a:solidFill>
                    <a:schemeClr val="accent1"/>
                  </a:solidFill>
                  <a:latin typeface="" charset="0"/>
                </a:rPr>
                <a:t>战略</a:t>
              </a:r>
              <a:endParaRPr lang="zh-CN" altLang="en-US" sz="1600">
                <a:solidFill>
                  <a:schemeClr val="accent1"/>
                </a:solidFill>
              </a:endParaRPr>
            </a:p>
          </p:txBody>
        </p:sp>
        <p:sp>
          <p:nvSpPr>
            <p:cNvPr id="112663" name="AutoShape 23"/>
            <p:cNvSpPr>
              <a:spLocks noChangeArrowheads="1"/>
            </p:cNvSpPr>
            <p:nvPr/>
          </p:nvSpPr>
          <p:spPr bwMode="auto">
            <a:xfrm>
              <a:off x="2322" y="2414"/>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阶段</a:t>
              </a:r>
              <a:r>
                <a:rPr lang="en-US" altLang="zh-CN" sz="1600">
                  <a:solidFill>
                    <a:schemeClr val="accent1"/>
                  </a:solidFill>
                  <a:latin typeface="Times New Roman" pitchFamily="18" charset="0"/>
                </a:rPr>
                <a:t>1</a:t>
              </a:r>
              <a:r>
                <a:rPr lang="zh-CN" altLang="en-US" sz="1600">
                  <a:solidFill>
                    <a:schemeClr val="accent1"/>
                  </a:solidFill>
                  <a:latin typeface="Times New Roman" pitchFamily="18" charset="0"/>
                </a:rPr>
                <a:t>：初始化</a:t>
              </a:r>
              <a:endParaRPr lang="zh-CN" altLang="en-US" sz="1600">
                <a:solidFill>
                  <a:schemeClr val="accent1"/>
                </a:solidFill>
              </a:endParaRPr>
            </a:p>
          </p:txBody>
        </p:sp>
        <p:sp>
          <p:nvSpPr>
            <p:cNvPr id="112664" name="AutoShape 24"/>
            <p:cNvSpPr>
              <a:spLocks noChangeArrowheads="1"/>
            </p:cNvSpPr>
            <p:nvPr/>
          </p:nvSpPr>
          <p:spPr bwMode="auto">
            <a:xfrm rot="5541383">
              <a:off x="5279" y="4755"/>
              <a:ext cx="1318" cy="3045"/>
            </a:xfrm>
            <a:prstGeom prst="curvedLeftArrow">
              <a:avLst>
                <a:gd name="adj1" fmla="val 46206"/>
                <a:gd name="adj2" fmla="val 92413"/>
                <a:gd name="adj3" fmla="val 48528"/>
              </a:avLst>
            </a:prstGeom>
            <a:solidFill>
              <a:srgbClr val="FFFFFF"/>
            </a:solidFill>
            <a:ln w="9525">
              <a:solidFill>
                <a:srgbClr val="FFFF00"/>
              </a:solidFill>
              <a:miter lim="800000"/>
              <a:headEnd/>
              <a:tailEnd/>
            </a:ln>
            <a:effectLst/>
          </p:spPr>
          <p:txBody>
            <a:bodyPr/>
            <a:lstStyle/>
            <a:p>
              <a:endParaRPr lang="zh-CN" altLang="en-US"/>
            </a:p>
          </p:txBody>
        </p:sp>
        <p:sp>
          <p:nvSpPr>
            <p:cNvPr id="112665" name="AutoShape 25"/>
            <p:cNvSpPr>
              <a:spLocks noChangeArrowheads="1"/>
            </p:cNvSpPr>
            <p:nvPr/>
          </p:nvSpPr>
          <p:spPr bwMode="auto">
            <a:xfrm>
              <a:off x="4632" y="4442"/>
              <a:ext cx="2940" cy="1092"/>
            </a:xfrm>
            <a:prstGeom prst="curvedDownArrow">
              <a:avLst>
                <a:gd name="adj1" fmla="val 53846"/>
                <a:gd name="adj2" fmla="val 107692"/>
                <a:gd name="adj3" fmla="val 33333"/>
              </a:avLst>
            </a:pr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5613" y="-152400"/>
            <a:ext cx="8226425" cy="1143000"/>
          </a:xfrm>
        </p:spPr>
        <p:txBody>
          <a:bodyPr/>
          <a:lstStyle/>
          <a:p>
            <a:r>
              <a:rPr lang="en-US" altLang="zh-CN">
                <a:latin typeface="Times New Roman" pitchFamily="18" charset="0"/>
                <a:cs typeface="Times New Roman" pitchFamily="18" charset="0"/>
              </a:rPr>
              <a:t>ITSCM</a:t>
            </a:r>
            <a:r>
              <a:rPr lang="zh-CN" altLang="en-US">
                <a:latin typeface="Times New Roman" pitchFamily="18" charset="0"/>
              </a:rPr>
              <a:t>各阶段主要</a:t>
            </a:r>
            <a:r>
              <a:rPr lang="zh-CN" altLang="en-US" b="1">
                <a:latin typeface="Times New Roman" pitchFamily="18" charset="0"/>
              </a:rPr>
              <a:t>详细</a:t>
            </a:r>
            <a:r>
              <a:rPr lang="zh-CN" altLang="en-US">
                <a:latin typeface="Times New Roman" pitchFamily="18" charset="0"/>
              </a:rPr>
              <a:t>活动</a:t>
            </a:r>
            <a:r>
              <a:rPr lang="zh-CN" altLang="en-US"/>
              <a:t> </a:t>
            </a:r>
          </a:p>
        </p:txBody>
      </p:sp>
      <p:grpSp>
        <p:nvGrpSpPr>
          <p:cNvPr id="2" name="Group 4"/>
          <p:cNvGrpSpPr>
            <a:grpSpLocks/>
          </p:cNvGrpSpPr>
          <p:nvPr/>
        </p:nvGrpSpPr>
        <p:grpSpPr bwMode="auto">
          <a:xfrm>
            <a:off x="990600" y="838200"/>
            <a:ext cx="7696200" cy="6019800"/>
            <a:chOff x="2098" y="1755"/>
            <a:chExt cx="8327" cy="8577"/>
          </a:xfrm>
        </p:grpSpPr>
        <p:sp>
          <p:nvSpPr>
            <p:cNvPr id="139269" name="Rectangle 5"/>
            <p:cNvSpPr>
              <a:spLocks noChangeArrowheads="1"/>
            </p:cNvSpPr>
            <p:nvPr/>
          </p:nvSpPr>
          <p:spPr bwMode="auto">
            <a:xfrm>
              <a:off x="2115" y="2376"/>
              <a:ext cx="8295" cy="1872"/>
            </a:xfrm>
            <a:prstGeom prst="rect">
              <a:avLst/>
            </a:prstGeom>
            <a:solidFill>
              <a:srgbClr val="FFFFFF"/>
            </a:solidFill>
            <a:ln w="9525">
              <a:solidFill>
                <a:srgbClr val="0000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阶段2：需求与策略</a:t>
              </a:r>
            </a:p>
          </p:txBody>
        </p:sp>
        <p:sp>
          <p:nvSpPr>
            <p:cNvPr id="139270" name="Rectangle 6"/>
            <p:cNvSpPr>
              <a:spLocks noChangeArrowheads="1"/>
            </p:cNvSpPr>
            <p:nvPr/>
          </p:nvSpPr>
          <p:spPr bwMode="auto">
            <a:xfrm>
              <a:off x="2118" y="1755"/>
              <a:ext cx="8295" cy="624"/>
            </a:xfrm>
            <a:prstGeom prst="rect">
              <a:avLst/>
            </a:prstGeom>
            <a:solidFill>
              <a:srgbClr val="FFFFFF"/>
            </a:solidFill>
            <a:ln w="9525">
              <a:solidFill>
                <a:srgbClr val="0000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阶段1：初始化                  初始化</a:t>
              </a:r>
              <a:r>
                <a:rPr lang="en-US" altLang="zh-CN">
                  <a:solidFill>
                    <a:schemeClr val="accent1"/>
                  </a:solidFill>
                  <a:latin typeface="Times New Roman" pitchFamily="18" charset="0"/>
                </a:rPr>
                <a:t>BCM，</a:t>
              </a:r>
              <a:r>
                <a:rPr lang="zh-CN" altLang="en-US">
                  <a:solidFill>
                    <a:schemeClr val="accent1"/>
                  </a:solidFill>
                  <a:latin typeface="Times New Roman" pitchFamily="18" charset="0"/>
                </a:rPr>
                <a:t>并定义</a:t>
              </a:r>
              <a:r>
                <a:rPr lang="en-US" altLang="zh-CN">
                  <a:solidFill>
                    <a:schemeClr val="accent1"/>
                  </a:solidFill>
                  <a:latin typeface="Times New Roman" pitchFamily="18" charset="0"/>
                </a:rPr>
                <a:t>ITSCM</a:t>
              </a:r>
              <a:r>
                <a:rPr lang="zh-CN" altLang="en-US">
                  <a:solidFill>
                    <a:schemeClr val="accent1"/>
                  </a:solidFill>
                  <a:latin typeface="Times New Roman" pitchFamily="18" charset="0"/>
                </a:rPr>
                <a:t>的范围</a:t>
              </a:r>
            </a:p>
          </p:txBody>
        </p:sp>
        <p:sp>
          <p:nvSpPr>
            <p:cNvPr id="139271" name="Rectangle 7"/>
            <p:cNvSpPr>
              <a:spLocks noChangeArrowheads="1"/>
            </p:cNvSpPr>
            <p:nvPr/>
          </p:nvSpPr>
          <p:spPr bwMode="auto">
            <a:xfrm>
              <a:off x="4845" y="2583"/>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业务影响分析</a:t>
              </a:r>
            </a:p>
          </p:txBody>
        </p:sp>
        <p:sp>
          <p:nvSpPr>
            <p:cNvPr id="139272" name="Rectangle 8"/>
            <p:cNvSpPr>
              <a:spLocks noChangeArrowheads="1"/>
            </p:cNvSpPr>
            <p:nvPr/>
          </p:nvSpPr>
          <p:spPr bwMode="auto">
            <a:xfrm>
              <a:off x="4845" y="3051"/>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风险评估</a:t>
              </a:r>
            </a:p>
          </p:txBody>
        </p:sp>
        <p:sp>
          <p:nvSpPr>
            <p:cNvPr id="139273" name="Rectangle 9"/>
            <p:cNvSpPr>
              <a:spLocks noChangeArrowheads="1"/>
            </p:cNvSpPr>
            <p:nvPr/>
          </p:nvSpPr>
          <p:spPr bwMode="auto">
            <a:xfrm>
              <a:off x="4845" y="3519"/>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业务可持续性策略</a:t>
              </a:r>
            </a:p>
          </p:txBody>
        </p:sp>
        <p:sp>
          <p:nvSpPr>
            <p:cNvPr id="139274" name="Rectangle 10"/>
            <p:cNvSpPr>
              <a:spLocks noChangeArrowheads="1"/>
            </p:cNvSpPr>
            <p:nvPr/>
          </p:nvSpPr>
          <p:spPr bwMode="auto">
            <a:xfrm>
              <a:off x="2115" y="4233"/>
              <a:ext cx="8295" cy="6099"/>
            </a:xfrm>
            <a:prstGeom prst="rect">
              <a:avLst/>
            </a:prstGeom>
            <a:solidFill>
              <a:srgbClr val="FFFFFF"/>
            </a:solidFill>
            <a:ln w="9525">
              <a:solidFill>
                <a:srgbClr val="0000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阶段3：实施</a:t>
              </a:r>
            </a:p>
          </p:txBody>
        </p:sp>
        <p:sp>
          <p:nvSpPr>
            <p:cNvPr id="139275" name="Rectangle 11"/>
            <p:cNvSpPr>
              <a:spLocks noChangeArrowheads="1"/>
            </p:cNvSpPr>
            <p:nvPr/>
          </p:nvSpPr>
          <p:spPr bwMode="auto">
            <a:xfrm>
              <a:off x="4215" y="4359"/>
              <a:ext cx="3990"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编制组织与实施计划</a:t>
              </a:r>
            </a:p>
          </p:txBody>
        </p:sp>
        <p:sp>
          <p:nvSpPr>
            <p:cNvPr id="139276" name="Rectangle 12"/>
            <p:cNvSpPr>
              <a:spLocks noChangeArrowheads="1"/>
            </p:cNvSpPr>
            <p:nvPr/>
          </p:nvSpPr>
          <p:spPr bwMode="auto">
            <a:xfrm>
              <a:off x="2745" y="5139"/>
              <a:ext cx="247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实施备份（</a:t>
              </a:r>
              <a:r>
                <a:rPr lang="en-US" altLang="zh-CN">
                  <a:solidFill>
                    <a:schemeClr val="accent1"/>
                  </a:solidFill>
                  <a:latin typeface="Times New Roman" pitchFamily="18" charset="0"/>
                </a:rPr>
                <a:t>standby）</a:t>
              </a:r>
              <a:r>
                <a:rPr lang="zh-CN" altLang="en-US">
                  <a:solidFill>
                    <a:schemeClr val="accent1"/>
                  </a:solidFill>
                  <a:latin typeface="Times New Roman" pitchFamily="18" charset="0"/>
                </a:rPr>
                <a:t>安排</a:t>
              </a:r>
            </a:p>
          </p:txBody>
        </p:sp>
        <p:sp>
          <p:nvSpPr>
            <p:cNvPr id="139277" name="Rectangle 13"/>
            <p:cNvSpPr>
              <a:spLocks noChangeArrowheads="1"/>
            </p:cNvSpPr>
            <p:nvPr/>
          </p:nvSpPr>
          <p:spPr bwMode="auto">
            <a:xfrm>
              <a:off x="5220" y="5139"/>
              <a:ext cx="1995"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开发恢复计划</a:t>
              </a:r>
            </a:p>
          </p:txBody>
        </p:sp>
        <p:sp>
          <p:nvSpPr>
            <p:cNvPr id="139278" name="Rectangle 14"/>
            <p:cNvSpPr>
              <a:spLocks noChangeArrowheads="1"/>
            </p:cNvSpPr>
            <p:nvPr/>
          </p:nvSpPr>
          <p:spPr bwMode="auto">
            <a:xfrm>
              <a:off x="7215" y="5139"/>
              <a:ext cx="2460" cy="780"/>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实施降低风险措施</a:t>
              </a:r>
            </a:p>
          </p:txBody>
        </p:sp>
        <p:sp>
          <p:nvSpPr>
            <p:cNvPr id="139279" name="Rectangle 15"/>
            <p:cNvSpPr>
              <a:spLocks noChangeArrowheads="1"/>
            </p:cNvSpPr>
            <p:nvPr/>
          </p:nvSpPr>
          <p:spPr bwMode="auto">
            <a:xfrm>
              <a:off x="2745" y="5919"/>
              <a:ext cx="6930"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开发程序</a:t>
              </a:r>
            </a:p>
          </p:txBody>
        </p:sp>
        <p:sp>
          <p:nvSpPr>
            <p:cNvPr id="139280" name="Rectangle 16"/>
            <p:cNvSpPr>
              <a:spLocks noChangeArrowheads="1"/>
            </p:cNvSpPr>
            <p:nvPr/>
          </p:nvSpPr>
          <p:spPr bwMode="auto">
            <a:xfrm>
              <a:off x="2745" y="6387"/>
              <a:ext cx="6930"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初始化测试</a:t>
              </a:r>
            </a:p>
          </p:txBody>
        </p:sp>
        <p:sp>
          <p:nvSpPr>
            <p:cNvPr id="139281" name="Arc 17"/>
            <p:cNvSpPr>
              <a:spLocks/>
            </p:cNvSpPr>
            <p:nvPr/>
          </p:nvSpPr>
          <p:spPr bwMode="auto">
            <a:xfrm>
              <a:off x="5520" y="6912"/>
              <a:ext cx="4905" cy="927"/>
            </a:xfrm>
            <a:custGeom>
              <a:avLst/>
              <a:gdLst>
                <a:gd name="G0" fmla="+- 0 0 0"/>
                <a:gd name="G1" fmla="+- 21396 0 0"/>
                <a:gd name="G2" fmla="+- 21600 0 0"/>
                <a:gd name="T0" fmla="*/ 2962 w 20594"/>
                <a:gd name="T1" fmla="*/ 0 h 21396"/>
                <a:gd name="T2" fmla="*/ 20594 w 20594"/>
                <a:gd name="T3" fmla="*/ 14880 h 21396"/>
                <a:gd name="T4" fmla="*/ 0 w 20594"/>
                <a:gd name="T5" fmla="*/ 21396 h 21396"/>
              </a:gdLst>
              <a:ahLst/>
              <a:cxnLst>
                <a:cxn ang="0">
                  <a:pos x="T0" y="T1"/>
                </a:cxn>
                <a:cxn ang="0">
                  <a:pos x="T2" y="T3"/>
                </a:cxn>
                <a:cxn ang="0">
                  <a:pos x="T4" y="T5"/>
                </a:cxn>
              </a:cxnLst>
              <a:rect l="0" t="0" r="r" b="b"/>
              <a:pathLst>
                <a:path w="20594" h="21396" fill="none" extrusionOk="0">
                  <a:moveTo>
                    <a:pt x="2961" y="0"/>
                  </a:moveTo>
                  <a:cubicBezTo>
                    <a:pt x="11217" y="1142"/>
                    <a:pt x="18079" y="6933"/>
                    <a:pt x="20593" y="14880"/>
                  </a:cubicBezTo>
                </a:path>
                <a:path w="20594" h="21396" stroke="0" extrusionOk="0">
                  <a:moveTo>
                    <a:pt x="2961" y="0"/>
                  </a:moveTo>
                  <a:cubicBezTo>
                    <a:pt x="11217" y="1142"/>
                    <a:pt x="18079" y="6933"/>
                    <a:pt x="20593" y="14880"/>
                  </a:cubicBezTo>
                  <a:lnTo>
                    <a:pt x="0" y="21396"/>
                  </a:lnTo>
                  <a:close/>
                </a:path>
              </a:pathLst>
            </a:custGeom>
            <a:noFill/>
            <a:ln w="9525">
              <a:solidFill>
                <a:srgbClr val="000000"/>
              </a:solidFill>
              <a:prstDash val="dash"/>
              <a:round/>
              <a:headEnd/>
              <a:tailEnd/>
            </a:ln>
            <a:effectLst/>
          </p:spPr>
          <p:txBody>
            <a:bodyPr/>
            <a:lstStyle/>
            <a:p>
              <a:endParaRPr lang="zh-CN" altLang="en-US"/>
            </a:p>
          </p:txBody>
        </p:sp>
        <p:sp>
          <p:nvSpPr>
            <p:cNvPr id="139282" name="Arc 18"/>
            <p:cNvSpPr>
              <a:spLocks/>
            </p:cNvSpPr>
            <p:nvPr/>
          </p:nvSpPr>
          <p:spPr bwMode="auto">
            <a:xfrm flipH="1">
              <a:off x="2098" y="6930"/>
              <a:ext cx="4818" cy="927"/>
            </a:xfrm>
            <a:custGeom>
              <a:avLst/>
              <a:gdLst>
                <a:gd name="G0" fmla="+- 0 0 0"/>
                <a:gd name="G1" fmla="+- 21396 0 0"/>
                <a:gd name="G2" fmla="+- 21600 0 0"/>
                <a:gd name="T0" fmla="*/ 2962 w 20231"/>
                <a:gd name="T1" fmla="*/ 0 h 21396"/>
                <a:gd name="T2" fmla="*/ 20231 w 20231"/>
                <a:gd name="T3" fmla="*/ 13828 h 21396"/>
                <a:gd name="T4" fmla="*/ 0 w 20231"/>
                <a:gd name="T5" fmla="*/ 21396 h 21396"/>
              </a:gdLst>
              <a:ahLst/>
              <a:cxnLst>
                <a:cxn ang="0">
                  <a:pos x="T0" y="T1"/>
                </a:cxn>
                <a:cxn ang="0">
                  <a:pos x="T2" y="T3"/>
                </a:cxn>
                <a:cxn ang="0">
                  <a:pos x="T4" y="T5"/>
                </a:cxn>
              </a:cxnLst>
              <a:rect l="0" t="0" r="r" b="b"/>
              <a:pathLst>
                <a:path w="20231" h="21396" fill="none" extrusionOk="0">
                  <a:moveTo>
                    <a:pt x="2961" y="0"/>
                  </a:moveTo>
                  <a:cubicBezTo>
                    <a:pt x="10821" y="1088"/>
                    <a:pt x="17451" y="6396"/>
                    <a:pt x="20230" y="13828"/>
                  </a:cubicBezTo>
                </a:path>
                <a:path w="20231" h="21396" stroke="0" extrusionOk="0">
                  <a:moveTo>
                    <a:pt x="2961" y="0"/>
                  </a:moveTo>
                  <a:cubicBezTo>
                    <a:pt x="10821" y="1088"/>
                    <a:pt x="17451" y="6396"/>
                    <a:pt x="20230" y="13828"/>
                  </a:cubicBezTo>
                  <a:lnTo>
                    <a:pt x="0" y="21396"/>
                  </a:lnTo>
                  <a:close/>
                </a:path>
              </a:pathLst>
            </a:custGeom>
            <a:noFill/>
            <a:ln w="9525">
              <a:solidFill>
                <a:srgbClr val="000000"/>
              </a:solidFill>
              <a:prstDash val="dash"/>
              <a:round/>
              <a:headEnd/>
              <a:tailEnd/>
            </a:ln>
            <a:effectLst/>
          </p:spPr>
          <p:txBody>
            <a:bodyPr/>
            <a:lstStyle/>
            <a:p>
              <a:endParaRPr lang="zh-CN" altLang="en-US"/>
            </a:p>
          </p:txBody>
        </p:sp>
        <p:sp>
          <p:nvSpPr>
            <p:cNvPr id="139283" name="Rectangle 19"/>
            <p:cNvSpPr>
              <a:spLocks noChangeArrowheads="1"/>
            </p:cNvSpPr>
            <p:nvPr/>
          </p:nvSpPr>
          <p:spPr bwMode="auto">
            <a:xfrm>
              <a:off x="2775" y="8928"/>
              <a:ext cx="6930"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质量保证</a:t>
              </a:r>
            </a:p>
          </p:txBody>
        </p:sp>
        <p:sp>
          <p:nvSpPr>
            <p:cNvPr id="139284" name="AutoShape 20"/>
            <p:cNvSpPr>
              <a:spLocks noChangeArrowheads="1"/>
            </p:cNvSpPr>
            <p:nvPr/>
          </p:nvSpPr>
          <p:spPr bwMode="auto">
            <a:xfrm rot="16200000" flipV="1">
              <a:off x="5314" y="4517"/>
              <a:ext cx="1821" cy="6900"/>
            </a:xfrm>
            <a:prstGeom prst="flowChartDelay">
              <a:avLst/>
            </a:prstGeom>
            <a:solidFill>
              <a:srgbClr val="FFFFFF"/>
            </a:solidFill>
            <a:ln w="9525">
              <a:solidFill>
                <a:srgbClr val="000000"/>
              </a:solidFill>
              <a:miter lim="800000"/>
              <a:headEnd/>
              <a:tailEnd/>
            </a:ln>
            <a:effectLst/>
          </p:spPr>
          <p:txBody>
            <a:bodyPr/>
            <a:lstStyle/>
            <a:p>
              <a:endParaRPr lang="zh-CN" altLang="en-US"/>
            </a:p>
          </p:txBody>
        </p:sp>
        <p:sp>
          <p:nvSpPr>
            <p:cNvPr id="139285" name="Line 21"/>
            <p:cNvSpPr>
              <a:spLocks noChangeShapeType="1"/>
            </p:cNvSpPr>
            <p:nvPr/>
          </p:nvSpPr>
          <p:spPr bwMode="auto">
            <a:xfrm flipH="1" flipV="1">
              <a:off x="3105" y="7680"/>
              <a:ext cx="3135" cy="1203"/>
            </a:xfrm>
            <a:prstGeom prst="line">
              <a:avLst/>
            </a:prstGeom>
            <a:noFill/>
            <a:ln w="9525">
              <a:solidFill>
                <a:srgbClr val="000000"/>
              </a:solidFill>
              <a:round/>
              <a:headEnd/>
              <a:tailEnd/>
            </a:ln>
            <a:effectLst/>
          </p:spPr>
          <p:txBody>
            <a:bodyPr/>
            <a:lstStyle/>
            <a:p>
              <a:endParaRPr lang="zh-CN" altLang="en-US"/>
            </a:p>
          </p:txBody>
        </p:sp>
        <p:sp>
          <p:nvSpPr>
            <p:cNvPr id="139286" name="Line 22"/>
            <p:cNvSpPr>
              <a:spLocks noChangeShapeType="1"/>
            </p:cNvSpPr>
            <p:nvPr/>
          </p:nvSpPr>
          <p:spPr bwMode="auto">
            <a:xfrm flipV="1">
              <a:off x="6195" y="7836"/>
              <a:ext cx="3435" cy="1047"/>
            </a:xfrm>
            <a:prstGeom prst="line">
              <a:avLst/>
            </a:prstGeom>
            <a:noFill/>
            <a:ln w="9525">
              <a:solidFill>
                <a:srgbClr val="000000"/>
              </a:solidFill>
              <a:round/>
              <a:headEnd/>
              <a:tailEnd/>
            </a:ln>
            <a:effectLst/>
          </p:spPr>
          <p:txBody>
            <a:bodyPr/>
            <a:lstStyle/>
            <a:p>
              <a:endParaRPr lang="zh-CN" altLang="en-US"/>
            </a:p>
          </p:txBody>
        </p:sp>
        <p:sp>
          <p:nvSpPr>
            <p:cNvPr id="139287" name="Rectangle 23"/>
            <p:cNvSpPr>
              <a:spLocks noChangeArrowheads="1"/>
            </p:cNvSpPr>
            <p:nvPr/>
          </p:nvSpPr>
          <p:spPr bwMode="auto">
            <a:xfrm>
              <a:off x="2895" y="8157"/>
              <a:ext cx="1050" cy="624"/>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训练与认知</a:t>
              </a:r>
            </a:p>
          </p:txBody>
        </p:sp>
        <p:sp>
          <p:nvSpPr>
            <p:cNvPr id="139288" name="Rectangle 24"/>
            <p:cNvSpPr>
              <a:spLocks noChangeArrowheads="1"/>
            </p:cNvSpPr>
            <p:nvPr/>
          </p:nvSpPr>
          <p:spPr bwMode="auto">
            <a:xfrm>
              <a:off x="4215" y="7368"/>
              <a:ext cx="855" cy="684"/>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复审</a:t>
              </a:r>
            </a:p>
            <a:p>
              <a:pPr algn="ctr" eaLnBrk="0" hangingPunct="0"/>
              <a:r>
                <a:rPr lang="zh-CN" altLang="en-US">
                  <a:solidFill>
                    <a:schemeClr val="accent1"/>
                  </a:solidFill>
                  <a:latin typeface="Times New Roman" pitchFamily="18" charset="0"/>
                </a:rPr>
                <a:t>审计</a:t>
              </a:r>
            </a:p>
          </p:txBody>
        </p:sp>
        <p:sp>
          <p:nvSpPr>
            <p:cNvPr id="139289" name="Rectangle 25"/>
            <p:cNvSpPr>
              <a:spLocks noChangeArrowheads="1"/>
            </p:cNvSpPr>
            <p:nvPr/>
          </p:nvSpPr>
          <p:spPr bwMode="auto">
            <a:xfrm>
              <a:off x="5895" y="7368"/>
              <a:ext cx="840" cy="468"/>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测试</a:t>
              </a:r>
            </a:p>
          </p:txBody>
        </p:sp>
        <p:sp>
          <p:nvSpPr>
            <p:cNvPr id="139290" name="Rectangle 26"/>
            <p:cNvSpPr>
              <a:spLocks noChangeArrowheads="1"/>
            </p:cNvSpPr>
            <p:nvPr/>
          </p:nvSpPr>
          <p:spPr bwMode="auto">
            <a:xfrm>
              <a:off x="7470" y="7524"/>
              <a:ext cx="855" cy="684"/>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变更管理</a:t>
              </a:r>
            </a:p>
          </p:txBody>
        </p:sp>
        <p:sp>
          <p:nvSpPr>
            <p:cNvPr id="139291" name="Rectangle 27"/>
            <p:cNvSpPr>
              <a:spLocks noChangeArrowheads="1"/>
            </p:cNvSpPr>
            <p:nvPr/>
          </p:nvSpPr>
          <p:spPr bwMode="auto">
            <a:xfrm>
              <a:off x="8625" y="8304"/>
              <a:ext cx="855" cy="468"/>
            </a:xfrm>
            <a:prstGeom prst="rect">
              <a:avLst/>
            </a:prstGeom>
            <a:solidFill>
              <a:srgbClr val="FFFFFF"/>
            </a:solidFill>
            <a:ln w="9525">
              <a:noFill/>
              <a:miter lim="800000"/>
              <a:headEnd/>
              <a:tailEnd/>
            </a:ln>
            <a:effectLst/>
          </p:spPr>
          <p:txBody>
            <a:bodyPr/>
            <a:lstStyle/>
            <a:p>
              <a:pPr algn="ctr" eaLnBrk="0" hangingPunct="0"/>
              <a:r>
                <a:rPr lang="zh-CN" altLang="en-US">
                  <a:solidFill>
                    <a:schemeClr val="accent1"/>
                  </a:solidFill>
                  <a:latin typeface="Times New Roman" pitchFamily="18" charset="0"/>
                </a:rPr>
                <a:t>培训</a:t>
              </a:r>
            </a:p>
          </p:txBody>
        </p:sp>
        <p:sp>
          <p:nvSpPr>
            <p:cNvPr id="139292" name="Line 28"/>
            <p:cNvSpPr>
              <a:spLocks noChangeShapeType="1"/>
            </p:cNvSpPr>
            <p:nvPr/>
          </p:nvSpPr>
          <p:spPr bwMode="auto">
            <a:xfrm flipV="1">
              <a:off x="6255" y="7146"/>
              <a:ext cx="1230" cy="1712"/>
            </a:xfrm>
            <a:prstGeom prst="line">
              <a:avLst/>
            </a:prstGeom>
            <a:noFill/>
            <a:ln w="9525">
              <a:solidFill>
                <a:srgbClr val="000000"/>
              </a:solidFill>
              <a:round/>
              <a:headEnd/>
              <a:tailEnd/>
            </a:ln>
            <a:effectLst/>
          </p:spPr>
          <p:txBody>
            <a:bodyPr/>
            <a:lstStyle/>
            <a:p>
              <a:endParaRPr lang="zh-CN" altLang="en-US"/>
            </a:p>
          </p:txBody>
        </p:sp>
        <p:sp>
          <p:nvSpPr>
            <p:cNvPr id="139293" name="Line 29"/>
            <p:cNvSpPr>
              <a:spLocks noChangeShapeType="1"/>
            </p:cNvSpPr>
            <p:nvPr/>
          </p:nvSpPr>
          <p:spPr bwMode="auto">
            <a:xfrm>
              <a:off x="5205" y="7071"/>
              <a:ext cx="1050" cy="1814"/>
            </a:xfrm>
            <a:prstGeom prst="line">
              <a:avLst/>
            </a:prstGeom>
            <a:noFill/>
            <a:ln w="9525">
              <a:solidFill>
                <a:srgbClr val="000000"/>
              </a:solidFill>
              <a:round/>
              <a:headEnd/>
              <a:tailEnd/>
            </a:ln>
            <a:effectLst/>
          </p:spPr>
          <p:txBody>
            <a:bodyPr/>
            <a:lstStyle/>
            <a:p>
              <a:endParaRPr lang="zh-CN" altLang="en-US"/>
            </a:p>
          </p:txBody>
        </p:sp>
        <p:sp>
          <p:nvSpPr>
            <p:cNvPr id="139294" name="Rectangle 30"/>
            <p:cNvSpPr>
              <a:spLocks noChangeArrowheads="1"/>
            </p:cNvSpPr>
            <p:nvPr/>
          </p:nvSpPr>
          <p:spPr bwMode="auto">
            <a:xfrm>
              <a:off x="2220" y="9552"/>
              <a:ext cx="1470" cy="684"/>
            </a:xfrm>
            <a:prstGeom prst="rect">
              <a:avLst/>
            </a:prstGeom>
            <a:solidFill>
              <a:srgbClr val="FFFFFF"/>
            </a:solidFill>
            <a:ln w="9525">
              <a:noFill/>
              <a:miter lim="800000"/>
              <a:headEnd/>
              <a:tailEnd/>
            </a:ln>
            <a:effectLst/>
          </p:spPr>
          <p:txBody>
            <a:bodyPr/>
            <a:lstStyle/>
            <a:p>
              <a:pPr algn="just" eaLnBrk="0" hangingPunct="0"/>
              <a:r>
                <a:rPr lang="zh-CN" altLang="en-US">
                  <a:solidFill>
                    <a:schemeClr val="accent1"/>
                  </a:solidFill>
                  <a:latin typeface="Times New Roman" pitchFamily="18" charset="0"/>
                </a:rPr>
                <a:t>阶段4：</a:t>
              </a:r>
            </a:p>
            <a:p>
              <a:pPr algn="just" eaLnBrk="0" hangingPunct="0"/>
              <a:r>
                <a:rPr lang="zh-CN" altLang="en-US">
                  <a:solidFill>
                    <a:schemeClr val="accent1"/>
                  </a:solidFill>
                  <a:latin typeface="Times New Roman" pitchFamily="18" charset="0"/>
                </a:rPr>
                <a:t>运作管理</a:t>
              </a:r>
            </a:p>
          </p:txBody>
        </p:sp>
      </p:gr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zh-CN" altLang="en-US">
                <a:latin typeface="Times New Roman" pitchFamily="18" charset="0"/>
              </a:rPr>
              <a:t>风险评估主要活动</a:t>
            </a:r>
            <a:r>
              <a:rPr lang="zh-CN" altLang="en-US"/>
              <a:t> </a:t>
            </a:r>
          </a:p>
        </p:txBody>
      </p:sp>
      <p:grpSp>
        <p:nvGrpSpPr>
          <p:cNvPr id="2" name="Group 4"/>
          <p:cNvGrpSpPr>
            <a:grpSpLocks/>
          </p:cNvGrpSpPr>
          <p:nvPr/>
        </p:nvGrpSpPr>
        <p:grpSpPr bwMode="auto">
          <a:xfrm>
            <a:off x="990600" y="1219200"/>
            <a:ext cx="7239000" cy="5410200"/>
            <a:chOff x="2310" y="1440"/>
            <a:chExt cx="8313" cy="7176"/>
          </a:xfrm>
        </p:grpSpPr>
        <p:sp>
          <p:nvSpPr>
            <p:cNvPr id="140293" name="Rectangle 5"/>
            <p:cNvSpPr>
              <a:spLocks noChangeArrowheads="1"/>
            </p:cNvSpPr>
            <p:nvPr/>
          </p:nvSpPr>
          <p:spPr bwMode="auto">
            <a:xfrm>
              <a:off x="2310" y="1440"/>
              <a:ext cx="8295" cy="7176"/>
            </a:xfrm>
            <a:prstGeom prst="rect">
              <a:avLst/>
            </a:prstGeom>
            <a:solidFill>
              <a:srgbClr val="FFFFFF"/>
            </a:solidFill>
            <a:ln w="9525">
              <a:solidFill>
                <a:srgbClr val="000000"/>
              </a:solidFill>
              <a:prstDash val="dash"/>
              <a:miter lim="800000"/>
              <a:headEnd/>
              <a:tailEnd/>
            </a:ln>
            <a:effectLst/>
          </p:spPr>
          <p:txBody>
            <a:bodyPr/>
            <a:lstStyle/>
            <a:p>
              <a:endParaRPr lang="zh-CN" altLang="en-US"/>
            </a:p>
          </p:txBody>
        </p:sp>
        <p:sp>
          <p:nvSpPr>
            <p:cNvPr id="140294" name="Rectangle 6"/>
            <p:cNvSpPr>
              <a:spLocks noChangeArrowheads="1"/>
            </p:cNvSpPr>
            <p:nvPr/>
          </p:nvSpPr>
          <p:spPr bwMode="auto">
            <a:xfrm>
              <a:off x="2310" y="5652"/>
              <a:ext cx="8295" cy="1872"/>
            </a:xfrm>
            <a:prstGeom prst="rect">
              <a:avLst/>
            </a:prstGeom>
            <a:solidFill>
              <a:srgbClr val="FFFFFF"/>
            </a:solidFill>
            <a:ln w="9525">
              <a:solidFill>
                <a:srgbClr val="0000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风险管理阶段</a:t>
              </a:r>
            </a:p>
          </p:txBody>
        </p:sp>
        <p:sp>
          <p:nvSpPr>
            <p:cNvPr id="140295" name="Rectangle 7"/>
            <p:cNvSpPr>
              <a:spLocks noChangeArrowheads="1"/>
            </p:cNvSpPr>
            <p:nvPr/>
          </p:nvSpPr>
          <p:spPr bwMode="auto">
            <a:xfrm>
              <a:off x="2328" y="2688"/>
              <a:ext cx="8295" cy="1872"/>
            </a:xfrm>
            <a:prstGeom prst="rect">
              <a:avLst/>
            </a:prstGeom>
            <a:solidFill>
              <a:srgbClr val="FFFFFF"/>
            </a:solidFill>
            <a:ln w="9525">
              <a:solidFill>
                <a:srgbClr val="000000"/>
              </a:solidFill>
              <a:prstDash val="dash"/>
              <a:miter lim="800000"/>
              <a:headEnd/>
              <a:tailEnd/>
            </a:ln>
            <a:effectLst/>
          </p:spPr>
          <p:txBody>
            <a:bodyPr/>
            <a:lstStyle/>
            <a:p>
              <a:pPr algn="just" eaLnBrk="0" hangingPunct="0"/>
              <a:r>
                <a:rPr lang="zh-CN" altLang="en-US">
                  <a:solidFill>
                    <a:schemeClr val="accent1"/>
                  </a:solidFill>
                  <a:latin typeface="Times New Roman" pitchFamily="18" charset="0"/>
                </a:rPr>
                <a:t>风险分析阶段                 </a:t>
              </a:r>
            </a:p>
          </p:txBody>
        </p:sp>
        <p:sp>
          <p:nvSpPr>
            <p:cNvPr id="140296" name="Rectangle 8"/>
            <p:cNvSpPr>
              <a:spLocks noChangeArrowheads="1"/>
            </p:cNvSpPr>
            <p:nvPr/>
          </p:nvSpPr>
          <p:spPr bwMode="auto">
            <a:xfrm>
              <a:off x="5025" y="5808"/>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风险规划</a:t>
              </a:r>
            </a:p>
          </p:txBody>
        </p:sp>
        <p:sp>
          <p:nvSpPr>
            <p:cNvPr id="140297" name="Rectangle 9"/>
            <p:cNvSpPr>
              <a:spLocks noChangeArrowheads="1"/>
            </p:cNvSpPr>
            <p:nvPr/>
          </p:nvSpPr>
          <p:spPr bwMode="auto">
            <a:xfrm>
              <a:off x="5025" y="6276"/>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风险控制</a:t>
              </a:r>
            </a:p>
          </p:txBody>
        </p:sp>
        <p:sp>
          <p:nvSpPr>
            <p:cNvPr id="140298" name="Rectangle 10"/>
            <p:cNvSpPr>
              <a:spLocks noChangeArrowheads="1"/>
            </p:cNvSpPr>
            <p:nvPr/>
          </p:nvSpPr>
          <p:spPr bwMode="auto">
            <a:xfrm>
              <a:off x="5025" y="6744"/>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风险监督</a:t>
              </a:r>
            </a:p>
          </p:txBody>
        </p:sp>
        <p:sp>
          <p:nvSpPr>
            <p:cNvPr id="140299" name="Rectangle 11"/>
            <p:cNvSpPr>
              <a:spLocks noChangeArrowheads="1"/>
            </p:cNvSpPr>
            <p:nvPr/>
          </p:nvSpPr>
          <p:spPr bwMode="auto">
            <a:xfrm>
              <a:off x="4950" y="2844"/>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风险识别</a:t>
              </a:r>
            </a:p>
          </p:txBody>
        </p:sp>
        <p:sp>
          <p:nvSpPr>
            <p:cNvPr id="140300" name="Rectangle 12"/>
            <p:cNvSpPr>
              <a:spLocks noChangeArrowheads="1"/>
            </p:cNvSpPr>
            <p:nvPr/>
          </p:nvSpPr>
          <p:spPr bwMode="auto">
            <a:xfrm>
              <a:off x="4950" y="3318"/>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风险估计</a:t>
              </a:r>
            </a:p>
          </p:txBody>
        </p:sp>
        <p:sp>
          <p:nvSpPr>
            <p:cNvPr id="140301" name="Rectangle 13"/>
            <p:cNvSpPr>
              <a:spLocks noChangeArrowheads="1"/>
            </p:cNvSpPr>
            <p:nvPr/>
          </p:nvSpPr>
          <p:spPr bwMode="auto">
            <a:xfrm>
              <a:off x="4950" y="3786"/>
              <a:ext cx="283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风险评价</a:t>
              </a:r>
            </a:p>
          </p:txBody>
        </p:sp>
        <p:sp>
          <p:nvSpPr>
            <p:cNvPr id="140302" name="Rectangle 14"/>
            <p:cNvSpPr>
              <a:spLocks noChangeArrowheads="1"/>
            </p:cNvSpPr>
            <p:nvPr/>
          </p:nvSpPr>
          <p:spPr bwMode="auto">
            <a:xfrm>
              <a:off x="3165" y="1752"/>
              <a:ext cx="1155" cy="468"/>
            </a:xfrm>
            <a:prstGeom prst="rect">
              <a:avLst/>
            </a:prstGeom>
            <a:solidFill>
              <a:srgbClr val="FFFFFF"/>
            </a:solidFill>
            <a:ln w="9525">
              <a:solidFill>
                <a:srgbClr val="000000"/>
              </a:solidFill>
              <a:miter lim="800000"/>
              <a:headEnd/>
              <a:tailEnd/>
            </a:ln>
            <a:effectLst/>
          </p:spPr>
          <p:txBody>
            <a:bodyPr/>
            <a:lstStyle/>
            <a:p>
              <a:pPr algn="just" eaLnBrk="0" hangingPunct="0"/>
              <a:r>
                <a:rPr lang="en-US" altLang="zh-CN">
                  <a:solidFill>
                    <a:schemeClr val="accent1"/>
                  </a:solidFill>
                  <a:latin typeface="Times New Roman" pitchFamily="18" charset="0"/>
                </a:rPr>
                <a:t>IT</a:t>
              </a:r>
              <a:r>
                <a:rPr lang="zh-CN" altLang="en-US">
                  <a:solidFill>
                    <a:schemeClr val="accent1"/>
                  </a:solidFill>
                  <a:latin typeface="Times New Roman" pitchFamily="18" charset="0"/>
                </a:rPr>
                <a:t>资产</a:t>
              </a:r>
            </a:p>
          </p:txBody>
        </p:sp>
        <p:sp>
          <p:nvSpPr>
            <p:cNvPr id="140303" name="Rectangle 15"/>
            <p:cNvSpPr>
              <a:spLocks noChangeArrowheads="1"/>
            </p:cNvSpPr>
            <p:nvPr/>
          </p:nvSpPr>
          <p:spPr bwMode="auto">
            <a:xfrm>
              <a:off x="4740" y="1752"/>
              <a:ext cx="1155" cy="468"/>
            </a:xfrm>
            <a:prstGeom prst="rect">
              <a:avLst/>
            </a:prstGeom>
            <a:solidFill>
              <a:srgbClr val="FFFFFF"/>
            </a:solidFill>
            <a:ln w="9525">
              <a:solidFill>
                <a:srgbClr val="000000"/>
              </a:solidFill>
              <a:miter lim="800000"/>
              <a:headEnd/>
              <a:tailEnd/>
            </a:ln>
            <a:effectLst/>
          </p:spPr>
          <p:txBody>
            <a:bodyPr/>
            <a:lstStyle/>
            <a:p>
              <a:pPr algn="just" eaLnBrk="0" hangingPunct="0"/>
              <a:r>
                <a:rPr lang="zh-CN" altLang="en-US">
                  <a:solidFill>
                    <a:schemeClr val="accent1"/>
                  </a:solidFill>
                  <a:latin typeface="Times New Roman" pitchFamily="18" charset="0"/>
                </a:rPr>
                <a:t>潜在威胁</a:t>
              </a:r>
            </a:p>
          </p:txBody>
        </p:sp>
        <p:sp>
          <p:nvSpPr>
            <p:cNvPr id="140304" name="Rectangle 16"/>
            <p:cNvSpPr>
              <a:spLocks noChangeArrowheads="1"/>
            </p:cNvSpPr>
            <p:nvPr/>
          </p:nvSpPr>
          <p:spPr bwMode="auto">
            <a:xfrm>
              <a:off x="6420" y="1752"/>
              <a:ext cx="1155" cy="468"/>
            </a:xfrm>
            <a:prstGeom prst="rect">
              <a:avLst/>
            </a:prstGeom>
            <a:solidFill>
              <a:srgbClr val="FFFFFF"/>
            </a:solidFill>
            <a:ln w="9525">
              <a:solidFill>
                <a:srgbClr val="000000"/>
              </a:solidFill>
              <a:miter lim="800000"/>
              <a:headEnd/>
              <a:tailEnd/>
            </a:ln>
            <a:effectLst/>
          </p:spPr>
          <p:txBody>
            <a:bodyPr/>
            <a:lstStyle/>
            <a:p>
              <a:pPr algn="just" eaLnBrk="0" hangingPunct="0"/>
              <a:r>
                <a:rPr lang="zh-CN" altLang="en-US">
                  <a:solidFill>
                    <a:schemeClr val="accent1"/>
                  </a:solidFill>
                  <a:latin typeface="Times New Roman" pitchFamily="18" charset="0"/>
                </a:rPr>
                <a:t>可能弱点</a:t>
              </a:r>
            </a:p>
          </p:txBody>
        </p:sp>
        <p:sp>
          <p:nvSpPr>
            <p:cNvPr id="140305" name="Rectangle 17"/>
            <p:cNvSpPr>
              <a:spLocks noChangeArrowheads="1"/>
            </p:cNvSpPr>
            <p:nvPr/>
          </p:nvSpPr>
          <p:spPr bwMode="auto">
            <a:xfrm>
              <a:off x="5850" y="4872"/>
              <a:ext cx="115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风险</a:t>
              </a:r>
            </a:p>
          </p:txBody>
        </p:sp>
        <p:sp>
          <p:nvSpPr>
            <p:cNvPr id="140306" name="Line 18"/>
            <p:cNvSpPr>
              <a:spLocks noChangeShapeType="1"/>
            </p:cNvSpPr>
            <p:nvPr/>
          </p:nvSpPr>
          <p:spPr bwMode="auto">
            <a:xfrm>
              <a:off x="6420" y="4560"/>
              <a:ext cx="0" cy="312"/>
            </a:xfrm>
            <a:prstGeom prst="line">
              <a:avLst/>
            </a:prstGeom>
            <a:noFill/>
            <a:ln w="9525">
              <a:solidFill>
                <a:srgbClr val="000000"/>
              </a:solidFill>
              <a:round/>
              <a:headEnd/>
              <a:tailEnd/>
            </a:ln>
            <a:effectLst/>
          </p:spPr>
          <p:txBody>
            <a:bodyPr/>
            <a:lstStyle/>
            <a:p>
              <a:endParaRPr lang="zh-CN" altLang="en-US"/>
            </a:p>
          </p:txBody>
        </p:sp>
        <p:sp>
          <p:nvSpPr>
            <p:cNvPr id="140307" name="Line 19"/>
            <p:cNvSpPr>
              <a:spLocks noChangeShapeType="1"/>
            </p:cNvSpPr>
            <p:nvPr/>
          </p:nvSpPr>
          <p:spPr bwMode="auto">
            <a:xfrm>
              <a:off x="6420" y="5340"/>
              <a:ext cx="0" cy="312"/>
            </a:xfrm>
            <a:prstGeom prst="line">
              <a:avLst/>
            </a:prstGeom>
            <a:noFill/>
            <a:ln w="9525">
              <a:solidFill>
                <a:srgbClr val="000000"/>
              </a:solidFill>
              <a:round/>
              <a:headEnd/>
              <a:tailEnd/>
            </a:ln>
            <a:effectLst/>
          </p:spPr>
          <p:txBody>
            <a:bodyPr/>
            <a:lstStyle/>
            <a:p>
              <a:endParaRPr lang="zh-CN" altLang="en-US"/>
            </a:p>
          </p:txBody>
        </p:sp>
        <p:sp>
          <p:nvSpPr>
            <p:cNvPr id="140308" name="Rectangle 20"/>
            <p:cNvSpPr>
              <a:spLocks noChangeArrowheads="1"/>
            </p:cNvSpPr>
            <p:nvPr/>
          </p:nvSpPr>
          <p:spPr bwMode="auto">
            <a:xfrm>
              <a:off x="5940" y="7836"/>
              <a:ext cx="1155" cy="468"/>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策略</a:t>
              </a:r>
            </a:p>
          </p:txBody>
        </p:sp>
        <p:sp>
          <p:nvSpPr>
            <p:cNvPr id="140309" name="Line 21"/>
            <p:cNvSpPr>
              <a:spLocks noChangeShapeType="1"/>
            </p:cNvSpPr>
            <p:nvPr/>
          </p:nvSpPr>
          <p:spPr bwMode="auto">
            <a:xfrm>
              <a:off x="6465" y="7524"/>
              <a:ext cx="0" cy="312"/>
            </a:xfrm>
            <a:prstGeom prst="line">
              <a:avLst/>
            </a:prstGeom>
            <a:noFill/>
            <a:ln w="9525">
              <a:solidFill>
                <a:srgbClr val="000000"/>
              </a:solidFill>
              <a:round/>
              <a:headEnd/>
              <a:tailEnd/>
            </a:ln>
            <a:effectLst/>
          </p:spPr>
          <p:txBody>
            <a:bodyPr/>
            <a:lstStyle/>
            <a:p>
              <a:endParaRPr lang="zh-CN" altLang="en-US"/>
            </a:p>
          </p:txBody>
        </p:sp>
        <p:sp>
          <p:nvSpPr>
            <p:cNvPr id="140310" name="Rectangle 22"/>
            <p:cNvSpPr>
              <a:spLocks noChangeArrowheads="1"/>
            </p:cNvSpPr>
            <p:nvPr/>
          </p:nvSpPr>
          <p:spPr bwMode="auto">
            <a:xfrm>
              <a:off x="7995" y="1752"/>
              <a:ext cx="1155" cy="468"/>
            </a:xfrm>
            <a:prstGeom prst="rect">
              <a:avLst/>
            </a:prstGeom>
            <a:solidFill>
              <a:srgbClr val="FFFFFF"/>
            </a:solidFill>
            <a:ln w="9525">
              <a:solidFill>
                <a:srgbClr val="000000"/>
              </a:solidFill>
              <a:miter lim="800000"/>
              <a:headEnd/>
              <a:tailEnd/>
            </a:ln>
            <a:effectLst/>
          </p:spPr>
          <p:txBody>
            <a:bodyPr/>
            <a:lstStyle/>
            <a:p>
              <a:pPr algn="just" eaLnBrk="0" hangingPunct="0"/>
              <a:r>
                <a:rPr lang="zh-CN" altLang="en-US">
                  <a:solidFill>
                    <a:schemeClr val="accent1"/>
                  </a:solidFill>
                  <a:latin typeface="Times New Roman" pitchFamily="18" charset="0"/>
                </a:rPr>
                <a:t>。。。</a:t>
              </a:r>
            </a:p>
          </p:txBody>
        </p:sp>
        <p:sp>
          <p:nvSpPr>
            <p:cNvPr id="140311" name="Line 23"/>
            <p:cNvSpPr>
              <a:spLocks noChangeShapeType="1"/>
            </p:cNvSpPr>
            <p:nvPr/>
          </p:nvSpPr>
          <p:spPr bwMode="auto">
            <a:xfrm>
              <a:off x="3585" y="2220"/>
              <a:ext cx="2625" cy="468"/>
            </a:xfrm>
            <a:prstGeom prst="line">
              <a:avLst/>
            </a:prstGeom>
            <a:noFill/>
            <a:ln w="9525">
              <a:solidFill>
                <a:srgbClr val="000000"/>
              </a:solidFill>
              <a:round/>
              <a:headEnd/>
              <a:tailEnd/>
            </a:ln>
            <a:effectLst/>
          </p:spPr>
          <p:txBody>
            <a:bodyPr/>
            <a:lstStyle/>
            <a:p>
              <a:endParaRPr lang="zh-CN" altLang="en-US"/>
            </a:p>
          </p:txBody>
        </p:sp>
        <p:sp>
          <p:nvSpPr>
            <p:cNvPr id="140312" name="Line 24"/>
            <p:cNvSpPr>
              <a:spLocks noChangeShapeType="1"/>
            </p:cNvSpPr>
            <p:nvPr/>
          </p:nvSpPr>
          <p:spPr bwMode="auto">
            <a:xfrm>
              <a:off x="5370" y="2220"/>
              <a:ext cx="840" cy="468"/>
            </a:xfrm>
            <a:prstGeom prst="line">
              <a:avLst/>
            </a:prstGeom>
            <a:noFill/>
            <a:ln w="9525">
              <a:solidFill>
                <a:srgbClr val="000000"/>
              </a:solidFill>
              <a:round/>
              <a:headEnd/>
              <a:tailEnd/>
            </a:ln>
            <a:effectLst/>
          </p:spPr>
          <p:txBody>
            <a:bodyPr/>
            <a:lstStyle/>
            <a:p>
              <a:endParaRPr lang="zh-CN" altLang="en-US"/>
            </a:p>
          </p:txBody>
        </p:sp>
        <p:sp>
          <p:nvSpPr>
            <p:cNvPr id="140313" name="Line 25"/>
            <p:cNvSpPr>
              <a:spLocks noChangeShapeType="1"/>
            </p:cNvSpPr>
            <p:nvPr/>
          </p:nvSpPr>
          <p:spPr bwMode="auto">
            <a:xfrm flipH="1">
              <a:off x="6210" y="2220"/>
              <a:ext cx="735" cy="468"/>
            </a:xfrm>
            <a:prstGeom prst="line">
              <a:avLst/>
            </a:prstGeom>
            <a:noFill/>
            <a:ln w="9525">
              <a:solidFill>
                <a:srgbClr val="000000"/>
              </a:solidFill>
              <a:round/>
              <a:headEnd/>
              <a:tailEnd/>
            </a:ln>
            <a:effectLst/>
          </p:spPr>
          <p:txBody>
            <a:bodyPr/>
            <a:lstStyle/>
            <a:p>
              <a:endParaRPr lang="zh-CN" altLang="en-US"/>
            </a:p>
          </p:txBody>
        </p:sp>
        <p:sp>
          <p:nvSpPr>
            <p:cNvPr id="140314" name="Line 26"/>
            <p:cNvSpPr>
              <a:spLocks noChangeShapeType="1"/>
            </p:cNvSpPr>
            <p:nvPr/>
          </p:nvSpPr>
          <p:spPr bwMode="auto">
            <a:xfrm flipV="1">
              <a:off x="6210" y="2220"/>
              <a:ext cx="2310" cy="468"/>
            </a:xfrm>
            <a:prstGeom prst="line">
              <a:avLst/>
            </a:prstGeom>
            <a:noFill/>
            <a:ln w="9525">
              <a:solidFill>
                <a:srgbClr val="000000"/>
              </a:solidFill>
              <a:round/>
              <a:headEnd/>
              <a:tailEnd/>
            </a:ln>
            <a:effectLst/>
          </p:spPr>
          <p:txBody>
            <a:bodyPr/>
            <a:lstStyle/>
            <a:p>
              <a:endParaRPr lang="zh-CN" altLang="en-US"/>
            </a:p>
          </p:txBody>
        </p:sp>
      </p:gr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altLang="zh-CN"/>
              <a:t>IT</a:t>
            </a:r>
            <a:r>
              <a:rPr lang="zh-CN" altLang="en-US"/>
              <a:t>服务财务管理 </a:t>
            </a:r>
          </a:p>
        </p:txBody>
      </p:sp>
      <p:sp>
        <p:nvSpPr>
          <p:cNvPr id="129027" name="Rectangle 3"/>
          <p:cNvSpPr>
            <a:spLocks noGrp="1" noChangeArrowheads="1"/>
          </p:cNvSpPr>
          <p:nvPr>
            <p:ph type="body" idx="1"/>
          </p:nvPr>
        </p:nvSpPr>
        <p:spPr/>
        <p:txBody>
          <a:bodyPr/>
          <a:lstStyle/>
          <a:p>
            <a:r>
              <a:rPr lang="en-US" altLang="zh-CN"/>
              <a:t>IT</a:t>
            </a:r>
            <a:r>
              <a:rPr lang="zh-CN" altLang="en-US"/>
              <a:t>财务管理（</a:t>
            </a:r>
            <a:r>
              <a:rPr lang="en-US" altLang="zh-CN"/>
              <a:t>Financial Management for IT Service</a:t>
            </a:r>
            <a:r>
              <a:rPr lang="zh-CN" altLang="en-US"/>
              <a:t>）是在提供深入了解</a:t>
            </a:r>
            <a:r>
              <a:rPr lang="en-US" altLang="zh-CN"/>
              <a:t>IT</a:t>
            </a:r>
            <a:r>
              <a:rPr lang="zh-CN" altLang="en-US"/>
              <a:t>服务管理流程得基础上，对监督和</a:t>
            </a:r>
            <a:r>
              <a:rPr lang="en-US" altLang="zh-CN"/>
              <a:t>IT</a:t>
            </a:r>
            <a:r>
              <a:rPr lang="zh-CN" altLang="en-US"/>
              <a:t>恢复运作的费用及成本重新分配进行正确管理得程序，其目标是帮</a:t>
            </a:r>
            <a:r>
              <a:rPr lang="en-US" altLang="zh-CN"/>
              <a:t>IT</a:t>
            </a:r>
            <a:r>
              <a:rPr lang="zh-CN" altLang="en-US"/>
              <a:t>部门在提供服务的同时加强成本效益核算，以合理利用</a:t>
            </a:r>
            <a:r>
              <a:rPr lang="en-US" altLang="zh-CN"/>
              <a:t>IT</a:t>
            </a:r>
            <a:r>
              <a:rPr lang="zh-CN" altLang="en-US"/>
              <a:t>资源、提高效益、提高财务资源使用的有效性。 </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zh-CN"/>
              <a:t>IT</a:t>
            </a:r>
            <a:r>
              <a:rPr lang="zh-CN" altLang="en-US"/>
              <a:t>服务成本构成要素 </a:t>
            </a:r>
          </a:p>
        </p:txBody>
      </p:sp>
      <p:grpSp>
        <p:nvGrpSpPr>
          <p:cNvPr id="2" name="Group 5"/>
          <p:cNvGrpSpPr>
            <a:grpSpLocks/>
          </p:cNvGrpSpPr>
          <p:nvPr/>
        </p:nvGrpSpPr>
        <p:grpSpPr bwMode="auto">
          <a:xfrm>
            <a:off x="827088" y="1412875"/>
            <a:ext cx="6840537" cy="5184775"/>
            <a:chOff x="2322" y="6668"/>
            <a:chExt cx="6750" cy="5332"/>
          </a:xfrm>
        </p:grpSpPr>
        <p:sp>
          <p:nvSpPr>
            <p:cNvPr id="114694" name="Rectangle 6"/>
            <p:cNvSpPr>
              <a:spLocks noChangeArrowheads="1"/>
            </p:cNvSpPr>
            <p:nvPr/>
          </p:nvSpPr>
          <p:spPr bwMode="auto">
            <a:xfrm>
              <a:off x="2322" y="9366"/>
              <a:ext cx="1155" cy="780"/>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a:t>
              </a:r>
            </a:p>
            <a:p>
              <a:pPr algn="ctr"/>
              <a:r>
                <a:rPr lang="zh-CN" altLang="en-US" sz="1600">
                  <a:solidFill>
                    <a:schemeClr val="accent1"/>
                  </a:solidFill>
                  <a:latin typeface="Times New Roman" pitchFamily="18" charset="0"/>
                </a:rPr>
                <a:t>总成本</a:t>
              </a:r>
              <a:endParaRPr lang="zh-CN" altLang="en-US" sz="1600">
                <a:solidFill>
                  <a:schemeClr val="accent1"/>
                </a:solidFill>
              </a:endParaRPr>
            </a:p>
          </p:txBody>
        </p:sp>
        <p:sp>
          <p:nvSpPr>
            <p:cNvPr id="114695" name="Line 7"/>
            <p:cNvSpPr>
              <a:spLocks noChangeShapeType="1"/>
            </p:cNvSpPr>
            <p:nvPr/>
          </p:nvSpPr>
          <p:spPr bwMode="auto">
            <a:xfrm>
              <a:off x="3477" y="9673"/>
              <a:ext cx="420" cy="0"/>
            </a:xfrm>
            <a:prstGeom prst="line">
              <a:avLst/>
            </a:prstGeom>
            <a:noFill/>
            <a:ln w="9525">
              <a:solidFill>
                <a:srgbClr val="FFFF00"/>
              </a:solidFill>
              <a:round/>
              <a:headEnd/>
              <a:tailEnd/>
            </a:ln>
            <a:effectLst/>
          </p:spPr>
          <p:txBody>
            <a:bodyPr/>
            <a:lstStyle/>
            <a:p>
              <a:endParaRPr lang="zh-CN" altLang="en-US"/>
            </a:p>
          </p:txBody>
        </p:sp>
        <p:sp>
          <p:nvSpPr>
            <p:cNvPr id="114696" name="Line 8"/>
            <p:cNvSpPr>
              <a:spLocks noChangeShapeType="1"/>
            </p:cNvSpPr>
            <p:nvPr/>
          </p:nvSpPr>
          <p:spPr bwMode="auto">
            <a:xfrm>
              <a:off x="3897" y="8687"/>
              <a:ext cx="0" cy="2485"/>
            </a:xfrm>
            <a:prstGeom prst="line">
              <a:avLst/>
            </a:prstGeom>
            <a:noFill/>
            <a:ln w="9525">
              <a:solidFill>
                <a:srgbClr val="FFFF00"/>
              </a:solidFill>
              <a:round/>
              <a:headEnd/>
              <a:tailEnd/>
            </a:ln>
            <a:effectLst/>
          </p:spPr>
          <p:txBody>
            <a:bodyPr/>
            <a:lstStyle/>
            <a:p>
              <a:endParaRPr lang="zh-CN" altLang="en-US"/>
            </a:p>
          </p:txBody>
        </p:sp>
        <p:sp>
          <p:nvSpPr>
            <p:cNvPr id="114697" name="Rectangle 9"/>
            <p:cNvSpPr>
              <a:spLocks noChangeArrowheads="1"/>
            </p:cNvSpPr>
            <p:nvPr/>
          </p:nvSpPr>
          <p:spPr bwMode="auto">
            <a:xfrm>
              <a:off x="4947" y="6668"/>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硬件成本</a:t>
              </a:r>
              <a:endParaRPr lang="zh-CN" altLang="en-US" sz="1600">
                <a:solidFill>
                  <a:schemeClr val="accent1"/>
                </a:solidFill>
              </a:endParaRPr>
            </a:p>
          </p:txBody>
        </p:sp>
        <p:sp>
          <p:nvSpPr>
            <p:cNvPr id="114698" name="Rectangle 10"/>
            <p:cNvSpPr>
              <a:spLocks noChangeArrowheads="1"/>
            </p:cNvSpPr>
            <p:nvPr/>
          </p:nvSpPr>
          <p:spPr bwMode="auto">
            <a:xfrm>
              <a:off x="4947" y="7350"/>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软件成本</a:t>
              </a:r>
              <a:endParaRPr lang="zh-CN" altLang="en-US" sz="1600">
                <a:solidFill>
                  <a:schemeClr val="accent1"/>
                </a:solidFill>
              </a:endParaRPr>
            </a:p>
          </p:txBody>
        </p:sp>
        <p:sp>
          <p:nvSpPr>
            <p:cNvPr id="114699" name="Rectangle 11"/>
            <p:cNvSpPr>
              <a:spLocks noChangeArrowheads="1"/>
            </p:cNvSpPr>
            <p:nvPr/>
          </p:nvSpPr>
          <p:spPr bwMode="auto">
            <a:xfrm>
              <a:off x="4947" y="8081"/>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人力资源成本</a:t>
              </a:r>
              <a:endParaRPr lang="zh-CN" altLang="en-US" sz="1600">
                <a:solidFill>
                  <a:schemeClr val="accent1"/>
                </a:solidFill>
              </a:endParaRPr>
            </a:p>
          </p:txBody>
        </p:sp>
        <p:sp>
          <p:nvSpPr>
            <p:cNvPr id="114700" name="Rectangle 12"/>
            <p:cNvSpPr>
              <a:spLocks noChangeArrowheads="1"/>
            </p:cNvSpPr>
            <p:nvPr/>
          </p:nvSpPr>
          <p:spPr bwMode="auto">
            <a:xfrm>
              <a:off x="4947" y="8712"/>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外包服务成本</a:t>
              </a:r>
              <a:endParaRPr lang="zh-CN" altLang="en-US" sz="1600">
                <a:solidFill>
                  <a:schemeClr val="accent1"/>
                </a:solidFill>
              </a:endParaRPr>
            </a:p>
          </p:txBody>
        </p:sp>
        <p:sp>
          <p:nvSpPr>
            <p:cNvPr id="114701" name="Rectangle 13"/>
            <p:cNvSpPr>
              <a:spLocks noChangeArrowheads="1"/>
            </p:cNvSpPr>
            <p:nvPr/>
          </p:nvSpPr>
          <p:spPr bwMode="auto">
            <a:xfrm>
              <a:off x="4947" y="9544"/>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建筑成本</a:t>
              </a:r>
              <a:endParaRPr lang="zh-CN" altLang="en-US" sz="1600">
                <a:solidFill>
                  <a:schemeClr val="accent1"/>
                </a:solidFill>
              </a:endParaRPr>
            </a:p>
          </p:txBody>
        </p:sp>
        <p:sp>
          <p:nvSpPr>
            <p:cNvPr id="114702" name="Rectangle 14"/>
            <p:cNvSpPr>
              <a:spLocks noChangeArrowheads="1"/>
            </p:cNvSpPr>
            <p:nvPr/>
          </p:nvSpPr>
          <p:spPr bwMode="auto">
            <a:xfrm>
              <a:off x="4947" y="10226"/>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转移成本</a:t>
              </a:r>
              <a:endParaRPr lang="zh-CN" altLang="en-US" sz="1600">
                <a:solidFill>
                  <a:schemeClr val="accent1"/>
                </a:solidFill>
              </a:endParaRPr>
            </a:p>
          </p:txBody>
        </p:sp>
        <p:sp>
          <p:nvSpPr>
            <p:cNvPr id="114703" name="Rectangle 15"/>
            <p:cNvSpPr>
              <a:spLocks noChangeArrowheads="1"/>
            </p:cNvSpPr>
            <p:nvPr/>
          </p:nvSpPr>
          <p:spPr bwMode="auto">
            <a:xfrm>
              <a:off x="4947" y="10957"/>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期间成本</a:t>
              </a:r>
              <a:endParaRPr lang="zh-CN" altLang="en-US" sz="1600">
                <a:solidFill>
                  <a:schemeClr val="accent1"/>
                </a:solidFill>
              </a:endParaRPr>
            </a:p>
          </p:txBody>
        </p:sp>
        <p:sp>
          <p:nvSpPr>
            <p:cNvPr id="114704" name="Line 16"/>
            <p:cNvSpPr>
              <a:spLocks noChangeShapeType="1"/>
            </p:cNvSpPr>
            <p:nvPr/>
          </p:nvSpPr>
          <p:spPr bwMode="auto">
            <a:xfrm>
              <a:off x="3897" y="8686"/>
              <a:ext cx="420" cy="0"/>
            </a:xfrm>
            <a:prstGeom prst="line">
              <a:avLst/>
            </a:prstGeom>
            <a:noFill/>
            <a:ln w="9525">
              <a:solidFill>
                <a:srgbClr val="FFFF00"/>
              </a:solidFill>
              <a:round/>
              <a:headEnd/>
              <a:tailEnd/>
            </a:ln>
            <a:effectLst/>
          </p:spPr>
          <p:txBody>
            <a:bodyPr/>
            <a:lstStyle/>
            <a:p>
              <a:endParaRPr lang="zh-CN" altLang="en-US"/>
            </a:p>
          </p:txBody>
        </p:sp>
        <p:sp>
          <p:nvSpPr>
            <p:cNvPr id="114705" name="Line 17"/>
            <p:cNvSpPr>
              <a:spLocks noChangeShapeType="1"/>
            </p:cNvSpPr>
            <p:nvPr/>
          </p:nvSpPr>
          <p:spPr bwMode="auto">
            <a:xfrm>
              <a:off x="4317" y="6915"/>
              <a:ext cx="0" cy="3558"/>
            </a:xfrm>
            <a:prstGeom prst="line">
              <a:avLst/>
            </a:prstGeom>
            <a:noFill/>
            <a:ln w="9525">
              <a:solidFill>
                <a:srgbClr val="FFFF00"/>
              </a:solidFill>
              <a:round/>
              <a:headEnd/>
              <a:tailEnd/>
            </a:ln>
            <a:effectLst/>
          </p:spPr>
          <p:txBody>
            <a:bodyPr/>
            <a:lstStyle/>
            <a:p>
              <a:endParaRPr lang="zh-CN" altLang="en-US"/>
            </a:p>
          </p:txBody>
        </p:sp>
        <p:sp>
          <p:nvSpPr>
            <p:cNvPr id="114706" name="Line 18"/>
            <p:cNvSpPr>
              <a:spLocks noChangeShapeType="1"/>
            </p:cNvSpPr>
            <p:nvPr/>
          </p:nvSpPr>
          <p:spPr bwMode="auto">
            <a:xfrm>
              <a:off x="4317" y="6900"/>
              <a:ext cx="630" cy="0"/>
            </a:xfrm>
            <a:prstGeom prst="line">
              <a:avLst/>
            </a:prstGeom>
            <a:noFill/>
            <a:ln w="9525">
              <a:solidFill>
                <a:srgbClr val="FFFF00"/>
              </a:solidFill>
              <a:round/>
              <a:headEnd/>
              <a:tailEnd/>
            </a:ln>
            <a:effectLst/>
          </p:spPr>
          <p:txBody>
            <a:bodyPr/>
            <a:lstStyle/>
            <a:p>
              <a:endParaRPr lang="zh-CN" altLang="en-US"/>
            </a:p>
          </p:txBody>
        </p:sp>
        <p:sp>
          <p:nvSpPr>
            <p:cNvPr id="114707" name="Line 19"/>
            <p:cNvSpPr>
              <a:spLocks noChangeShapeType="1"/>
            </p:cNvSpPr>
            <p:nvPr/>
          </p:nvSpPr>
          <p:spPr bwMode="auto">
            <a:xfrm>
              <a:off x="4317" y="7580"/>
              <a:ext cx="630" cy="0"/>
            </a:xfrm>
            <a:prstGeom prst="line">
              <a:avLst/>
            </a:prstGeom>
            <a:noFill/>
            <a:ln w="9525">
              <a:solidFill>
                <a:srgbClr val="FFFF00"/>
              </a:solidFill>
              <a:round/>
              <a:headEnd/>
              <a:tailEnd/>
            </a:ln>
            <a:effectLst/>
          </p:spPr>
          <p:txBody>
            <a:bodyPr/>
            <a:lstStyle/>
            <a:p>
              <a:endParaRPr lang="zh-CN" altLang="en-US"/>
            </a:p>
          </p:txBody>
        </p:sp>
        <p:sp>
          <p:nvSpPr>
            <p:cNvPr id="114708" name="Line 20"/>
            <p:cNvSpPr>
              <a:spLocks noChangeShapeType="1"/>
            </p:cNvSpPr>
            <p:nvPr/>
          </p:nvSpPr>
          <p:spPr bwMode="auto">
            <a:xfrm>
              <a:off x="4317" y="8289"/>
              <a:ext cx="630" cy="0"/>
            </a:xfrm>
            <a:prstGeom prst="line">
              <a:avLst/>
            </a:prstGeom>
            <a:noFill/>
            <a:ln w="9525">
              <a:solidFill>
                <a:srgbClr val="FFFF00"/>
              </a:solidFill>
              <a:round/>
              <a:headEnd/>
              <a:tailEnd/>
            </a:ln>
            <a:effectLst/>
          </p:spPr>
          <p:txBody>
            <a:bodyPr/>
            <a:lstStyle/>
            <a:p>
              <a:endParaRPr lang="zh-CN" altLang="en-US"/>
            </a:p>
          </p:txBody>
        </p:sp>
        <p:sp>
          <p:nvSpPr>
            <p:cNvPr id="114709" name="Line 21"/>
            <p:cNvSpPr>
              <a:spLocks noChangeShapeType="1"/>
            </p:cNvSpPr>
            <p:nvPr/>
          </p:nvSpPr>
          <p:spPr bwMode="auto">
            <a:xfrm>
              <a:off x="4317" y="8979"/>
              <a:ext cx="630" cy="0"/>
            </a:xfrm>
            <a:prstGeom prst="line">
              <a:avLst/>
            </a:prstGeom>
            <a:noFill/>
            <a:ln w="9525">
              <a:solidFill>
                <a:srgbClr val="FFFF00"/>
              </a:solidFill>
              <a:round/>
              <a:headEnd/>
              <a:tailEnd/>
            </a:ln>
            <a:effectLst/>
          </p:spPr>
          <p:txBody>
            <a:bodyPr/>
            <a:lstStyle/>
            <a:p>
              <a:endParaRPr lang="zh-CN" altLang="en-US"/>
            </a:p>
          </p:txBody>
        </p:sp>
        <p:sp>
          <p:nvSpPr>
            <p:cNvPr id="114710" name="Line 22"/>
            <p:cNvSpPr>
              <a:spLocks noChangeShapeType="1"/>
            </p:cNvSpPr>
            <p:nvPr/>
          </p:nvSpPr>
          <p:spPr bwMode="auto">
            <a:xfrm>
              <a:off x="4317" y="9718"/>
              <a:ext cx="630" cy="0"/>
            </a:xfrm>
            <a:prstGeom prst="line">
              <a:avLst/>
            </a:prstGeom>
            <a:noFill/>
            <a:ln w="9525">
              <a:solidFill>
                <a:srgbClr val="FFFF00"/>
              </a:solidFill>
              <a:round/>
              <a:headEnd/>
              <a:tailEnd/>
            </a:ln>
            <a:effectLst/>
          </p:spPr>
          <p:txBody>
            <a:bodyPr/>
            <a:lstStyle/>
            <a:p>
              <a:endParaRPr lang="zh-CN" altLang="en-US"/>
            </a:p>
          </p:txBody>
        </p:sp>
        <p:sp>
          <p:nvSpPr>
            <p:cNvPr id="114711" name="Line 23"/>
            <p:cNvSpPr>
              <a:spLocks noChangeShapeType="1"/>
            </p:cNvSpPr>
            <p:nvPr/>
          </p:nvSpPr>
          <p:spPr bwMode="auto">
            <a:xfrm>
              <a:off x="4317" y="10494"/>
              <a:ext cx="630" cy="0"/>
            </a:xfrm>
            <a:prstGeom prst="line">
              <a:avLst/>
            </a:prstGeom>
            <a:noFill/>
            <a:ln w="9525">
              <a:solidFill>
                <a:srgbClr val="FFFF00"/>
              </a:solidFill>
              <a:round/>
              <a:headEnd/>
              <a:tailEnd/>
            </a:ln>
            <a:effectLst/>
          </p:spPr>
          <p:txBody>
            <a:bodyPr/>
            <a:lstStyle/>
            <a:p>
              <a:endParaRPr lang="zh-CN" altLang="en-US"/>
            </a:p>
          </p:txBody>
        </p:sp>
        <p:sp>
          <p:nvSpPr>
            <p:cNvPr id="114712" name="Line 24"/>
            <p:cNvSpPr>
              <a:spLocks noChangeShapeType="1"/>
            </p:cNvSpPr>
            <p:nvPr/>
          </p:nvSpPr>
          <p:spPr bwMode="auto">
            <a:xfrm>
              <a:off x="3897" y="11189"/>
              <a:ext cx="1050" cy="0"/>
            </a:xfrm>
            <a:prstGeom prst="line">
              <a:avLst/>
            </a:prstGeom>
            <a:noFill/>
            <a:ln w="9525">
              <a:solidFill>
                <a:srgbClr val="FFFF00"/>
              </a:solidFill>
              <a:round/>
              <a:headEnd/>
              <a:tailEnd/>
            </a:ln>
            <a:effectLst/>
          </p:spPr>
          <p:txBody>
            <a:bodyPr/>
            <a:lstStyle/>
            <a:p>
              <a:endParaRPr lang="zh-CN" altLang="en-US"/>
            </a:p>
          </p:txBody>
        </p:sp>
        <p:sp>
          <p:nvSpPr>
            <p:cNvPr id="114713" name="Rectangle 25"/>
            <p:cNvSpPr>
              <a:spLocks noChangeArrowheads="1"/>
            </p:cNvSpPr>
            <p:nvPr/>
          </p:nvSpPr>
          <p:spPr bwMode="auto">
            <a:xfrm>
              <a:off x="7257" y="10494"/>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管理费用</a:t>
              </a:r>
              <a:endParaRPr lang="zh-CN" altLang="en-US" sz="1600">
                <a:solidFill>
                  <a:schemeClr val="accent1"/>
                </a:solidFill>
              </a:endParaRPr>
            </a:p>
          </p:txBody>
        </p:sp>
        <p:sp>
          <p:nvSpPr>
            <p:cNvPr id="114714" name="Rectangle 26"/>
            <p:cNvSpPr>
              <a:spLocks noChangeArrowheads="1"/>
            </p:cNvSpPr>
            <p:nvPr/>
          </p:nvSpPr>
          <p:spPr bwMode="auto">
            <a:xfrm>
              <a:off x="7257" y="11026"/>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财务费用</a:t>
              </a:r>
              <a:endParaRPr lang="zh-CN" altLang="en-US" sz="1600">
                <a:solidFill>
                  <a:schemeClr val="accent1"/>
                </a:solidFill>
              </a:endParaRPr>
            </a:p>
          </p:txBody>
        </p:sp>
        <p:sp>
          <p:nvSpPr>
            <p:cNvPr id="114715" name="Rectangle 27"/>
            <p:cNvSpPr>
              <a:spLocks noChangeArrowheads="1"/>
            </p:cNvSpPr>
            <p:nvPr/>
          </p:nvSpPr>
          <p:spPr bwMode="auto">
            <a:xfrm>
              <a:off x="7257" y="11532"/>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114716" name="Line 28"/>
            <p:cNvSpPr>
              <a:spLocks noChangeShapeType="1"/>
            </p:cNvSpPr>
            <p:nvPr/>
          </p:nvSpPr>
          <p:spPr bwMode="auto">
            <a:xfrm>
              <a:off x="6732" y="11219"/>
              <a:ext cx="525" cy="0"/>
            </a:xfrm>
            <a:prstGeom prst="line">
              <a:avLst/>
            </a:prstGeom>
            <a:noFill/>
            <a:ln w="9525">
              <a:solidFill>
                <a:srgbClr val="FFFF00"/>
              </a:solidFill>
              <a:round/>
              <a:headEnd/>
              <a:tailEnd/>
            </a:ln>
            <a:effectLst/>
          </p:spPr>
          <p:txBody>
            <a:bodyPr/>
            <a:lstStyle/>
            <a:p>
              <a:endParaRPr lang="zh-CN" altLang="en-US"/>
            </a:p>
          </p:txBody>
        </p:sp>
        <p:sp>
          <p:nvSpPr>
            <p:cNvPr id="114717" name="Line 29"/>
            <p:cNvSpPr>
              <a:spLocks noChangeShapeType="1"/>
            </p:cNvSpPr>
            <p:nvPr/>
          </p:nvSpPr>
          <p:spPr bwMode="auto">
            <a:xfrm>
              <a:off x="6942" y="10719"/>
              <a:ext cx="0" cy="1017"/>
            </a:xfrm>
            <a:prstGeom prst="line">
              <a:avLst/>
            </a:prstGeom>
            <a:noFill/>
            <a:ln w="9525">
              <a:solidFill>
                <a:srgbClr val="FFFF00"/>
              </a:solidFill>
              <a:round/>
              <a:headEnd/>
              <a:tailEnd/>
            </a:ln>
            <a:effectLst/>
          </p:spPr>
          <p:txBody>
            <a:bodyPr/>
            <a:lstStyle/>
            <a:p>
              <a:endParaRPr lang="zh-CN" altLang="en-US"/>
            </a:p>
          </p:txBody>
        </p:sp>
        <p:sp>
          <p:nvSpPr>
            <p:cNvPr id="114718" name="Line 30"/>
            <p:cNvSpPr>
              <a:spLocks noChangeShapeType="1"/>
            </p:cNvSpPr>
            <p:nvPr/>
          </p:nvSpPr>
          <p:spPr bwMode="auto">
            <a:xfrm>
              <a:off x="6942" y="10696"/>
              <a:ext cx="315" cy="0"/>
            </a:xfrm>
            <a:prstGeom prst="line">
              <a:avLst/>
            </a:prstGeom>
            <a:noFill/>
            <a:ln w="9525">
              <a:solidFill>
                <a:srgbClr val="FFFF00"/>
              </a:solidFill>
              <a:round/>
              <a:headEnd/>
              <a:tailEnd/>
            </a:ln>
            <a:effectLst/>
          </p:spPr>
          <p:txBody>
            <a:bodyPr/>
            <a:lstStyle/>
            <a:p>
              <a:endParaRPr lang="zh-CN" altLang="en-US"/>
            </a:p>
          </p:txBody>
        </p:sp>
        <p:sp>
          <p:nvSpPr>
            <p:cNvPr id="114719" name="Line 31"/>
            <p:cNvSpPr>
              <a:spLocks noChangeShapeType="1"/>
            </p:cNvSpPr>
            <p:nvPr/>
          </p:nvSpPr>
          <p:spPr bwMode="auto">
            <a:xfrm>
              <a:off x="6942" y="11743"/>
              <a:ext cx="315" cy="0"/>
            </a:xfrm>
            <a:prstGeom prst="line">
              <a:avLst/>
            </a:prstGeom>
            <a:noFill/>
            <a:ln w="9525">
              <a:solidFill>
                <a:srgbClr val="FFFF00"/>
              </a:solidFill>
              <a:round/>
              <a:headEnd/>
              <a:tailEnd/>
            </a:ln>
            <a:effectLst/>
          </p:spPr>
          <p:txBody>
            <a:bodyPr/>
            <a:lstStyle/>
            <a:p>
              <a:endParaRPr lang="zh-CN" altLang="en-US"/>
            </a:p>
          </p:txBody>
        </p:sp>
        <p:sp>
          <p:nvSpPr>
            <p:cNvPr id="114720" name="Line 32"/>
            <p:cNvSpPr>
              <a:spLocks noChangeShapeType="1"/>
            </p:cNvSpPr>
            <p:nvPr/>
          </p:nvSpPr>
          <p:spPr bwMode="auto">
            <a:xfrm flipV="1">
              <a:off x="6942" y="6846"/>
              <a:ext cx="0" cy="3567"/>
            </a:xfrm>
            <a:prstGeom prst="line">
              <a:avLst/>
            </a:prstGeom>
            <a:noFill/>
            <a:ln w="9525">
              <a:solidFill>
                <a:srgbClr val="FFFF00"/>
              </a:solidFill>
              <a:round/>
              <a:headEnd/>
              <a:tailEnd/>
            </a:ln>
            <a:effectLst/>
          </p:spPr>
          <p:txBody>
            <a:bodyPr/>
            <a:lstStyle/>
            <a:p>
              <a:endParaRPr lang="zh-CN" altLang="en-US"/>
            </a:p>
          </p:txBody>
        </p:sp>
        <p:sp>
          <p:nvSpPr>
            <p:cNvPr id="114721" name="Line 33"/>
            <p:cNvSpPr>
              <a:spLocks noChangeShapeType="1"/>
            </p:cNvSpPr>
            <p:nvPr/>
          </p:nvSpPr>
          <p:spPr bwMode="auto">
            <a:xfrm>
              <a:off x="6732" y="10434"/>
              <a:ext cx="210" cy="0"/>
            </a:xfrm>
            <a:prstGeom prst="line">
              <a:avLst/>
            </a:prstGeom>
            <a:noFill/>
            <a:ln w="9525">
              <a:solidFill>
                <a:srgbClr val="FFFF00"/>
              </a:solidFill>
              <a:round/>
              <a:headEnd/>
              <a:tailEnd/>
            </a:ln>
            <a:effectLst/>
          </p:spPr>
          <p:txBody>
            <a:bodyPr/>
            <a:lstStyle/>
            <a:p>
              <a:endParaRPr lang="zh-CN" altLang="en-US"/>
            </a:p>
          </p:txBody>
        </p:sp>
        <p:sp>
          <p:nvSpPr>
            <p:cNvPr id="114722" name="Line 34"/>
            <p:cNvSpPr>
              <a:spLocks noChangeShapeType="1"/>
            </p:cNvSpPr>
            <p:nvPr/>
          </p:nvSpPr>
          <p:spPr bwMode="auto">
            <a:xfrm>
              <a:off x="6732" y="9724"/>
              <a:ext cx="210" cy="0"/>
            </a:xfrm>
            <a:prstGeom prst="line">
              <a:avLst/>
            </a:prstGeom>
            <a:noFill/>
            <a:ln w="9525">
              <a:solidFill>
                <a:srgbClr val="FFFF00"/>
              </a:solidFill>
              <a:round/>
              <a:headEnd/>
              <a:tailEnd/>
            </a:ln>
            <a:effectLst/>
          </p:spPr>
          <p:txBody>
            <a:bodyPr/>
            <a:lstStyle/>
            <a:p>
              <a:endParaRPr lang="zh-CN" altLang="en-US"/>
            </a:p>
          </p:txBody>
        </p:sp>
        <p:sp>
          <p:nvSpPr>
            <p:cNvPr id="114723" name="Line 35"/>
            <p:cNvSpPr>
              <a:spLocks noChangeShapeType="1"/>
            </p:cNvSpPr>
            <p:nvPr/>
          </p:nvSpPr>
          <p:spPr bwMode="auto">
            <a:xfrm>
              <a:off x="6732" y="9015"/>
              <a:ext cx="210" cy="0"/>
            </a:xfrm>
            <a:prstGeom prst="line">
              <a:avLst/>
            </a:prstGeom>
            <a:noFill/>
            <a:ln w="9525">
              <a:solidFill>
                <a:srgbClr val="FFFF00"/>
              </a:solidFill>
              <a:round/>
              <a:headEnd/>
              <a:tailEnd/>
            </a:ln>
            <a:effectLst/>
          </p:spPr>
          <p:txBody>
            <a:bodyPr/>
            <a:lstStyle/>
            <a:p>
              <a:endParaRPr lang="zh-CN" altLang="en-US"/>
            </a:p>
          </p:txBody>
        </p:sp>
        <p:sp>
          <p:nvSpPr>
            <p:cNvPr id="114724" name="Line 36"/>
            <p:cNvSpPr>
              <a:spLocks noChangeShapeType="1"/>
            </p:cNvSpPr>
            <p:nvPr/>
          </p:nvSpPr>
          <p:spPr bwMode="auto">
            <a:xfrm>
              <a:off x="6732" y="8284"/>
              <a:ext cx="210" cy="0"/>
            </a:xfrm>
            <a:prstGeom prst="line">
              <a:avLst/>
            </a:prstGeom>
            <a:noFill/>
            <a:ln w="9525">
              <a:solidFill>
                <a:srgbClr val="FFFF00"/>
              </a:solidFill>
              <a:round/>
              <a:headEnd/>
              <a:tailEnd/>
            </a:ln>
            <a:effectLst/>
          </p:spPr>
          <p:txBody>
            <a:bodyPr/>
            <a:lstStyle/>
            <a:p>
              <a:endParaRPr lang="zh-CN" altLang="en-US"/>
            </a:p>
          </p:txBody>
        </p:sp>
        <p:sp>
          <p:nvSpPr>
            <p:cNvPr id="114725" name="Line 37"/>
            <p:cNvSpPr>
              <a:spLocks noChangeShapeType="1"/>
            </p:cNvSpPr>
            <p:nvPr/>
          </p:nvSpPr>
          <p:spPr bwMode="auto">
            <a:xfrm>
              <a:off x="6732" y="7595"/>
              <a:ext cx="210" cy="0"/>
            </a:xfrm>
            <a:prstGeom prst="line">
              <a:avLst/>
            </a:prstGeom>
            <a:noFill/>
            <a:ln w="9525">
              <a:solidFill>
                <a:srgbClr val="FFFF00"/>
              </a:solidFill>
              <a:round/>
              <a:headEnd/>
              <a:tailEnd/>
            </a:ln>
            <a:effectLst/>
          </p:spPr>
          <p:txBody>
            <a:bodyPr/>
            <a:lstStyle/>
            <a:p>
              <a:endParaRPr lang="zh-CN" altLang="en-US"/>
            </a:p>
          </p:txBody>
        </p:sp>
        <p:sp>
          <p:nvSpPr>
            <p:cNvPr id="114726" name="Line 38"/>
            <p:cNvSpPr>
              <a:spLocks noChangeShapeType="1"/>
            </p:cNvSpPr>
            <p:nvPr/>
          </p:nvSpPr>
          <p:spPr bwMode="auto">
            <a:xfrm>
              <a:off x="6732" y="6840"/>
              <a:ext cx="210" cy="0"/>
            </a:xfrm>
            <a:prstGeom prst="line">
              <a:avLst/>
            </a:prstGeom>
            <a:noFill/>
            <a:ln w="9525">
              <a:solidFill>
                <a:srgbClr val="FFFF00"/>
              </a:solidFill>
              <a:round/>
              <a:headEnd/>
              <a:tailEnd/>
            </a:ln>
            <a:effectLst/>
          </p:spPr>
          <p:txBody>
            <a:bodyPr/>
            <a:lstStyle/>
            <a:p>
              <a:endParaRPr lang="zh-CN" altLang="en-US"/>
            </a:p>
          </p:txBody>
        </p:sp>
        <p:sp>
          <p:nvSpPr>
            <p:cNvPr id="114727" name="Rectangle 39"/>
            <p:cNvSpPr>
              <a:spLocks noChangeArrowheads="1"/>
            </p:cNvSpPr>
            <p:nvPr/>
          </p:nvSpPr>
          <p:spPr bwMode="auto">
            <a:xfrm>
              <a:off x="7257" y="6930"/>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直接软硬件费用</a:t>
              </a:r>
              <a:endParaRPr lang="zh-CN" altLang="en-US" sz="1600">
                <a:solidFill>
                  <a:schemeClr val="accent1"/>
                </a:solidFill>
              </a:endParaRPr>
            </a:p>
          </p:txBody>
        </p:sp>
        <p:sp>
          <p:nvSpPr>
            <p:cNvPr id="114728" name="Rectangle 40"/>
            <p:cNvSpPr>
              <a:spLocks noChangeArrowheads="1"/>
            </p:cNvSpPr>
            <p:nvPr/>
          </p:nvSpPr>
          <p:spPr bwMode="auto">
            <a:xfrm>
              <a:off x="7257" y="7710"/>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直接工资费用</a:t>
              </a:r>
              <a:endParaRPr lang="zh-CN" altLang="en-US" sz="1600">
                <a:solidFill>
                  <a:schemeClr val="accent1"/>
                </a:solidFill>
              </a:endParaRPr>
            </a:p>
          </p:txBody>
        </p:sp>
        <p:sp>
          <p:nvSpPr>
            <p:cNvPr id="114729" name="Rectangle 41"/>
            <p:cNvSpPr>
              <a:spLocks noChangeArrowheads="1"/>
            </p:cNvSpPr>
            <p:nvPr/>
          </p:nvSpPr>
          <p:spPr bwMode="auto">
            <a:xfrm>
              <a:off x="7257" y="8289"/>
              <a:ext cx="1785"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其它直接支出</a:t>
              </a:r>
            </a:p>
            <a:p>
              <a:pPr algn="ctr"/>
              <a:r>
                <a:rPr lang="zh-CN" altLang="en-US" sz="1600">
                  <a:solidFill>
                    <a:schemeClr val="accent1"/>
                  </a:solidFill>
                  <a:latin typeface="Times New Roman" pitchFamily="18" charset="0"/>
                </a:rPr>
                <a:t>费用</a:t>
              </a:r>
              <a:endParaRPr lang="zh-CN" altLang="en-US" sz="1600">
                <a:solidFill>
                  <a:schemeClr val="accent1"/>
                </a:solidFill>
              </a:endParaRPr>
            </a:p>
          </p:txBody>
        </p:sp>
        <p:sp>
          <p:nvSpPr>
            <p:cNvPr id="114730" name="Rectangle 42"/>
            <p:cNvSpPr>
              <a:spLocks noChangeArrowheads="1"/>
            </p:cNvSpPr>
            <p:nvPr/>
          </p:nvSpPr>
          <p:spPr bwMode="auto">
            <a:xfrm>
              <a:off x="7257" y="9174"/>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可分摊费用</a:t>
              </a:r>
              <a:endParaRPr lang="zh-CN" altLang="en-US" sz="1600">
                <a:solidFill>
                  <a:schemeClr val="accent1"/>
                </a:solidFill>
              </a:endParaRPr>
            </a:p>
          </p:txBody>
        </p:sp>
        <p:sp>
          <p:nvSpPr>
            <p:cNvPr id="114731" name="Rectangle 43"/>
            <p:cNvSpPr>
              <a:spLocks noChangeArrowheads="1"/>
            </p:cNvSpPr>
            <p:nvPr/>
          </p:nvSpPr>
          <p:spPr bwMode="auto">
            <a:xfrm>
              <a:off x="7287" y="9891"/>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不可分摊费用</a:t>
              </a:r>
              <a:endParaRPr lang="zh-CN" altLang="en-US" sz="1600">
                <a:solidFill>
                  <a:schemeClr val="accent1"/>
                </a:solidFill>
              </a:endParaRPr>
            </a:p>
          </p:txBody>
        </p:sp>
        <p:sp>
          <p:nvSpPr>
            <p:cNvPr id="114732" name="Line 44"/>
            <p:cNvSpPr>
              <a:spLocks noChangeShapeType="1"/>
            </p:cNvSpPr>
            <p:nvPr/>
          </p:nvSpPr>
          <p:spPr bwMode="auto">
            <a:xfrm>
              <a:off x="6957" y="10097"/>
              <a:ext cx="315" cy="0"/>
            </a:xfrm>
            <a:prstGeom prst="line">
              <a:avLst/>
            </a:prstGeom>
            <a:noFill/>
            <a:ln w="9525">
              <a:solidFill>
                <a:srgbClr val="FFFF00"/>
              </a:solidFill>
              <a:round/>
              <a:headEnd/>
              <a:tailEnd/>
            </a:ln>
            <a:effectLst/>
          </p:spPr>
          <p:txBody>
            <a:bodyPr/>
            <a:lstStyle/>
            <a:p>
              <a:endParaRPr lang="zh-CN" altLang="en-US"/>
            </a:p>
          </p:txBody>
        </p:sp>
        <p:sp>
          <p:nvSpPr>
            <p:cNvPr id="114733" name="Line 45"/>
            <p:cNvSpPr>
              <a:spLocks noChangeShapeType="1"/>
            </p:cNvSpPr>
            <p:nvPr/>
          </p:nvSpPr>
          <p:spPr bwMode="auto">
            <a:xfrm>
              <a:off x="6942" y="9396"/>
              <a:ext cx="315" cy="0"/>
            </a:xfrm>
            <a:prstGeom prst="line">
              <a:avLst/>
            </a:prstGeom>
            <a:noFill/>
            <a:ln w="9525">
              <a:solidFill>
                <a:srgbClr val="FFFF00"/>
              </a:solidFill>
              <a:round/>
              <a:headEnd/>
              <a:tailEnd/>
            </a:ln>
            <a:effectLst/>
          </p:spPr>
          <p:txBody>
            <a:bodyPr/>
            <a:lstStyle/>
            <a:p>
              <a:endParaRPr lang="zh-CN" altLang="en-US"/>
            </a:p>
          </p:txBody>
        </p:sp>
        <p:sp>
          <p:nvSpPr>
            <p:cNvPr id="114734" name="Line 46"/>
            <p:cNvSpPr>
              <a:spLocks noChangeShapeType="1"/>
            </p:cNvSpPr>
            <p:nvPr/>
          </p:nvSpPr>
          <p:spPr bwMode="auto">
            <a:xfrm>
              <a:off x="6942" y="8617"/>
              <a:ext cx="315" cy="0"/>
            </a:xfrm>
            <a:prstGeom prst="line">
              <a:avLst/>
            </a:prstGeom>
            <a:noFill/>
            <a:ln w="9525">
              <a:solidFill>
                <a:srgbClr val="FFFF00"/>
              </a:solidFill>
              <a:round/>
              <a:headEnd/>
              <a:tailEnd/>
            </a:ln>
            <a:effectLst/>
          </p:spPr>
          <p:txBody>
            <a:bodyPr/>
            <a:lstStyle/>
            <a:p>
              <a:endParaRPr lang="zh-CN" altLang="en-US"/>
            </a:p>
          </p:txBody>
        </p:sp>
        <p:sp>
          <p:nvSpPr>
            <p:cNvPr id="114735" name="Line 47"/>
            <p:cNvSpPr>
              <a:spLocks noChangeShapeType="1"/>
            </p:cNvSpPr>
            <p:nvPr/>
          </p:nvSpPr>
          <p:spPr bwMode="auto">
            <a:xfrm>
              <a:off x="6942" y="7782"/>
              <a:ext cx="315" cy="0"/>
            </a:xfrm>
            <a:prstGeom prst="line">
              <a:avLst/>
            </a:prstGeom>
            <a:noFill/>
            <a:ln w="9525">
              <a:solidFill>
                <a:srgbClr val="FFFF00"/>
              </a:solidFill>
              <a:round/>
              <a:headEnd/>
              <a:tailEnd/>
            </a:ln>
            <a:effectLst/>
          </p:spPr>
          <p:txBody>
            <a:bodyPr/>
            <a:lstStyle/>
            <a:p>
              <a:endParaRPr lang="zh-CN" altLang="en-US"/>
            </a:p>
          </p:txBody>
        </p:sp>
        <p:sp>
          <p:nvSpPr>
            <p:cNvPr id="114736" name="Line 48"/>
            <p:cNvSpPr>
              <a:spLocks noChangeShapeType="1"/>
            </p:cNvSpPr>
            <p:nvPr/>
          </p:nvSpPr>
          <p:spPr bwMode="auto">
            <a:xfrm>
              <a:off x="6942" y="7096"/>
              <a:ext cx="315" cy="0"/>
            </a:xfrm>
            <a:prstGeom prst="line">
              <a:avLst/>
            </a:prstGeom>
            <a:noFill/>
            <a:ln w="9525">
              <a:solidFill>
                <a:srgbClr val="FFFF00"/>
              </a:solidFill>
              <a:round/>
              <a:headEnd/>
              <a:tailEnd/>
            </a:ln>
            <a:effectLst/>
          </p:spPr>
          <p:txBody>
            <a:bodyPr/>
            <a:lstStyle/>
            <a:p>
              <a:endParaRPr lang="zh-CN" altLang="en-US"/>
            </a:p>
          </p:txBody>
        </p:sp>
      </p:gr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zh-CN" altLang="en-US"/>
              <a:t>几种成本概念</a:t>
            </a:r>
          </a:p>
        </p:txBody>
      </p:sp>
      <p:sp>
        <p:nvSpPr>
          <p:cNvPr id="115715" name="Rectangle 3"/>
          <p:cNvSpPr>
            <a:spLocks noGrp="1" noChangeArrowheads="1"/>
          </p:cNvSpPr>
          <p:nvPr>
            <p:ph type="body" idx="1"/>
          </p:nvPr>
        </p:nvSpPr>
        <p:spPr/>
        <p:txBody>
          <a:bodyPr/>
          <a:lstStyle/>
          <a:p>
            <a:r>
              <a:rPr lang="zh-CN" altLang="en-US" b="1"/>
              <a:t>直接成本与间接成本</a:t>
            </a:r>
            <a:r>
              <a:rPr lang="zh-CN" altLang="en-US"/>
              <a:t> </a:t>
            </a:r>
          </a:p>
          <a:p>
            <a:r>
              <a:rPr lang="zh-CN" altLang="en-US" b="1"/>
              <a:t>固定成本与可变成本</a:t>
            </a:r>
            <a:r>
              <a:rPr lang="zh-CN" altLang="en-US"/>
              <a:t> </a:t>
            </a:r>
          </a:p>
          <a:p>
            <a:r>
              <a:rPr lang="zh-CN" altLang="en-US" b="1"/>
              <a:t>资本成本和运营成本</a:t>
            </a:r>
            <a:r>
              <a:rPr lang="zh-CN" altLang="en-US"/>
              <a:t> </a:t>
            </a:r>
          </a:p>
          <a:p>
            <a:r>
              <a:rPr lang="zh-CN" altLang="en-US" b="1"/>
              <a:t>可控成本与不可控成本</a:t>
            </a:r>
            <a:r>
              <a:rPr lang="zh-CN" altLang="en-US"/>
              <a:t> </a:t>
            </a:r>
          </a:p>
          <a:p>
            <a:r>
              <a:rPr lang="zh-CN" altLang="en-US" b="1"/>
              <a:t>机会成本</a:t>
            </a:r>
            <a:r>
              <a:rPr lang="zh-CN" altLang="en-US"/>
              <a:t> </a:t>
            </a:r>
          </a:p>
          <a:p>
            <a:r>
              <a:rPr lang="zh-CN" altLang="en-US" b="1"/>
              <a:t>沉淀成本</a:t>
            </a:r>
            <a:r>
              <a:rPr lang="zh-CN" altLang="en-US"/>
              <a:t> </a:t>
            </a:r>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IT</a:t>
            </a:r>
            <a:r>
              <a:rPr lang="zh-CN" altLang="en-US"/>
              <a:t>服务管理的主要价值</a:t>
            </a:r>
          </a:p>
        </p:txBody>
      </p:sp>
      <p:grpSp>
        <p:nvGrpSpPr>
          <p:cNvPr id="2" name="Group 5"/>
          <p:cNvGrpSpPr>
            <a:grpSpLocks/>
          </p:cNvGrpSpPr>
          <p:nvPr/>
        </p:nvGrpSpPr>
        <p:grpSpPr bwMode="auto">
          <a:xfrm>
            <a:off x="1074738" y="2349500"/>
            <a:ext cx="7026275" cy="2398713"/>
            <a:chOff x="1692" y="5184"/>
            <a:chExt cx="8580" cy="2184"/>
          </a:xfrm>
        </p:grpSpPr>
        <p:sp>
          <p:nvSpPr>
            <p:cNvPr id="97286" name="Rectangle 6"/>
            <p:cNvSpPr>
              <a:spLocks noChangeArrowheads="1"/>
            </p:cNvSpPr>
            <p:nvPr/>
          </p:nvSpPr>
          <p:spPr bwMode="auto">
            <a:xfrm>
              <a:off x="1692" y="5652"/>
              <a:ext cx="840" cy="1092"/>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内部服务质量</a:t>
              </a:r>
              <a:endParaRPr lang="zh-CN" altLang="en-US">
                <a:solidFill>
                  <a:schemeClr val="accent2"/>
                </a:solidFill>
              </a:endParaRPr>
            </a:p>
          </p:txBody>
        </p:sp>
        <p:sp>
          <p:nvSpPr>
            <p:cNvPr id="97287" name="Rectangle 7"/>
            <p:cNvSpPr>
              <a:spLocks noChangeArrowheads="1"/>
            </p:cNvSpPr>
            <p:nvPr/>
          </p:nvSpPr>
          <p:spPr bwMode="auto">
            <a:xfrm>
              <a:off x="2847" y="5808"/>
              <a:ext cx="945" cy="786"/>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员工满意度</a:t>
              </a:r>
              <a:endParaRPr lang="zh-CN" altLang="en-US">
                <a:solidFill>
                  <a:schemeClr val="accent2"/>
                </a:solidFill>
              </a:endParaRPr>
            </a:p>
          </p:txBody>
        </p:sp>
        <p:sp>
          <p:nvSpPr>
            <p:cNvPr id="97288" name="Rectangle 8"/>
            <p:cNvSpPr>
              <a:spLocks noChangeArrowheads="1"/>
            </p:cNvSpPr>
            <p:nvPr/>
          </p:nvSpPr>
          <p:spPr bwMode="auto">
            <a:xfrm>
              <a:off x="4107" y="5184"/>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600">
                  <a:solidFill>
                    <a:schemeClr val="accent2"/>
                  </a:solidFill>
                  <a:latin typeface="Times New Roman" pitchFamily="18" charset="0"/>
                </a:rPr>
                <a:t>留住员工</a:t>
              </a:r>
              <a:endParaRPr lang="zh-CN" altLang="en-US" sz="1600">
                <a:solidFill>
                  <a:schemeClr val="accent2"/>
                </a:solidFill>
              </a:endParaRPr>
            </a:p>
          </p:txBody>
        </p:sp>
        <p:sp>
          <p:nvSpPr>
            <p:cNvPr id="97289" name="Rectangle 9"/>
            <p:cNvSpPr>
              <a:spLocks noChangeArrowheads="1"/>
            </p:cNvSpPr>
            <p:nvPr/>
          </p:nvSpPr>
          <p:spPr bwMode="auto">
            <a:xfrm>
              <a:off x="4107" y="6432"/>
              <a:ext cx="1155"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员工生产效率</a:t>
              </a:r>
              <a:endParaRPr lang="zh-CN" altLang="en-US">
                <a:solidFill>
                  <a:schemeClr val="accent2"/>
                </a:solidFill>
              </a:endParaRPr>
            </a:p>
          </p:txBody>
        </p:sp>
        <p:sp>
          <p:nvSpPr>
            <p:cNvPr id="97290" name="Rectangle 10"/>
            <p:cNvSpPr>
              <a:spLocks noChangeArrowheads="1"/>
            </p:cNvSpPr>
            <p:nvPr/>
          </p:nvSpPr>
          <p:spPr bwMode="auto">
            <a:xfrm>
              <a:off x="5607" y="5532"/>
              <a:ext cx="840" cy="1404"/>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外部的服务价值</a:t>
              </a:r>
              <a:endParaRPr lang="zh-CN" altLang="en-US">
                <a:solidFill>
                  <a:schemeClr val="accent2"/>
                </a:solidFill>
              </a:endParaRPr>
            </a:p>
          </p:txBody>
        </p:sp>
        <p:sp>
          <p:nvSpPr>
            <p:cNvPr id="97291" name="Rectangle 11"/>
            <p:cNvSpPr>
              <a:spLocks noChangeArrowheads="1"/>
            </p:cNvSpPr>
            <p:nvPr/>
          </p:nvSpPr>
          <p:spPr bwMode="auto">
            <a:xfrm>
              <a:off x="6807" y="5808"/>
              <a:ext cx="945"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客户满意度</a:t>
              </a:r>
              <a:endParaRPr lang="zh-CN" altLang="en-US">
                <a:solidFill>
                  <a:schemeClr val="accent2"/>
                </a:solidFill>
              </a:endParaRPr>
            </a:p>
          </p:txBody>
        </p:sp>
        <p:sp>
          <p:nvSpPr>
            <p:cNvPr id="97292" name="Rectangle 12"/>
            <p:cNvSpPr>
              <a:spLocks noChangeArrowheads="1"/>
            </p:cNvSpPr>
            <p:nvPr/>
          </p:nvSpPr>
          <p:spPr bwMode="auto">
            <a:xfrm>
              <a:off x="8067" y="5808"/>
              <a:ext cx="945"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客户忠诚度</a:t>
              </a:r>
              <a:endParaRPr lang="zh-CN" altLang="en-US">
                <a:solidFill>
                  <a:schemeClr val="accent2"/>
                </a:solidFill>
              </a:endParaRPr>
            </a:p>
          </p:txBody>
        </p:sp>
        <p:sp>
          <p:nvSpPr>
            <p:cNvPr id="97293" name="Rectangle 13"/>
            <p:cNvSpPr>
              <a:spLocks noChangeArrowheads="1"/>
            </p:cNvSpPr>
            <p:nvPr/>
          </p:nvSpPr>
          <p:spPr bwMode="auto">
            <a:xfrm>
              <a:off x="9327" y="5184"/>
              <a:ext cx="945"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创造利润</a:t>
              </a:r>
              <a:endParaRPr lang="zh-CN" altLang="en-US">
                <a:solidFill>
                  <a:schemeClr val="accent2"/>
                </a:solidFill>
              </a:endParaRPr>
            </a:p>
          </p:txBody>
        </p:sp>
        <p:sp>
          <p:nvSpPr>
            <p:cNvPr id="97294" name="Rectangle 14"/>
            <p:cNvSpPr>
              <a:spLocks noChangeArrowheads="1"/>
            </p:cNvSpPr>
            <p:nvPr/>
          </p:nvSpPr>
          <p:spPr bwMode="auto">
            <a:xfrm>
              <a:off x="9327" y="6588"/>
              <a:ext cx="945"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获利能力</a:t>
              </a:r>
              <a:endParaRPr lang="zh-CN" altLang="en-US">
                <a:solidFill>
                  <a:schemeClr val="accent2"/>
                </a:solidFill>
              </a:endParaRPr>
            </a:p>
          </p:txBody>
        </p:sp>
        <p:sp>
          <p:nvSpPr>
            <p:cNvPr id="97295" name="Line 15"/>
            <p:cNvSpPr>
              <a:spLocks noChangeShapeType="1"/>
            </p:cNvSpPr>
            <p:nvPr/>
          </p:nvSpPr>
          <p:spPr bwMode="auto">
            <a:xfrm>
              <a:off x="2532" y="6180"/>
              <a:ext cx="315" cy="0"/>
            </a:xfrm>
            <a:prstGeom prst="line">
              <a:avLst/>
            </a:prstGeom>
            <a:noFill/>
            <a:ln w="9525">
              <a:solidFill>
                <a:srgbClr val="000000"/>
              </a:solidFill>
              <a:round/>
              <a:headEnd/>
              <a:tailEnd type="triangle" w="med" len="med"/>
            </a:ln>
            <a:effectLst/>
          </p:spPr>
          <p:txBody>
            <a:bodyPr/>
            <a:lstStyle/>
            <a:p>
              <a:endParaRPr lang="zh-CN" altLang="en-US"/>
            </a:p>
          </p:txBody>
        </p:sp>
        <p:sp>
          <p:nvSpPr>
            <p:cNvPr id="97296" name="Line 16"/>
            <p:cNvSpPr>
              <a:spLocks noChangeShapeType="1"/>
            </p:cNvSpPr>
            <p:nvPr/>
          </p:nvSpPr>
          <p:spPr bwMode="auto">
            <a:xfrm flipV="1">
              <a:off x="3792" y="5652"/>
              <a:ext cx="315" cy="468"/>
            </a:xfrm>
            <a:prstGeom prst="line">
              <a:avLst/>
            </a:prstGeom>
            <a:noFill/>
            <a:ln w="9525">
              <a:solidFill>
                <a:srgbClr val="000000"/>
              </a:solidFill>
              <a:round/>
              <a:headEnd/>
              <a:tailEnd type="triangle" w="med" len="med"/>
            </a:ln>
            <a:effectLst/>
          </p:spPr>
          <p:txBody>
            <a:bodyPr/>
            <a:lstStyle/>
            <a:p>
              <a:endParaRPr lang="zh-CN" altLang="en-US"/>
            </a:p>
          </p:txBody>
        </p:sp>
        <p:sp>
          <p:nvSpPr>
            <p:cNvPr id="97297" name="Line 17"/>
            <p:cNvSpPr>
              <a:spLocks noChangeShapeType="1"/>
            </p:cNvSpPr>
            <p:nvPr/>
          </p:nvSpPr>
          <p:spPr bwMode="auto">
            <a:xfrm>
              <a:off x="3792" y="6276"/>
              <a:ext cx="315" cy="312"/>
            </a:xfrm>
            <a:prstGeom prst="line">
              <a:avLst/>
            </a:prstGeom>
            <a:noFill/>
            <a:ln w="9525">
              <a:solidFill>
                <a:srgbClr val="000000"/>
              </a:solidFill>
              <a:round/>
              <a:headEnd/>
              <a:tailEnd type="triangle" w="med" len="med"/>
            </a:ln>
            <a:effectLst/>
          </p:spPr>
          <p:txBody>
            <a:bodyPr/>
            <a:lstStyle/>
            <a:p>
              <a:endParaRPr lang="zh-CN" altLang="en-US"/>
            </a:p>
          </p:txBody>
        </p:sp>
        <p:sp>
          <p:nvSpPr>
            <p:cNvPr id="97298" name="Line 18"/>
            <p:cNvSpPr>
              <a:spLocks noChangeShapeType="1"/>
            </p:cNvSpPr>
            <p:nvPr/>
          </p:nvSpPr>
          <p:spPr bwMode="auto">
            <a:xfrm>
              <a:off x="4632" y="5652"/>
              <a:ext cx="0" cy="780"/>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97299" name="Line 19"/>
            <p:cNvSpPr>
              <a:spLocks noChangeShapeType="1"/>
            </p:cNvSpPr>
            <p:nvPr/>
          </p:nvSpPr>
          <p:spPr bwMode="auto">
            <a:xfrm>
              <a:off x="5262" y="5652"/>
              <a:ext cx="315" cy="468"/>
            </a:xfrm>
            <a:prstGeom prst="line">
              <a:avLst/>
            </a:prstGeom>
            <a:noFill/>
            <a:ln w="9525">
              <a:solidFill>
                <a:srgbClr val="000000"/>
              </a:solidFill>
              <a:round/>
              <a:headEnd/>
              <a:tailEnd type="triangle" w="med" len="med"/>
            </a:ln>
            <a:effectLst/>
          </p:spPr>
          <p:txBody>
            <a:bodyPr/>
            <a:lstStyle/>
            <a:p>
              <a:endParaRPr lang="zh-CN" altLang="en-US"/>
            </a:p>
          </p:txBody>
        </p:sp>
        <p:sp>
          <p:nvSpPr>
            <p:cNvPr id="97300" name="Line 20"/>
            <p:cNvSpPr>
              <a:spLocks noChangeShapeType="1"/>
            </p:cNvSpPr>
            <p:nvPr/>
          </p:nvSpPr>
          <p:spPr bwMode="auto">
            <a:xfrm flipV="1">
              <a:off x="5262" y="6276"/>
              <a:ext cx="315" cy="312"/>
            </a:xfrm>
            <a:prstGeom prst="line">
              <a:avLst/>
            </a:prstGeom>
            <a:noFill/>
            <a:ln w="9525">
              <a:solidFill>
                <a:srgbClr val="000000"/>
              </a:solidFill>
              <a:round/>
              <a:headEnd/>
              <a:tailEnd type="triangle" w="med" len="med"/>
            </a:ln>
            <a:effectLst/>
          </p:spPr>
          <p:txBody>
            <a:bodyPr/>
            <a:lstStyle/>
            <a:p>
              <a:endParaRPr lang="zh-CN" altLang="en-US"/>
            </a:p>
          </p:txBody>
        </p:sp>
        <p:sp>
          <p:nvSpPr>
            <p:cNvPr id="97301" name="Line 21"/>
            <p:cNvSpPr>
              <a:spLocks noChangeShapeType="1"/>
            </p:cNvSpPr>
            <p:nvPr/>
          </p:nvSpPr>
          <p:spPr bwMode="auto">
            <a:xfrm>
              <a:off x="6462" y="6165"/>
              <a:ext cx="315" cy="0"/>
            </a:xfrm>
            <a:prstGeom prst="line">
              <a:avLst/>
            </a:prstGeom>
            <a:noFill/>
            <a:ln w="9525">
              <a:solidFill>
                <a:srgbClr val="000000"/>
              </a:solidFill>
              <a:round/>
              <a:headEnd/>
              <a:tailEnd type="triangle" w="med" len="med"/>
            </a:ln>
            <a:effectLst/>
          </p:spPr>
          <p:txBody>
            <a:bodyPr/>
            <a:lstStyle/>
            <a:p>
              <a:endParaRPr lang="zh-CN" altLang="en-US"/>
            </a:p>
          </p:txBody>
        </p:sp>
        <p:sp>
          <p:nvSpPr>
            <p:cNvPr id="97302" name="Line 22"/>
            <p:cNvSpPr>
              <a:spLocks noChangeShapeType="1"/>
            </p:cNvSpPr>
            <p:nvPr/>
          </p:nvSpPr>
          <p:spPr bwMode="auto">
            <a:xfrm>
              <a:off x="7752" y="6120"/>
              <a:ext cx="315" cy="0"/>
            </a:xfrm>
            <a:prstGeom prst="line">
              <a:avLst/>
            </a:prstGeom>
            <a:noFill/>
            <a:ln w="9525">
              <a:solidFill>
                <a:srgbClr val="000000"/>
              </a:solidFill>
              <a:round/>
              <a:headEnd/>
              <a:tailEnd type="triangle" w="med" len="med"/>
            </a:ln>
            <a:effectLst/>
          </p:spPr>
          <p:txBody>
            <a:bodyPr/>
            <a:lstStyle/>
            <a:p>
              <a:endParaRPr lang="zh-CN" altLang="en-US"/>
            </a:p>
          </p:txBody>
        </p:sp>
        <p:sp>
          <p:nvSpPr>
            <p:cNvPr id="97303" name="Line 23"/>
            <p:cNvSpPr>
              <a:spLocks noChangeShapeType="1"/>
            </p:cNvSpPr>
            <p:nvPr/>
          </p:nvSpPr>
          <p:spPr bwMode="auto">
            <a:xfrm flipV="1">
              <a:off x="9012" y="5808"/>
              <a:ext cx="315" cy="312"/>
            </a:xfrm>
            <a:prstGeom prst="line">
              <a:avLst/>
            </a:prstGeom>
            <a:noFill/>
            <a:ln w="9525">
              <a:solidFill>
                <a:srgbClr val="000000"/>
              </a:solidFill>
              <a:round/>
              <a:headEnd/>
              <a:tailEnd type="triangle" w="med" len="med"/>
            </a:ln>
            <a:effectLst/>
          </p:spPr>
          <p:txBody>
            <a:bodyPr/>
            <a:lstStyle/>
            <a:p>
              <a:endParaRPr lang="zh-CN" altLang="en-US"/>
            </a:p>
          </p:txBody>
        </p:sp>
        <p:sp>
          <p:nvSpPr>
            <p:cNvPr id="97304" name="Line 24"/>
            <p:cNvSpPr>
              <a:spLocks noChangeShapeType="1"/>
            </p:cNvSpPr>
            <p:nvPr/>
          </p:nvSpPr>
          <p:spPr bwMode="auto">
            <a:xfrm>
              <a:off x="9012" y="6276"/>
              <a:ext cx="315" cy="312"/>
            </a:xfrm>
            <a:prstGeom prst="line">
              <a:avLst/>
            </a:prstGeom>
            <a:noFill/>
            <a:ln w="9525">
              <a:solidFill>
                <a:srgbClr val="000000"/>
              </a:solidFill>
              <a:round/>
              <a:headEnd/>
              <a:tailEnd type="triangle" w="med" len="med"/>
            </a:ln>
            <a:effectLst/>
          </p:spPr>
          <p:txBody>
            <a:bodyPr/>
            <a:lstStyle/>
            <a:p>
              <a:endParaRPr lang="zh-CN" altLang="en-US"/>
            </a:p>
          </p:txBody>
        </p:sp>
      </p:gr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a:t>IT</a:t>
            </a:r>
            <a:r>
              <a:rPr lang="zh-CN" altLang="en-US"/>
              <a:t>服务管理中财务管理过程 </a:t>
            </a:r>
          </a:p>
        </p:txBody>
      </p:sp>
      <p:grpSp>
        <p:nvGrpSpPr>
          <p:cNvPr id="2" name="Group 5"/>
          <p:cNvGrpSpPr>
            <a:grpSpLocks/>
          </p:cNvGrpSpPr>
          <p:nvPr/>
        </p:nvGrpSpPr>
        <p:grpSpPr bwMode="auto">
          <a:xfrm>
            <a:off x="755650" y="1700213"/>
            <a:ext cx="7920038" cy="4824412"/>
            <a:chOff x="1905" y="4404"/>
            <a:chExt cx="9030" cy="6240"/>
          </a:xfrm>
        </p:grpSpPr>
        <p:sp>
          <p:nvSpPr>
            <p:cNvPr id="116742" name="AutoShape 6"/>
            <p:cNvSpPr>
              <a:spLocks noChangeArrowheads="1"/>
            </p:cNvSpPr>
            <p:nvPr/>
          </p:nvSpPr>
          <p:spPr bwMode="auto">
            <a:xfrm>
              <a:off x="2220" y="5496"/>
              <a:ext cx="1365" cy="1248"/>
            </a:xfrm>
            <a:prstGeom prst="flowChartMultidocument">
              <a:avLst/>
            </a:prstGeom>
            <a:solidFill>
              <a:srgbClr val="FFFFFF"/>
            </a:solidFill>
            <a:ln w="9525">
              <a:solidFill>
                <a:srgbClr val="FFFF00"/>
              </a:solidFill>
              <a:miter lim="800000"/>
              <a:headEnd/>
              <a:tailEnd/>
            </a:ln>
            <a:effectLst/>
          </p:spPr>
          <p:txBody>
            <a:bodyPr/>
            <a:lstStyle/>
            <a:p>
              <a:endParaRPr lang="zh-CN" altLang="en-US"/>
            </a:p>
          </p:txBody>
        </p:sp>
        <p:sp>
          <p:nvSpPr>
            <p:cNvPr id="116743" name="Rectangle 7"/>
            <p:cNvSpPr>
              <a:spLocks noChangeArrowheads="1"/>
            </p:cNvSpPr>
            <p:nvPr/>
          </p:nvSpPr>
          <p:spPr bwMode="auto">
            <a:xfrm>
              <a:off x="2325" y="4404"/>
              <a:ext cx="126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业务</a:t>
              </a:r>
              <a:r>
                <a:rPr lang="en-US" altLang="zh-CN" sz="1600">
                  <a:solidFill>
                    <a:schemeClr val="accent1"/>
                  </a:solidFill>
                  <a:latin typeface="Times New Roman" pitchFamily="18" charset="0"/>
                </a:rPr>
                <a:t>IT</a:t>
              </a:r>
            </a:p>
            <a:p>
              <a:pPr algn="ctr"/>
              <a:r>
                <a:rPr lang="zh-CN" altLang="en-US" sz="1600">
                  <a:solidFill>
                    <a:schemeClr val="accent1"/>
                  </a:solidFill>
                  <a:latin typeface="Times New Roman" pitchFamily="18" charset="0"/>
                </a:rPr>
                <a:t>需求</a:t>
              </a:r>
              <a:endParaRPr lang="zh-CN" altLang="en-US" sz="1600">
                <a:solidFill>
                  <a:schemeClr val="accent1"/>
                </a:solidFill>
              </a:endParaRPr>
            </a:p>
          </p:txBody>
        </p:sp>
        <p:sp>
          <p:nvSpPr>
            <p:cNvPr id="116744" name="AutoShape 8"/>
            <p:cNvSpPr>
              <a:spLocks noChangeArrowheads="1"/>
            </p:cNvSpPr>
            <p:nvPr/>
          </p:nvSpPr>
          <p:spPr bwMode="auto">
            <a:xfrm>
              <a:off x="3645" y="5808"/>
              <a:ext cx="735" cy="468"/>
            </a:xfrm>
            <a:prstGeom prst="rightArrow">
              <a:avLst>
                <a:gd name="adj1" fmla="val 50000"/>
                <a:gd name="adj2" fmla="val 39263"/>
              </a:avLst>
            </a:prstGeom>
            <a:solidFill>
              <a:srgbClr val="FFFFFF"/>
            </a:solidFill>
            <a:ln w="9525">
              <a:solidFill>
                <a:srgbClr val="FFFF00"/>
              </a:solidFill>
              <a:miter lim="800000"/>
              <a:headEnd/>
              <a:tailEnd/>
            </a:ln>
            <a:effectLst/>
          </p:spPr>
          <p:txBody>
            <a:bodyPr/>
            <a:lstStyle/>
            <a:p>
              <a:endParaRPr lang="zh-CN" altLang="en-US"/>
            </a:p>
          </p:txBody>
        </p:sp>
        <p:sp>
          <p:nvSpPr>
            <p:cNvPr id="116745" name="AutoShape 9"/>
            <p:cNvSpPr>
              <a:spLocks noChangeArrowheads="1"/>
            </p:cNvSpPr>
            <p:nvPr/>
          </p:nvSpPr>
          <p:spPr bwMode="auto">
            <a:xfrm>
              <a:off x="4425" y="5652"/>
              <a:ext cx="1680" cy="936"/>
            </a:xfrm>
            <a:prstGeom prst="flowChartPredefinedProcess">
              <a:avLst/>
            </a:prstGeom>
            <a:solidFill>
              <a:srgbClr val="FFFFFF"/>
            </a:solidFill>
            <a:ln w="9525">
              <a:solidFill>
                <a:srgbClr val="FFFF00"/>
              </a:solidFill>
              <a:miter lim="800000"/>
              <a:headEnd/>
              <a:tailEnd/>
            </a:ln>
            <a:effectLst/>
          </p:spPr>
          <p:txBody>
            <a:bodyPr/>
            <a:lstStyle/>
            <a:p>
              <a:endParaRPr lang="zh-CN" altLang="en-US"/>
            </a:p>
          </p:txBody>
        </p:sp>
        <p:sp>
          <p:nvSpPr>
            <p:cNvPr id="116746" name="Rectangle 10"/>
            <p:cNvSpPr>
              <a:spLocks noChangeArrowheads="1"/>
            </p:cNvSpPr>
            <p:nvPr/>
          </p:nvSpPr>
          <p:spPr bwMode="auto">
            <a:xfrm>
              <a:off x="4530" y="4560"/>
              <a:ext cx="1470" cy="780"/>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运作计划</a:t>
              </a:r>
            </a:p>
            <a:p>
              <a:pPr algn="ctr"/>
              <a:r>
                <a:rPr lang="zh-CN" altLang="en-US" sz="1600">
                  <a:solidFill>
                    <a:schemeClr val="accent1"/>
                  </a:solidFill>
                  <a:latin typeface="Times New Roman" pitchFamily="18" charset="0"/>
                </a:rPr>
                <a:t>（投资预算）</a:t>
              </a:r>
              <a:endParaRPr lang="zh-CN" altLang="en-US" sz="1600">
                <a:solidFill>
                  <a:schemeClr val="accent1"/>
                </a:solidFill>
              </a:endParaRPr>
            </a:p>
          </p:txBody>
        </p:sp>
        <p:sp>
          <p:nvSpPr>
            <p:cNvPr id="116747" name="AutoShape 11"/>
            <p:cNvSpPr>
              <a:spLocks noChangeArrowheads="1"/>
            </p:cNvSpPr>
            <p:nvPr/>
          </p:nvSpPr>
          <p:spPr bwMode="auto">
            <a:xfrm>
              <a:off x="6945" y="5652"/>
              <a:ext cx="1365" cy="1560"/>
            </a:xfrm>
            <a:prstGeom prst="foldedCorner">
              <a:avLst>
                <a:gd name="adj" fmla="val 12500"/>
              </a:avLst>
            </a:prstGeom>
            <a:solidFill>
              <a:srgbClr val="FFFFFF"/>
            </a:solidFill>
            <a:ln w="9525">
              <a:solidFill>
                <a:srgbClr val="FFFF00"/>
              </a:solidFill>
              <a:round/>
              <a:headEnd/>
              <a:tailEnd/>
            </a:ln>
            <a:effectLst/>
          </p:spPr>
          <p:txBody>
            <a:bodyPr/>
            <a:lstStyle/>
            <a:p>
              <a:endParaRPr lang="zh-CN" altLang="en-US"/>
            </a:p>
          </p:txBody>
        </p:sp>
        <p:sp>
          <p:nvSpPr>
            <p:cNvPr id="116748" name="Rectangle 12"/>
            <p:cNvSpPr>
              <a:spLocks noChangeArrowheads="1"/>
            </p:cNvSpPr>
            <p:nvPr/>
          </p:nvSpPr>
          <p:spPr bwMode="auto">
            <a:xfrm>
              <a:off x="6735" y="4560"/>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成本分析</a:t>
              </a:r>
            </a:p>
            <a:p>
              <a:pPr algn="ctr"/>
              <a:r>
                <a:rPr lang="zh-CN" altLang="en-US" sz="1600">
                  <a:solidFill>
                    <a:schemeClr val="accent1"/>
                  </a:solidFill>
                  <a:latin typeface="Times New Roman" pitchFamily="18" charset="0"/>
                </a:rPr>
                <a:t>（会计核算）</a:t>
              </a:r>
              <a:endParaRPr lang="zh-CN" altLang="en-US" sz="1600">
                <a:solidFill>
                  <a:schemeClr val="accent1"/>
                </a:solidFill>
              </a:endParaRPr>
            </a:p>
          </p:txBody>
        </p:sp>
        <p:sp>
          <p:nvSpPr>
            <p:cNvPr id="116749" name="AutoShape 13"/>
            <p:cNvSpPr>
              <a:spLocks noChangeArrowheads="1"/>
            </p:cNvSpPr>
            <p:nvPr/>
          </p:nvSpPr>
          <p:spPr bwMode="auto">
            <a:xfrm>
              <a:off x="6150" y="5889"/>
              <a:ext cx="735" cy="468"/>
            </a:xfrm>
            <a:prstGeom prst="rightArrow">
              <a:avLst>
                <a:gd name="adj1" fmla="val 50000"/>
                <a:gd name="adj2" fmla="val 39263"/>
              </a:avLst>
            </a:prstGeom>
            <a:solidFill>
              <a:srgbClr val="FFFFFF"/>
            </a:solidFill>
            <a:ln w="9525">
              <a:solidFill>
                <a:srgbClr val="FFFF00"/>
              </a:solidFill>
              <a:miter lim="800000"/>
              <a:headEnd/>
              <a:tailEnd/>
            </a:ln>
            <a:effectLst/>
          </p:spPr>
          <p:txBody>
            <a:bodyPr/>
            <a:lstStyle/>
            <a:p>
              <a:endParaRPr lang="zh-CN" altLang="en-US"/>
            </a:p>
          </p:txBody>
        </p:sp>
        <p:sp>
          <p:nvSpPr>
            <p:cNvPr id="116750" name="AutoShape 14"/>
            <p:cNvSpPr>
              <a:spLocks noChangeArrowheads="1"/>
            </p:cNvSpPr>
            <p:nvPr/>
          </p:nvSpPr>
          <p:spPr bwMode="auto">
            <a:xfrm>
              <a:off x="8415" y="5496"/>
              <a:ext cx="630" cy="468"/>
            </a:xfrm>
            <a:prstGeom prst="rightArrow">
              <a:avLst>
                <a:gd name="adj1" fmla="val 50000"/>
                <a:gd name="adj2" fmla="val 33654"/>
              </a:avLst>
            </a:prstGeom>
            <a:solidFill>
              <a:srgbClr val="FFFFFF"/>
            </a:solidFill>
            <a:ln w="9525">
              <a:solidFill>
                <a:srgbClr val="FFFF00"/>
              </a:solidFill>
              <a:miter lim="800000"/>
              <a:headEnd/>
              <a:tailEnd/>
            </a:ln>
            <a:effectLst/>
          </p:spPr>
          <p:txBody>
            <a:bodyPr/>
            <a:lstStyle/>
            <a:p>
              <a:endParaRPr lang="zh-CN" altLang="en-US"/>
            </a:p>
          </p:txBody>
        </p:sp>
        <p:sp>
          <p:nvSpPr>
            <p:cNvPr id="116751" name="AutoShape 15"/>
            <p:cNvSpPr>
              <a:spLocks noChangeArrowheads="1"/>
            </p:cNvSpPr>
            <p:nvPr/>
          </p:nvSpPr>
          <p:spPr bwMode="auto">
            <a:xfrm>
              <a:off x="8415" y="6120"/>
              <a:ext cx="630" cy="468"/>
            </a:xfrm>
            <a:prstGeom prst="rightArrow">
              <a:avLst>
                <a:gd name="adj1" fmla="val 50000"/>
                <a:gd name="adj2" fmla="val 33654"/>
              </a:avLst>
            </a:prstGeom>
            <a:solidFill>
              <a:srgbClr val="FFFFFF"/>
            </a:solidFill>
            <a:ln w="9525">
              <a:solidFill>
                <a:srgbClr val="FFFF00"/>
              </a:solidFill>
              <a:miter lim="800000"/>
              <a:headEnd/>
              <a:tailEnd/>
            </a:ln>
            <a:effectLst/>
          </p:spPr>
          <p:txBody>
            <a:bodyPr/>
            <a:lstStyle/>
            <a:p>
              <a:endParaRPr lang="zh-CN" altLang="en-US"/>
            </a:p>
          </p:txBody>
        </p:sp>
        <p:sp>
          <p:nvSpPr>
            <p:cNvPr id="116752" name="AutoShape 16"/>
            <p:cNvSpPr>
              <a:spLocks noChangeArrowheads="1"/>
            </p:cNvSpPr>
            <p:nvPr/>
          </p:nvSpPr>
          <p:spPr bwMode="auto">
            <a:xfrm>
              <a:off x="8415" y="6744"/>
              <a:ext cx="630" cy="468"/>
            </a:xfrm>
            <a:prstGeom prst="rightArrow">
              <a:avLst>
                <a:gd name="adj1" fmla="val 50000"/>
                <a:gd name="adj2" fmla="val 33654"/>
              </a:avLst>
            </a:prstGeom>
            <a:solidFill>
              <a:srgbClr val="FFFFFF"/>
            </a:solidFill>
            <a:ln w="9525">
              <a:solidFill>
                <a:srgbClr val="FFFF00"/>
              </a:solidFill>
              <a:miter lim="800000"/>
              <a:headEnd/>
              <a:tailEnd/>
            </a:ln>
            <a:effectLst/>
          </p:spPr>
          <p:txBody>
            <a:bodyPr/>
            <a:lstStyle/>
            <a:p>
              <a:endParaRPr lang="zh-CN" altLang="en-US"/>
            </a:p>
          </p:txBody>
        </p:sp>
        <p:sp>
          <p:nvSpPr>
            <p:cNvPr id="116753" name="AutoShape 17"/>
            <p:cNvSpPr>
              <a:spLocks noChangeArrowheads="1"/>
            </p:cNvSpPr>
            <p:nvPr/>
          </p:nvSpPr>
          <p:spPr bwMode="auto">
            <a:xfrm>
              <a:off x="9150" y="5391"/>
              <a:ext cx="1155" cy="624"/>
            </a:xfrm>
            <a:prstGeom prst="foldedCorner">
              <a:avLst>
                <a:gd name="adj" fmla="val 12500"/>
              </a:avLst>
            </a:prstGeom>
            <a:solidFill>
              <a:srgbClr val="FFFFFF"/>
            </a:solidFill>
            <a:ln w="9525">
              <a:solidFill>
                <a:srgbClr val="FFFF00"/>
              </a:solidFill>
              <a:round/>
              <a:headEnd/>
              <a:tailEnd/>
            </a:ln>
            <a:effectLst/>
          </p:spPr>
          <p:txBody>
            <a:bodyPr/>
            <a:lstStyle/>
            <a:p>
              <a:endParaRPr lang="zh-CN" altLang="en-US"/>
            </a:p>
          </p:txBody>
        </p:sp>
        <p:sp>
          <p:nvSpPr>
            <p:cNvPr id="116754" name="AutoShape 18"/>
            <p:cNvSpPr>
              <a:spLocks noChangeArrowheads="1"/>
            </p:cNvSpPr>
            <p:nvPr/>
          </p:nvSpPr>
          <p:spPr bwMode="auto">
            <a:xfrm>
              <a:off x="9150" y="6090"/>
              <a:ext cx="1155" cy="468"/>
            </a:xfrm>
            <a:prstGeom prst="foldedCorner">
              <a:avLst>
                <a:gd name="adj" fmla="val 12500"/>
              </a:avLst>
            </a:prstGeom>
            <a:solidFill>
              <a:srgbClr val="FFFFFF"/>
            </a:solidFill>
            <a:ln w="9525">
              <a:solidFill>
                <a:srgbClr val="FFFF00"/>
              </a:solidFill>
              <a:round/>
              <a:headEnd/>
              <a:tailEnd/>
            </a:ln>
            <a:effectLst/>
          </p:spPr>
          <p:txBody>
            <a:bodyPr/>
            <a:lstStyle/>
            <a:p>
              <a:endParaRPr lang="zh-CN" altLang="en-US"/>
            </a:p>
          </p:txBody>
        </p:sp>
        <p:sp>
          <p:nvSpPr>
            <p:cNvPr id="116755" name="AutoShape 19"/>
            <p:cNvSpPr>
              <a:spLocks noChangeArrowheads="1"/>
            </p:cNvSpPr>
            <p:nvPr/>
          </p:nvSpPr>
          <p:spPr bwMode="auto">
            <a:xfrm>
              <a:off x="9150" y="6714"/>
              <a:ext cx="1155" cy="468"/>
            </a:xfrm>
            <a:prstGeom prst="foldedCorner">
              <a:avLst>
                <a:gd name="adj" fmla="val 12500"/>
              </a:avLst>
            </a:prstGeom>
            <a:solidFill>
              <a:srgbClr val="FFFFFF"/>
            </a:solidFill>
            <a:ln w="9525">
              <a:solidFill>
                <a:srgbClr val="FFFF00"/>
              </a:solidFill>
              <a:round/>
              <a:headEnd/>
              <a:tailEnd/>
            </a:ln>
            <a:effectLst/>
          </p:spPr>
          <p:txBody>
            <a:bodyPr/>
            <a:lstStyle/>
            <a:p>
              <a:endParaRPr lang="zh-CN" altLang="en-US"/>
            </a:p>
          </p:txBody>
        </p:sp>
        <p:sp>
          <p:nvSpPr>
            <p:cNvPr id="116756" name="Rectangle 20"/>
            <p:cNvSpPr>
              <a:spLocks noChangeArrowheads="1"/>
            </p:cNvSpPr>
            <p:nvPr/>
          </p:nvSpPr>
          <p:spPr bwMode="auto">
            <a:xfrm>
              <a:off x="4530" y="7212"/>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财务目标</a:t>
              </a:r>
              <a:endParaRPr lang="zh-CN" altLang="en-US" sz="1600">
                <a:solidFill>
                  <a:schemeClr val="accent1"/>
                </a:solidFill>
              </a:endParaRPr>
            </a:p>
          </p:txBody>
        </p:sp>
        <p:sp>
          <p:nvSpPr>
            <p:cNvPr id="116757" name="Rectangle 21"/>
            <p:cNvSpPr>
              <a:spLocks noChangeArrowheads="1"/>
            </p:cNvSpPr>
            <p:nvPr/>
          </p:nvSpPr>
          <p:spPr bwMode="auto">
            <a:xfrm>
              <a:off x="5055" y="7836"/>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成本模型</a:t>
              </a:r>
              <a:endParaRPr lang="zh-CN" altLang="en-US" sz="1600">
                <a:solidFill>
                  <a:schemeClr val="accent1"/>
                </a:solidFill>
              </a:endParaRPr>
            </a:p>
          </p:txBody>
        </p:sp>
        <p:sp>
          <p:nvSpPr>
            <p:cNvPr id="116758" name="Rectangle 22"/>
            <p:cNvSpPr>
              <a:spLocks noChangeArrowheads="1"/>
            </p:cNvSpPr>
            <p:nvPr/>
          </p:nvSpPr>
          <p:spPr bwMode="auto">
            <a:xfrm>
              <a:off x="6315" y="8460"/>
              <a:ext cx="126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收费策略</a:t>
              </a:r>
              <a:endParaRPr lang="zh-CN" altLang="en-US" sz="1600">
                <a:solidFill>
                  <a:schemeClr val="accent1"/>
                </a:solidFill>
              </a:endParaRPr>
            </a:p>
          </p:txBody>
        </p:sp>
        <p:sp>
          <p:nvSpPr>
            <p:cNvPr id="116759" name="AutoShape 23"/>
            <p:cNvSpPr>
              <a:spLocks noChangeArrowheads="1"/>
            </p:cNvSpPr>
            <p:nvPr/>
          </p:nvSpPr>
          <p:spPr bwMode="auto">
            <a:xfrm>
              <a:off x="5055" y="6729"/>
              <a:ext cx="315" cy="468"/>
            </a:xfrm>
            <a:prstGeom prst="upArrow">
              <a:avLst>
                <a:gd name="adj1" fmla="val 50000"/>
                <a:gd name="adj2" fmla="val 37143"/>
              </a:avLst>
            </a:prstGeom>
            <a:solidFill>
              <a:srgbClr val="FFFFFF"/>
            </a:solidFill>
            <a:ln w="9525">
              <a:solidFill>
                <a:srgbClr val="FFFF00"/>
              </a:solidFill>
              <a:miter lim="800000"/>
              <a:headEnd/>
              <a:tailEnd/>
            </a:ln>
            <a:effectLst/>
          </p:spPr>
          <p:txBody>
            <a:bodyPr/>
            <a:lstStyle/>
            <a:p>
              <a:endParaRPr lang="zh-CN" altLang="en-US"/>
            </a:p>
          </p:txBody>
        </p:sp>
        <p:sp>
          <p:nvSpPr>
            <p:cNvPr id="116760" name="AutoShape 24"/>
            <p:cNvSpPr>
              <a:spLocks noChangeArrowheads="1"/>
            </p:cNvSpPr>
            <p:nvPr/>
          </p:nvSpPr>
          <p:spPr bwMode="auto">
            <a:xfrm>
              <a:off x="6420" y="7368"/>
              <a:ext cx="1680" cy="774"/>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FFFF"/>
            </a:solidFill>
            <a:ln w="9525">
              <a:solidFill>
                <a:srgbClr val="FFFF00"/>
              </a:solidFill>
              <a:miter lim="800000"/>
              <a:headEnd/>
              <a:tailEnd/>
            </a:ln>
            <a:effectLst/>
          </p:spPr>
          <p:txBody>
            <a:bodyPr/>
            <a:lstStyle/>
            <a:p>
              <a:endParaRPr lang="zh-CN" altLang="en-US"/>
            </a:p>
          </p:txBody>
        </p:sp>
        <p:sp>
          <p:nvSpPr>
            <p:cNvPr id="116761" name="AutoShape 25"/>
            <p:cNvSpPr>
              <a:spLocks noChangeArrowheads="1"/>
            </p:cNvSpPr>
            <p:nvPr/>
          </p:nvSpPr>
          <p:spPr bwMode="auto">
            <a:xfrm>
              <a:off x="7785" y="7473"/>
              <a:ext cx="1455" cy="1419"/>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FFFF"/>
            </a:solidFill>
            <a:ln w="9525">
              <a:solidFill>
                <a:srgbClr val="FFFF00"/>
              </a:solidFill>
              <a:miter lim="800000"/>
              <a:headEnd/>
              <a:tailEnd/>
            </a:ln>
            <a:effectLst/>
          </p:spPr>
          <p:txBody>
            <a:bodyPr/>
            <a:lstStyle/>
            <a:p>
              <a:endParaRPr lang="zh-CN" altLang="en-US"/>
            </a:p>
          </p:txBody>
        </p:sp>
        <p:sp>
          <p:nvSpPr>
            <p:cNvPr id="116762" name="Rectangle 26"/>
            <p:cNvSpPr>
              <a:spLocks noChangeArrowheads="1"/>
            </p:cNvSpPr>
            <p:nvPr/>
          </p:nvSpPr>
          <p:spPr bwMode="auto">
            <a:xfrm>
              <a:off x="8940" y="4626"/>
              <a:ext cx="147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服务计费</a:t>
              </a:r>
              <a:endParaRPr lang="zh-CN" altLang="en-US" sz="1600">
                <a:solidFill>
                  <a:schemeClr val="accent1"/>
                </a:solidFill>
              </a:endParaRPr>
            </a:p>
          </p:txBody>
        </p:sp>
        <p:sp>
          <p:nvSpPr>
            <p:cNvPr id="116763" name="AutoShape 27"/>
            <p:cNvSpPr>
              <a:spLocks noChangeArrowheads="1"/>
            </p:cNvSpPr>
            <p:nvPr/>
          </p:nvSpPr>
          <p:spPr bwMode="auto">
            <a:xfrm flipH="1">
              <a:off x="1905" y="8928"/>
              <a:ext cx="9030" cy="780"/>
            </a:xfrm>
            <a:prstGeom prst="curvedUpArrow">
              <a:avLst>
                <a:gd name="adj1" fmla="val 231538"/>
                <a:gd name="adj2" fmla="val 463077"/>
                <a:gd name="adj3" fmla="val 33333"/>
              </a:avLst>
            </a:prstGeom>
            <a:solidFill>
              <a:srgbClr val="FFFFFF"/>
            </a:solidFill>
            <a:ln w="9525">
              <a:solidFill>
                <a:srgbClr val="FFFF00"/>
              </a:solidFill>
              <a:miter lim="800000"/>
              <a:headEnd/>
              <a:tailEnd/>
            </a:ln>
            <a:effectLst/>
          </p:spPr>
          <p:txBody>
            <a:bodyPr/>
            <a:lstStyle/>
            <a:p>
              <a:endParaRPr lang="zh-CN" altLang="en-US"/>
            </a:p>
          </p:txBody>
        </p:sp>
        <p:sp>
          <p:nvSpPr>
            <p:cNvPr id="116764" name="Rectangle 28"/>
            <p:cNvSpPr>
              <a:spLocks noChangeArrowheads="1"/>
            </p:cNvSpPr>
            <p:nvPr/>
          </p:nvSpPr>
          <p:spPr bwMode="auto">
            <a:xfrm>
              <a:off x="4950" y="10176"/>
              <a:ext cx="325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业务收费计划反馈</a:t>
              </a:r>
              <a:endParaRPr lang="zh-CN" altLang="en-US" sz="1600">
                <a:solidFill>
                  <a:schemeClr val="accent1"/>
                </a:solidFill>
              </a:endParaRPr>
            </a:p>
          </p:txBody>
        </p:sp>
      </p:gr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zh-CN" altLang="en-US">
                <a:latin typeface="Times New Roman" pitchFamily="18" charset="0"/>
              </a:rPr>
              <a:t>预算，</a:t>
            </a:r>
            <a:r>
              <a:rPr lang="en-US" altLang="zh-CN">
                <a:latin typeface="Times New Roman" pitchFamily="18" charset="0"/>
                <a:cs typeface="Times New Roman" pitchFamily="18" charset="0"/>
              </a:rPr>
              <a:t>IT</a:t>
            </a:r>
            <a:r>
              <a:rPr lang="zh-CN" altLang="en-US">
                <a:latin typeface="" charset="0"/>
              </a:rPr>
              <a:t>会计核算</a:t>
            </a:r>
            <a:r>
              <a:rPr lang="zh-CN" altLang="en-US">
                <a:latin typeface="Times New Roman" pitchFamily="18" charset="0"/>
              </a:rPr>
              <a:t>与</a:t>
            </a:r>
            <a:r>
              <a:rPr lang="zh-CN" altLang="en-US">
                <a:latin typeface="" charset="0"/>
              </a:rPr>
              <a:t>服务计费</a:t>
            </a:r>
            <a:r>
              <a:rPr lang="zh-CN" altLang="en-US">
                <a:latin typeface="Times New Roman" pitchFamily="18" charset="0"/>
              </a:rPr>
              <a:t>周期</a:t>
            </a:r>
            <a:r>
              <a:rPr lang="zh-CN" altLang="en-US"/>
              <a:t> </a:t>
            </a:r>
          </a:p>
        </p:txBody>
      </p:sp>
      <p:grpSp>
        <p:nvGrpSpPr>
          <p:cNvPr id="2" name="Group 42"/>
          <p:cNvGrpSpPr>
            <a:grpSpLocks/>
          </p:cNvGrpSpPr>
          <p:nvPr/>
        </p:nvGrpSpPr>
        <p:grpSpPr bwMode="auto">
          <a:xfrm>
            <a:off x="304800" y="1600200"/>
            <a:ext cx="8686800" cy="4191000"/>
            <a:chOff x="-3" y="-3"/>
            <a:chExt cx="3416" cy="1504"/>
          </a:xfrm>
        </p:grpSpPr>
        <p:grpSp>
          <p:nvGrpSpPr>
            <p:cNvPr id="3" name="Group 40"/>
            <p:cNvGrpSpPr>
              <a:grpSpLocks/>
            </p:cNvGrpSpPr>
            <p:nvPr/>
          </p:nvGrpSpPr>
          <p:grpSpPr bwMode="auto">
            <a:xfrm>
              <a:off x="0" y="0"/>
              <a:ext cx="3410" cy="1498"/>
              <a:chOff x="0" y="0"/>
              <a:chExt cx="3410" cy="1498"/>
            </a:xfrm>
          </p:grpSpPr>
          <p:grpSp>
            <p:nvGrpSpPr>
              <p:cNvPr id="4" name="Group 17"/>
              <p:cNvGrpSpPr>
                <a:grpSpLocks/>
              </p:cNvGrpSpPr>
              <p:nvPr/>
            </p:nvGrpSpPr>
            <p:grpSpPr bwMode="auto">
              <a:xfrm>
                <a:off x="0" y="0"/>
                <a:ext cx="718" cy="346"/>
                <a:chOff x="0" y="0"/>
                <a:chExt cx="718" cy="346"/>
              </a:xfrm>
            </p:grpSpPr>
            <p:sp>
              <p:nvSpPr>
                <p:cNvPr id="141316" name="Rectangle 4"/>
                <p:cNvSpPr>
                  <a:spLocks noChangeArrowheads="1"/>
                </p:cNvSpPr>
                <p:nvPr/>
              </p:nvSpPr>
              <p:spPr bwMode="auto">
                <a:xfrm>
                  <a:off x="43" y="0"/>
                  <a:ext cx="632" cy="346"/>
                </a:xfrm>
                <a:prstGeom prst="rect">
                  <a:avLst/>
                </a:prstGeom>
                <a:noFill/>
                <a:ln w="9525">
                  <a:noFill/>
                  <a:miter lim="800000"/>
                  <a:headEnd/>
                  <a:tailEnd/>
                </a:ln>
                <a:effectLst/>
              </p:spPr>
              <p:txBody>
                <a:bodyPr anchor="ct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28" name="Rectangle 16"/>
                <p:cNvSpPr>
                  <a:spLocks noChangeArrowheads="1"/>
                </p:cNvSpPr>
                <p:nvPr/>
              </p:nvSpPr>
              <p:spPr bwMode="auto">
                <a:xfrm>
                  <a:off x="0" y="0"/>
                  <a:ext cx="718"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19"/>
              <p:cNvGrpSpPr>
                <a:grpSpLocks/>
              </p:cNvGrpSpPr>
              <p:nvPr/>
            </p:nvGrpSpPr>
            <p:grpSpPr bwMode="auto">
              <a:xfrm>
                <a:off x="718" y="0"/>
                <a:ext cx="972" cy="346"/>
                <a:chOff x="718" y="0"/>
                <a:chExt cx="972" cy="346"/>
              </a:xfrm>
            </p:grpSpPr>
            <p:sp>
              <p:nvSpPr>
                <p:cNvPr id="141317" name="Rectangle 5"/>
                <p:cNvSpPr>
                  <a:spLocks noChangeArrowheads="1"/>
                </p:cNvSpPr>
                <p:nvPr/>
              </p:nvSpPr>
              <p:spPr bwMode="auto">
                <a:xfrm>
                  <a:off x="761" y="0"/>
                  <a:ext cx="886"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投资预算</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30" name="Rectangle 18"/>
                <p:cNvSpPr>
                  <a:spLocks noChangeArrowheads="1"/>
                </p:cNvSpPr>
                <p:nvPr/>
              </p:nvSpPr>
              <p:spPr bwMode="auto">
                <a:xfrm>
                  <a:off x="718" y="0"/>
                  <a:ext cx="972"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21"/>
              <p:cNvGrpSpPr>
                <a:grpSpLocks/>
              </p:cNvGrpSpPr>
              <p:nvPr/>
            </p:nvGrpSpPr>
            <p:grpSpPr bwMode="auto">
              <a:xfrm>
                <a:off x="1690" y="0"/>
                <a:ext cx="972" cy="346"/>
                <a:chOff x="1690" y="0"/>
                <a:chExt cx="972" cy="346"/>
              </a:xfrm>
            </p:grpSpPr>
            <p:sp>
              <p:nvSpPr>
                <p:cNvPr id="141318" name="Rectangle 6"/>
                <p:cNvSpPr>
                  <a:spLocks noChangeArrowheads="1"/>
                </p:cNvSpPr>
                <p:nvPr/>
              </p:nvSpPr>
              <p:spPr bwMode="auto">
                <a:xfrm>
                  <a:off x="1733" y="0"/>
                  <a:ext cx="886" cy="346"/>
                </a:xfrm>
                <a:prstGeom prst="rect">
                  <a:avLst/>
                </a:prstGeom>
                <a:noFill/>
                <a:ln w="9525">
                  <a:noFill/>
                  <a:miter lim="800000"/>
                  <a:headEnd/>
                  <a:tailEnd/>
                </a:ln>
                <a:effectLst/>
              </p:spPr>
              <p:txBody>
                <a:bodyPr anchor="ctr"/>
                <a:lstStyle/>
                <a:p>
                  <a:pPr algn="ct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会计核算</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32" name="Rectangle 20"/>
                <p:cNvSpPr>
                  <a:spLocks noChangeArrowheads="1"/>
                </p:cNvSpPr>
                <p:nvPr/>
              </p:nvSpPr>
              <p:spPr bwMode="auto">
                <a:xfrm>
                  <a:off x="1690" y="0"/>
                  <a:ext cx="972"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23"/>
              <p:cNvGrpSpPr>
                <a:grpSpLocks/>
              </p:cNvGrpSpPr>
              <p:nvPr/>
            </p:nvGrpSpPr>
            <p:grpSpPr bwMode="auto">
              <a:xfrm>
                <a:off x="2662" y="0"/>
                <a:ext cx="748" cy="346"/>
                <a:chOff x="2662" y="0"/>
                <a:chExt cx="748" cy="346"/>
              </a:xfrm>
            </p:grpSpPr>
            <p:sp>
              <p:nvSpPr>
                <p:cNvPr id="141319" name="Rectangle 7"/>
                <p:cNvSpPr>
                  <a:spLocks noChangeArrowheads="1"/>
                </p:cNvSpPr>
                <p:nvPr/>
              </p:nvSpPr>
              <p:spPr bwMode="auto">
                <a:xfrm>
                  <a:off x="2705" y="0"/>
                  <a:ext cx="662" cy="34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服务计费</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34" name="Rectangle 22"/>
                <p:cNvSpPr>
                  <a:spLocks noChangeArrowheads="1"/>
                </p:cNvSpPr>
                <p:nvPr/>
              </p:nvSpPr>
              <p:spPr bwMode="auto">
                <a:xfrm>
                  <a:off x="2662" y="0"/>
                  <a:ext cx="748" cy="346"/>
                </a:xfrm>
                <a:prstGeom prst="rect">
                  <a:avLst/>
                </a:prstGeom>
                <a:noFill/>
                <a:ln w="7">
                  <a:solidFill>
                    <a:srgbClr val="A0A0A0"/>
                  </a:solidFill>
                  <a:miter lim="800000"/>
                  <a:headEnd/>
                  <a:tailEnd/>
                </a:ln>
                <a:effectLst/>
              </p:spPr>
              <p:txBody>
                <a:bodyPr/>
                <a:lstStyle/>
                <a:p>
                  <a:endParaRPr lang="zh-CN" altLang="en-US"/>
                </a:p>
              </p:txBody>
            </p:sp>
          </p:grpSp>
          <p:grpSp>
            <p:nvGrpSpPr>
              <p:cNvPr id="8" name="Group 25"/>
              <p:cNvGrpSpPr>
                <a:grpSpLocks/>
              </p:cNvGrpSpPr>
              <p:nvPr/>
            </p:nvGrpSpPr>
            <p:grpSpPr bwMode="auto">
              <a:xfrm>
                <a:off x="0" y="346"/>
                <a:ext cx="718" cy="576"/>
                <a:chOff x="0" y="346"/>
                <a:chExt cx="718" cy="576"/>
              </a:xfrm>
            </p:grpSpPr>
            <p:sp>
              <p:nvSpPr>
                <p:cNvPr id="141320" name="Rectangle 8"/>
                <p:cNvSpPr>
                  <a:spLocks noChangeArrowheads="1"/>
                </p:cNvSpPr>
                <p:nvPr/>
              </p:nvSpPr>
              <p:spPr bwMode="auto">
                <a:xfrm>
                  <a:off x="43" y="346"/>
                  <a:ext cx="632" cy="57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目标计划</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Times New Roman" pitchFamily="18" charset="0"/>
                    </a:rPr>
                    <a:t>（年度）</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36" name="Rectangle 24"/>
                <p:cNvSpPr>
                  <a:spLocks noChangeArrowheads="1"/>
                </p:cNvSpPr>
                <p:nvPr/>
              </p:nvSpPr>
              <p:spPr bwMode="auto">
                <a:xfrm>
                  <a:off x="0" y="346"/>
                  <a:ext cx="718" cy="576"/>
                </a:xfrm>
                <a:prstGeom prst="rect">
                  <a:avLst/>
                </a:prstGeom>
                <a:noFill/>
                <a:ln w="7">
                  <a:solidFill>
                    <a:srgbClr val="A0A0A0"/>
                  </a:solidFill>
                  <a:miter lim="800000"/>
                  <a:headEnd/>
                  <a:tailEnd/>
                </a:ln>
                <a:effectLst/>
              </p:spPr>
              <p:txBody>
                <a:bodyPr/>
                <a:lstStyle/>
                <a:p>
                  <a:endParaRPr lang="zh-CN" altLang="en-US"/>
                </a:p>
              </p:txBody>
            </p:sp>
          </p:grpSp>
          <p:grpSp>
            <p:nvGrpSpPr>
              <p:cNvPr id="9" name="Group 27"/>
              <p:cNvGrpSpPr>
                <a:grpSpLocks/>
              </p:cNvGrpSpPr>
              <p:nvPr/>
            </p:nvGrpSpPr>
            <p:grpSpPr bwMode="auto">
              <a:xfrm>
                <a:off x="718" y="346"/>
                <a:ext cx="972" cy="576"/>
                <a:chOff x="718" y="346"/>
                <a:chExt cx="972" cy="576"/>
              </a:xfrm>
            </p:grpSpPr>
            <p:sp>
              <p:nvSpPr>
                <p:cNvPr id="141321" name="Rectangle 9"/>
                <p:cNvSpPr>
                  <a:spLocks noChangeArrowheads="1"/>
                </p:cNvSpPr>
                <p:nvPr/>
              </p:nvSpPr>
              <p:spPr bwMode="auto">
                <a:xfrm>
                  <a:off x="761" y="346"/>
                  <a:ext cx="886"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全部费用</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38" name="Rectangle 26"/>
                <p:cNvSpPr>
                  <a:spLocks noChangeArrowheads="1"/>
                </p:cNvSpPr>
                <p:nvPr/>
              </p:nvSpPr>
              <p:spPr bwMode="auto">
                <a:xfrm>
                  <a:off x="718" y="346"/>
                  <a:ext cx="972" cy="576"/>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9"/>
              <p:cNvGrpSpPr>
                <a:grpSpLocks/>
              </p:cNvGrpSpPr>
              <p:nvPr/>
            </p:nvGrpSpPr>
            <p:grpSpPr bwMode="auto">
              <a:xfrm>
                <a:off x="1690" y="346"/>
                <a:ext cx="972" cy="576"/>
                <a:chOff x="1690" y="346"/>
                <a:chExt cx="972" cy="576"/>
              </a:xfrm>
            </p:grpSpPr>
            <p:sp>
              <p:nvSpPr>
                <p:cNvPr id="141322" name="Rectangle 10"/>
                <p:cNvSpPr>
                  <a:spLocks noChangeArrowheads="1"/>
                </p:cNvSpPr>
                <p:nvPr/>
              </p:nvSpPr>
              <p:spPr bwMode="auto">
                <a:xfrm>
                  <a:off x="1733" y="346"/>
                  <a:ext cx="886"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为每项</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资源建立标准单元成本</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40" name="Rectangle 28"/>
                <p:cNvSpPr>
                  <a:spLocks noChangeArrowheads="1"/>
                </p:cNvSpPr>
                <p:nvPr/>
              </p:nvSpPr>
              <p:spPr bwMode="auto">
                <a:xfrm>
                  <a:off x="1690" y="346"/>
                  <a:ext cx="972" cy="57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1"/>
              <p:cNvGrpSpPr>
                <a:grpSpLocks/>
              </p:cNvGrpSpPr>
              <p:nvPr/>
            </p:nvGrpSpPr>
            <p:grpSpPr bwMode="auto">
              <a:xfrm>
                <a:off x="2662" y="346"/>
                <a:ext cx="748" cy="576"/>
                <a:chOff x="2662" y="346"/>
                <a:chExt cx="748" cy="576"/>
              </a:xfrm>
            </p:grpSpPr>
            <p:sp>
              <p:nvSpPr>
                <p:cNvPr id="141323" name="Rectangle 11"/>
                <p:cNvSpPr>
                  <a:spLocks noChangeArrowheads="1"/>
                </p:cNvSpPr>
                <p:nvPr/>
              </p:nvSpPr>
              <p:spPr bwMode="auto">
                <a:xfrm>
                  <a:off x="2705" y="346"/>
                  <a:ext cx="662"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建立计费策略</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42" name="Rectangle 30"/>
                <p:cNvSpPr>
                  <a:spLocks noChangeArrowheads="1"/>
                </p:cNvSpPr>
                <p:nvPr/>
              </p:nvSpPr>
              <p:spPr bwMode="auto">
                <a:xfrm>
                  <a:off x="2662" y="346"/>
                  <a:ext cx="748" cy="57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3"/>
              <p:cNvGrpSpPr>
                <a:grpSpLocks/>
              </p:cNvGrpSpPr>
              <p:nvPr/>
            </p:nvGrpSpPr>
            <p:grpSpPr bwMode="auto">
              <a:xfrm>
                <a:off x="0" y="922"/>
                <a:ext cx="718" cy="576"/>
                <a:chOff x="0" y="922"/>
                <a:chExt cx="718" cy="576"/>
              </a:xfrm>
            </p:grpSpPr>
            <p:sp>
              <p:nvSpPr>
                <p:cNvPr id="141324" name="Rectangle 12"/>
                <p:cNvSpPr>
                  <a:spLocks noChangeArrowheads="1"/>
                </p:cNvSpPr>
                <p:nvPr/>
              </p:nvSpPr>
              <p:spPr bwMode="auto">
                <a:xfrm>
                  <a:off x="43" y="922"/>
                  <a:ext cx="632" cy="576"/>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日常操作</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Times New Roman" pitchFamily="18" charset="0"/>
                    </a:rPr>
                    <a:t>（每月）</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1344" name="Rectangle 32"/>
                <p:cNvSpPr>
                  <a:spLocks noChangeArrowheads="1"/>
                </p:cNvSpPr>
                <p:nvPr/>
              </p:nvSpPr>
              <p:spPr bwMode="auto">
                <a:xfrm>
                  <a:off x="0" y="922"/>
                  <a:ext cx="718" cy="57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5"/>
              <p:cNvGrpSpPr>
                <a:grpSpLocks/>
              </p:cNvGrpSpPr>
              <p:nvPr/>
            </p:nvGrpSpPr>
            <p:grpSpPr bwMode="auto">
              <a:xfrm>
                <a:off x="718" y="922"/>
                <a:ext cx="972" cy="576"/>
                <a:chOff x="718" y="922"/>
                <a:chExt cx="972" cy="576"/>
              </a:xfrm>
            </p:grpSpPr>
            <p:sp>
              <p:nvSpPr>
                <p:cNvPr id="141325" name="Rectangle 13"/>
                <p:cNvSpPr>
                  <a:spLocks noChangeArrowheads="1"/>
                </p:cNvSpPr>
                <p:nvPr/>
              </p:nvSpPr>
              <p:spPr bwMode="auto">
                <a:xfrm>
                  <a:off x="761" y="922"/>
                  <a:ext cx="886"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采取措施（或行动）管理额外预算或者变更成本</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46" name="Rectangle 34"/>
                <p:cNvSpPr>
                  <a:spLocks noChangeArrowheads="1"/>
                </p:cNvSpPr>
                <p:nvPr/>
              </p:nvSpPr>
              <p:spPr bwMode="auto">
                <a:xfrm>
                  <a:off x="718" y="922"/>
                  <a:ext cx="972" cy="57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37"/>
              <p:cNvGrpSpPr>
                <a:grpSpLocks/>
              </p:cNvGrpSpPr>
              <p:nvPr/>
            </p:nvGrpSpPr>
            <p:grpSpPr bwMode="auto">
              <a:xfrm>
                <a:off x="1690" y="922"/>
                <a:ext cx="972" cy="576"/>
                <a:chOff x="1690" y="922"/>
                <a:chExt cx="972" cy="576"/>
              </a:xfrm>
            </p:grpSpPr>
            <p:sp>
              <p:nvSpPr>
                <p:cNvPr id="141326" name="Rectangle 14"/>
                <p:cNvSpPr>
                  <a:spLocks noChangeArrowheads="1"/>
                </p:cNvSpPr>
                <p:nvPr/>
              </p:nvSpPr>
              <p:spPr bwMode="auto">
                <a:xfrm>
                  <a:off x="1733" y="922"/>
                  <a:ext cx="886"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通过成本中心监控费用</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48" name="Rectangle 36"/>
                <p:cNvSpPr>
                  <a:spLocks noChangeArrowheads="1"/>
                </p:cNvSpPr>
                <p:nvPr/>
              </p:nvSpPr>
              <p:spPr bwMode="auto">
                <a:xfrm>
                  <a:off x="1690" y="922"/>
                  <a:ext cx="972" cy="57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39"/>
              <p:cNvGrpSpPr>
                <a:grpSpLocks/>
              </p:cNvGrpSpPr>
              <p:nvPr/>
            </p:nvGrpSpPr>
            <p:grpSpPr bwMode="auto">
              <a:xfrm>
                <a:off x="2662" y="922"/>
                <a:ext cx="748" cy="576"/>
                <a:chOff x="2662" y="922"/>
                <a:chExt cx="748" cy="576"/>
              </a:xfrm>
            </p:grpSpPr>
            <p:sp>
              <p:nvSpPr>
                <p:cNvPr id="141327" name="Rectangle 15"/>
                <p:cNvSpPr>
                  <a:spLocks noChangeArrowheads="1"/>
                </p:cNvSpPr>
                <p:nvPr/>
              </p:nvSpPr>
              <p:spPr bwMode="auto">
                <a:xfrm>
                  <a:off x="2705" y="922"/>
                  <a:ext cx="662" cy="5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发布服务价格列表</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1350" name="Rectangle 38"/>
                <p:cNvSpPr>
                  <a:spLocks noChangeArrowheads="1"/>
                </p:cNvSpPr>
                <p:nvPr/>
              </p:nvSpPr>
              <p:spPr bwMode="auto">
                <a:xfrm>
                  <a:off x="2662" y="922"/>
                  <a:ext cx="748" cy="576"/>
                </a:xfrm>
                <a:prstGeom prst="rect">
                  <a:avLst/>
                </a:prstGeom>
                <a:noFill/>
                <a:ln w="7">
                  <a:solidFill>
                    <a:srgbClr val="A0A0A0"/>
                  </a:solidFill>
                  <a:miter lim="800000"/>
                  <a:headEnd/>
                  <a:tailEnd/>
                </a:ln>
                <a:effectLst/>
              </p:spPr>
              <p:txBody>
                <a:bodyPr/>
                <a:lstStyle/>
                <a:p>
                  <a:endParaRPr lang="zh-CN" altLang="en-US"/>
                </a:p>
              </p:txBody>
            </p:sp>
          </p:grpSp>
        </p:grpSp>
        <p:sp>
          <p:nvSpPr>
            <p:cNvPr id="141353" name="Rectangle 41"/>
            <p:cNvSpPr>
              <a:spLocks noChangeArrowheads="1"/>
            </p:cNvSpPr>
            <p:nvPr/>
          </p:nvSpPr>
          <p:spPr bwMode="auto">
            <a:xfrm>
              <a:off x="-3" y="-3"/>
              <a:ext cx="3416" cy="1504"/>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zh-CN" sz="4000"/>
              <a:t>IT</a:t>
            </a:r>
            <a:r>
              <a:rPr lang="zh-CN" altLang="en-US" sz="4000"/>
              <a:t>服务管理中财务管理的主要活动 </a:t>
            </a:r>
          </a:p>
        </p:txBody>
      </p:sp>
      <p:grpSp>
        <p:nvGrpSpPr>
          <p:cNvPr id="2" name="Group 28"/>
          <p:cNvGrpSpPr>
            <a:grpSpLocks/>
          </p:cNvGrpSpPr>
          <p:nvPr/>
        </p:nvGrpSpPr>
        <p:grpSpPr bwMode="auto">
          <a:xfrm>
            <a:off x="827088" y="1125538"/>
            <a:ext cx="7705725" cy="5543550"/>
            <a:chOff x="2355" y="4092"/>
            <a:chExt cx="7770" cy="6864"/>
          </a:xfrm>
        </p:grpSpPr>
        <p:sp>
          <p:nvSpPr>
            <p:cNvPr id="117789" name="Rectangle 29"/>
            <p:cNvSpPr>
              <a:spLocks noChangeArrowheads="1"/>
            </p:cNvSpPr>
            <p:nvPr/>
          </p:nvSpPr>
          <p:spPr bwMode="auto">
            <a:xfrm>
              <a:off x="2355" y="4686"/>
              <a:ext cx="2730" cy="1872"/>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预算项目成本预测</a:t>
              </a:r>
            </a:p>
            <a:p>
              <a:pPr algn="just"/>
              <a:r>
                <a:rPr lang="zh-CN" altLang="en-US" sz="1600">
                  <a:solidFill>
                    <a:schemeClr val="accent1"/>
                  </a:solidFill>
                  <a:latin typeface="Times New Roman" pitchFamily="18" charset="0"/>
                </a:rPr>
                <a:t>从业务视角进行服务业务量预测</a:t>
              </a:r>
            </a:p>
            <a:p>
              <a:pPr algn="just"/>
              <a:r>
                <a:rPr lang="zh-CN" altLang="en-US" sz="1600">
                  <a:solidFill>
                    <a:schemeClr val="accent1"/>
                  </a:solidFill>
                  <a:latin typeface="Times New Roman" pitchFamily="18" charset="0"/>
                </a:rPr>
                <a:t>预算编制</a:t>
              </a:r>
            </a:p>
            <a:p>
              <a:endParaRPr lang="zh-CN" altLang="en-US" sz="1600">
                <a:solidFill>
                  <a:schemeClr val="accent1"/>
                </a:solidFill>
              </a:endParaRPr>
            </a:p>
          </p:txBody>
        </p:sp>
        <p:sp>
          <p:nvSpPr>
            <p:cNvPr id="117790" name="Rectangle 30"/>
            <p:cNvSpPr>
              <a:spLocks noChangeArrowheads="1"/>
            </p:cNvSpPr>
            <p:nvPr/>
          </p:nvSpPr>
          <p:spPr bwMode="auto">
            <a:xfrm>
              <a:off x="7395" y="4656"/>
              <a:ext cx="2730" cy="280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提供低成本的服务</a:t>
              </a:r>
            </a:p>
            <a:p>
              <a:pPr algn="just"/>
              <a:r>
                <a:rPr lang="zh-CN" altLang="en-US" sz="1600">
                  <a:solidFill>
                    <a:schemeClr val="accent1"/>
                  </a:solidFill>
                  <a:latin typeface="Times New Roman" pitchFamily="18" charset="0"/>
                </a:rPr>
                <a:t>业务投资</a:t>
              </a:r>
            </a:p>
            <a:p>
              <a:pPr algn="just"/>
              <a:r>
                <a:rPr lang="zh-CN" altLang="en-US" sz="1600">
                  <a:solidFill>
                    <a:schemeClr val="accent1"/>
                  </a:solidFill>
                  <a:latin typeface="Times New Roman" pitchFamily="18" charset="0"/>
                </a:rPr>
                <a:t>费用确认</a:t>
              </a:r>
            </a:p>
            <a:p>
              <a:pPr algn="just"/>
              <a:r>
                <a:rPr lang="zh-CN" altLang="en-US" sz="1600">
                  <a:solidFill>
                    <a:schemeClr val="accent1"/>
                  </a:solidFill>
                  <a:latin typeface="Times New Roman" pitchFamily="18" charset="0"/>
                </a:rPr>
                <a:t>预算</a:t>
              </a:r>
            </a:p>
            <a:p>
              <a:pPr algn="just"/>
              <a:r>
                <a:rPr lang="en-US" altLang="zh-CN" sz="1600">
                  <a:solidFill>
                    <a:schemeClr val="accent1"/>
                  </a:solidFill>
                  <a:latin typeface="Times New Roman" pitchFamily="18" charset="0"/>
                </a:rPr>
                <a:t>measure under/over usage</a:t>
              </a:r>
            </a:p>
            <a:p>
              <a:pPr algn="just"/>
              <a:r>
                <a:rPr lang="zh-CN" altLang="en-US" sz="1600">
                  <a:solidFill>
                    <a:schemeClr val="accent1"/>
                  </a:solidFill>
                  <a:latin typeface="Times New Roman" pitchFamily="18" charset="0"/>
                </a:rPr>
                <a:t>变更成本</a:t>
              </a:r>
            </a:p>
            <a:p>
              <a:endParaRPr lang="zh-CN" altLang="en-US" sz="1600">
                <a:solidFill>
                  <a:schemeClr val="accent1"/>
                </a:solidFill>
              </a:endParaRPr>
            </a:p>
          </p:txBody>
        </p:sp>
        <p:sp>
          <p:nvSpPr>
            <p:cNvPr id="117791" name="Rectangle 31"/>
            <p:cNvSpPr>
              <a:spLocks noChangeArrowheads="1"/>
            </p:cNvSpPr>
            <p:nvPr/>
          </p:nvSpPr>
          <p:spPr bwMode="auto">
            <a:xfrm>
              <a:off x="2355" y="8424"/>
              <a:ext cx="2730" cy="2532"/>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从业务视角分解：</a:t>
              </a:r>
            </a:p>
            <a:p>
              <a:pPr algn="just"/>
              <a:r>
                <a:rPr lang="zh-CN" altLang="en-US" sz="1600">
                  <a:solidFill>
                    <a:schemeClr val="accent1"/>
                  </a:solidFill>
                  <a:latin typeface="Times New Roman" pitchFamily="18" charset="0"/>
                </a:rPr>
                <a:t>从服务线、设备区域或者其它视角进行成本分析</a:t>
              </a:r>
            </a:p>
            <a:p>
              <a:pPr algn="just"/>
              <a:r>
                <a:rPr lang="en-US" altLang="zh-CN" sz="1600">
                  <a:solidFill>
                    <a:schemeClr val="accent1"/>
                  </a:solidFill>
                  <a:latin typeface="Times New Roman" pitchFamily="18" charset="0"/>
                </a:rPr>
                <a:t>costs and cost recovery</a:t>
              </a:r>
            </a:p>
            <a:p>
              <a:pPr algn="just"/>
              <a:r>
                <a:rPr lang="zh-CN" altLang="en-US" sz="1600">
                  <a:solidFill>
                    <a:schemeClr val="accent1"/>
                  </a:solidFill>
                  <a:latin typeface="Times New Roman" pitchFamily="18" charset="0"/>
                </a:rPr>
                <a:t>与</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会计相关的问题与成本</a:t>
              </a:r>
            </a:p>
            <a:p>
              <a:pPr algn="just"/>
              <a:r>
                <a:rPr lang="zh-CN" altLang="en-US" sz="1600">
                  <a:solidFill>
                    <a:schemeClr val="accent1"/>
                  </a:solidFill>
                  <a:latin typeface="Times New Roman" pitchFamily="18" charset="0"/>
                </a:rPr>
                <a:t>收费系统</a:t>
              </a:r>
            </a:p>
            <a:p>
              <a:pPr algn="just"/>
              <a:r>
                <a:rPr lang="zh-CN" altLang="en-US" sz="1600">
                  <a:solidFill>
                    <a:schemeClr val="accent1"/>
                  </a:solidFill>
                  <a:latin typeface="Times New Roman" pitchFamily="18" charset="0"/>
                </a:rPr>
                <a:t>变更建议</a:t>
              </a:r>
            </a:p>
            <a:p>
              <a:pPr algn="just"/>
              <a:r>
                <a:rPr lang="zh-CN" altLang="en-US" sz="1600">
                  <a:solidFill>
                    <a:schemeClr val="accent1"/>
                  </a:solidFill>
                  <a:latin typeface="Times New Roman" pitchFamily="18" charset="0"/>
                </a:rPr>
                <a:t>未来投资需求</a:t>
              </a:r>
              <a:endParaRPr lang="zh-CN" altLang="en-US" sz="1600">
                <a:solidFill>
                  <a:schemeClr val="accent1"/>
                </a:solidFill>
              </a:endParaRPr>
            </a:p>
          </p:txBody>
        </p:sp>
        <p:sp>
          <p:nvSpPr>
            <p:cNvPr id="117792" name="AutoShape 32"/>
            <p:cNvSpPr>
              <a:spLocks noChangeArrowheads="1"/>
            </p:cNvSpPr>
            <p:nvPr/>
          </p:nvSpPr>
          <p:spPr bwMode="auto">
            <a:xfrm>
              <a:off x="2355" y="7836"/>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管理信息</a:t>
              </a:r>
              <a:endParaRPr lang="zh-CN" altLang="en-US" sz="1600">
                <a:solidFill>
                  <a:schemeClr val="accent1"/>
                </a:solidFill>
              </a:endParaRPr>
            </a:p>
          </p:txBody>
        </p:sp>
        <p:sp>
          <p:nvSpPr>
            <p:cNvPr id="117793" name="Rectangle 33"/>
            <p:cNvSpPr>
              <a:spLocks noChangeArrowheads="1"/>
            </p:cNvSpPr>
            <p:nvPr/>
          </p:nvSpPr>
          <p:spPr bwMode="auto">
            <a:xfrm>
              <a:off x="7395" y="8424"/>
              <a:ext cx="2730" cy="2532"/>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决定服务计费策略</a:t>
              </a:r>
            </a:p>
            <a:p>
              <a:pPr algn="just"/>
              <a:r>
                <a:rPr lang="en-US" altLang="zh-CN" sz="1600">
                  <a:solidFill>
                    <a:schemeClr val="accent1"/>
                  </a:solidFill>
                  <a:latin typeface="Times New Roman" pitchFamily="18" charset="0"/>
                </a:rPr>
                <a:t>recover costs fairly</a:t>
              </a:r>
            </a:p>
            <a:p>
              <a:pPr algn="just"/>
              <a:r>
                <a:rPr lang="zh-CN" altLang="en-US" sz="1600">
                  <a:solidFill>
                    <a:schemeClr val="accent1"/>
                  </a:solidFill>
                  <a:latin typeface="Times New Roman" pitchFamily="18" charset="0"/>
                </a:rPr>
                <a:t>调整客户行为</a:t>
              </a:r>
            </a:p>
            <a:p>
              <a:pPr algn="just"/>
              <a:r>
                <a:rPr lang="zh-CN" altLang="en-US" sz="1600">
                  <a:solidFill>
                    <a:schemeClr val="accent1"/>
                  </a:solidFill>
                  <a:latin typeface="Times New Roman" pitchFamily="18" charset="0"/>
                </a:rPr>
                <a:t>决定收费项目</a:t>
              </a:r>
            </a:p>
            <a:p>
              <a:pPr algn="just"/>
              <a:r>
                <a:rPr lang="zh-CN" altLang="en-US" sz="1600">
                  <a:solidFill>
                    <a:schemeClr val="accent1"/>
                  </a:solidFill>
                  <a:latin typeface="Times New Roman" pitchFamily="18" charset="0"/>
                </a:rPr>
                <a:t>计价</a:t>
              </a:r>
              <a:endParaRPr lang="zh-CN" altLang="en-US" sz="1600">
                <a:solidFill>
                  <a:schemeClr val="accent1"/>
                </a:solidFill>
              </a:endParaRPr>
            </a:p>
          </p:txBody>
        </p:sp>
        <p:sp>
          <p:nvSpPr>
            <p:cNvPr id="117794" name="AutoShape 34"/>
            <p:cNvSpPr>
              <a:spLocks noChangeArrowheads="1"/>
            </p:cNvSpPr>
            <p:nvPr/>
          </p:nvSpPr>
          <p:spPr bwMode="auto">
            <a:xfrm>
              <a:off x="7395" y="7836"/>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服务计费</a:t>
              </a:r>
              <a:endParaRPr lang="zh-CN" altLang="en-US" sz="1600">
                <a:solidFill>
                  <a:schemeClr val="accent1"/>
                </a:solidFill>
              </a:endParaRPr>
            </a:p>
          </p:txBody>
        </p:sp>
        <p:sp>
          <p:nvSpPr>
            <p:cNvPr id="117795" name="AutoShape 35"/>
            <p:cNvSpPr>
              <a:spLocks noChangeArrowheads="1"/>
            </p:cNvSpPr>
            <p:nvPr/>
          </p:nvSpPr>
          <p:spPr bwMode="auto">
            <a:xfrm>
              <a:off x="7395" y="4092"/>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会计核算</a:t>
              </a:r>
              <a:endParaRPr lang="zh-CN" altLang="en-US" sz="1600">
                <a:solidFill>
                  <a:schemeClr val="accent1"/>
                </a:solidFill>
              </a:endParaRPr>
            </a:p>
          </p:txBody>
        </p:sp>
        <p:sp>
          <p:nvSpPr>
            <p:cNvPr id="117796" name="AutoShape 36"/>
            <p:cNvSpPr>
              <a:spLocks noChangeArrowheads="1"/>
            </p:cNvSpPr>
            <p:nvPr/>
          </p:nvSpPr>
          <p:spPr bwMode="auto">
            <a:xfrm>
              <a:off x="2355" y="4092"/>
              <a:ext cx="2730" cy="780"/>
            </a:xfrm>
            <a:prstGeom prst="rightArrow">
              <a:avLst>
                <a:gd name="adj1" fmla="val 50000"/>
                <a:gd name="adj2" fmla="val 8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投资预算</a:t>
              </a:r>
              <a:endParaRPr lang="zh-CN" altLang="en-US" sz="1600">
                <a:solidFill>
                  <a:schemeClr val="accent1"/>
                </a:solidFill>
              </a:endParaRPr>
            </a:p>
          </p:txBody>
        </p:sp>
        <p:sp>
          <p:nvSpPr>
            <p:cNvPr id="117797" name="AutoShape 37"/>
            <p:cNvSpPr>
              <a:spLocks noChangeArrowheads="1"/>
            </p:cNvSpPr>
            <p:nvPr/>
          </p:nvSpPr>
          <p:spPr bwMode="auto">
            <a:xfrm rot="5541383">
              <a:off x="5312" y="6433"/>
              <a:ext cx="1318" cy="3045"/>
            </a:xfrm>
            <a:prstGeom prst="curvedLeftArrow">
              <a:avLst>
                <a:gd name="adj1" fmla="val 46206"/>
                <a:gd name="adj2" fmla="val 92413"/>
                <a:gd name="adj3" fmla="val 48528"/>
              </a:avLst>
            </a:prstGeom>
            <a:solidFill>
              <a:srgbClr val="FFFFFF"/>
            </a:solidFill>
            <a:ln w="9525">
              <a:solidFill>
                <a:srgbClr val="FFFF00"/>
              </a:solidFill>
              <a:miter lim="800000"/>
              <a:headEnd/>
              <a:tailEnd/>
            </a:ln>
            <a:effectLst/>
          </p:spPr>
          <p:txBody>
            <a:bodyPr/>
            <a:lstStyle/>
            <a:p>
              <a:endParaRPr lang="zh-CN" altLang="en-US"/>
            </a:p>
          </p:txBody>
        </p:sp>
        <p:sp>
          <p:nvSpPr>
            <p:cNvPr id="117798" name="AutoShape 38"/>
            <p:cNvSpPr>
              <a:spLocks noChangeArrowheads="1"/>
            </p:cNvSpPr>
            <p:nvPr/>
          </p:nvSpPr>
          <p:spPr bwMode="auto">
            <a:xfrm>
              <a:off x="4665" y="6120"/>
              <a:ext cx="2940" cy="1092"/>
            </a:xfrm>
            <a:prstGeom prst="curvedDownArrow">
              <a:avLst>
                <a:gd name="adj1" fmla="val 53846"/>
                <a:gd name="adj2" fmla="val 107692"/>
                <a:gd name="adj3" fmla="val 33333"/>
              </a:avLst>
            </a:prstGeom>
            <a:solidFill>
              <a:srgbClr val="FFFFFF"/>
            </a:solidFill>
            <a:ln w="9525">
              <a:solidFill>
                <a:srgbClr val="FFFF00"/>
              </a:solidFill>
              <a:miter lim="800000"/>
              <a:headEnd/>
              <a:tailEnd/>
            </a:ln>
            <a:effectLst/>
          </p:spPr>
          <p:txBody>
            <a:bodyPr/>
            <a:lstStyle/>
            <a:p>
              <a:endParaRPr lang="zh-CN" altLang="en-US"/>
            </a:p>
          </p:txBody>
        </p:sp>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zh-CN" altLang="en-US">
                <a:latin typeface="Times New Roman" pitchFamily="18" charset="0"/>
              </a:rPr>
              <a:t>会计核算视角的</a:t>
            </a:r>
            <a:r>
              <a:rPr lang="en-US" altLang="zh-CN">
                <a:latin typeface="Times New Roman" pitchFamily="18" charset="0"/>
                <a:cs typeface="Times New Roman" pitchFamily="18" charset="0"/>
              </a:rPr>
              <a:t>IT</a:t>
            </a:r>
            <a:r>
              <a:rPr lang="zh-CN" altLang="en-US">
                <a:latin typeface="Times New Roman" pitchFamily="18" charset="0"/>
              </a:rPr>
              <a:t>服务成本要素</a:t>
            </a:r>
            <a:r>
              <a:rPr lang="zh-CN" altLang="en-US"/>
              <a:t> </a:t>
            </a:r>
          </a:p>
        </p:txBody>
      </p:sp>
      <p:grpSp>
        <p:nvGrpSpPr>
          <p:cNvPr id="2" name="Group 4"/>
          <p:cNvGrpSpPr>
            <a:grpSpLocks/>
          </p:cNvGrpSpPr>
          <p:nvPr/>
        </p:nvGrpSpPr>
        <p:grpSpPr bwMode="auto">
          <a:xfrm>
            <a:off x="762000" y="1219200"/>
            <a:ext cx="7772400" cy="5562600"/>
            <a:chOff x="2325" y="2844"/>
            <a:chExt cx="8190" cy="7176"/>
          </a:xfrm>
        </p:grpSpPr>
        <p:sp>
          <p:nvSpPr>
            <p:cNvPr id="142341" name="Rectangle 5"/>
            <p:cNvSpPr>
              <a:spLocks noChangeArrowheads="1"/>
            </p:cNvSpPr>
            <p:nvPr/>
          </p:nvSpPr>
          <p:spPr bwMode="auto">
            <a:xfrm>
              <a:off x="2325" y="2844"/>
              <a:ext cx="1365" cy="624"/>
            </a:xfrm>
            <a:prstGeom prst="rect">
              <a:avLst/>
            </a:prstGeom>
            <a:solidFill>
              <a:srgbClr val="FFFFFF"/>
            </a:solidFill>
            <a:ln w="9525">
              <a:solidFill>
                <a:srgbClr val="000000"/>
              </a:solidFill>
              <a:miter lim="800000"/>
              <a:headEnd/>
              <a:tailEnd/>
            </a:ln>
            <a:effectLst/>
          </p:spPr>
          <p:txBody>
            <a:bodyPr/>
            <a:lstStyle/>
            <a:p>
              <a:pPr algn="just" eaLnBrk="0" hangingPunct="0"/>
              <a:r>
                <a:rPr lang="zh-CN" altLang="en-US">
                  <a:solidFill>
                    <a:schemeClr val="accent1"/>
                  </a:solidFill>
                  <a:latin typeface="Times New Roman" pitchFamily="18" charset="0"/>
                </a:rPr>
                <a:t>外部服务</a:t>
              </a:r>
            </a:p>
          </p:txBody>
        </p:sp>
        <p:sp>
          <p:nvSpPr>
            <p:cNvPr id="142342" name="Rectangle 6"/>
            <p:cNvSpPr>
              <a:spLocks noChangeArrowheads="1"/>
            </p:cNvSpPr>
            <p:nvPr/>
          </p:nvSpPr>
          <p:spPr bwMode="auto">
            <a:xfrm>
              <a:off x="3690" y="2844"/>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软件成本</a:t>
              </a:r>
            </a:p>
          </p:txBody>
        </p:sp>
        <p:sp>
          <p:nvSpPr>
            <p:cNvPr id="142343" name="Rectangle 7"/>
            <p:cNvSpPr>
              <a:spLocks noChangeArrowheads="1"/>
            </p:cNvSpPr>
            <p:nvPr/>
          </p:nvSpPr>
          <p:spPr bwMode="auto">
            <a:xfrm>
              <a:off x="4950" y="2844"/>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人员成本</a:t>
              </a:r>
            </a:p>
          </p:txBody>
        </p:sp>
        <p:sp>
          <p:nvSpPr>
            <p:cNvPr id="142344" name="Rectangle 8"/>
            <p:cNvSpPr>
              <a:spLocks noChangeArrowheads="1"/>
            </p:cNvSpPr>
            <p:nvPr/>
          </p:nvSpPr>
          <p:spPr bwMode="auto">
            <a:xfrm>
              <a:off x="6315" y="2844"/>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转移成本</a:t>
              </a:r>
            </a:p>
          </p:txBody>
        </p:sp>
        <p:sp>
          <p:nvSpPr>
            <p:cNvPr id="142345" name="Rectangle 9"/>
            <p:cNvSpPr>
              <a:spLocks noChangeArrowheads="1"/>
            </p:cNvSpPr>
            <p:nvPr/>
          </p:nvSpPr>
          <p:spPr bwMode="auto">
            <a:xfrm>
              <a:off x="7680" y="2844"/>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硬件成本</a:t>
              </a:r>
            </a:p>
          </p:txBody>
        </p:sp>
        <p:sp>
          <p:nvSpPr>
            <p:cNvPr id="142346" name="Rectangle 10"/>
            <p:cNvSpPr>
              <a:spLocks noChangeArrowheads="1"/>
            </p:cNvSpPr>
            <p:nvPr/>
          </p:nvSpPr>
          <p:spPr bwMode="auto">
            <a:xfrm>
              <a:off x="9045" y="2844"/>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建筑成本</a:t>
              </a:r>
            </a:p>
          </p:txBody>
        </p:sp>
        <p:sp>
          <p:nvSpPr>
            <p:cNvPr id="142347" name="AutoShape 11"/>
            <p:cNvSpPr>
              <a:spLocks noChangeArrowheads="1"/>
            </p:cNvSpPr>
            <p:nvPr/>
          </p:nvSpPr>
          <p:spPr bwMode="auto">
            <a:xfrm>
              <a:off x="3855" y="3936"/>
              <a:ext cx="4935" cy="2028"/>
            </a:xfrm>
            <a:prstGeom prst="downArrow">
              <a:avLst>
                <a:gd name="adj1" fmla="val 50000"/>
                <a:gd name="adj2" fmla="val 25000"/>
              </a:avLst>
            </a:prstGeom>
            <a:solidFill>
              <a:srgbClr val="FFFFFF"/>
            </a:solidFill>
            <a:ln w="9525">
              <a:solidFill>
                <a:srgbClr val="000000"/>
              </a:solidFill>
              <a:miter lim="800000"/>
              <a:headEnd/>
              <a:tailEnd/>
            </a:ln>
            <a:effectLst/>
          </p:spPr>
          <p:txBody>
            <a:bodyPr/>
            <a:lstStyle/>
            <a:p>
              <a:pPr algn="ctr"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成本因素</a:t>
              </a:r>
            </a:p>
          </p:txBody>
        </p:sp>
        <p:sp>
          <p:nvSpPr>
            <p:cNvPr id="142348" name="Rectangle 12"/>
            <p:cNvSpPr>
              <a:spLocks noChangeArrowheads="1"/>
            </p:cNvSpPr>
            <p:nvPr/>
          </p:nvSpPr>
          <p:spPr bwMode="auto">
            <a:xfrm>
              <a:off x="2325" y="6276"/>
              <a:ext cx="1470" cy="624"/>
            </a:xfrm>
            <a:prstGeom prst="rect">
              <a:avLst/>
            </a:prstGeom>
            <a:solidFill>
              <a:srgbClr val="FFFFFF"/>
            </a:solidFill>
            <a:ln w="9525">
              <a:solidFill>
                <a:srgbClr val="000000"/>
              </a:solidFill>
              <a:miter lim="800000"/>
              <a:headEnd/>
              <a:tailEnd/>
            </a:ln>
            <a:effectLst/>
          </p:spPr>
          <p:txBody>
            <a:bodyPr/>
            <a:lstStyle/>
            <a:p>
              <a:pPr algn="just" eaLnBrk="0" hangingPunct="0"/>
              <a:r>
                <a:rPr lang="zh-CN" altLang="en-US">
                  <a:solidFill>
                    <a:schemeClr val="accent1"/>
                  </a:solidFill>
                  <a:latin typeface="Times New Roman" pitchFamily="18" charset="0"/>
                </a:rPr>
                <a:t>直接成本</a:t>
              </a:r>
            </a:p>
          </p:txBody>
        </p:sp>
        <p:sp>
          <p:nvSpPr>
            <p:cNvPr id="142349" name="Rectangle 13"/>
            <p:cNvSpPr>
              <a:spLocks noChangeArrowheads="1"/>
            </p:cNvSpPr>
            <p:nvPr/>
          </p:nvSpPr>
          <p:spPr bwMode="auto">
            <a:xfrm>
              <a:off x="3795" y="6276"/>
              <a:ext cx="3360"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可分摊间接成本</a:t>
              </a:r>
            </a:p>
          </p:txBody>
        </p:sp>
        <p:sp>
          <p:nvSpPr>
            <p:cNvPr id="142350" name="Rectangle 14"/>
            <p:cNvSpPr>
              <a:spLocks noChangeArrowheads="1"/>
            </p:cNvSpPr>
            <p:nvPr/>
          </p:nvSpPr>
          <p:spPr bwMode="auto">
            <a:xfrm>
              <a:off x="7155" y="6276"/>
              <a:ext cx="3360"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不可分摊间接成本</a:t>
              </a:r>
            </a:p>
          </p:txBody>
        </p:sp>
        <p:sp>
          <p:nvSpPr>
            <p:cNvPr id="142351" name="AutoShape 15"/>
            <p:cNvSpPr>
              <a:spLocks noChangeArrowheads="1"/>
            </p:cNvSpPr>
            <p:nvPr/>
          </p:nvSpPr>
          <p:spPr bwMode="auto">
            <a:xfrm>
              <a:off x="3795" y="7212"/>
              <a:ext cx="4935" cy="2028"/>
            </a:xfrm>
            <a:prstGeom prst="downArrow">
              <a:avLst>
                <a:gd name="adj1" fmla="val 50000"/>
                <a:gd name="adj2" fmla="val 25000"/>
              </a:avLst>
            </a:prstGeom>
            <a:solidFill>
              <a:srgbClr val="FFFFFF"/>
            </a:solidFill>
            <a:ln w="9525">
              <a:solidFill>
                <a:srgbClr val="000000"/>
              </a:solidFill>
              <a:miter lim="800000"/>
              <a:headEnd/>
              <a:tailEnd/>
            </a:ln>
            <a:effectLst/>
          </p:spPr>
          <p:txBody>
            <a:bodyPr/>
            <a:lstStyle/>
            <a:p>
              <a:pPr algn="ctr"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按服务分摊成本</a:t>
              </a:r>
            </a:p>
          </p:txBody>
        </p:sp>
        <p:sp>
          <p:nvSpPr>
            <p:cNvPr id="142352" name="Rectangle 16"/>
            <p:cNvSpPr>
              <a:spLocks noChangeArrowheads="1"/>
            </p:cNvSpPr>
            <p:nvPr/>
          </p:nvSpPr>
          <p:spPr bwMode="auto">
            <a:xfrm>
              <a:off x="3585" y="9396"/>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a:t>
              </a:r>
              <a:r>
                <a:rPr lang="en-US" altLang="zh-CN">
                  <a:solidFill>
                    <a:schemeClr val="accent1"/>
                  </a:solidFill>
                  <a:latin typeface="Times New Roman" pitchFamily="18" charset="0"/>
                </a:rPr>
                <a:t>A</a:t>
              </a:r>
            </a:p>
          </p:txBody>
        </p:sp>
        <p:sp>
          <p:nvSpPr>
            <p:cNvPr id="142353" name="Rectangle 17"/>
            <p:cNvSpPr>
              <a:spLocks noChangeArrowheads="1"/>
            </p:cNvSpPr>
            <p:nvPr/>
          </p:nvSpPr>
          <p:spPr bwMode="auto">
            <a:xfrm>
              <a:off x="4950" y="9396"/>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a:t>
              </a:r>
              <a:r>
                <a:rPr lang="en-US" altLang="zh-CN">
                  <a:solidFill>
                    <a:schemeClr val="accent1"/>
                  </a:solidFill>
                  <a:latin typeface="Times New Roman" pitchFamily="18" charset="0"/>
                </a:rPr>
                <a:t>B</a:t>
              </a:r>
            </a:p>
          </p:txBody>
        </p:sp>
        <p:sp>
          <p:nvSpPr>
            <p:cNvPr id="142354" name="Rectangle 18"/>
            <p:cNvSpPr>
              <a:spLocks noChangeArrowheads="1"/>
            </p:cNvSpPr>
            <p:nvPr/>
          </p:nvSpPr>
          <p:spPr bwMode="auto">
            <a:xfrm>
              <a:off x="6210" y="9396"/>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a:t>
              </a:r>
              <a:r>
                <a:rPr lang="en-US" altLang="zh-CN">
                  <a:solidFill>
                    <a:schemeClr val="accent1"/>
                  </a:solidFill>
                  <a:latin typeface="Times New Roman" pitchFamily="18" charset="0"/>
                </a:rPr>
                <a:t>C</a:t>
              </a:r>
            </a:p>
          </p:txBody>
        </p:sp>
        <p:sp>
          <p:nvSpPr>
            <p:cNvPr id="142355" name="Rectangle 19"/>
            <p:cNvSpPr>
              <a:spLocks noChangeArrowheads="1"/>
            </p:cNvSpPr>
            <p:nvPr/>
          </p:nvSpPr>
          <p:spPr bwMode="auto">
            <a:xfrm>
              <a:off x="7575" y="9396"/>
              <a:ext cx="1365" cy="624"/>
            </a:xfrm>
            <a:prstGeom prst="rect">
              <a:avLst/>
            </a:prstGeom>
            <a:solidFill>
              <a:srgbClr val="FFFFFF"/>
            </a:solidFill>
            <a:ln w="9525">
              <a:solidFill>
                <a:srgbClr val="000000"/>
              </a:solidFill>
              <a:miter lim="800000"/>
              <a:headEnd/>
              <a:tailEnd/>
            </a:ln>
            <a:effectLst/>
          </p:spPr>
          <p:txBody>
            <a:bodyPr/>
            <a:lstStyle/>
            <a:p>
              <a:pPr algn="ctr" eaLnBrk="0" hangingPunct="0"/>
              <a:r>
                <a:rPr lang="zh-CN" altLang="en-US">
                  <a:solidFill>
                    <a:schemeClr val="accent1"/>
                  </a:solidFill>
                  <a:latin typeface="Times New Roman" pitchFamily="18" charset="0"/>
                </a:rPr>
                <a:t>服务</a:t>
              </a:r>
              <a:r>
                <a:rPr lang="en-US" altLang="zh-CN">
                  <a:solidFill>
                    <a:schemeClr val="accent1"/>
                  </a:solidFill>
                  <a:latin typeface="Times New Roman" pitchFamily="18" charset="0"/>
                </a:rPr>
                <a:t>D</a:t>
              </a:r>
            </a:p>
          </p:txBody>
        </p:sp>
        <p:sp>
          <p:nvSpPr>
            <p:cNvPr id="142356" name="Rectangle 20"/>
            <p:cNvSpPr>
              <a:spLocks noChangeArrowheads="1"/>
            </p:cNvSpPr>
            <p:nvPr/>
          </p:nvSpPr>
          <p:spPr bwMode="auto">
            <a:xfrm>
              <a:off x="9150" y="9240"/>
              <a:ext cx="1365" cy="780"/>
            </a:xfrm>
            <a:prstGeom prst="rect">
              <a:avLst/>
            </a:prstGeom>
            <a:solidFill>
              <a:srgbClr val="FFFFFF"/>
            </a:solidFill>
            <a:ln w="9525">
              <a:noFill/>
              <a:miter lim="800000"/>
              <a:headEnd/>
              <a:tailEnd/>
            </a:ln>
            <a:effectLst/>
          </p:spPr>
          <p:txBody>
            <a:bodyPr/>
            <a:lstStyle/>
            <a:p>
              <a:pPr algn="ctr" eaLnBrk="0" hangingPunct="0"/>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服务的所有成本</a:t>
              </a:r>
            </a:p>
          </p:txBody>
        </p:sp>
      </p:gr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altLang="zh-CN"/>
              <a:t>IT</a:t>
            </a:r>
            <a:r>
              <a:rPr lang="zh-CN" altLang="en-US"/>
              <a:t>服务成本效益分析模型 </a:t>
            </a:r>
          </a:p>
        </p:txBody>
      </p:sp>
      <p:sp>
        <p:nvSpPr>
          <p:cNvPr id="118787" name="Rectangle 3"/>
          <p:cNvSpPr>
            <a:spLocks noGrp="1" noChangeArrowheads="1"/>
          </p:cNvSpPr>
          <p:nvPr>
            <p:ph type="body" idx="1"/>
          </p:nvPr>
        </p:nvSpPr>
        <p:spPr/>
        <p:txBody>
          <a:bodyPr/>
          <a:lstStyle/>
          <a:p>
            <a:r>
              <a:rPr lang="zh-CN" altLang="en-US"/>
              <a:t>直观模型</a:t>
            </a:r>
          </a:p>
          <a:p>
            <a:r>
              <a:rPr lang="zh-CN" altLang="en-US"/>
              <a:t>成本</a:t>
            </a:r>
            <a:r>
              <a:rPr lang="en-US" altLang="zh-CN"/>
              <a:t>—</a:t>
            </a:r>
            <a:r>
              <a:rPr lang="zh-CN" altLang="en-US"/>
              <a:t>收益模型</a:t>
            </a:r>
          </a:p>
          <a:p>
            <a:r>
              <a:rPr lang="zh-CN" altLang="en-US"/>
              <a:t>收支平衡点</a:t>
            </a:r>
          </a:p>
          <a:p>
            <a:r>
              <a:rPr lang="zh-CN" altLang="en-US"/>
              <a:t>净现值（</a:t>
            </a:r>
            <a:r>
              <a:rPr lang="en-US" altLang="zh-CN"/>
              <a:t>NPV</a:t>
            </a:r>
            <a:r>
              <a:rPr lang="zh-CN" altLang="en-US"/>
              <a:t>）</a:t>
            </a:r>
          </a:p>
          <a:p>
            <a:r>
              <a:rPr lang="zh-CN" altLang="en-US"/>
              <a:t>经济价值增量（</a:t>
            </a:r>
            <a:r>
              <a:rPr lang="en-US" altLang="zh-CN"/>
              <a:t>EVA</a:t>
            </a:r>
            <a:r>
              <a:rPr lang="zh-CN" altLang="en-US"/>
              <a:t>）</a:t>
            </a:r>
          </a:p>
          <a:p>
            <a:r>
              <a:rPr lang="zh-CN" altLang="en-US"/>
              <a:t>回归统计模型 </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zh-CN" altLang="en-US" b="1">
                <a:latin typeface="" charset="0"/>
              </a:rPr>
              <a:t>净现值（</a:t>
            </a:r>
            <a:r>
              <a:rPr lang="en-US" altLang="zh-CN" b="1">
                <a:latin typeface="" charset="0"/>
              </a:rPr>
              <a:t>NPV）</a:t>
            </a:r>
            <a:r>
              <a:rPr lang="en-US" altLang="zh-CN"/>
              <a:t> </a:t>
            </a:r>
            <a:endParaRPr lang="zh-CN" altLang="en-US"/>
          </a:p>
        </p:txBody>
      </p:sp>
      <p:grpSp>
        <p:nvGrpSpPr>
          <p:cNvPr id="2" name="Group 114"/>
          <p:cNvGrpSpPr>
            <a:grpSpLocks/>
          </p:cNvGrpSpPr>
          <p:nvPr/>
        </p:nvGrpSpPr>
        <p:grpSpPr bwMode="auto">
          <a:xfrm>
            <a:off x="228600" y="1228725"/>
            <a:ext cx="8686800" cy="4867275"/>
            <a:chOff x="-3" y="-3"/>
            <a:chExt cx="3790" cy="2772"/>
          </a:xfrm>
        </p:grpSpPr>
        <p:grpSp>
          <p:nvGrpSpPr>
            <p:cNvPr id="3" name="Group 112"/>
            <p:cNvGrpSpPr>
              <a:grpSpLocks/>
            </p:cNvGrpSpPr>
            <p:nvPr/>
          </p:nvGrpSpPr>
          <p:grpSpPr bwMode="auto">
            <a:xfrm>
              <a:off x="0" y="0"/>
              <a:ext cx="3784" cy="2766"/>
              <a:chOff x="0" y="0"/>
              <a:chExt cx="3784" cy="2766"/>
            </a:xfrm>
          </p:grpSpPr>
          <p:grpSp>
            <p:nvGrpSpPr>
              <p:cNvPr id="4" name="Group 41"/>
              <p:cNvGrpSpPr>
                <a:grpSpLocks/>
              </p:cNvGrpSpPr>
              <p:nvPr/>
            </p:nvGrpSpPr>
            <p:grpSpPr bwMode="auto">
              <a:xfrm>
                <a:off x="0" y="0"/>
                <a:ext cx="631" cy="461"/>
                <a:chOff x="0" y="0"/>
                <a:chExt cx="631" cy="461"/>
              </a:xfrm>
            </p:grpSpPr>
            <p:sp>
              <p:nvSpPr>
                <p:cNvPr id="143364" name="Rectangle 4"/>
                <p:cNvSpPr>
                  <a:spLocks noChangeArrowheads="1"/>
                </p:cNvSpPr>
                <p:nvPr/>
              </p:nvSpPr>
              <p:spPr bwMode="auto">
                <a:xfrm>
                  <a:off x="43" y="0"/>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rPr>
                    <a:t>年度</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00" name="Rectangle 40"/>
                <p:cNvSpPr>
                  <a:spLocks noChangeArrowheads="1"/>
                </p:cNvSpPr>
                <p:nvPr/>
              </p:nvSpPr>
              <p:spPr bwMode="auto">
                <a:xfrm>
                  <a:off x="0" y="0"/>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5" name="Group 43"/>
              <p:cNvGrpSpPr>
                <a:grpSpLocks/>
              </p:cNvGrpSpPr>
              <p:nvPr/>
            </p:nvGrpSpPr>
            <p:grpSpPr bwMode="auto">
              <a:xfrm>
                <a:off x="631" y="0"/>
                <a:ext cx="641" cy="461"/>
                <a:chOff x="631" y="0"/>
                <a:chExt cx="641" cy="461"/>
              </a:xfrm>
            </p:grpSpPr>
            <p:sp>
              <p:nvSpPr>
                <p:cNvPr id="143365" name="Rectangle 5"/>
                <p:cNvSpPr>
                  <a:spLocks noChangeArrowheads="1"/>
                </p:cNvSpPr>
                <p:nvPr/>
              </p:nvSpPr>
              <p:spPr bwMode="auto">
                <a:xfrm>
                  <a:off x="674" y="0"/>
                  <a:ext cx="555" cy="461"/>
                </a:xfrm>
                <a:prstGeom prst="rect">
                  <a:avLst/>
                </a:prstGeom>
                <a:noFill/>
                <a:ln w="9525">
                  <a:noFill/>
                  <a:miter lim="800000"/>
                  <a:headEnd/>
                  <a:tailEnd/>
                </a:ln>
                <a:effectLst/>
              </p:spPr>
              <p:txBody>
                <a:bodyPr/>
                <a:lstStyle/>
                <a:p>
                  <a:pPr algn="ctr"/>
                  <a:r>
                    <a:rPr lang="zh-CN" altLang="en-US">
                      <a:solidFill>
                        <a:schemeClr val="accent1"/>
                      </a:solidFill>
                      <a:latin typeface="" charset="0"/>
                    </a:rPr>
                    <a:t>投资（</a:t>
                  </a:r>
                  <a:r>
                    <a:rPr lang="zh-CN" altLang="en-US">
                      <a:solidFill>
                        <a:schemeClr val="accent1"/>
                      </a:solidFill>
                      <a:latin typeface="Times New Roman" pitchFamily="18" charset="0"/>
                    </a:rPr>
                    <a:t>元</a:t>
                  </a:r>
                  <a:r>
                    <a:rPr lang="zh-CN" altLang="en-US">
                      <a:solidFill>
                        <a:schemeClr val="accent1"/>
                      </a:solidFill>
                      <a:latin typeface=""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02" name="Rectangle 42"/>
                <p:cNvSpPr>
                  <a:spLocks noChangeArrowheads="1"/>
                </p:cNvSpPr>
                <p:nvPr/>
              </p:nvSpPr>
              <p:spPr bwMode="auto">
                <a:xfrm>
                  <a:off x="631" y="0"/>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6" name="Group 45"/>
              <p:cNvGrpSpPr>
                <a:grpSpLocks/>
              </p:cNvGrpSpPr>
              <p:nvPr/>
            </p:nvGrpSpPr>
            <p:grpSpPr bwMode="auto">
              <a:xfrm>
                <a:off x="1272" y="0"/>
                <a:ext cx="631" cy="461"/>
                <a:chOff x="1272" y="0"/>
                <a:chExt cx="631" cy="461"/>
              </a:xfrm>
            </p:grpSpPr>
            <p:sp>
              <p:nvSpPr>
                <p:cNvPr id="143366" name="Rectangle 6"/>
                <p:cNvSpPr>
                  <a:spLocks noChangeArrowheads="1"/>
                </p:cNvSpPr>
                <p:nvPr/>
              </p:nvSpPr>
              <p:spPr bwMode="auto">
                <a:xfrm>
                  <a:off x="1315" y="0"/>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rPr>
                    <a:t>公式</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04" name="Rectangle 44"/>
                <p:cNvSpPr>
                  <a:spLocks noChangeArrowheads="1"/>
                </p:cNvSpPr>
                <p:nvPr/>
              </p:nvSpPr>
              <p:spPr bwMode="auto">
                <a:xfrm>
                  <a:off x="1272" y="0"/>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7" name="Group 47"/>
              <p:cNvGrpSpPr>
                <a:grpSpLocks/>
              </p:cNvGrpSpPr>
              <p:nvPr/>
            </p:nvGrpSpPr>
            <p:grpSpPr bwMode="auto">
              <a:xfrm>
                <a:off x="1903" y="0"/>
                <a:ext cx="627" cy="461"/>
                <a:chOff x="1903" y="0"/>
                <a:chExt cx="627" cy="461"/>
              </a:xfrm>
            </p:grpSpPr>
            <p:sp>
              <p:nvSpPr>
                <p:cNvPr id="143367" name="Rectangle 7"/>
                <p:cNvSpPr>
                  <a:spLocks noChangeArrowheads="1"/>
                </p:cNvSpPr>
                <p:nvPr/>
              </p:nvSpPr>
              <p:spPr bwMode="auto">
                <a:xfrm>
                  <a:off x="1946" y="0"/>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rPr>
                    <a:t>计算</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06" name="Rectangle 46"/>
                <p:cNvSpPr>
                  <a:spLocks noChangeArrowheads="1"/>
                </p:cNvSpPr>
                <p:nvPr/>
              </p:nvSpPr>
              <p:spPr bwMode="auto">
                <a:xfrm>
                  <a:off x="1903" y="0"/>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8" name="Group 49"/>
              <p:cNvGrpSpPr>
                <a:grpSpLocks/>
              </p:cNvGrpSpPr>
              <p:nvPr/>
            </p:nvGrpSpPr>
            <p:grpSpPr bwMode="auto">
              <a:xfrm>
                <a:off x="2530" y="0"/>
                <a:ext cx="627" cy="461"/>
                <a:chOff x="2530" y="0"/>
                <a:chExt cx="627" cy="461"/>
              </a:xfrm>
            </p:grpSpPr>
            <p:sp>
              <p:nvSpPr>
                <p:cNvPr id="143368" name="Rectangle 8"/>
                <p:cNvSpPr>
                  <a:spLocks noChangeArrowheads="1"/>
                </p:cNvSpPr>
                <p:nvPr/>
              </p:nvSpPr>
              <p:spPr bwMode="auto">
                <a:xfrm>
                  <a:off x="2573" y="0"/>
                  <a:ext cx="541" cy="461"/>
                </a:xfrm>
                <a:prstGeom prst="rect">
                  <a:avLst/>
                </a:prstGeom>
                <a:noFill/>
                <a:ln w="9525">
                  <a:noFill/>
                  <a:miter lim="800000"/>
                  <a:headEnd/>
                  <a:tailEnd/>
                </a:ln>
                <a:effectLst/>
              </p:spPr>
              <p:txBody>
                <a:bodyPr/>
                <a:lstStyle/>
                <a:p>
                  <a:pPr algn="ctr"/>
                  <a:r>
                    <a:rPr lang="en-US" altLang="zh-CN">
                      <a:solidFill>
                        <a:schemeClr val="accent1"/>
                      </a:solidFill>
                      <a:latin typeface="" charset="0"/>
                      <a:ea typeface="Arial Unicode MS" pitchFamily="34" charset="-122"/>
                      <a:cs typeface="Arial Unicode MS" pitchFamily="34" charset="-122"/>
                    </a:rPr>
                    <a:t>DF</a:t>
                  </a:r>
                  <a:endParaRPr lang="en-US" altLang="zh-CN">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en-US" altLang="zh-CN">
                    <a:solidFill>
                      <a:schemeClr val="accent1"/>
                    </a:solidFill>
                  </a:endParaRPr>
                </a:p>
              </p:txBody>
            </p:sp>
            <p:sp>
              <p:nvSpPr>
                <p:cNvPr id="143408" name="Rectangle 48"/>
                <p:cNvSpPr>
                  <a:spLocks noChangeArrowheads="1"/>
                </p:cNvSpPr>
                <p:nvPr/>
              </p:nvSpPr>
              <p:spPr bwMode="auto">
                <a:xfrm>
                  <a:off x="2530" y="0"/>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9" name="Group 51"/>
              <p:cNvGrpSpPr>
                <a:grpSpLocks/>
              </p:cNvGrpSpPr>
              <p:nvPr/>
            </p:nvGrpSpPr>
            <p:grpSpPr bwMode="auto">
              <a:xfrm>
                <a:off x="3157" y="0"/>
                <a:ext cx="627" cy="461"/>
                <a:chOff x="3157" y="0"/>
                <a:chExt cx="627" cy="461"/>
              </a:xfrm>
            </p:grpSpPr>
            <p:sp>
              <p:nvSpPr>
                <p:cNvPr id="143369" name="Rectangle 9"/>
                <p:cNvSpPr>
                  <a:spLocks noChangeArrowheads="1"/>
                </p:cNvSpPr>
                <p:nvPr/>
              </p:nvSpPr>
              <p:spPr bwMode="auto">
                <a:xfrm>
                  <a:off x="3200" y="0"/>
                  <a:ext cx="541" cy="461"/>
                </a:xfrm>
                <a:prstGeom prst="rect">
                  <a:avLst/>
                </a:prstGeom>
                <a:noFill/>
                <a:ln w="9525">
                  <a:noFill/>
                  <a:miter lim="800000"/>
                  <a:headEnd/>
                  <a:tailEnd/>
                </a:ln>
                <a:effectLst/>
              </p:spPr>
              <p:txBody>
                <a:bodyPr/>
                <a:lstStyle/>
                <a:p>
                  <a:pPr algn="ctr"/>
                  <a:r>
                    <a:rPr lang="en-US" altLang="zh-CN">
                      <a:solidFill>
                        <a:schemeClr val="accent1"/>
                      </a:solidFill>
                      <a:latin typeface="Arial Unicode MS" pitchFamily="34" charset="-122"/>
                      <a:ea typeface="Arial Unicode MS" pitchFamily="34" charset="-122"/>
                      <a:cs typeface="Arial Unicode MS" pitchFamily="34" charset="-122"/>
                    </a:rPr>
                    <a:t>PV</a:t>
                  </a:r>
                  <a:r>
                    <a:rPr lang="en-US" altLang="zh-CN">
                      <a:solidFill>
                        <a:schemeClr val="accent1"/>
                      </a:solidFill>
                      <a:latin typeface="Times New Roman" pitchFamily="18" charset="0"/>
                    </a:rPr>
                    <a:t>（</a:t>
                  </a:r>
                  <a:r>
                    <a:rPr lang="zh-CN" altLang="en-US">
                      <a:solidFill>
                        <a:schemeClr val="accent1"/>
                      </a:solidFill>
                      <a:latin typeface="Times New Roman" pitchFamily="18" charset="0"/>
                    </a:rPr>
                    <a:t>元）</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10" name="Rectangle 50"/>
                <p:cNvSpPr>
                  <a:spLocks noChangeArrowheads="1"/>
                </p:cNvSpPr>
                <p:nvPr/>
              </p:nvSpPr>
              <p:spPr bwMode="auto">
                <a:xfrm>
                  <a:off x="3157" y="0"/>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53"/>
              <p:cNvGrpSpPr>
                <a:grpSpLocks/>
              </p:cNvGrpSpPr>
              <p:nvPr/>
            </p:nvGrpSpPr>
            <p:grpSpPr bwMode="auto">
              <a:xfrm>
                <a:off x="0" y="461"/>
                <a:ext cx="631" cy="461"/>
                <a:chOff x="0" y="461"/>
                <a:chExt cx="631" cy="461"/>
              </a:xfrm>
            </p:grpSpPr>
            <p:sp>
              <p:nvSpPr>
                <p:cNvPr id="143370" name="Rectangle 10"/>
                <p:cNvSpPr>
                  <a:spLocks noChangeArrowheads="1"/>
                </p:cNvSpPr>
                <p:nvPr/>
              </p:nvSpPr>
              <p:spPr bwMode="auto">
                <a:xfrm>
                  <a:off x="43" y="461"/>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12" name="Rectangle 52"/>
                <p:cNvSpPr>
                  <a:spLocks noChangeArrowheads="1"/>
                </p:cNvSpPr>
                <p:nvPr/>
              </p:nvSpPr>
              <p:spPr bwMode="auto">
                <a:xfrm>
                  <a:off x="0" y="461"/>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55"/>
              <p:cNvGrpSpPr>
                <a:grpSpLocks/>
              </p:cNvGrpSpPr>
              <p:nvPr/>
            </p:nvGrpSpPr>
            <p:grpSpPr bwMode="auto">
              <a:xfrm>
                <a:off x="631" y="461"/>
                <a:ext cx="641" cy="461"/>
                <a:chOff x="631" y="461"/>
                <a:chExt cx="641" cy="461"/>
              </a:xfrm>
            </p:grpSpPr>
            <p:sp>
              <p:nvSpPr>
                <p:cNvPr id="143371" name="Rectangle 11"/>
                <p:cNvSpPr>
                  <a:spLocks noChangeArrowheads="1"/>
                </p:cNvSpPr>
                <p:nvPr/>
              </p:nvSpPr>
              <p:spPr bwMode="auto">
                <a:xfrm>
                  <a:off x="674" y="461"/>
                  <a:ext cx="55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2500000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14" name="Rectangle 54"/>
                <p:cNvSpPr>
                  <a:spLocks noChangeArrowheads="1"/>
                </p:cNvSpPr>
                <p:nvPr/>
              </p:nvSpPr>
              <p:spPr bwMode="auto">
                <a:xfrm>
                  <a:off x="631" y="461"/>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12" name="Group 57"/>
              <p:cNvGrpSpPr>
                <a:grpSpLocks/>
              </p:cNvGrpSpPr>
              <p:nvPr/>
            </p:nvGrpSpPr>
            <p:grpSpPr bwMode="auto">
              <a:xfrm>
                <a:off x="1272" y="461"/>
                <a:ext cx="631" cy="461"/>
                <a:chOff x="1272" y="461"/>
                <a:chExt cx="631" cy="461"/>
              </a:xfrm>
            </p:grpSpPr>
            <p:sp>
              <p:nvSpPr>
                <p:cNvPr id="143372" name="Rectangle 12"/>
                <p:cNvSpPr>
                  <a:spLocks noChangeArrowheads="1"/>
                </p:cNvSpPr>
                <p:nvPr/>
              </p:nvSpPr>
              <p:spPr bwMode="auto">
                <a:xfrm>
                  <a:off x="1315" y="461"/>
                  <a:ext cx="545" cy="461"/>
                </a:xfrm>
                <a:prstGeom prst="rect">
                  <a:avLst/>
                </a:prstGeom>
                <a:noFill/>
                <a:ln w="9525">
                  <a:noFill/>
                  <a:miter lim="800000"/>
                  <a:headEnd/>
                  <a:tailEnd/>
                </a:ln>
                <a:effectLst/>
              </p:spPr>
              <p:txBody>
                <a:bodyPr/>
                <a:lstStyle/>
                <a:p>
                  <a:pPr algn="just"/>
                  <a:r>
                    <a:rPr lang="zh-CN" altLang="en-US">
                      <a:solidFill>
                        <a:schemeClr val="accent1"/>
                      </a:solidFill>
                      <a:latin typeface="" charset="0"/>
                      <a:ea typeface="Arial Unicode MS" pitchFamily="34" charset="-122"/>
                      <a:cs typeface="Arial Unicode MS" pitchFamily="34" charset="-122"/>
                    </a:rPr>
                    <a:t>1/</a:t>
                  </a:r>
                  <a:r>
                    <a:rPr lang="zh-CN" altLang="en-US">
                      <a:solidFill>
                        <a:schemeClr val="accent1"/>
                      </a:solidFill>
                      <a:latin typeface="" charset="0"/>
                    </a:rPr>
                    <a:t>（</a:t>
                  </a:r>
                  <a:r>
                    <a:rPr lang="zh-CN" altLang="en-US">
                      <a:solidFill>
                        <a:schemeClr val="accent1"/>
                      </a:solidFill>
                      <a:latin typeface="" charset="0"/>
                      <a:ea typeface="Arial Unicode MS" pitchFamily="34" charset="-122"/>
                      <a:cs typeface="Arial Unicode MS" pitchFamily="34" charset="-122"/>
                    </a:rPr>
                    <a:t>1.15</a:t>
                  </a:r>
                  <a:r>
                    <a:rPr lang="zh-CN" altLang="en-US">
                      <a:solidFill>
                        <a:schemeClr val="accent1"/>
                      </a:solidFill>
                      <a:latin typeface="" charset="0"/>
                    </a:rPr>
                    <a:t>）</a:t>
                  </a:r>
                  <a:r>
                    <a:rPr lang="zh-CN" altLang="en-US" baseline="30000">
                      <a:solidFill>
                        <a:schemeClr val="accent1"/>
                      </a:solidFill>
                      <a:latin typeface="" charset="0"/>
                      <a:ea typeface="Arial Unicode MS" pitchFamily="34" charset="-122"/>
                      <a:cs typeface="Arial Unicode MS" pitchFamily="34" charset="-122"/>
                    </a:rPr>
                    <a:t>1</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3416" name="Rectangle 56"/>
                <p:cNvSpPr>
                  <a:spLocks noChangeArrowheads="1"/>
                </p:cNvSpPr>
                <p:nvPr/>
              </p:nvSpPr>
              <p:spPr bwMode="auto">
                <a:xfrm>
                  <a:off x="1272" y="461"/>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3" name="Group 59"/>
              <p:cNvGrpSpPr>
                <a:grpSpLocks/>
              </p:cNvGrpSpPr>
              <p:nvPr/>
            </p:nvGrpSpPr>
            <p:grpSpPr bwMode="auto">
              <a:xfrm>
                <a:off x="1903" y="461"/>
                <a:ext cx="627" cy="461"/>
                <a:chOff x="1903" y="461"/>
                <a:chExt cx="627" cy="461"/>
              </a:xfrm>
            </p:grpSpPr>
            <p:sp>
              <p:nvSpPr>
                <p:cNvPr id="143373" name="Rectangle 13"/>
                <p:cNvSpPr>
                  <a:spLocks noChangeArrowheads="1"/>
                </p:cNvSpPr>
                <p:nvPr/>
              </p:nvSpPr>
              <p:spPr bwMode="auto">
                <a:xfrm>
                  <a:off x="1946" y="461"/>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1/1.15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18" name="Rectangle 58"/>
                <p:cNvSpPr>
                  <a:spLocks noChangeArrowheads="1"/>
                </p:cNvSpPr>
                <p:nvPr/>
              </p:nvSpPr>
              <p:spPr bwMode="auto">
                <a:xfrm>
                  <a:off x="1903" y="461"/>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 name="Group 61"/>
              <p:cNvGrpSpPr>
                <a:grpSpLocks/>
              </p:cNvGrpSpPr>
              <p:nvPr/>
            </p:nvGrpSpPr>
            <p:grpSpPr bwMode="auto">
              <a:xfrm>
                <a:off x="2530" y="461"/>
                <a:ext cx="627" cy="461"/>
                <a:chOff x="2530" y="461"/>
                <a:chExt cx="627" cy="461"/>
              </a:xfrm>
            </p:grpSpPr>
            <p:sp>
              <p:nvSpPr>
                <p:cNvPr id="143374" name="Rectangle 14"/>
                <p:cNvSpPr>
                  <a:spLocks noChangeArrowheads="1"/>
                </p:cNvSpPr>
                <p:nvPr/>
              </p:nvSpPr>
              <p:spPr bwMode="auto">
                <a:xfrm>
                  <a:off x="2573" y="461"/>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0.869565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20" name="Rectangle 60"/>
                <p:cNvSpPr>
                  <a:spLocks noChangeArrowheads="1"/>
                </p:cNvSpPr>
                <p:nvPr/>
              </p:nvSpPr>
              <p:spPr bwMode="auto">
                <a:xfrm>
                  <a:off x="2530" y="461"/>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5" name="Group 63"/>
              <p:cNvGrpSpPr>
                <a:grpSpLocks/>
              </p:cNvGrpSpPr>
              <p:nvPr/>
            </p:nvGrpSpPr>
            <p:grpSpPr bwMode="auto">
              <a:xfrm>
                <a:off x="3157" y="461"/>
                <a:ext cx="627" cy="461"/>
                <a:chOff x="3157" y="461"/>
                <a:chExt cx="627" cy="461"/>
              </a:xfrm>
            </p:grpSpPr>
            <p:sp>
              <p:nvSpPr>
                <p:cNvPr id="143375" name="Rectangle 15"/>
                <p:cNvSpPr>
                  <a:spLocks noChangeArrowheads="1"/>
                </p:cNvSpPr>
                <p:nvPr/>
              </p:nvSpPr>
              <p:spPr bwMode="auto">
                <a:xfrm>
                  <a:off x="3200" y="461"/>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2173913</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22" name="Rectangle 62"/>
                <p:cNvSpPr>
                  <a:spLocks noChangeArrowheads="1"/>
                </p:cNvSpPr>
                <p:nvPr/>
              </p:nvSpPr>
              <p:spPr bwMode="auto">
                <a:xfrm>
                  <a:off x="3157" y="461"/>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6" name="Group 65"/>
              <p:cNvGrpSpPr>
                <a:grpSpLocks/>
              </p:cNvGrpSpPr>
              <p:nvPr/>
            </p:nvGrpSpPr>
            <p:grpSpPr bwMode="auto">
              <a:xfrm>
                <a:off x="0" y="922"/>
                <a:ext cx="631" cy="461"/>
                <a:chOff x="0" y="922"/>
                <a:chExt cx="631" cy="461"/>
              </a:xfrm>
            </p:grpSpPr>
            <p:sp>
              <p:nvSpPr>
                <p:cNvPr id="143376" name="Rectangle 16"/>
                <p:cNvSpPr>
                  <a:spLocks noChangeArrowheads="1"/>
                </p:cNvSpPr>
                <p:nvPr/>
              </p:nvSpPr>
              <p:spPr bwMode="auto">
                <a:xfrm>
                  <a:off x="43" y="922"/>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24" name="Rectangle 64"/>
                <p:cNvSpPr>
                  <a:spLocks noChangeArrowheads="1"/>
                </p:cNvSpPr>
                <p:nvPr/>
              </p:nvSpPr>
              <p:spPr bwMode="auto">
                <a:xfrm>
                  <a:off x="0" y="922"/>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7" name="Group 67"/>
              <p:cNvGrpSpPr>
                <a:grpSpLocks/>
              </p:cNvGrpSpPr>
              <p:nvPr/>
            </p:nvGrpSpPr>
            <p:grpSpPr bwMode="auto">
              <a:xfrm>
                <a:off x="631" y="922"/>
                <a:ext cx="641" cy="461"/>
                <a:chOff x="631" y="922"/>
                <a:chExt cx="641" cy="461"/>
              </a:xfrm>
            </p:grpSpPr>
            <p:sp>
              <p:nvSpPr>
                <p:cNvPr id="143377" name="Rectangle 17"/>
                <p:cNvSpPr>
                  <a:spLocks noChangeArrowheads="1"/>
                </p:cNvSpPr>
                <p:nvPr/>
              </p:nvSpPr>
              <p:spPr bwMode="auto">
                <a:xfrm>
                  <a:off x="674" y="922"/>
                  <a:ext cx="55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2500000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26" name="Rectangle 66"/>
                <p:cNvSpPr>
                  <a:spLocks noChangeArrowheads="1"/>
                </p:cNvSpPr>
                <p:nvPr/>
              </p:nvSpPr>
              <p:spPr bwMode="auto">
                <a:xfrm>
                  <a:off x="631" y="922"/>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18" name="Group 69"/>
              <p:cNvGrpSpPr>
                <a:grpSpLocks/>
              </p:cNvGrpSpPr>
              <p:nvPr/>
            </p:nvGrpSpPr>
            <p:grpSpPr bwMode="auto">
              <a:xfrm>
                <a:off x="1272" y="922"/>
                <a:ext cx="631" cy="461"/>
                <a:chOff x="1272" y="922"/>
                <a:chExt cx="631" cy="461"/>
              </a:xfrm>
            </p:grpSpPr>
            <p:sp>
              <p:nvSpPr>
                <p:cNvPr id="143378" name="Rectangle 18"/>
                <p:cNvSpPr>
                  <a:spLocks noChangeArrowheads="1"/>
                </p:cNvSpPr>
                <p:nvPr/>
              </p:nvSpPr>
              <p:spPr bwMode="auto">
                <a:xfrm>
                  <a:off x="1315" y="922"/>
                  <a:ext cx="545" cy="461"/>
                </a:xfrm>
                <a:prstGeom prst="rect">
                  <a:avLst/>
                </a:prstGeom>
                <a:noFill/>
                <a:ln w="9525">
                  <a:noFill/>
                  <a:miter lim="800000"/>
                  <a:headEnd/>
                  <a:tailEnd/>
                </a:ln>
                <a:effectLst/>
              </p:spPr>
              <p:txBody>
                <a:bodyPr/>
                <a:lstStyle/>
                <a:p>
                  <a:pPr algn="just"/>
                  <a:r>
                    <a:rPr lang="zh-CN" altLang="en-US">
                      <a:solidFill>
                        <a:schemeClr val="accent1"/>
                      </a:solidFill>
                      <a:latin typeface="" charset="0"/>
                      <a:ea typeface="Arial Unicode MS" pitchFamily="34" charset="-122"/>
                      <a:cs typeface="Arial Unicode MS" pitchFamily="34" charset="-122"/>
                    </a:rPr>
                    <a:t>1/</a:t>
                  </a:r>
                  <a:r>
                    <a:rPr lang="zh-CN" altLang="en-US">
                      <a:solidFill>
                        <a:schemeClr val="accent1"/>
                      </a:solidFill>
                      <a:latin typeface="" charset="0"/>
                    </a:rPr>
                    <a:t>（</a:t>
                  </a:r>
                  <a:r>
                    <a:rPr lang="zh-CN" altLang="en-US">
                      <a:solidFill>
                        <a:schemeClr val="accent1"/>
                      </a:solidFill>
                      <a:latin typeface="" charset="0"/>
                      <a:ea typeface="Arial Unicode MS" pitchFamily="34" charset="-122"/>
                      <a:cs typeface="Arial Unicode MS" pitchFamily="34" charset="-122"/>
                    </a:rPr>
                    <a:t>1.15</a:t>
                  </a:r>
                  <a:r>
                    <a:rPr lang="zh-CN" altLang="en-US">
                      <a:solidFill>
                        <a:schemeClr val="accent1"/>
                      </a:solidFill>
                      <a:latin typeface="" charset="0"/>
                    </a:rPr>
                    <a:t>）</a:t>
                  </a:r>
                  <a:r>
                    <a:rPr lang="zh-CN" altLang="en-US" baseline="30000">
                      <a:solidFill>
                        <a:schemeClr val="accent1"/>
                      </a:solidFill>
                      <a:latin typeface="" charset="0"/>
                      <a:ea typeface="Arial Unicode MS" pitchFamily="34" charset="-122"/>
                      <a:cs typeface="Arial Unicode MS" pitchFamily="34" charset="-122"/>
                    </a:rPr>
                    <a:t>2</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3428" name="Rectangle 68"/>
                <p:cNvSpPr>
                  <a:spLocks noChangeArrowheads="1"/>
                </p:cNvSpPr>
                <p:nvPr/>
              </p:nvSpPr>
              <p:spPr bwMode="auto">
                <a:xfrm>
                  <a:off x="1272" y="922"/>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9" name="Group 71"/>
              <p:cNvGrpSpPr>
                <a:grpSpLocks/>
              </p:cNvGrpSpPr>
              <p:nvPr/>
            </p:nvGrpSpPr>
            <p:grpSpPr bwMode="auto">
              <a:xfrm>
                <a:off x="1903" y="922"/>
                <a:ext cx="627" cy="461"/>
                <a:chOff x="1903" y="922"/>
                <a:chExt cx="627" cy="461"/>
              </a:xfrm>
            </p:grpSpPr>
            <p:sp>
              <p:nvSpPr>
                <p:cNvPr id="143379" name="Rectangle 19"/>
                <p:cNvSpPr>
                  <a:spLocks noChangeArrowheads="1"/>
                </p:cNvSpPr>
                <p:nvPr/>
              </p:nvSpPr>
              <p:spPr bwMode="auto">
                <a:xfrm>
                  <a:off x="1946" y="922"/>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1/1.3225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30" name="Rectangle 70"/>
                <p:cNvSpPr>
                  <a:spLocks noChangeArrowheads="1"/>
                </p:cNvSpPr>
                <p:nvPr/>
              </p:nvSpPr>
              <p:spPr bwMode="auto">
                <a:xfrm>
                  <a:off x="1903" y="922"/>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0" name="Group 73"/>
              <p:cNvGrpSpPr>
                <a:grpSpLocks/>
              </p:cNvGrpSpPr>
              <p:nvPr/>
            </p:nvGrpSpPr>
            <p:grpSpPr bwMode="auto">
              <a:xfrm>
                <a:off x="2530" y="922"/>
                <a:ext cx="627" cy="461"/>
                <a:chOff x="2530" y="922"/>
                <a:chExt cx="627" cy="461"/>
              </a:xfrm>
            </p:grpSpPr>
            <p:sp>
              <p:nvSpPr>
                <p:cNvPr id="143380" name="Rectangle 20"/>
                <p:cNvSpPr>
                  <a:spLocks noChangeArrowheads="1"/>
                </p:cNvSpPr>
                <p:nvPr/>
              </p:nvSpPr>
              <p:spPr bwMode="auto">
                <a:xfrm>
                  <a:off x="2573" y="922"/>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0.756143667</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32" name="Rectangle 72"/>
                <p:cNvSpPr>
                  <a:spLocks noChangeArrowheads="1"/>
                </p:cNvSpPr>
                <p:nvPr/>
              </p:nvSpPr>
              <p:spPr bwMode="auto">
                <a:xfrm>
                  <a:off x="2530" y="922"/>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1" name="Group 75"/>
              <p:cNvGrpSpPr>
                <a:grpSpLocks/>
              </p:cNvGrpSpPr>
              <p:nvPr/>
            </p:nvGrpSpPr>
            <p:grpSpPr bwMode="auto">
              <a:xfrm>
                <a:off x="3157" y="922"/>
                <a:ext cx="627" cy="461"/>
                <a:chOff x="3157" y="922"/>
                <a:chExt cx="627" cy="461"/>
              </a:xfrm>
            </p:grpSpPr>
            <p:sp>
              <p:nvSpPr>
                <p:cNvPr id="143381" name="Rectangle 21"/>
                <p:cNvSpPr>
                  <a:spLocks noChangeArrowheads="1"/>
                </p:cNvSpPr>
                <p:nvPr/>
              </p:nvSpPr>
              <p:spPr bwMode="auto">
                <a:xfrm>
                  <a:off x="3200" y="922"/>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1890359</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34" name="Rectangle 74"/>
                <p:cNvSpPr>
                  <a:spLocks noChangeArrowheads="1"/>
                </p:cNvSpPr>
                <p:nvPr/>
              </p:nvSpPr>
              <p:spPr bwMode="auto">
                <a:xfrm>
                  <a:off x="3157" y="922"/>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2" name="Group 77"/>
              <p:cNvGrpSpPr>
                <a:grpSpLocks/>
              </p:cNvGrpSpPr>
              <p:nvPr/>
            </p:nvGrpSpPr>
            <p:grpSpPr bwMode="auto">
              <a:xfrm>
                <a:off x="0" y="1383"/>
                <a:ext cx="631" cy="461"/>
                <a:chOff x="0" y="1383"/>
                <a:chExt cx="631" cy="461"/>
              </a:xfrm>
            </p:grpSpPr>
            <p:sp>
              <p:nvSpPr>
                <p:cNvPr id="143382" name="Rectangle 22"/>
                <p:cNvSpPr>
                  <a:spLocks noChangeArrowheads="1"/>
                </p:cNvSpPr>
                <p:nvPr/>
              </p:nvSpPr>
              <p:spPr bwMode="auto">
                <a:xfrm>
                  <a:off x="43" y="1383"/>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3</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36" name="Rectangle 76"/>
                <p:cNvSpPr>
                  <a:spLocks noChangeArrowheads="1"/>
                </p:cNvSpPr>
                <p:nvPr/>
              </p:nvSpPr>
              <p:spPr bwMode="auto">
                <a:xfrm>
                  <a:off x="0" y="1383"/>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23" name="Group 79"/>
              <p:cNvGrpSpPr>
                <a:grpSpLocks/>
              </p:cNvGrpSpPr>
              <p:nvPr/>
            </p:nvGrpSpPr>
            <p:grpSpPr bwMode="auto">
              <a:xfrm>
                <a:off x="631" y="1383"/>
                <a:ext cx="641" cy="461"/>
                <a:chOff x="631" y="1383"/>
                <a:chExt cx="641" cy="461"/>
              </a:xfrm>
            </p:grpSpPr>
            <p:sp>
              <p:nvSpPr>
                <p:cNvPr id="143383" name="Rectangle 23"/>
                <p:cNvSpPr>
                  <a:spLocks noChangeArrowheads="1"/>
                </p:cNvSpPr>
                <p:nvPr/>
              </p:nvSpPr>
              <p:spPr bwMode="auto">
                <a:xfrm>
                  <a:off x="674" y="1383"/>
                  <a:ext cx="55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2500000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38" name="Rectangle 78"/>
                <p:cNvSpPr>
                  <a:spLocks noChangeArrowheads="1"/>
                </p:cNvSpPr>
                <p:nvPr/>
              </p:nvSpPr>
              <p:spPr bwMode="auto">
                <a:xfrm>
                  <a:off x="631" y="1383"/>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24" name="Group 81"/>
              <p:cNvGrpSpPr>
                <a:grpSpLocks/>
              </p:cNvGrpSpPr>
              <p:nvPr/>
            </p:nvGrpSpPr>
            <p:grpSpPr bwMode="auto">
              <a:xfrm>
                <a:off x="1272" y="1383"/>
                <a:ext cx="631" cy="461"/>
                <a:chOff x="1272" y="1383"/>
                <a:chExt cx="631" cy="461"/>
              </a:xfrm>
            </p:grpSpPr>
            <p:sp>
              <p:nvSpPr>
                <p:cNvPr id="143384" name="Rectangle 24"/>
                <p:cNvSpPr>
                  <a:spLocks noChangeArrowheads="1"/>
                </p:cNvSpPr>
                <p:nvPr/>
              </p:nvSpPr>
              <p:spPr bwMode="auto">
                <a:xfrm>
                  <a:off x="1315" y="1383"/>
                  <a:ext cx="545" cy="461"/>
                </a:xfrm>
                <a:prstGeom prst="rect">
                  <a:avLst/>
                </a:prstGeom>
                <a:noFill/>
                <a:ln w="9525">
                  <a:noFill/>
                  <a:miter lim="800000"/>
                  <a:headEnd/>
                  <a:tailEnd/>
                </a:ln>
                <a:effectLst/>
              </p:spPr>
              <p:txBody>
                <a:bodyPr/>
                <a:lstStyle/>
                <a:p>
                  <a:pPr algn="just"/>
                  <a:r>
                    <a:rPr lang="zh-CN" altLang="en-US">
                      <a:solidFill>
                        <a:schemeClr val="accent1"/>
                      </a:solidFill>
                      <a:latin typeface="" charset="0"/>
                      <a:ea typeface="Arial Unicode MS" pitchFamily="34" charset="-122"/>
                      <a:cs typeface="Arial Unicode MS" pitchFamily="34" charset="-122"/>
                    </a:rPr>
                    <a:t>1/</a:t>
                  </a:r>
                  <a:r>
                    <a:rPr lang="zh-CN" altLang="en-US">
                      <a:solidFill>
                        <a:schemeClr val="accent1"/>
                      </a:solidFill>
                      <a:latin typeface="" charset="0"/>
                    </a:rPr>
                    <a:t>（</a:t>
                  </a:r>
                  <a:r>
                    <a:rPr lang="zh-CN" altLang="en-US">
                      <a:solidFill>
                        <a:schemeClr val="accent1"/>
                      </a:solidFill>
                      <a:latin typeface="" charset="0"/>
                      <a:ea typeface="Arial Unicode MS" pitchFamily="34" charset="-122"/>
                      <a:cs typeface="Arial Unicode MS" pitchFamily="34" charset="-122"/>
                    </a:rPr>
                    <a:t>1.15</a:t>
                  </a:r>
                  <a:r>
                    <a:rPr lang="zh-CN" altLang="en-US">
                      <a:solidFill>
                        <a:schemeClr val="accent1"/>
                      </a:solidFill>
                      <a:latin typeface="" charset="0"/>
                    </a:rPr>
                    <a:t>）</a:t>
                  </a:r>
                  <a:r>
                    <a:rPr lang="zh-CN" altLang="en-US" baseline="30000">
                      <a:solidFill>
                        <a:schemeClr val="accent1"/>
                      </a:solidFill>
                      <a:latin typeface="" charset="0"/>
                      <a:ea typeface="Arial Unicode MS" pitchFamily="34" charset="-122"/>
                      <a:cs typeface="Arial Unicode MS" pitchFamily="34" charset="-122"/>
                    </a:rPr>
                    <a:t>3</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3440" name="Rectangle 80"/>
                <p:cNvSpPr>
                  <a:spLocks noChangeArrowheads="1"/>
                </p:cNvSpPr>
                <p:nvPr/>
              </p:nvSpPr>
              <p:spPr bwMode="auto">
                <a:xfrm>
                  <a:off x="1272" y="1383"/>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25" name="Group 83"/>
              <p:cNvGrpSpPr>
                <a:grpSpLocks/>
              </p:cNvGrpSpPr>
              <p:nvPr/>
            </p:nvGrpSpPr>
            <p:grpSpPr bwMode="auto">
              <a:xfrm>
                <a:off x="1903" y="1383"/>
                <a:ext cx="627" cy="461"/>
                <a:chOff x="1903" y="1383"/>
                <a:chExt cx="627" cy="461"/>
              </a:xfrm>
            </p:grpSpPr>
            <p:sp>
              <p:nvSpPr>
                <p:cNvPr id="143385" name="Rectangle 25"/>
                <p:cNvSpPr>
                  <a:spLocks noChangeArrowheads="1"/>
                </p:cNvSpPr>
                <p:nvPr/>
              </p:nvSpPr>
              <p:spPr bwMode="auto">
                <a:xfrm>
                  <a:off x="1946" y="1383"/>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1/1.520875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42" name="Rectangle 82"/>
                <p:cNvSpPr>
                  <a:spLocks noChangeArrowheads="1"/>
                </p:cNvSpPr>
                <p:nvPr/>
              </p:nvSpPr>
              <p:spPr bwMode="auto">
                <a:xfrm>
                  <a:off x="1903" y="1383"/>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6" name="Group 85"/>
              <p:cNvGrpSpPr>
                <a:grpSpLocks/>
              </p:cNvGrpSpPr>
              <p:nvPr/>
            </p:nvGrpSpPr>
            <p:grpSpPr bwMode="auto">
              <a:xfrm>
                <a:off x="2530" y="1383"/>
                <a:ext cx="627" cy="461"/>
                <a:chOff x="2530" y="1383"/>
                <a:chExt cx="627" cy="461"/>
              </a:xfrm>
            </p:grpSpPr>
            <p:sp>
              <p:nvSpPr>
                <p:cNvPr id="143386" name="Rectangle 26"/>
                <p:cNvSpPr>
                  <a:spLocks noChangeArrowheads="1"/>
                </p:cNvSpPr>
                <p:nvPr/>
              </p:nvSpPr>
              <p:spPr bwMode="auto">
                <a:xfrm>
                  <a:off x="2573" y="1383"/>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0.65751623</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44" name="Rectangle 84"/>
                <p:cNvSpPr>
                  <a:spLocks noChangeArrowheads="1"/>
                </p:cNvSpPr>
                <p:nvPr/>
              </p:nvSpPr>
              <p:spPr bwMode="auto">
                <a:xfrm>
                  <a:off x="2530" y="1383"/>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7" name="Group 87"/>
              <p:cNvGrpSpPr>
                <a:grpSpLocks/>
              </p:cNvGrpSpPr>
              <p:nvPr/>
            </p:nvGrpSpPr>
            <p:grpSpPr bwMode="auto">
              <a:xfrm>
                <a:off x="3157" y="1383"/>
                <a:ext cx="627" cy="461"/>
                <a:chOff x="3157" y="1383"/>
                <a:chExt cx="627" cy="461"/>
              </a:xfrm>
            </p:grpSpPr>
            <p:sp>
              <p:nvSpPr>
                <p:cNvPr id="143387" name="Rectangle 27"/>
                <p:cNvSpPr>
                  <a:spLocks noChangeArrowheads="1"/>
                </p:cNvSpPr>
                <p:nvPr/>
              </p:nvSpPr>
              <p:spPr bwMode="auto">
                <a:xfrm>
                  <a:off x="3200" y="1383"/>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1643791</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46" name="Rectangle 86"/>
                <p:cNvSpPr>
                  <a:spLocks noChangeArrowheads="1"/>
                </p:cNvSpPr>
                <p:nvPr/>
              </p:nvSpPr>
              <p:spPr bwMode="auto">
                <a:xfrm>
                  <a:off x="3157" y="1383"/>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28" name="Group 89"/>
              <p:cNvGrpSpPr>
                <a:grpSpLocks/>
              </p:cNvGrpSpPr>
              <p:nvPr/>
            </p:nvGrpSpPr>
            <p:grpSpPr bwMode="auto">
              <a:xfrm>
                <a:off x="0" y="1844"/>
                <a:ext cx="631" cy="461"/>
                <a:chOff x="0" y="1844"/>
                <a:chExt cx="631" cy="461"/>
              </a:xfrm>
            </p:grpSpPr>
            <p:sp>
              <p:nvSpPr>
                <p:cNvPr id="143388" name="Rectangle 28"/>
                <p:cNvSpPr>
                  <a:spLocks noChangeArrowheads="1"/>
                </p:cNvSpPr>
                <p:nvPr/>
              </p:nvSpPr>
              <p:spPr bwMode="auto">
                <a:xfrm>
                  <a:off x="43" y="1844"/>
                  <a:ext cx="54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4</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48" name="Rectangle 88"/>
                <p:cNvSpPr>
                  <a:spLocks noChangeArrowheads="1"/>
                </p:cNvSpPr>
                <p:nvPr/>
              </p:nvSpPr>
              <p:spPr bwMode="auto">
                <a:xfrm>
                  <a:off x="0" y="1844"/>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29" name="Group 91"/>
              <p:cNvGrpSpPr>
                <a:grpSpLocks/>
              </p:cNvGrpSpPr>
              <p:nvPr/>
            </p:nvGrpSpPr>
            <p:grpSpPr bwMode="auto">
              <a:xfrm>
                <a:off x="631" y="1844"/>
                <a:ext cx="641" cy="461"/>
                <a:chOff x="631" y="1844"/>
                <a:chExt cx="641" cy="461"/>
              </a:xfrm>
            </p:grpSpPr>
            <p:sp>
              <p:nvSpPr>
                <p:cNvPr id="143389" name="Rectangle 29"/>
                <p:cNvSpPr>
                  <a:spLocks noChangeArrowheads="1"/>
                </p:cNvSpPr>
                <p:nvPr/>
              </p:nvSpPr>
              <p:spPr bwMode="auto">
                <a:xfrm>
                  <a:off x="674" y="1844"/>
                  <a:ext cx="555"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2500000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50" name="Rectangle 90"/>
                <p:cNvSpPr>
                  <a:spLocks noChangeArrowheads="1"/>
                </p:cNvSpPr>
                <p:nvPr/>
              </p:nvSpPr>
              <p:spPr bwMode="auto">
                <a:xfrm>
                  <a:off x="631" y="1844"/>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30" name="Group 93"/>
              <p:cNvGrpSpPr>
                <a:grpSpLocks/>
              </p:cNvGrpSpPr>
              <p:nvPr/>
            </p:nvGrpSpPr>
            <p:grpSpPr bwMode="auto">
              <a:xfrm>
                <a:off x="1272" y="1844"/>
                <a:ext cx="631" cy="461"/>
                <a:chOff x="1272" y="1844"/>
                <a:chExt cx="631" cy="461"/>
              </a:xfrm>
            </p:grpSpPr>
            <p:sp>
              <p:nvSpPr>
                <p:cNvPr id="143390" name="Rectangle 30"/>
                <p:cNvSpPr>
                  <a:spLocks noChangeArrowheads="1"/>
                </p:cNvSpPr>
                <p:nvPr/>
              </p:nvSpPr>
              <p:spPr bwMode="auto">
                <a:xfrm>
                  <a:off x="1315" y="1844"/>
                  <a:ext cx="545" cy="461"/>
                </a:xfrm>
                <a:prstGeom prst="rect">
                  <a:avLst/>
                </a:prstGeom>
                <a:noFill/>
                <a:ln w="9525">
                  <a:noFill/>
                  <a:miter lim="800000"/>
                  <a:headEnd/>
                  <a:tailEnd/>
                </a:ln>
                <a:effectLst/>
              </p:spPr>
              <p:txBody>
                <a:bodyPr/>
                <a:lstStyle/>
                <a:p>
                  <a:pPr algn="just"/>
                  <a:r>
                    <a:rPr lang="zh-CN" altLang="en-US">
                      <a:solidFill>
                        <a:schemeClr val="accent1"/>
                      </a:solidFill>
                      <a:latin typeface="" charset="0"/>
                      <a:ea typeface="Arial Unicode MS" pitchFamily="34" charset="-122"/>
                      <a:cs typeface="Arial Unicode MS" pitchFamily="34" charset="-122"/>
                    </a:rPr>
                    <a:t>1/</a:t>
                  </a:r>
                  <a:r>
                    <a:rPr lang="zh-CN" altLang="en-US">
                      <a:solidFill>
                        <a:schemeClr val="accent1"/>
                      </a:solidFill>
                      <a:latin typeface="" charset="0"/>
                    </a:rPr>
                    <a:t>（</a:t>
                  </a:r>
                  <a:r>
                    <a:rPr lang="zh-CN" altLang="en-US">
                      <a:solidFill>
                        <a:schemeClr val="accent1"/>
                      </a:solidFill>
                      <a:latin typeface="" charset="0"/>
                      <a:ea typeface="Arial Unicode MS" pitchFamily="34" charset="-122"/>
                      <a:cs typeface="Arial Unicode MS" pitchFamily="34" charset="-122"/>
                    </a:rPr>
                    <a:t>1.15</a:t>
                  </a:r>
                  <a:r>
                    <a:rPr lang="zh-CN" altLang="en-US">
                      <a:solidFill>
                        <a:schemeClr val="accent1"/>
                      </a:solidFill>
                      <a:latin typeface="" charset="0"/>
                    </a:rPr>
                    <a:t>）</a:t>
                  </a:r>
                  <a:r>
                    <a:rPr lang="zh-CN" altLang="en-US">
                      <a:solidFill>
                        <a:schemeClr val="accent1"/>
                      </a:solidFill>
                      <a:latin typeface="" charset="0"/>
                      <a:ea typeface="Arial Unicode MS" pitchFamily="34" charset="-122"/>
                      <a:cs typeface="Arial Unicode MS" pitchFamily="34" charset="-122"/>
                    </a:rPr>
                    <a:t>4</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3452" name="Rectangle 92"/>
                <p:cNvSpPr>
                  <a:spLocks noChangeArrowheads="1"/>
                </p:cNvSpPr>
                <p:nvPr/>
              </p:nvSpPr>
              <p:spPr bwMode="auto">
                <a:xfrm>
                  <a:off x="1272" y="1844"/>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31" name="Group 95"/>
              <p:cNvGrpSpPr>
                <a:grpSpLocks/>
              </p:cNvGrpSpPr>
              <p:nvPr/>
            </p:nvGrpSpPr>
            <p:grpSpPr bwMode="auto">
              <a:xfrm>
                <a:off x="1903" y="1844"/>
                <a:ext cx="627" cy="461"/>
                <a:chOff x="1903" y="1844"/>
                <a:chExt cx="627" cy="461"/>
              </a:xfrm>
            </p:grpSpPr>
            <p:sp>
              <p:nvSpPr>
                <p:cNvPr id="143391" name="Rectangle 31"/>
                <p:cNvSpPr>
                  <a:spLocks noChangeArrowheads="1"/>
                </p:cNvSpPr>
                <p:nvPr/>
              </p:nvSpPr>
              <p:spPr bwMode="auto">
                <a:xfrm>
                  <a:off x="1946" y="1844"/>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1/1.749006</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54" name="Rectangle 94"/>
                <p:cNvSpPr>
                  <a:spLocks noChangeArrowheads="1"/>
                </p:cNvSpPr>
                <p:nvPr/>
              </p:nvSpPr>
              <p:spPr bwMode="auto">
                <a:xfrm>
                  <a:off x="1903" y="1844"/>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3360" name="Group 97"/>
              <p:cNvGrpSpPr>
                <a:grpSpLocks/>
              </p:cNvGrpSpPr>
              <p:nvPr/>
            </p:nvGrpSpPr>
            <p:grpSpPr bwMode="auto">
              <a:xfrm>
                <a:off x="2530" y="1844"/>
                <a:ext cx="627" cy="461"/>
                <a:chOff x="2530" y="1844"/>
                <a:chExt cx="627" cy="461"/>
              </a:xfrm>
            </p:grpSpPr>
            <p:sp>
              <p:nvSpPr>
                <p:cNvPr id="143392" name="Rectangle 32"/>
                <p:cNvSpPr>
                  <a:spLocks noChangeArrowheads="1"/>
                </p:cNvSpPr>
                <p:nvPr/>
              </p:nvSpPr>
              <p:spPr bwMode="auto">
                <a:xfrm>
                  <a:off x="2573" y="1844"/>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0.571753246</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56" name="Rectangle 96"/>
                <p:cNvSpPr>
                  <a:spLocks noChangeArrowheads="1"/>
                </p:cNvSpPr>
                <p:nvPr/>
              </p:nvSpPr>
              <p:spPr bwMode="auto">
                <a:xfrm>
                  <a:off x="2530" y="1844"/>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3361" name="Group 99"/>
              <p:cNvGrpSpPr>
                <a:grpSpLocks/>
              </p:cNvGrpSpPr>
              <p:nvPr/>
            </p:nvGrpSpPr>
            <p:grpSpPr bwMode="auto">
              <a:xfrm>
                <a:off x="3157" y="1844"/>
                <a:ext cx="627" cy="461"/>
                <a:chOff x="3157" y="1844"/>
                <a:chExt cx="627" cy="461"/>
              </a:xfrm>
            </p:grpSpPr>
            <p:sp>
              <p:nvSpPr>
                <p:cNvPr id="143393" name="Rectangle 33"/>
                <p:cNvSpPr>
                  <a:spLocks noChangeArrowheads="1"/>
                </p:cNvSpPr>
                <p:nvPr/>
              </p:nvSpPr>
              <p:spPr bwMode="auto">
                <a:xfrm>
                  <a:off x="3200" y="1844"/>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1429383</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58" name="Rectangle 98"/>
                <p:cNvSpPr>
                  <a:spLocks noChangeArrowheads="1"/>
                </p:cNvSpPr>
                <p:nvPr/>
              </p:nvSpPr>
              <p:spPr bwMode="auto">
                <a:xfrm>
                  <a:off x="3157" y="1844"/>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3363" name="Group 101"/>
              <p:cNvGrpSpPr>
                <a:grpSpLocks/>
              </p:cNvGrpSpPr>
              <p:nvPr/>
            </p:nvGrpSpPr>
            <p:grpSpPr bwMode="auto">
              <a:xfrm>
                <a:off x="0" y="2305"/>
                <a:ext cx="631" cy="461"/>
                <a:chOff x="0" y="2305"/>
                <a:chExt cx="631" cy="461"/>
              </a:xfrm>
            </p:grpSpPr>
            <p:sp>
              <p:nvSpPr>
                <p:cNvPr id="143394" name="Rectangle 34"/>
                <p:cNvSpPr>
                  <a:spLocks noChangeArrowheads="1"/>
                </p:cNvSpPr>
                <p:nvPr/>
              </p:nvSpPr>
              <p:spPr bwMode="auto">
                <a:xfrm>
                  <a:off x="43" y="2305"/>
                  <a:ext cx="545" cy="461"/>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60" name="Rectangle 100"/>
                <p:cNvSpPr>
                  <a:spLocks noChangeArrowheads="1"/>
                </p:cNvSpPr>
                <p:nvPr/>
              </p:nvSpPr>
              <p:spPr bwMode="auto">
                <a:xfrm>
                  <a:off x="0" y="2305"/>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43401" name="Group 103"/>
              <p:cNvGrpSpPr>
                <a:grpSpLocks/>
              </p:cNvGrpSpPr>
              <p:nvPr/>
            </p:nvGrpSpPr>
            <p:grpSpPr bwMode="auto">
              <a:xfrm>
                <a:off x="631" y="2305"/>
                <a:ext cx="641" cy="461"/>
                <a:chOff x="631" y="2305"/>
                <a:chExt cx="641" cy="461"/>
              </a:xfrm>
            </p:grpSpPr>
            <p:sp>
              <p:nvSpPr>
                <p:cNvPr id="143395" name="Rectangle 35"/>
                <p:cNvSpPr>
                  <a:spLocks noChangeArrowheads="1"/>
                </p:cNvSpPr>
                <p:nvPr/>
              </p:nvSpPr>
              <p:spPr bwMode="auto">
                <a:xfrm>
                  <a:off x="674" y="2305"/>
                  <a:ext cx="555" cy="461"/>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62" name="Rectangle 102"/>
                <p:cNvSpPr>
                  <a:spLocks noChangeArrowheads="1"/>
                </p:cNvSpPr>
                <p:nvPr/>
              </p:nvSpPr>
              <p:spPr bwMode="auto">
                <a:xfrm>
                  <a:off x="631" y="2305"/>
                  <a:ext cx="641" cy="461"/>
                </a:xfrm>
                <a:prstGeom prst="rect">
                  <a:avLst/>
                </a:prstGeom>
                <a:noFill/>
                <a:ln w="7">
                  <a:solidFill>
                    <a:srgbClr val="A0A0A0"/>
                  </a:solidFill>
                  <a:miter lim="800000"/>
                  <a:headEnd/>
                  <a:tailEnd/>
                </a:ln>
                <a:effectLst/>
              </p:spPr>
              <p:txBody>
                <a:bodyPr/>
                <a:lstStyle/>
                <a:p>
                  <a:endParaRPr lang="zh-CN" altLang="en-US"/>
                </a:p>
              </p:txBody>
            </p:sp>
          </p:grpSp>
          <p:grpSp>
            <p:nvGrpSpPr>
              <p:cNvPr id="143403" name="Group 105"/>
              <p:cNvGrpSpPr>
                <a:grpSpLocks/>
              </p:cNvGrpSpPr>
              <p:nvPr/>
            </p:nvGrpSpPr>
            <p:grpSpPr bwMode="auto">
              <a:xfrm>
                <a:off x="1272" y="2305"/>
                <a:ext cx="631" cy="461"/>
                <a:chOff x="1272" y="2305"/>
                <a:chExt cx="631" cy="461"/>
              </a:xfrm>
            </p:grpSpPr>
            <p:sp>
              <p:nvSpPr>
                <p:cNvPr id="143396" name="Rectangle 36"/>
                <p:cNvSpPr>
                  <a:spLocks noChangeArrowheads="1"/>
                </p:cNvSpPr>
                <p:nvPr/>
              </p:nvSpPr>
              <p:spPr bwMode="auto">
                <a:xfrm>
                  <a:off x="1315" y="2305"/>
                  <a:ext cx="545" cy="461"/>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43464" name="Rectangle 104"/>
                <p:cNvSpPr>
                  <a:spLocks noChangeArrowheads="1"/>
                </p:cNvSpPr>
                <p:nvPr/>
              </p:nvSpPr>
              <p:spPr bwMode="auto">
                <a:xfrm>
                  <a:off x="1272" y="2305"/>
                  <a:ext cx="631" cy="461"/>
                </a:xfrm>
                <a:prstGeom prst="rect">
                  <a:avLst/>
                </a:prstGeom>
                <a:noFill/>
                <a:ln w="7">
                  <a:solidFill>
                    <a:srgbClr val="A0A0A0"/>
                  </a:solidFill>
                  <a:miter lim="800000"/>
                  <a:headEnd/>
                  <a:tailEnd/>
                </a:ln>
                <a:effectLst/>
              </p:spPr>
              <p:txBody>
                <a:bodyPr/>
                <a:lstStyle/>
                <a:p>
                  <a:endParaRPr lang="zh-CN" altLang="en-US"/>
                </a:p>
              </p:txBody>
            </p:sp>
          </p:grpSp>
          <p:grpSp>
            <p:nvGrpSpPr>
              <p:cNvPr id="143405" name="Group 107"/>
              <p:cNvGrpSpPr>
                <a:grpSpLocks/>
              </p:cNvGrpSpPr>
              <p:nvPr/>
            </p:nvGrpSpPr>
            <p:grpSpPr bwMode="auto">
              <a:xfrm>
                <a:off x="1903" y="2305"/>
                <a:ext cx="627" cy="461"/>
                <a:chOff x="1903" y="2305"/>
                <a:chExt cx="627" cy="461"/>
              </a:xfrm>
            </p:grpSpPr>
            <p:sp>
              <p:nvSpPr>
                <p:cNvPr id="143397" name="Rectangle 37"/>
                <p:cNvSpPr>
                  <a:spLocks noChangeArrowheads="1"/>
                </p:cNvSpPr>
                <p:nvPr/>
              </p:nvSpPr>
              <p:spPr bwMode="auto">
                <a:xfrm>
                  <a:off x="1946" y="2305"/>
                  <a:ext cx="541" cy="461"/>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66" name="Rectangle 106"/>
                <p:cNvSpPr>
                  <a:spLocks noChangeArrowheads="1"/>
                </p:cNvSpPr>
                <p:nvPr/>
              </p:nvSpPr>
              <p:spPr bwMode="auto">
                <a:xfrm>
                  <a:off x="1903" y="2305"/>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3407" name="Group 109"/>
              <p:cNvGrpSpPr>
                <a:grpSpLocks/>
              </p:cNvGrpSpPr>
              <p:nvPr/>
            </p:nvGrpSpPr>
            <p:grpSpPr bwMode="auto">
              <a:xfrm>
                <a:off x="2530" y="2305"/>
                <a:ext cx="627" cy="461"/>
                <a:chOff x="2530" y="2305"/>
                <a:chExt cx="627" cy="461"/>
              </a:xfrm>
            </p:grpSpPr>
            <p:sp>
              <p:nvSpPr>
                <p:cNvPr id="143398" name="Rectangle 38"/>
                <p:cNvSpPr>
                  <a:spLocks noChangeArrowheads="1"/>
                </p:cNvSpPr>
                <p:nvPr/>
              </p:nvSpPr>
              <p:spPr bwMode="auto">
                <a:xfrm>
                  <a:off x="2573" y="2305"/>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2.854978145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68" name="Rectangle 108"/>
                <p:cNvSpPr>
                  <a:spLocks noChangeArrowheads="1"/>
                </p:cNvSpPr>
                <p:nvPr/>
              </p:nvSpPr>
              <p:spPr bwMode="auto">
                <a:xfrm>
                  <a:off x="2530" y="2305"/>
                  <a:ext cx="627" cy="461"/>
                </a:xfrm>
                <a:prstGeom prst="rect">
                  <a:avLst/>
                </a:prstGeom>
                <a:noFill/>
                <a:ln w="7">
                  <a:solidFill>
                    <a:srgbClr val="A0A0A0"/>
                  </a:solidFill>
                  <a:miter lim="800000"/>
                  <a:headEnd/>
                  <a:tailEnd/>
                </a:ln>
                <a:effectLst/>
              </p:spPr>
              <p:txBody>
                <a:bodyPr/>
                <a:lstStyle/>
                <a:p>
                  <a:endParaRPr lang="zh-CN" altLang="en-US"/>
                </a:p>
              </p:txBody>
            </p:sp>
          </p:grpSp>
          <p:grpSp>
            <p:nvGrpSpPr>
              <p:cNvPr id="143409" name="Group 111"/>
              <p:cNvGrpSpPr>
                <a:grpSpLocks/>
              </p:cNvGrpSpPr>
              <p:nvPr/>
            </p:nvGrpSpPr>
            <p:grpSpPr bwMode="auto">
              <a:xfrm>
                <a:off x="3157" y="2305"/>
                <a:ext cx="627" cy="461"/>
                <a:chOff x="3157" y="2305"/>
                <a:chExt cx="627" cy="461"/>
              </a:xfrm>
            </p:grpSpPr>
            <p:sp>
              <p:nvSpPr>
                <p:cNvPr id="143399" name="Rectangle 39"/>
                <p:cNvSpPr>
                  <a:spLocks noChangeArrowheads="1"/>
                </p:cNvSpPr>
                <p:nvPr/>
              </p:nvSpPr>
              <p:spPr bwMode="auto">
                <a:xfrm>
                  <a:off x="3200" y="2305"/>
                  <a:ext cx="541" cy="461"/>
                </a:xfrm>
                <a:prstGeom prst="rect">
                  <a:avLst/>
                </a:prstGeom>
                <a:noFill/>
                <a:ln w="9525">
                  <a:noFill/>
                  <a:miter lim="800000"/>
                  <a:headEnd/>
                  <a:tailEnd/>
                </a:ln>
                <a:effectLst/>
              </p:spPr>
              <p:txBody>
                <a:bodyPr/>
                <a:lstStyle/>
                <a:p>
                  <a:pPr algn="ctr"/>
                  <a:r>
                    <a:rPr lang="zh-CN" altLang="en-US">
                      <a:solidFill>
                        <a:schemeClr val="accent1"/>
                      </a:solidFill>
                      <a:latin typeface="" charset="0"/>
                      <a:ea typeface="Arial Unicode MS" pitchFamily="34" charset="-122"/>
                      <a:cs typeface="Arial Unicode MS" pitchFamily="34" charset="-122"/>
                    </a:rPr>
                    <a:t>7137445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43470" name="Rectangle 110"/>
                <p:cNvSpPr>
                  <a:spLocks noChangeArrowheads="1"/>
                </p:cNvSpPr>
                <p:nvPr/>
              </p:nvSpPr>
              <p:spPr bwMode="auto">
                <a:xfrm>
                  <a:off x="3157" y="2305"/>
                  <a:ext cx="627" cy="461"/>
                </a:xfrm>
                <a:prstGeom prst="rect">
                  <a:avLst/>
                </a:prstGeom>
                <a:noFill/>
                <a:ln w="7">
                  <a:solidFill>
                    <a:srgbClr val="A0A0A0"/>
                  </a:solidFill>
                  <a:miter lim="800000"/>
                  <a:headEnd/>
                  <a:tailEnd/>
                </a:ln>
                <a:effectLst/>
              </p:spPr>
              <p:txBody>
                <a:bodyPr/>
                <a:lstStyle/>
                <a:p>
                  <a:endParaRPr lang="zh-CN" altLang="en-US"/>
                </a:p>
              </p:txBody>
            </p:sp>
          </p:grpSp>
        </p:grpSp>
        <p:sp>
          <p:nvSpPr>
            <p:cNvPr id="143473" name="Rectangle 113"/>
            <p:cNvSpPr>
              <a:spLocks noChangeArrowheads="1"/>
            </p:cNvSpPr>
            <p:nvPr/>
          </p:nvSpPr>
          <p:spPr bwMode="auto">
            <a:xfrm>
              <a:off x="-3" y="-3"/>
              <a:ext cx="3790" cy="2772"/>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第十一章 </a:t>
            </a:r>
            <a:r>
              <a:rPr lang="en-US" altLang="zh-CN" dirty="0" smtClean="0"/>
              <a:t>IT</a:t>
            </a:r>
            <a:r>
              <a:rPr lang="zh-CN" altLang="en-US" dirty="0"/>
              <a:t>应用管理</a:t>
            </a:r>
          </a:p>
        </p:txBody>
      </p:sp>
      <p:sp>
        <p:nvSpPr>
          <p:cNvPr id="93189" name="Rectangle 5"/>
          <p:cNvSpPr>
            <a:spLocks noGrp="1" noChangeArrowheads="1"/>
          </p:cNvSpPr>
          <p:nvPr>
            <p:ph type="body" idx="1"/>
          </p:nvPr>
        </p:nvSpPr>
        <p:spPr/>
        <p:txBody>
          <a:bodyPr/>
          <a:lstStyle/>
          <a:p>
            <a:r>
              <a:rPr lang="en-US" altLang="zh-CN"/>
              <a:t>IT</a:t>
            </a:r>
            <a:r>
              <a:rPr lang="zh-CN" altLang="en-US"/>
              <a:t>应用软件开发策略及方法 </a:t>
            </a:r>
          </a:p>
          <a:p>
            <a:r>
              <a:rPr lang="en-US" altLang="zh-CN"/>
              <a:t>IT</a:t>
            </a:r>
            <a:r>
              <a:rPr lang="zh-CN" altLang="en-US"/>
              <a:t>应用生命周期模型 </a:t>
            </a:r>
          </a:p>
          <a:p>
            <a:r>
              <a:rPr lang="zh-CN" altLang="en-US"/>
              <a:t>分层</a:t>
            </a:r>
            <a:r>
              <a:rPr lang="en-US" altLang="zh-CN"/>
              <a:t>IT</a:t>
            </a:r>
            <a:r>
              <a:rPr lang="zh-CN" altLang="en-US"/>
              <a:t>应用架构的特征与分类 </a:t>
            </a:r>
          </a:p>
          <a:p>
            <a:r>
              <a:rPr lang="zh-CN" altLang="en-US"/>
              <a:t>选择分层的</a:t>
            </a:r>
            <a:r>
              <a:rPr lang="en-US" altLang="zh-CN"/>
              <a:t>IT</a:t>
            </a:r>
            <a:r>
              <a:rPr lang="zh-CN" altLang="en-US"/>
              <a:t>架构的原则与方法 </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sz="4000"/>
              <a:t>IT</a:t>
            </a:r>
            <a:r>
              <a:rPr lang="zh-CN" altLang="en-US" sz="4000"/>
              <a:t>应用软件开发策略及方法</a:t>
            </a:r>
          </a:p>
        </p:txBody>
      </p:sp>
      <p:sp>
        <p:nvSpPr>
          <p:cNvPr id="95235" name="Rectangle 3"/>
          <p:cNvSpPr>
            <a:spLocks noGrp="1" noChangeArrowheads="1"/>
          </p:cNvSpPr>
          <p:nvPr>
            <p:ph type="body" sz="half" idx="1"/>
          </p:nvPr>
        </p:nvSpPr>
        <p:spPr>
          <a:xfrm>
            <a:off x="455613" y="1598613"/>
            <a:ext cx="3395662" cy="4497387"/>
          </a:xfrm>
        </p:spPr>
        <p:txBody>
          <a:bodyPr/>
          <a:lstStyle/>
          <a:p>
            <a:r>
              <a:rPr lang="zh-CN" altLang="en-US" sz="2800"/>
              <a:t>结构化生命周期法</a:t>
            </a:r>
          </a:p>
          <a:p>
            <a:r>
              <a:rPr lang="zh-CN" altLang="en-US" sz="2800"/>
              <a:t>原型法</a:t>
            </a:r>
          </a:p>
          <a:p>
            <a:r>
              <a:rPr lang="zh-CN" altLang="en-US" sz="2800"/>
              <a:t>面向对象法</a:t>
            </a:r>
          </a:p>
          <a:p>
            <a:endParaRPr lang="en-US" altLang="zh-CN" sz="280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zh-CN" altLang="en-US"/>
              <a:t>结构化生命周期法 </a:t>
            </a:r>
          </a:p>
        </p:txBody>
      </p:sp>
      <p:grpSp>
        <p:nvGrpSpPr>
          <p:cNvPr id="2" name="Group 4"/>
          <p:cNvGrpSpPr>
            <a:grpSpLocks/>
          </p:cNvGrpSpPr>
          <p:nvPr/>
        </p:nvGrpSpPr>
        <p:grpSpPr bwMode="auto">
          <a:xfrm>
            <a:off x="914400" y="1447800"/>
            <a:ext cx="7848600" cy="4800600"/>
            <a:chOff x="2532" y="9396"/>
            <a:chExt cx="4410" cy="3588"/>
          </a:xfrm>
        </p:grpSpPr>
        <p:sp>
          <p:nvSpPr>
            <p:cNvPr id="108549" name="Rectangle 5"/>
            <p:cNvSpPr>
              <a:spLocks noChangeArrowheads="1"/>
            </p:cNvSpPr>
            <p:nvPr/>
          </p:nvSpPr>
          <p:spPr bwMode="auto">
            <a:xfrm>
              <a:off x="2532" y="939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系统规划</a:t>
              </a:r>
            </a:p>
          </p:txBody>
        </p:sp>
        <p:sp>
          <p:nvSpPr>
            <p:cNvPr id="108550" name="Rectangle 6"/>
            <p:cNvSpPr>
              <a:spLocks noChangeArrowheads="1"/>
            </p:cNvSpPr>
            <p:nvPr/>
          </p:nvSpPr>
          <p:spPr bwMode="auto">
            <a:xfrm>
              <a:off x="3057" y="1017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系统分析</a:t>
              </a:r>
            </a:p>
          </p:txBody>
        </p:sp>
        <p:sp>
          <p:nvSpPr>
            <p:cNvPr id="108551" name="Rectangle 7"/>
            <p:cNvSpPr>
              <a:spLocks noChangeArrowheads="1"/>
            </p:cNvSpPr>
            <p:nvPr/>
          </p:nvSpPr>
          <p:spPr bwMode="auto">
            <a:xfrm>
              <a:off x="3792" y="1095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系统设计</a:t>
              </a:r>
            </a:p>
          </p:txBody>
        </p:sp>
        <p:sp>
          <p:nvSpPr>
            <p:cNvPr id="108552" name="Rectangle 8"/>
            <p:cNvSpPr>
              <a:spLocks noChangeArrowheads="1"/>
            </p:cNvSpPr>
            <p:nvPr/>
          </p:nvSpPr>
          <p:spPr bwMode="auto">
            <a:xfrm>
              <a:off x="4632" y="1173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系统实施</a:t>
              </a:r>
            </a:p>
          </p:txBody>
        </p:sp>
        <p:sp>
          <p:nvSpPr>
            <p:cNvPr id="108553" name="Rectangle 9"/>
            <p:cNvSpPr>
              <a:spLocks noChangeArrowheads="1"/>
            </p:cNvSpPr>
            <p:nvPr/>
          </p:nvSpPr>
          <p:spPr bwMode="auto">
            <a:xfrm>
              <a:off x="5367" y="12516"/>
              <a:ext cx="157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系统维护</a:t>
              </a:r>
            </a:p>
          </p:txBody>
        </p:sp>
        <p:sp>
          <p:nvSpPr>
            <p:cNvPr id="108554" name="Line 10"/>
            <p:cNvSpPr>
              <a:spLocks noChangeShapeType="1"/>
            </p:cNvSpPr>
            <p:nvPr/>
          </p:nvSpPr>
          <p:spPr bwMode="auto">
            <a:xfrm>
              <a:off x="3792" y="9864"/>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08555" name="Line 11"/>
            <p:cNvSpPr>
              <a:spLocks noChangeShapeType="1"/>
            </p:cNvSpPr>
            <p:nvPr/>
          </p:nvSpPr>
          <p:spPr bwMode="auto">
            <a:xfrm>
              <a:off x="4317" y="10644"/>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08556" name="Line 12"/>
            <p:cNvSpPr>
              <a:spLocks noChangeShapeType="1"/>
            </p:cNvSpPr>
            <p:nvPr/>
          </p:nvSpPr>
          <p:spPr bwMode="auto">
            <a:xfrm>
              <a:off x="5052" y="11424"/>
              <a:ext cx="0" cy="312"/>
            </a:xfrm>
            <a:prstGeom prst="line">
              <a:avLst/>
            </a:prstGeom>
            <a:noFill/>
            <a:ln w="9525">
              <a:solidFill>
                <a:srgbClr val="FFFF00"/>
              </a:solidFill>
              <a:round/>
              <a:headEnd/>
              <a:tailEnd type="triangle" w="med" len="med"/>
            </a:ln>
            <a:effectLst/>
          </p:spPr>
          <p:txBody>
            <a:bodyPr/>
            <a:lstStyle/>
            <a:p>
              <a:endParaRPr lang="zh-CN" altLang="en-US"/>
            </a:p>
          </p:txBody>
        </p:sp>
        <p:sp>
          <p:nvSpPr>
            <p:cNvPr id="108557" name="Line 13"/>
            <p:cNvSpPr>
              <a:spLocks noChangeShapeType="1"/>
            </p:cNvSpPr>
            <p:nvPr/>
          </p:nvSpPr>
          <p:spPr bwMode="auto">
            <a:xfrm>
              <a:off x="5892" y="12204"/>
              <a:ext cx="0" cy="312"/>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zh-CN" altLang="en-US"/>
              <a:t>原型（</a:t>
            </a:r>
            <a:r>
              <a:rPr lang="en-US" altLang="zh-CN"/>
              <a:t>Prototype）</a:t>
            </a:r>
            <a:r>
              <a:rPr lang="zh-CN" altLang="en-US"/>
              <a:t>法 </a:t>
            </a:r>
          </a:p>
        </p:txBody>
      </p:sp>
      <p:grpSp>
        <p:nvGrpSpPr>
          <p:cNvPr id="2" name="Group 4"/>
          <p:cNvGrpSpPr>
            <a:grpSpLocks/>
          </p:cNvGrpSpPr>
          <p:nvPr/>
        </p:nvGrpSpPr>
        <p:grpSpPr bwMode="auto">
          <a:xfrm>
            <a:off x="1752600" y="1905000"/>
            <a:ext cx="5943600" cy="4191000"/>
            <a:chOff x="3612" y="3780"/>
            <a:chExt cx="4905" cy="2808"/>
          </a:xfrm>
        </p:grpSpPr>
        <p:sp>
          <p:nvSpPr>
            <p:cNvPr id="109573" name="Rectangle 5"/>
            <p:cNvSpPr>
              <a:spLocks noChangeArrowheads="1"/>
            </p:cNvSpPr>
            <p:nvPr/>
          </p:nvSpPr>
          <p:spPr bwMode="auto">
            <a:xfrm>
              <a:off x="3687" y="5571"/>
              <a:ext cx="199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用户反馈</a:t>
              </a:r>
            </a:p>
          </p:txBody>
        </p:sp>
        <p:grpSp>
          <p:nvGrpSpPr>
            <p:cNvPr id="3" name="Group 6"/>
            <p:cNvGrpSpPr>
              <a:grpSpLocks/>
            </p:cNvGrpSpPr>
            <p:nvPr/>
          </p:nvGrpSpPr>
          <p:grpSpPr bwMode="auto">
            <a:xfrm>
              <a:off x="3612" y="3780"/>
              <a:ext cx="4905" cy="2808"/>
              <a:chOff x="3612" y="3780"/>
              <a:chExt cx="4905" cy="2808"/>
            </a:xfrm>
          </p:grpSpPr>
          <p:sp>
            <p:nvSpPr>
              <p:cNvPr id="109575" name="Rectangle 7"/>
              <p:cNvSpPr>
                <a:spLocks noChangeArrowheads="1"/>
              </p:cNvSpPr>
              <p:nvPr/>
            </p:nvSpPr>
            <p:spPr bwMode="auto">
              <a:xfrm>
                <a:off x="3612" y="3780"/>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宋体" pitchFamily="2" charset="-122"/>
                  </a:rPr>
                  <a:t>需求分析</a:t>
                </a:r>
                <a:endParaRPr lang="zh-CN" altLang="en-US" sz="2000">
                  <a:solidFill>
                    <a:schemeClr val="accent1"/>
                  </a:solidFill>
                  <a:latin typeface="Times New Roman" pitchFamily="18" charset="0"/>
                </a:endParaRPr>
              </a:p>
            </p:txBody>
          </p:sp>
          <p:sp>
            <p:nvSpPr>
              <p:cNvPr id="109576" name="Rectangle 8"/>
              <p:cNvSpPr>
                <a:spLocks noChangeArrowheads="1"/>
              </p:cNvSpPr>
              <p:nvPr/>
            </p:nvSpPr>
            <p:spPr bwMode="auto">
              <a:xfrm>
                <a:off x="4632" y="4560"/>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宋体" pitchFamily="2" charset="-122"/>
                  </a:rPr>
                  <a:t>原型开发</a:t>
                </a:r>
                <a:endParaRPr lang="zh-CN" altLang="en-US" sz="2000">
                  <a:solidFill>
                    <a:schemeClr val="accent1"/>
                  </a:solidFill>
                  <a:latin typeface="Times New Roman" pitchFamily="18" charset="0"/>
                </a:endParaRPr>
              </a:p>
            </p:txBody>
          </p:sp>
          <p:sp>
            <p:nvSpPr>
              <p:cNvPr id="109577" name="Rectangle 9"/>
              <p:cNvSpPr>
                <a:spLocks noChangeArrowheads="1"/>
              </p:cNvSpPr>
              <p:nvPr/>
            </p:nvSpPr>
            <p:spPr bwMode="auto">
              <a:xfrm>
                <a:off x="5682" y="5340"/>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宋体" pitchFamily="2" charset="-122"/>
                  </a:rPr>
                  <a:t>原型评价与修改</a:t>
                </a:r>
                <a:endParaRPr lang="zh-CN" altLang="en-US" sz="2000">
                  <a:solidFill>
                    <a:schemeClr val="accent1"/>
                  </a:solidFill>
                  <a:latin typeface="Times New Roman" pitchFamily="18" charset="0"/>
                </a:endParaRPr>
              </a:p>
            </p:txBody>
          </p:sp>
          <p:sp>
            <p:nvSpPr>
              <p:cNvPr id="109578" name="Rectangle 10"/>
              <p:cNvSpPr>
                <a:spLocks noChangeArrowheads="1"/>
              </p:cNvSpPr>
              <p:nvPr/>
            </p:nvSpPr>
            <p:spPr bwMode="auto">
              <a:xfrm>
                <a:off x="6732" y="6120"/>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宋体" pitchFamily="2" charset="-122"/>
                  </a:rPr>
                  <a:t>正式开发</a:t>
                </a:r>
                <a:endParaRPr lang="zh-CN" altLang="en-US" sz="2000">
                  <a:solidFill>
                    <a:schemeClr val="accent1"/>
                  </a:solidFill>
                  <a:latin typeface="Times New Roman" pitchFamily="18" charset="0"/>
                </a:endParaRPr>
              </a:p>
            </p:txBody>
          </p:sp>
          <p:sp>
            <p:nvSpPr>
              <p:cNvPr id="109579" name="Line 11"/>
              <p:cNvSpPr>
                <a:spLocks noChangeShapeType="1"/>
              </p:cNvSpPr>
              <p:nvPr/>
            </p:nvSpPr>
            <p:spPr bwMode="auto">
              <a:xfrm>
                <a:off x="4872" y="4248"/>
                <a:ext cx="0" cy="312"/>
              </a:xfrm>
              <a:prstGeom prst="line">
                <a:avLst/>
              </a:prstGeom>
              <a:noFill/>
              <a:ln w="12700">
                <a:solidFill>
                  <a:srgbClr val="FFFF00"/>
                </a:solidFill>
                <a:round/>
                <a:headEnd/>
                <a:tailEnd type="triangle" w="med" len="med"/>
              </a:ln>
              <a:effectLst/>
            </p:spPr>
            <p:txBody>
              <a:bodyPr/>
              <a:lstStyle/>
              <a:p>
                <a:endParaRPr lang="zh-CN" altLang="en-US"/>
              </a:p>
            </p:txBody>
          </p:sp>
          <p:sp>
            <p:nvSpPr>
              <p:cNvPr id="109580" name="Line 12"/>
              <p:cNvSpPr>
                <a:spLocks noChangeShapeType="1"/>
              </p:cNvSpPr>
              <p:nvPr/>
            </p:nvSpPr>
            <p:spPr bwMode="auto">
              <a:xfrm>
                <a:off x="5892" y="5028"/>
                <a:ext cx="0" cy="312"/>
              </a:xfrm>
              <a:prstGeom prst="line">
                <a:avLst/>
              </a:prstGeom>
              <a:noFill/>
              <a:ln w="12700">
                <a:solidFill>
                  <a:srgbClr val="FFFF00"/>
                </a:solidFill>
                <a:round/>
                <a:headEnd/>
                <a:tailEnd type="triangle" w="med" len="med"/>
              </a:ln>
              <a:effectLst/>
            </p:spPr>
            <p:txBody>
              <a:bodyPr/>
              <a:lstStyle/>
              <a:p>
                <a:endParaRPr lang="zh-CN" altLang="en-US"/>
              </a:p>
            </p:txBody>
          </p:sp>
          <p:sp>
            <p:nvSpPr>
              <p:cNvPr id="109581" name="Line 13"/>
              <p:cNvSpPr>
                <a:spLocks noChangeShapeType="1"/>
              </p:cNvSpPr>
              <p:nvPr/>
            </p:nvSpPr>
            <p:spPr bwMode="auto">
              <a:xfrm>
                <a:off x="6942" y="5808"/>
                <a:ext cx="0" cy="312"/>
              </a:xfrm>
              <a:prstGeom prst="line">
                <a:avLst/>
              </a:prstGeom>
              <a:noFill/>
              <a:ln w="12700">
                <a:solidFill>
                  <a:srgbClr val="FFFF00"/>
                </a:solidFill>
                <a:round/>
                <a:headEnd/>
                <a:tailEnd type="triangle" w="med" len="med"/>
              </a:ln>
              <a:effectLst/>
            </p:spPr>
            <p:txBody>
              <a:bodyPr/>
              <a:lstStyle/>
              <a:p>
                <a:endParaRPr lang="zh-CN" altLang="en-US"/>
              </a:p>
            </p:txBody>
          </p:sp>
        </p:grpSp>
        <p:sp>
          <p:nvSpPr>
            <p:cNvPr id="109582" name="Line 14"/>
            <p:cNvSpPr>
              <a:spLocks noChangeShapeType="1"/>
            </p:cNvSpPr>
            <p:nvPr/>
          </p:nvSpPr>
          <p:spPr bwMode="auto">
            <a:xfrm>
              <a:off x="4842" y="5028"/>
              <a:ext cx="0" cy="468"/>
            </a:xfrm>
            <a:prstGeom prst="line">
              <a:avLst/>
            </a:prstGeom>
            <a:noFill/>
            <a:ln w="12700">
              <a:solidFill>
                <a:srgbClr val="FFFF00"/>
              </a:solidFill>
              <a:prstDash val="dash"/>
              <a:round/>
              <a:headEnd/>
              <a:tailEnd type="triangle" w="med" len="med"/>
            </a:ln>
            <a:effectLst/>
          </p:spPr>
          <p:txBody>
            <a:bodyPr/>
            <a:lstStyle/>
            <a:p>
              <a:endParaRPr lang="zh-CN" altLang="en-US"/>
            </a:p>
          </p:txBody>
        </p:sp>
        <p:sp>
          <p:nvSpPr>
            <p:cNvPr id="109583" name="Line 15"/>
            <p:cNvSpPr>
              <a:spLocks noChangeShapeType="1"/>
            </p:cNvSpPr>
            <p:nvPr/>
          </p:nvSpPr>
          <p:spPr bwMode="auto">
            <a:xfrm>
              <a:off x="3897" y="4248"/>
              <a:ext cx="0" cy="1248"/>
            </a:xfrm>
            <a:prstGeom prst="line">
              <a:avLst/>
            </a:prstGeom>
            <a:noFill/>
            <a:ln w="12700">
              <a:solidFill>
                <a:srgbClr val="FFFF00"/>
              </a:solidFill>
              <a:prstDash val="dash"/>
              <a:round/>
              <a:headEnd/>
              <a:tailEnd type="triangle" w="med" len="med"/>
            </a:ln>
            <a:effectLst/>
          </p:spPr>
          <p:txBody>
            <a:bodyPr/>
            <a:lstStyle/>
            <a:p>
              <a:endParaRPr lang="zh-CN" altLang="en-US"/>
            </a:p>
          </p:txBody>
        </p:sp>
        <p:sp>
          <p:nvSpPr>
            <p:cNvPr id="109584" name="Line 16"/>
            <p:cNvSpPr>
              <a:spLocks noChangeShapeType="1"/>
            </p:cNvSpPr>
            <p:nvPr/>
          </p:nvSpPr>
          <p:spPr bwMode="auto">
            <a:xfrm>
              <a:off x="3897" y="5496"/>
              <a:ext cx="1785" cy="0"/>
            </a:xfrm>
            <a:prstGeom prst="line">
              <a:avLst/>
            </a:prstGeom>
            <a:noFill/>
            <a:ln w="12700">
              <a:solidFill>
                <a:srgbClr val="FFFF00"/>
              </a:solidFill>
              <a:prstDash val="dash"/>
              <a:round/>
              <a:headEnd/>
              <a:tailEnd type="triangle" w="med" len="med"/>
            </a:ln>
            <a:effectLst/>
          </p:spPr>
          <p:txBody>
            <a:bodyPr/>
            <a:lstStyle/>
            <a:p>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a:t>IT</a:t>
            </a:r>
            <a:r>
              <a:rPr lang="zh-CN" altLang="en-US"/>
              <a:t>服务管理价值的主要特征</a:t>
            </a:r>
          </a:p>
        </p:txBody>
      </p:sp>
      <p:sp>
        <p:nvSpPr>
          <p:cNvPr id="101379" name="Rectangle 3"/>
          <p:cNvSpPr>
            <a:spLocks noGrp="1" noChangeArrowheads="1"/>
          </p:cNvSpPr>
          <p:nvPr>
            <p:ph type="body" idx="1"/>
          </p:nvPr>
        </p:nvSpPr>
        <p:spPr/>
        <p:txBody>
          <a:bodyPr/>
          <a:lstStyle/>
          <a:p>
            <a:r>
              <a:rPr lang="zh-CN" altLang="en-US">
                <a:latin typeface="Times New Roman" pitchFamily="18" charset="0"/>
              </a:rPr>
              <a:t>难以量化</a:t>
            </a:r>
          </a:p>
          <a:p>
            <a:r>
              <a:rPr lang="zh-CN" altLang="en-US">
                <a:latin typeface="Times New Roman" pitchFamily="18" charset="0"/>
              </a:rPr>
              <a:t>多维度的</a:t>
            </a:r>
          </a:p>
          <a:p>
            <a:r>
              <a:rPr lang="zh-CN" altLang="en-US">
                <a:latin typeface="Times New Roman" pitchFamily="18" charset="0"/>
              </a:rPr>
              <a:t>权衡性</a:t>
            </a:r>
          </a:p>
          <a:p>
            <a:r>
              <a:rPr lang="zh-CN" altLang="en-US">
                <a:latin typeface="Times New Roman" pitchFamily="18" charset="0"/>
              </a:rPr>
              <a:t>有应用环境</a:t>
            </a:r>
          </a:p>
          <a:p>
            <a:r>
              <a:rPr lang="zh-CN" altLang="en-US">
                <a:latin typeface="Times New Roman" pitchFamily="18" charset="0"/>
              </a:rPr>
              <a:t>相关性</a:t>
            </a:r>
            <a:endParaRPr lang="en-US" altLang="zh-CN">
              <a:latin typeface="Times New Roman" pitchFamily="18" charset="0"/>
            </a:endParaRPr>
          </a:p>
          <a:p>
            <a:r>
              <a:rPr lang="zh-CN" altLang="en-US">
                <a:latin typeface="Times New Roman" pitchFamily="18" charset="0"/>
              </a:rPr>
              <a:t>明确导向性</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zh-CN" altLang="en-US"/>
              <a:t>面向对象的开发方法 </a:t>
            </a:r>
          </a:p>
        </p:txBody>
      </p:sp>
      <p:sp>
        <p:nvSpPr>
          <p:cNvPr id="110595" name="Rectangle 3"/>
          <p:cNvSpPr>
            <a:spLocks noGrp="1" noChangeArrowheads="1"/>
          </p:cNvSpPr>
          <p:nvPr>
            <p:ph type="body" idx="1"/>
          </p:nvPr>
        </p:nvSpPr>
        <p:spPr/>
        <p:txBody>
          <a:bodyPr/>
          <a:lstStyle/>
          <a:p>
            <a:r>
              <a:rPr lang="zh-CN" altLang="en-US"/>
              <a:t>面向对象方法是以对象为中心，以对象的抽象、设计为主要活动而设计的一套开发方法，将开发过程分为面向对象分析(</a:t>
            </a:r>
            <a:r>
              <a:rPr lang="en-US" altLang="zh-CN"/>
              <a:t>OOA)、</a:t>
            </a:r>
            <a:r>
              <a:rPr lang="zh-CN" altLang="en-US"/>
              <a:t>面向对象设计(</a:t>
            </a:r>
            <a:r>
              <a:rPr lang="en-US" altLang="zh-CN"/>
              <a:t>OOD)</a:t>
            </a:r>
            <a:r>
              <a:rPr lang="zh-CN" altLang="en-US"/>
              <a:t>与面向对象实现(</a:t>
            </a:r>
            <a:r>
              <a:rPr lang="en-US" altLang="zh-CN"/>
              <a:t>OOI)</a:t>
            </a:r>
            <a:r>
              <a:rPr lang="zh-CN" altLang="en-US"/>
              <a:t>三个过程，分析是问题抽象 (做什么)，设计是问题求解 (怎么做)，实现是问题的解 (结果) </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a:t>结构化生命周期开发方法与面向对象开发方法主要过程比较 </a:t>
            </a:r>
          </a:p>
        </p:txBody>
      </p:sp>
      <p:grpSp>
        <p:nvGrpSpPr>
          <p:cNvPr id="2" name="Group 42"/>
          <p:cNvGrpSpPr>
            <a:grpSpLocks/>
          </p:cNvGrpSpPr>
          <p:nvPr/>
        </p:nvGrpSpPr>
        <p:grpSpPr bwMode="auto">
          <a:xfrm>
            <a:off x="0" y="1447800"/>
            <a:ext cx="9144000" cy="5410200"/>
            <a:chOff x="-3" y="-3"/>
            <a:chExt cx="4288" cy="3230"/>
          </a:xfrm>
        </p:grpSpPr>
        <p:grpSp>
          <p:nvGrpSpPr>
            <p:cNvPr id="3" name="Group 40"/>
            <p:cNvGrpSpPr>
              <a:grpSpLocks/>
            </p:cNvGrpSpPr>
            <p:nvPr/>
          </p:nvGrpSpPr>
          <p:grpSpPr bwMode="auto">
            <a:xfrm>
              <a:off x="0" y="0"/>
              <a:ext cx="4282" cy="3224"/>
              <a:chOff x="0" y="0"/>
              <a:chExt cx="4282" cy="3224"/>
            </a:xfrm>
          </p:grpSpPr>
          <p:grpSp>
            <p:nvGrpSpPr>
              <p:cNvPr id="4" name="Group 17"/>
              <p:cNvGrpSpPr>
                <a:grpSpLocks/>
              </p:cNvGrpSpPr>
              <p:nvPr/>
            </p:nvGrpSpPr>
            <p:grpSpPr bwMode="auto">
              <a:xfrm>
                <a:off x="0" y="0"/>
                <a:ext cx="567" cy="346"/>
                <a:chOff x="0" y="0"/>
                <a:chExt cx="567" cy="346"/>
              </a:xfrm>
            </p:grpSpPr>
            <p:sp>
              <p:nvSpPr>
                <p:cNvPr id="111620" name="Rectangle 4"/>
                <p:cNvSpPr>
                  <a:spLocks noChangeArrowheads="1"/>
                </p:cNvSpPr>
                <p:nvPr/>
              </p:nvSpPr>
              <p:spPr bwMode="auto">
                <a:xfrm>
                  <a:off x="43" y="0"/>
                  <a:ext cx="481"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rPr>
                    <a:t>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11632" name="Rectangle 16"/>
                <p:cNvSpPr>
                  <a:spLocks noChangeArrowheads="1"/>
                </p:cNvSpPr>
                <p:nvPr/>
              </p:nvSpPr>
              <p:spPr bwMode="auto">
                <a:xfrm>
                  <a:off x="0" y="0"/>
                  <a:ext cx="567"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19"/>
              <p:cNvGrpSpPr>
                <a:grpSpLocks/>
              </p:cNvGrpSpPr>
              <p:nvPr/>
            </p:nvGrpSpPr>
            <p:grpSpPr bwMode="auto">
              <a:xfrm>
                <a:off x="567" y="0"/>
                <a:ext cx="2022" cy="346"/>
                <a:chOff x="567" y="0"/>
                <a:chExt cx="2022" cy="346"/>
              </a:xfrm>
            </p:grpSpPr>
            <p:sp>
              <p:nvSpPr>
                <p:cNvPr id="111621" name="Rectangle 5"/>
                <p:cNvSpPr>
                  <a:spLocks noChangeArrowheads="1"/>
                </p:cNvSpPr>
                <p:nvPr/>
              </p:nvSpPr>
              <p:spPr bwMode="auto">
                <a:xfrm>
                  <a:off x="610" y="0"/>
                  <a:ext cx="1936" cy="346"/>
                </a:xfrm>
                <a:prstGeom prst="rect">
                  <a:avLst/>
                </a:prstGeom>
                <a:noFill/>
                <a:ln w="9525">
                  <a:noFill/>
                  <a:miter lim="800000"/>
                  <a:headEnd/>
                  <a:tailEnd/>
                </a:ln>
                <a:effectLst/>
              </p:spPr>
              <p:txBody>
                <a:bodyPr/>
                <a:lstStyle/>
                <a:p>
                  <a:pPr algn="just"/>
                  <a:r>
                    <a:rPr lang="zh-CN" altLang="en-US" sz="1600">
                      <a:solidFill>
                        <a:schemeClr val="accent1"/>
                      </a:solidFill>
                      <a:latin typeface="黑体" pitchFamily="2" charset="-122"/>
                    </a:rPr>
                    <a:t>结构化生命周期开发方法</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34" name="Rectangle 18"/>
                <p:cNvSpPr>
                  <a:spLocks noChangeArrowheads="1"/>
                </p:cNvSpPr>
                <p:nvPr/>
              </p:nvSpPr>
              <p:spPr bwMode="auto">
                <a:xfrm>
                  <a:off x="567" y="0"/>
                  <a:ext cx="2022"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21"/>
              <p:cNvGrpSpPr>
                <a:grpSpLocks/>
              </p:cNvGrpSpPr>
              <p:nvPr/>
            </p:nvGrpSpPr>
            <p:grpSpPr bwMode="auto">
              <a:xfrm>
                <a:off x="2589" y="0"/>
                <a:ext cx="1693" cy="346"/>
                <a:chOff x="2589" y="0"/>
                <a:chExt cx="1693" cy="346"/>
              </a:xfrm>
            </p:grpSpPr>
            <p:sp>
              <p:nvSpPr>
                <p:cNvPr id="111622" name="Rectangle 6"/>
                <p:cNvSpPr>
                  <a:spLocks noChangeArrowheads="1"/>
                </p:cNvSpPr>
                <p:nvPr/>
              </p:nvSpPr>
              <p:spPr bwMode="auto">
                <a:xfrm>
                  <a:off x="2632" y="0"/>
                  <a:ext cx="1607" cy="346"/>
                </a:xfrm>
                <a:prstGeom prst="rect">
                  <a:avLst/>
                </a:prstGeom>
                <a:noFill/>
                <a:ln w="9525">
                  <a:noFill/>
                  <a:miter lim="800000"/>
                  <a:headEnd/>
                  <a:tailEnd/>
                </a:ln>
                <a:effectLst/>
              </p:spPr>
              <p:txBody>
                <a:bodyPr/>
                <a:lstStyle/>
                <a:p>
                  <a:pPr algn="just"/>
                  <a:r>
                    <a:rPr lang="zh-CN" altLang="en-US" sz="1600">
                      <a:solidFill>
                        <a:schemeClr val="accent1"/>
                      </a:solidFill>
                      <a:latin typeface="黑体" pitchFamily="2" charset="-122"/>
                    </a:rPr>
                    <a:t>面向对象开发方法</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36" name="Rectangle 20"/>
                <p:cNvSpPr>
                  <a:spLocks noChangeArrowheads="1"/>
                </p:cNvSpPr>
                <p:nvPr/>
              </p:nvSpPr>
              <p:spPr bwMode="auto">
                <a:xfrm>
                  <a:off x="2589" y="0"/>
                  <a:ext cx="1693"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23"/>
              <p:cNvGrpSpPr>
                <a:grpSpLocks/>
              </p:cNvGrpSpPr>
              <p:nvPr/>
            </p:nvGrpSpPr>
            <p:grpSpPr bwMode="auto">
              <a:xfrm>
                <a:off x="0" y="346"/>
                <a:ext cx="567" cy="921"/>
                <a:chOff x="0" y="346"/>
                <a:chExt cx="567" cy="921"/>
              </a:xfrm>
            </p:grpSpPr>
            <p:sp>
              <p:nvSpPr>
                <p:cNvPr id="111623" name="Rectangle 7"/>
                <p:cNvSpPr>
                  <a:spLocks noChangeArrowheads="1"/>
                </p:cNvSpPr>
                <p:nvPr/>
              </p:nvSpPr>
              <p:spPr bwMode="auto">
                <a:xfrm>
                  <a:off x="43" y="346"/>
                  <a:ext cx="481" cy="921"/>
                </a:xfrm>
                <a:prstGeom prst="rect">
                  <a:avLst/>
                </a:prstGeom>
                <a:noFill/>
                <a:ln w="9525">
                  <a:noFill/>
                  <a:miter lim="800000"/>
                  <a:headEnd/>
                  <a:tailEnd/>
                </a:ln>
                <a:effectLst/>
              </p:spPr>
              <p:txBody>
                <a:bodyPr anchor="ctr"/>
                <a:lstStyle/>
                <a:p>
                  <a:pPr algn="ctr"/>
                  <a:r>
                    <a:rPr lang="zh-CN" altLang="en-US" sz="1600">
                      <a:solidFill>
                        <a:schemeClr val="accent1"/>
                      </a:solidFill>
                      <a:latin typeface="Arial Unicode MS" pitchFamily="34" charset="-122"/>
                    </a:rPr>
                    <a:t>分析过程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11638" name="Rectangle 22"/>
                <p:cNvSpPr>
                  <a:spLocks noChangeArrowheads="1"/>
                </p:cNvSpPr>
                <p:nvPr/>
              </p:nvSpPr>
              <p:spPr bwMode="auto">
                <a:xfrm>
                  <a:off x="0" y="346"/>
                  <a:ext cx="567" cy="921"/>
                </a:xfrm>
                <a:prstGeom prst="rect">
                  <a:avLst/>
                </a:prstGeom>
                <a:noFill/>
                <a:ln w="7">
                  <a:solidFill>
                    <a:srgbClr val="A0A0A0"/>
                  </a:solidFill>
                  <a:miter lim="800000"/>
                  <a:headEnd/>
                  <a:tailEnd/>
                </a:ln>
                <a:effectLst/>
              </p:spPr>
              <p:txBody>
                <a:bodyPr/>
                <a:lstStyle/>
                <a:p>
                  <a:endParaRPr lang="zh-CN" altLang="en-US"/>
                </a:p>
              </p:txBody>
            </p:sp>
          </p:grpSp>
          <p:grpSp>
            <p:nvGrpSpPr>
              <p:cNvPr id="8" name="Group 25"/>
              <p:cNvGrpSpPr>
                <a:grpSpLocks/>
              </p:cNvGrpSpPr>
              <p:nvPr/>
            </p:nvGrpSpPr>
            <p:grpSpPr bwMode="auto">
              <a:xfrm>
                <a:off x="567" y="346"/>
                <a:ext cx="2022" cy="921"/>
                <a:chOff x="567" y="346"/>
                <a:chExt cx="2022" cy="921"/>
              </a:xfrm>
            </p:grpSpPr>
            <p:sp>
              <p:nvSpPr>
                <p:cNvPr id="111624" name="Rectangle 8"/>
                <p:cNvSpPr>
                  <a:spLocks noChangeArrowheads="1"/>
                </p:cNvSpPr>
                <p:nvPr/>
              </p:nvSpPr>
              <p:spPr bwMode="auto">
                <a:xfrm>
                  <a:off x="610" y="346"/>
                  <a:ext cx="1936" cy="921"/>
                </a:xfrm>
                <a:prstGeom prst="rect">
                  <a:avLst/>
                </a:prstGeom>
                <a:noFill/>
                <a:ln w="9525">
                  <a:noFill/>
                  <a:miter lim="800000"/>
                  <a:headEnd/>
                  <a:tailEnd/>
                </a:ln>
                <a:effectLst/>
              </p:spPr>
              <p:txBody>
                <a:bodyPr/>
                <a:lstStyle/>
                <a:p>
                  <a:pPr algn="just"/>
                  <a:r>
                    <a:rPr lang="zh-CN" altLang="en-US" sz="1600">
                      <a:solidFill>
                        <a:schemeClr val="accent1"/>
                      </a:solidFill>
                      <a:latin typeface="Arial Unicode MS" pitchFamily="34" charset="-122"/>
                    </a:rPr>
                    <a:t>结构化方法面向过程。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Unicode MS" pitchFamily="34" charset="-122"/>
                    </a:rPr>
                    <a:t>按照数据变换的过程寻找问题的结点，对问题进行分解。</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Unicode MS" pitchFamily="34" charset="-122"/>
                    </a:rPr>
                    <a:t>描述数据变换的功能模型是结构化方法的重点。但</a:t>
                  </a:r>
                  <a:r>
                    <a:rPr lang="zh-CN" altLang="en-US" sz="1600">
                      <a:solidFill>
                        <a:schemeClr val="accent1"/>
                      </a:solidFill>
                      <a:latin typeface="Times New Roman" pitchFamily="18" charset="0"/>
                    </a:rPr>
                    <a:t>功能细分所分割出的功能模块有时会因人而异。</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40" name="Rectangle 24"/>
                <p:cNvSpPr>
                  <a:spLocks noChangeArrowheads="1"/>
                </p:cNvSpPr>
                <p:nvPr/>
              </p:nvSpPr>
              <p:spPr bwMode="auto">
                <a:xfrm>
                  <a:off x="567" y="346"/>
                  <a:ext cx="2022" cy="921"/>
                </a:xfrm>
                <a:prstGeom prst="rect">
                  <a:avLst/>
                </a:prstGeom>
                <a:noFill/>
                <a:ln w="7">
                  <a:solidFill>
                    <a:srgbClr val="A0A0A0"/>
                  </a:solidFill>
                  <a:miter lim="800000"/>
                  <a:headEnd/>
                  <a:tailEnd/>
                </a:ln>
                <a:effectLst/>
              </p:spPr>
              <p:txBody>
                <a:bodyPr/>
                <a:lstStyle/>
                <a:p>
                  <a:endParaRPr lang="zh-CN" altLang="en-US"/>
                </a:p>
              </p:txBody>
            </p:sp>
          </p:grpSp>
          <p:grpSp>
            <p:nvGrpSpPr>
              <p:cNvPr id="9" name="Group 27"/>
              <p:cNvGrpSpPr>
                <a:grpSpLocks/>
              </p:cNvGrpSpPr>
              <p:nvPr/>
            </p:nvGrpSpPr>
            <p:grpSpPr bwMode="auto">
              <a:xfrm>
                <a:off x="2589" y="346"/>
                <a:ext cx="1693" cy="921"/>
                <a:chOff x="2589" y="346"/>
                <a:chExt cx="1693" cy="921"/>
              </a:xfrm>
            </p:grpSpPr>
            <p:sp>
              <p:nvSpPr>
                <p:cNvPr id="111625" name="Rectangle 9"/>
                <p:cNvSpPr>
                  <a:spLocks noChangeArrowheads="1"/>
                </p:cNvSpPr>
                <p:nvPr/>
              </p:nvSpPr>
              <p:spPr bwMode="auto">
                <a:xfrm>
                  <a:off x="2632" y="346"/>
                  <a:ext cx="1607" cy="921"/>
                </a:xfrm>
                <a:prstGeom prst="rect">
                  <a:avLst/>
                </a:prstGeom>
                <a:noFill/>
                <a:ln w="9525">
                  <a:noFill/>
                  <a:miter lim="800000"/>
                  <a:headEnd/>
                  <a:tailEnd/>
                </a:ln>
                <a:effectLst/>
              </p:spPr>
              <p:txBody>
                <a:bodyPr/>
                <a:lstStyle/>
                <a:p>
                  <a:pPr algn="just"/>
                  <a:r>
                    <a:rPr lang="zh-CN" altLang="en-US" sz="1600">
                      <a:solidFill>
                        <a:schemeClr val="accent1"/>
                      </a:solidFill>
                      <a:latin typeface="Arial Unicode MS" pitchFamily="34" charset="-122"/>
                    </a:rPr>
                    <a:t>面向对象方法面对对象。</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Unicode MS" pitchFamily="34" charset="-122"/>
                    </a:rPr>
                    <a:t>强调的是对象模型。</a:t>
                  </a:r>
                  <a:r>
                    <a:rPr lang="zh-CN" altLang="en-US" sz="1600">
                      <a:solidFill>
                        <a:schemeClr val="accent1"/>
                      </a:solidFill>
                      <a:latin typeface="Arial Unicode MS" pitchFamily="34" charset="-122"/>
                      <a:ea typeface="Arial Unicode MS" pitchFamily="34" charset="-122"/>
                      <a:cs typeface="Arial Unicode MS" pitchFamily="34" charset="-122"/>
                    </a:rPr>
                    <a:t> </a:t>
                  </a:r>
                </a:p>
                <a:p>
                  <a:pPr algn="just" eaLnBrk="0" hangingPunct="0"/>
                  <a:r>
                    <a:rPr lang="zh-CN" altLang="en-US" sz="1600">
                      <a:solidFill>
                        <a:schemeClr val="accent1"/>
                      </a:solidFill>
                      <a:latin typeface="Times New Roman" pitchFamily="18" charset="0"/>
                    </a:rPr>
                    <a:t>面向对象的对象细分，从同一问题领域的对象出发，不同人得出相同结论的比率较高。</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42" name="Rectangle 26"/>
                <p:cNvSpPr>
                  <a:spLocks noChangeArrowheads="1"/>
                </p:cNvSpPr>
                <p:nvPr/>
              </p:nvSpPr>
              <p:spPr bwMode="auto">
                <a:xfrm>
                  <a:off x="2589" y="346"/>
                  <a:ext cx="1693" cy="92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9"/>
              <p:cNvGrpSpPr>
                <a:grpSpLocks/>
              </p:cNvGrpSpPr>
              <p:nvPr/>
            </p:nvGrpSpPr>
            <p:grpSpPr bwMode="auto">
              <a:xfrm>
                <a:off x="0" y="1267"/>
                <a:ext cx="567" cy="1036"/>
                <a:chOff x="0" y="1267"/>
                <a:chExt cx="567" cy="1036"/>
              </a:xfrm>
            </p:grpSpPr>
            <p:sp>
              <p:nvSpPr>
                <p:cNvPr id="111626" name="Rectangle 10"/>
                <p:cNvSpPr>
                  <a:spLocks noChangeArrowheads="1"/>
                </p:cNvSpPr>
                <p:nvPr/>
              </p:nvSpPr>
              <p:spPr bwMode="auto">
                <a:xfrm>
                  <a:off x="43" y="1267"/>
                  <a:ext cx="481" cy="1036"/>
                </a:xfrm>
                <a:prstGeom prst="rect">
                  <a:avLst/>
                </a:prstGeom>
                <a:noFill/>
                <a:ln w="9525">
                  <a:noFill/>
                  <a:miter lim="800000"/>
                  <a:headEnd/>
                  <a:tailEnd/>
                </a:ln>
                <a:effectLst/>
              </p:spPr>
              <p:txBody>
                <a:bodyPr anchor="ctr"/>
                <a:lstStyle/>
                <a:p>
                  <a:pPr algn="ctr"/>
                  <a:r>
                    <a:rPr lang="zh-CN" altLang="en-US" sz="1600">
                      <a:solidFill>
                        <a:schemeClr val="accent1"/>
                      </a:solidFill>
                      <a:latin typeface="Arial Unicode MS" pitchFamily="34" charset="-122"/>
                    </a:rPr>
                    <a:t>设计过程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11644" name="Rectangle 28"/>
                <p:cNvSpPr>
                  <a:spLocks noChangeArrowheads="1"/>
                </p:cNvSpPr>
                <p:nvPr/>
              </p:nvSpPr>
              <p:spPr bwMode="auto">
                <a:xfrm>
                  <a:off x="0" y="1267"/>
                  <a:ext cx="567" cy="103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1"/>
              <p:cNvGrpSpPr>
                <a:grpSpLocks/>
              </p:cNvGrpSpPr>
              <p:nvPr/>
            </p:nvGrpSpPr>
            <p:grpSpPr bwMode="auto">
              <a:xfrm>
                <a:off x="567" y="1267"/>
                <a:ext cx="2022" cy="1036"/>
                <a:chOff x="567" y="1267"/>
                <a:chExt cx="2022" cy="1036"/>
              </a:xfrm>
            </p:grpSpPr>
            <p:sp>
              <p:nvSpPr>
                <p:cNvPr id="111627" name="Rectangle 11"/>
                <p:cNvSpPr>
                  <a:spLocks noChangeArrowheads="1"/>
                </p:cNvSpPr>
                <p:nvPr/>
              </p:nvSpPr>
              <p:spPr bwMode="auto">
                <a:xfrm>
                  <a:off x="610" y="1267"/>
                  <a:ext cx="1936" cy="1036"/>
                </a:xfrm>
                <a:prstGeom prst="rect">
                  <a:avLst/>
                </a:prstGeom>
                <a:noFill/>
                <a:ln w="9525">
                  <a:noFill/>
                  <a:miter lim="800000"/>
                  <a:headEnd/>
                  <a:tailEnd/>
                </a:ln>
                <a:effectLst/>
              </p:spPr>
              <p:txBody>
                <a:bodyPr/>
                <a:lstStyle/>
                <a:p>
                  <a:pPr algn="just"/>
                  <a:r>
                    <a:rPr lang="zh-CN" altLang="en-US" sz="1600">
                      <a:solidFill>
                        <a:schemeClr val="accent1"/>
                      </a:solidFill>
                      <a:latin typeface="Arial Unicode MS" pitchFamily="34" charset="-122"/>
                    </a:rPr>
                    <a:t>结构化方法学产生自顶向下、结构清晰的系统结构。</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Unicode MS" pitchFamily="34" charset="-122"/>
                    </a:rPr>
                    <a:t>每个模块有可能保持较强的独立性，但它往往与数据库结构相独立，功能模块与数据库逻辑模式间没有映射关系，程序与数据结构很难封装在一起。</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Unicode MS" pitchFamily="34" charset="-122"/>
                    </a:rPr>
                    <a:t>如果数据结构复杂，模块独立性很难保证。</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46" name="Rectangle 30"/>
                <p:cNvSpPr>
                  <a:spLocks noChangeArrowheads="1"/>
                </p:cNvSpPr>
                <p:nvPr/>
              </p:nvSpPr>
              <p:spPr bwMode="auto">
                <a:xfrm>
                  <a:off x="567" y="1267"/>
                  <a:ext cx="2022" cy="103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3"/>
              <p:cNvGrpSpPr>
                <a:grpSpLocks/>
              </p:cNvGrpSpPr>
              <p:nvPr/>
            </p:nvGrpSpPr>
            <p:grpSpPr bwMode="auto">
              <a:xfrm>
                <a:off x="2589" y="1267"/>
                <a:ext cx="1693" cy="1036"/>
                <a:chOff x="2589" y="1267"/>
                <a:chExt cx="1693" cy="1036"/>
              </a:xfrm>
            </p:grpSpPr>
            <p:sp>
              <p:nvSpPr>
                <p:cNvPr id="111628" name="Rectangle 12"/>
                <p:cNvSpPr>
                  <a:spLocks noChangeArrowheads="1"/>
                </p:cNvSpPr>
                <p:nvPr/>
              </p:nvSpPr>
              <p:spPr bwMode="auto">
                <a:xfrm>
                  <a:off x="2632" y="1267"/>
                  <a:ext cx="1607" cy="1036"/>
                </a:xfrm>
                <a:prstGeom prst="rect">
                  <a:avLst/>
                </a:prstGeom>
                <a:noFill/>
                <a:ln w="9525">
                  <a:noFill/>
                  <a:miter lim="800000"/>
                  <a:headEnd/>
                  <a:tailEnd/>
                </a:ln>
                <a:effectLst/>
              </p:spPr>
              <p:txBody>
                <a:bodyPr/>
                <a:lstStyle/>
                <a:p>
                  <a:pPr algn="just"/>
                  <a:r>
                    <a:rPr lang="zh-CN" altLang="en-US" sz="1600">
                      <a:solidFill>
                        <a:schemeClr val="accent1"/>
                      </a:solidFill>
                      <a:latin typeface="Arial Unicode MS" pitchFamily="34" charset="-122"/>
                    </a:rPr>
                    <a:t>面向对象方法抽象的系统结构往往并不比结构化方法产生的系统结构简单，但它能映射到数据库结构中，很容易实现程序与数据结构的封装。</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a:ea typeface="Arial Unicode MS" pitchFamily="34" charset="-122"/>
                      <a:cs typeface="Arial Unicode MS" pitchFamily="34" charset="-122"/>
                    </a:rPr>
                    <a:t> </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48" name="Rectangle 32"/>
                <p:cNvSpPr>
                  <a:spLocks noChangeArrowheads="1"/>
                </p:cNvSpPr>
                <p:nvPr/>
              </p:nvSpPr>
              <p:spPr bwMode="auto">
                <a:xfrm>
                  <a:off x="2589" y="1267"/>
                  <a:ext cx="1693" cy="103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5"/>
              <p:cNvGrpSpPr>
                <a:grpSpLocks/>
              </p:cNvGrpSpPr>
              <p:nvPr/>
            </p:nvGrpSpPr>
            <p:grpSpPr bwMode="auto">
              <a:xfrm>
                <a:off x="0" y="2303"/>
                <a:ext cx="567" cy="921"/>
                <a:chOff x="0" y="2303"/>
                <a:chExt cx="567" cy="921"/>
              </a:xfrm>
            </p:grpSpPr>
            <p:sp>
              <p:nvSpPr>
                <p:cNvPr id="111629" name="Rectangle 13"/>
                <p:cNvSpPr>
                  <a:spLocks noChangeArrowheads="1"/>
                </p:cNvSpPr>
                <p:nvPr/>
              </p:nvSpPr>
              <p:spPr bwMode="auto">
                <a:xfrm>
                  <a:off x="43" y="2303"/>
                  <a:ext cx="481" cy="921"/>
                </a:xfrm>
                <a:prstGeom prst="rect">
                  <a:avLst/>
                </a:prstGeom>
                <a:noFill/>
                <a:ln w="9525">
                  <a:noFill/>
                  <a:miter lim="800000"/>
                  <a:headEnd/>
                  <a:tailEnd/>
                </a:ln>
                <a:effectLst/>
              </p:spPr>
              <p:txBody>
                <a:bodyPr anchor="ctr"/>
                <a:lstStyle/>
                <a:p>
                  <a:pPr algn="ctr"/>
                  <a:r>
                    <a:rPr lang="zh-CN" altLang="en-US" sz="1600">
                      <a:solidFill>
                        <a:schemeClr val="accent1"/>
                      </a:solidFill>
                      <a:latin typeface="Arial Unicode MS" pitchFamily="34" charset="-122"/>
                    </a:rPr>
                    <a:t>实现过程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11650" name="Rectangle 34"/>
                <p:cNvSpPr>
                  <a:spLocks noChangeArrowheads="1"/>
                </p:cNvSpPr>
                <p:nvPr/>
              </p:nvSpPr>
              <p:spPr bwMode="auto">
                <a:xfrm>
                  <a:off x="0" y="2303"/>
                  <a:ext cx="567" cy="921"/>
                </a:xfrm>
                <a:prstGeom prst="rect">
                  <a:avLst/>
                </a:prstGeom>
                <a:noFill/>
                <a:ln w="7">
                  <a:solidFill>
                    <a:srgbClr val="A0A0A0"/>
                  </a:solidFill>
                  <a:miter lim="800000"/>
                  <a:headEnd/>
                  <a:tailEnd/>
                </a:ln>
                <a:effectLst/>
              </p:spPr>
              <p:txBody>
                <a:bodyPr/>
                <a:lstStyle/>
                <a:p>
                  <a:endParaRPr lang="zh-CN" altLang="en-US"/>
                </a:p>
              </p:txBody>
            </p:sp>
          </p:grpSp>
          <p:grpSp>
            <p:nvGrpSpPr>
              <p:cNvPr id="14" name="Group 37"/>
              <p:cNvGrpSpPr>
                <a:grpSpLocks/>
              </p:cNvGrpSpPr>
              <p:nvPr/>
            </p:nvGrpSpPr>
            <p:grpSpPr bwMode="auto">
              <a:xfrm>
                <a:off x="567" y="2303"/>
                <a:ext cx="2022" cy="921"/>
                <a:chOff x="567" y="2303"/>
                <a:chExt cx="2022" cy="921"/>
              </a:xfrm>
            </p:grpSpPr>
            <p:sp>
              <p:nvSpPr>
                <p:cNvPr id="111630" name="Rectangle 14"/>
                <p:cNvSpPr>
                  <a:spLocks noChangeArrowheads="1"/>
                </p:cNvSpPr>
                <p:nvPr/>
              </p:nvSpPr>
              <p:spPr bwMode="auto">
                <a:xfrm>
                  <a:off x="610" y="2303"/>
                  <a:ext cx="1936" cy="92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结构化方法用数据流图、系统结构图、数据辞典、状态转移图、实体关系图来进行系统逻辑模型的描述；</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52" name="Rectangle 36"/>
                <p:cNvSpPr>
                  <a:spLocks noChangeArrowheads="1"/>
                </p:cNvSpPr>
                <p:nvPr/>
              </p:nvSpPr>
              <p:spPr bwMode="auto">
                <a:xfrm>
                  <a:off x="567" y="2303"/>
                  <a:ext cx="2022" cy="921"/>
                </a:xfrm>
                <a:prstGeom prst="rect">
                  <a:avLst/>
                </a:prstGeom>
                <a:noFill/>
                <a:ln w="7">
                  <a:solidFill>
                    <a:srgbClr val="A0A0A0"/>
                  </a:solidFill>
                  <a:miter lim="800000"/>
                  <a:headEnd/>
                  <a:tailEnd/>
                </a:ln>
                <a:effectLst/>
              </p:spPr>
              <p:txBody>
                <a:bodyPr/>
                <a:lstStyle/>
                <a:p>
                  <a:endParaRPr lang="zh-CN" altLang="en-US"/>
                </a:p>
              </p:txBody>
            </p:sp>
          </p:grpSp>
          <p:grpSp>
            <p:nvGrpSpPr>
              <p:cNvPr id="15" name="Group 39"/>
              <p:cNvGrpSpPr>
                <a:grpSpLocks/>
              </p:cNvGrpSpPr>
              <p:nvPr/>
            </p:nvGrpSpPr>
            <p:grpSpPr bwMode="auto">
              <a:xfrm>
                <a:off x="2589" y="2303"/>
                <a:ext cx="1693" cy="921"/>
                <a:chOff x="2589" y="2303"/>
                <a:chExt cx="1693" cy="921"/>
              </a:xfrm>
            </p:grpSpPr>
            <p:sp>
              <p:nvSpPr>
                <p:cNvPr id="111631" name="Rectangle 15"/>
                <p:cNvSpPr>
                  <a:spLocks noChangeArrowheads="1"/>
                </p:cNvSpPr>
                <p:nvPr/>
              </p:nvSpPr>
              <p:spPr bwMode="auto">
                <a:xfrm>
                  <a:off x="2632" y="2303"/>
                  <a:ext cx="1607" cy="92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面向对象方法使用对象模型图、数据辞典、动态模型图、功能模型图。</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其中对象模型图近似系统结构图与实体关系图的结合，动态模型图类似状态迁移图，功能模型图类似数据流图。</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11654" name="Rectangle 38"/>
                <p:cNvSpPr>
                  <a:spLocks noChangeArrowheads="1"/>
                </p:cNvSpPr>
                <p:nvPr/>
              </p:nvSpPr>
              <p:spPr bwMode="auto">
                <a:xfrm>
                  <a:off x="2589" y="2303"/>
                  <a:ext cx="1693" cy="921"/>
                </a:xfrm>
                <a:prstGeom prst="rect">
                  <a:avLst/>
                </a:prstGeom>
                <a:noFill/>
                <a:ln w="7">
                  <a:solidFill>
                    <a:srgbClr val="A0A0A0"/>
                  </a:solidFill>
                  <a:miter lim="800000"/>
                  <a:headEnd/>
                  <a:tailEnd/>
                </a:ln>
                <a:effectLst/>
              </p:spPr>
              <p:txBody>
                <a:bodyPr/>
                <a:lstStyle/>
                <a:p>
                  <a:endParaRPr lang="zh-CN" altLang="en-US"/>
                </a:p>
              </p:txBody>
            </p:sp>
          </p:grpSp>
        </p:grpSp>
        <p:sp>
          <p:nvSpPr>
            <p:cNvPr id="111657" name="Rectangle 41"/>
            <p:cNvSpPr>
              <a:spLocks noChangeArrowheads="1"/>
            </p:cNvSpPr>
            <p:nvPr/>
          </p:nvSpPr>
          <p:spPr bwMode="auto">
            <a:xfrm>
              <a:off x="-3" y="-3"/>
              <a:ext cx="4288" cy="323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IT</a:t>
            </a:r>
            <a:r>
              <a:rPr lang="zh-CN" altLang="en-US"/>
              <a:t>应用生命周期模型</a:t>
            </a:r>
          </a:p>
        </p:txBody>
      </p:sp>
      <p:grpSp>
        <p:nvGrpSpPr>
          <p:cNvPr id="2" name="Group 118"/>
          <p:cNvGrpSpPr>
            <a:grpSpLocks/>
          </p:cNvGrpSpPr>
          <p:nvPr/>
        </p:nvGrpSpPr>
        <p:grpSpPr bwMode="auto">
          <a:xfrm>
            <a:off x="250825" y="2060575"/>
            <a:ext cx="8497888" cy="3673475"/>
            <a:chOff x="1782" y="9900"/>
            <a:chExt cx="9000" cy="3864"/>
          </a:xfrm>
        </p:grpSpPr>
        <p:grpSp>
          <p:nvGrpSpPr>
            <p:cNvPr id="3" name="Group 119"/>
            <p:cNvGrpSpPr>
              <a:grpSpLocks/>
            </p:cNvGrpSpPr>
            <p:nvPr/>
          </p:nvGrpSpPr>
          <p:grpSpPr bwMode="auto">
            <a:xfrm>
              <a:off x="1782" y="9900"/>
              <a:ext cx="8826" cy="3864"/>
              <a:chOff x="1782" y="9900"/>
              <a:chExt cx="8826" cy="3864"/>
            </a:xfrm>
          </p:grpSpPr>
          <p:grpSp>
            <p:nvGrpSpPr>
              <p:cNvPr id="4" name="Group 120"/>
              <p:cNvGrpSpPr>
                <a:grpSpLocks/>
              </p:cNvGrpSpPr>
              <p:nvPr/>
            </p:nvGrpSpPr>
            <p:grpSpPr bwMode="auto">
              <a:xfrm>
                <a:off x="1782" y="9900"/>
                <a:ext cx="8826" cy="3351"/>
                <a:chOff x="1782" y="9900"/>
                <a:chExt cx="8826" cy="3351"/>
              </a:xfrm>
            </p:grpSpPr>
            <p:grpSp>
              <p:nvGrpSpPr>
                <p:cNvPr id="5" name="Group 121"/>
                <p:cNvGrpSpPr>
                  <a:grpSpLocks/>
                </p:cNvGrpSpPr>
                <p:nvPr/>
              </p:nvGrpSpPr>
              <p:grpSpPr bwMode="auto">
                <a:xfrm>
                  <a:off x="1782" y="9900"/>
                  <a:ext cx="8826" cy="3003"/>
                  <a:chOff x="1782" y="9900"/>
                  <a:chExt cx="8826" cy="3003"/>
                </a:xfrm>
              </p:grpSpPr>
              <p:grpSp>
                <p:nvGrpSpPr>
                  <p:cNvPr id="6" name="Group 122"/>
                  <p:cNvGrpSpPr>
                    <a:grpSpLocks/>
                  </p:cNvGrpSpPr>
                  <p:nvPr/>
                </p:nvGrpSpPr>
                <p:grpSpPr bwMode="auto">
                  <a:xfrm>
                    <a:off x="1782" y="9900"/>
                    <a:ext cx="8826" cy="2772"/>
                    <a:chOff x="1782" y="10005"/>
                    <a:chExt cx="8826" cy="2772"/>
                  </a:xfrm>
                </p:grpSpPr>
                <p:grpSp>
                  <p:nvGrpSpPr>
                    <p:cNvPr id="7" name="Group 123"/>
                    <p:cNvGrpSpPr>
                      <a:grpSpLocks/>
                    </p:cNvGrpSpPr>
                    <p:nvPr/>
                  </p:nvGrpSpPr>
                  <p:grpSpPr bwMode="auto">
                    <a:xfrm>
                      <a:off x="1797" y="10005"/>
                      <a:ext cx="8610" cy="795"/>
                      <a:chOff x="1797" y="10005"/>
                      <a:chExt cx="8610" cy="795"/>
                    </a:xfrm>
                  </p:grpSpPr>
                  <p:sp>
                    <p:nvSpPr>
                      <p:cNvPr id="96380" name="Line 124"/>
                      <p:cNvSpPr>
                        <a:spLocks noChangeShapeType="1"/>
                      </p:cNvSpPr>
                      <p:nvPr/>
                    </p:nvSpPr>
                    <p:spPr bwMode="auto">
                      <a:xfrm>
                        <a:off x="1797" y="10443"/>
                        <a:ext cx="3990" cy="0"/>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96381" name="Line 125"/>
                      <p:cNvSpPr>
                        <a:spLocks noChangeShapeType="1"/>
                      </p:cNvSpPr>
                      <p:nvPr/>
                    </p:nvSpPr>
                    <p:spPr bwMode="auto">
                      <a:xfrm>
                        <a:off x="5832" y="10443"/>
                        <a:ext cx="1680" cy="0"/>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96382" name="Line 126"/>
                      <p:cNvSpPr>
                        <a:spLocks noChangeShapeType="1"/>
                      </p:cNvSpPr>
                      <p:nvPr/>
                    </p:nvSpPr>
                    <p:spPr bwMode="auto">
                      <a:xfrm>
                        <a:off x="7572" y="10443"/>
                        <a:ext cx="2835" cy="0"/>
                      </a:xfrm>
                      <a:prstGeom prst="line">
                        <a:avLst/>
                      </a:prstGeom>
                      <a:noFill/>
                      <a:ln w="9525">
                        <a:solidFill>
                          <a:srgbClr val="000000"/>
                        </a:solidFill>
                        <a:round/>
                        <a:headEnd type="triangle" w="med" len="med"/>
                        <a:tailEnd type="triangle" w="med" len="med"/>
                      </a:ln>
                      <a:effectLst/>
                    </p:spPr>
                    <p:txBody>
                      <a:bodyPr/>
                      <a:lstStyle/>
                      <a:p>
                        <a:endParaRPr lang="zh-CN" altLang="en-US"/>
                      </a:p>
                    </p:txBody>
                  </p:sp>
                  <p:sp>
                    <p:nvSpPr>
                      <p:cNvPr id="96383" name="Rectangle 127"/>
                      <p:cNvSpPr>
                        <a:spLocks noChangeArrowheads="1"/>
                      </p:cNvSpPr>
                      <p:nvPr/>
                    </p:nvSpPr>
                    <p:spPr bwMode="auto">
                      <a:xfrm>
                        <a:off x="3162" y="10005"/>
                        <a:ext cx="1575" cy="780"/>
                      </a:xfrm>
                      <a:prstGeom prst="rect">
                        <a:avLst/>
                      </a:prstGeom>
                      <a:solidFill>
                        <a:srgbClr val="FFFFFF"/>
                      </a:solidFill>
                      <a:ln w="9525">
                        <a:noFill/>
                        <a:miter lim="800000"/>
                        <a:headEnd/>
                        <a:tailEnd/>
                      </a:ln>
                      <a:effectLst/>
                    </p:spPr>
                    <p:txBody>
                      <a:bodyPr/>
                      <a:lstStyle/>
                      <a:p>
                        <a:pPr algn="ctr"/>
                        <a:r>
                          <a:rPr lang="zh-CN" altLang="en-US" sz="1400">
                            <a:solidFill>
                              <a:schemeClr val="accent1"/>
                            </a:solidFill>
                            <a:latin typeface="Times New Roman" pitchFamily="18" charset="0"/>
                          </a:rPr>
                          <a:t>第一阶段</a:t>
                        </a:r>
                      </a:p>
                      <a:p>
                        <a:pPr algn="ctr"/>
                        <a:r>
                          <a:rPr lang="zh-CN" altLang="en-US" sz="1400">
                            <a:solidFill>
                              <a:schemeClr val="accent1"/>
                            </a:solidFill>
                            <a:latin typeface="Times New Roman" pitchFamily="18" charset="0"/>
                          </a:rPr>
                          <a:t>确定该做什么</a:t>
                        </a:r>
                        <a:endParaRPr lang="zh-CN" altLang="en-US" sz="1400">
                          <a:solidFill>
                            <a:schemeClr val="accent1"/>
                          </a:solidFill>
                        </a:endParaRPr>
                      </a:p>
                    </p:txBody>
                  </p:sp>
                  <p:sp>
                    <p:nvSpPr>
                      <p:cNvPr id="96384" name="Rectangle 128"/>
                      <p:cNvSpPr>
                        <a:spLocks noChangeArrowheads="1"/>
                      </p:cNvSpPr>
                      <p:nvPr/>
                    </p:nvSpPr>
                    <p:spPr bwMode="auto">
                      <a:xfrm>
                        <a:off x="6162" y="10005"/>
                        <a:ext cx="1050" cy="780"/>
                      </a:xfrm>
                      <a:prstGeom prst="rect">
                        <a:avLst/>
                      </a:prstGeom>
                      <a:solidFill>
                        <a:srgbClr val="FFFFFF"/>
                      </a:solidFill>
                      <a:ln w="9525">
                        <a:noFill/>
                        <a:miter lim="800000"/>
                        <a:headEnd/>
                        <a:tailEnd/>
                      </a:ln>
                      <a:effectLst/>
                    </p:spPr>
                    <p:txBody>
                      <a:bodyPr/>
                      <a:lstStyle/>
                      <a:p>
                        <a:pPr algn="ctr"/>
                        <a:r>
                          <a:rPr lang="zh-CN" altLang="en-US" sz="1400">
                            <a:solidFill>
                              <a:schemeClr val="accent1"/>
                            </a:solidFill>
                            <a:latin typeface="Times New Roman" pitchFamily="18" charset="0"/>
                          </a:rPr>
                          <a:t>第二阶段</a:t>
                        </a:r>
                      </a:p>
                      <a:p>
                        <a:pPr algn="ctr"/>
                        <a:r>
                          <a:rPr lang="zh-CN" altLang="en-US" sz="1400">
                            <a:solidFill>
                              <a:schemeClr val="accent1"/>
                            </a:solidFill>
                            <a:latin typeface="Times New Roman" pitchFamily="18" charset="0"/>
                          </a:rPr>
                          <a:t>掌握</a:t>
                        </a:r>
                        <a:endParaRPr lang="zh-CN" altLang="en-US" sz="1400">
                          <a:solidFill>
                            <a:schemeClr val="accent1"/>
                          </a:solidFill>
                        </a:endParaRPr>
                      </a:p>
                    </p:txBody>
                  </p:sp>
                  <p:sp>
                    <p:nvSpPr>
                      <p:cNvPr id="96385" name="Rectangle 129"/>
                      <p:cNvSpPr>
                        <a:spLocks noChangeArrowheads="1"/>
                      </p:cNvSpPr>
                      <p:nvPr/>
                    </p:nvSpPr>
                    <p:spPr bwMode="auto">
                      <a:xfrm>
                        <a:off x="8202" y="10020"/>
                        <a:ext cx="1575" cy="780"/>
                      </a:xfrm>
                      <a:prstGeom prst="rect">
                        <a:avLst/>
                      </a:prstGeom>
                      <a:solidFill>
                        <a:srgbClr val="FFFFFF"/>
                      </a:solidFill>
                      <a:ln w="9525">
                        <a:noFill/>
                        <a:miter lim="800000"/>
                        <a:headEnd/>
                        <a:tailEnd/>
                      </a:ln>
                      <a:effectLst/>
                    </p:spPr>
                    <p:txBody>
                      <a:bodyPr/>
                      <a:lstStyle/>
                      <a:p>
                        <a:pPr algn="ctr"/>
                        <a:r>
                          <a:rPr lang="zh-CN" altLang="en-US" sz="1400">
                            <a:solidFill>
                              <a:schemeClr val="accent1"/>
                            </a:solidFill>
                            <a:latin typeface="Times New Roman" pitchFamily="18" charset="0"/>
                          </a:rPr>
                          <a:t>第一阶段</a:t>
                        </a:r>
                      </a:p>
                      <a:p>
                        <a:pPr algn="ctr"/>
                        <a:r>
                          <a:rPr lang="zh-CN" altLang="en-US" sz="1400">
                            <a:solidFill>
                              <a:schemeClr val="accent1"/>
                            </a:solidFill>
                            <a:latin typeface="Times New Roman" pitchFamily="18" charset="0"/>
                          </a:rPr>
                          <a:t>使用</a:t>
                        </a:r>
                        <a:endParaRPr lang="zh-CN" altLang="en-US" sz="1400">
                          <a:solidFill>
                            <a:schemeClr val="accent1"/>
                          </a:solidFill>
                        </a:endParaRPr>
                      </a:p>
                    </p:txBody>
                  </p:sp>
                </p:grpSp>
                <p:grpSp>
                  <p:nvGrpSpPr>
                    <p:cNvPr id="8" name="Group 130"/>
                    <p:cNvGrpSpPr>
                      <a:grpSpLocks/>
                    </p:cNvGrpSpPr>
                    <p:nvPr/>
                  </p:nvGrpSpPr>
                  <p:grpSpPr bwMode="auto">
                    <a:xfrm>
                      <a:off x="1782" y="10797"/>
                      <a:ext cx="8826" cy="1980"/>
                      <a:chOff x="1782" y="10797"/>
                      <a:chExt cx="8826" cy="1980"/>
                    </a:xfrm>
                  </p:grpSpPr>
                  <p:grpSp>
                    <p:nvGrpSpPr>
                      <p:cNvPr id="9" name="Group 131"/>
                      <p:cNvGrpSpPr>
                        <a:grpSpLocks/>
                      </p:cNvGrpSpPr>
                      <p:nvPr/>
                    </p:nvGrpSpPr>
                    <p:grpSpPr bwMode="auto">
                      <a:xfrm>
                        <a:off x="1782" y="10797"/>
                        <a:ext cx="8715" cy="1980"/>
                        <a:chOff x="1782" y="10797"/>
                        <a:chExt cx="8715" cy="1980"/>
                      </a:xfrm>
                    </p:grpSpPr>
                    <p:grpSp>
                      <p:nvGrpSpPr>
                        <p:cNvPr id="10" name="Group 132"/>
                        <p:cNvGrpSpPr>
                          <a:grpSpLocks/>
                        </p:cNvGrpSpPr>
                        <p:nvPr/>
                      </p:nvGrpSpPr>
                      <p:grpSpPr bwMode="auto">
                        <a:xfrm>
                          <a:off x="1782" y="10797"/>
                          <a:ext cx="8715" cy="1980"/>
                          <a:chOff x="1782" y="10797"/>
                          <a:chExt cx="8715" cy="1980"/>
                        </a:xfrm>
                      </p:grpSpPr>
                      <p:grpSp>
                        <p:nvGrpSpPr>
                          <p:cNvPr id="11" name="Group 133"/>
                          <p:cNvGrpSpPr>
                            <a:grpSpLocks/>
                          </p:cNvGrpSpPr>
                          <p:nvPr/>
                        </p:nvGrpSpPr>
                        <p:grpSpPr bwMode="auto">
                          <a:xfrm>
                            <a:off x="1782" y="10797"/>
                            <a:ext cx="8715" cy="1980"/>
                            <a:chOff x="1782" y="10797"/>
                            <a:chExt cx="8715" cy="1980"/>
                          </a:xfrm>
                        </p:grpSpPr>
                        <p:grpSp>
                          <p:nvGrpSpPr>
                            <p:cNvPr id="12" name="Group 134"/>
                            <p:cNvGrpSpPr>
                              <a:grpSpLocks/>
                            </p:cNvGrpSpPr>
                            <p:nvPr/>
                          </p:nvGrpSpPr>
                          <p:grpSpPr bwMode="auto">
                            <a:xfrm>
                              <a:off x="1782" y="10797"/>
                              <a:ext cx="8715" cy="1980"/>
                              <a:chOff x="1782" y="10797"/>
                              <a:chExt cx="8715" cy="1980"/>
                            </a:xfrm>
                          </p:grpSpPr>
                          <p:grpSp>
                            <p:nvGrpSpPr>
                              <p:cNvPr id="13" name="Group 135"/>
                              <p:cNvGrpSpPr>
                                <a:grpSpLocks/>
                              </p:cNvGrpSpPr>
                              <p:nvPr/>
                            </p:nvGrpSpPr>
                            <p:grpSpPr bwMode="auto">
                              <a:xfrm>
                                <a:off x="1782" y="10797"/>
                                <a:ext cx="8715" cy="1980"/>
                                <a:chOff x="1782" y="10797"/>
                                <a:chExt cx="8715" cy="1980"/>
                              </a:xfrm>
                            </p:grpSpPr>
                            <p:grpSp>
                              <p:nvGrpSpPr>
                                <p:cNvPr id="14" name="Group 136"/>
                                <p:cNvGrpSpPr>
                                  <a:grpSpLocks/>
                                </p:cNvGrpSpPr>
                                <p:nvPr/>
                              </p:nvGrpSpPr>
                              <p:grpSpPr bwMode="auto">
                                <a:xfrm>
                                  <a:off x="1782" y="10797"/>
                                  <a:ext cx="8715" cy="1980"/>
                                  <a:chOff x="1782" y="10797"/>
                                  <a:chExt cx="8715" cy="1980"/>
                                </a:xfrm>
                              </p:grpSpPr>
                              <p:grpSp>
                                <p:nvGrpSpPr>
                                  <p:cNvPr id="15" name="Group 137"/>
                                  <p:cNvGrpSpPr>
                                    <a:grpSpLocks/>
                                  </p:cNvGrpSpPr>
                                  <p:nvPr/>
                                </p:nvGrpSpPr>
                                <p:grpSpPr bwMode="auto">
                                  <a:xfrm>
                                    <a:off x="1782" y="10797"/>
                                    <a:ext cx="8715" cy="1980"/>
                                    <a:chOff x="1782" y="10797"/>
                                    <a:chExt cx="8715" cy="1980"/>
                                  </a:xfrm>
                                </p:grpSpPr>
                                <p:grpSp>
                                  <p:nvGrpSpPr>
                                    <p:cNvPr id="16" name="Group 138"/>
                                    <p:cNvGrpSpPr>
                                      <a:grpSpLocks/>
                                    </p:cNvGrpSpPr>
                                    <p:nvPr/>
                                  </p:nvGrpSpPr>
                                  <p:grpSpPr bwMode="auto">
                                    <a:xfrm>
                                      <a:off x="1782" y="10797"/>
                                      <a:ext cx="8715" cy="1980"/>
                                      <a:chOff x="1782" y="10797"/>
                                      <a:chExt cx="8715" cy="1980"/>
                                    </a:xfrm>
                                  </p:grpSpPr>
                                  <p:grpSp>
                                    <p:nvGrpSpPr>
                                      <p:cNvPr id="17" name="Group 139"/>
                                      <p:cNvGrpSpPr>
                                        <a:grpSpLocks/>
                                      </p:cNvGrpSpPr>
                                      <p:nvPr/>
                                    </p:nvGrpSpPr>
                                    <p:grpSpPr bwMode="auto">
                                      <a:xfrm>
                                        <a:off x="1782" y="10797"/>
                                        <a:ext cx="8715" cy="1563"/>
                                        <a:chOff x="1782" y="10017"/>
                                        <a:chExt cx="8715" cy="1563"/>
                                      </a:xfrm>
                                    </p:grpSpPr>
                                    <p:grpSp>
                                      <p:nvGrpSpPr>
                                        <p:cNvPr id="18" name="Group 140"/>
                                        <p:cNvGrpSpPr>
                                          <a:grpSpLocks/>
                                        </p:cNvGrpSpPr>
                                        <p:nvPr/>
                                      </p:nvGrpSpPr>
                                      <p:grpSpPr bwMode="auto">
                                        <a:xfrm>
                                          <a:off x="1782" y="10017"/>
                                          <a:ext cx="8715" cy="1560"/>
                                          <a:chOff x="1782" y="10017"/>
                                          <a:chExt cx="8715" cy="1560"/>
                                        </a:xfrm>
                                      </p:grpSpPr>
                                      <p:sp>
                                        <p:nvSpPr>
                                          <p:cNvPr id="96397" name="Rectangle 141"/>
                                          <p:cNvSpPr>
                                            <a:spLocks noChangeArrowheads="1"/>
                                          </p:cNvSpPr>
                                          <p:nvPr/>
                                        </p:nvSpPr>
                                        <p:spPr bwMode="auto">
                                          <a:xfrm>
                                            <a:off x="1782" y="10017"/>
                                            <a:ext cx="8715" cy="1560"/>
                                          </a:xfrm>
                                          <a:prstGeom prst="rect">
                                            <a:avLst/>
                                          </a:prstGeom>
                                          <a:solidFill>
                                            <a:srgbClr val="FFFF99"/>
                                          </a:solidFill>
                                          <a:ln w="9525">
                                            <a:solidFill>
                                              <a:srgbClr val="000000"/>
                                            </a:solidFill>
                                            <a:miter lim="800000"/>
                                            <a:headEnd/>
                                            <a:tailEnd/>
                                          </a:ln>
                                          <a:effectLst/>
                                        </p:spPr>
                                        <p:txBody>
                                          <a:bodyPr/>
                                          <a:lstStyle/>
                                          <a:p>
                                            <a:endParaRPr lang="zh-CN" altLang="en-US"/>
                                          </a:p>
                                        </p:txBody>
                                      </p:sp>
                                      <p:grpSp>
                                        <p:nvGrpSpPr>
                                          <p:cNvPr id="19" name="Group 142"/>
                                          <p:cNvGrpSpPr>
                                            <a:grpSpLocks/>
                                          </p:cNvGrpSpPr>
                                          <p:nvPr/>
                                        </p:nvGrpSpPr>
                                        <p:grpSpPr bwMode="auto">
                                          <a:xfrm>
                                            <a:off x="1909" y="10644"/>
                                            <a:ext cx="8386" cy="780"/>
                                            <a:chOff x="1909" y="10332"/>
                                            <a:chExt cx="8386" cy="780"/>
                                          </a:xfrm>
                                        </p:grpSpPr>
                                        <p:sp>
                                          <p:nvSpPr>
                                            <p:cNvPr id="96399" name="Rectangle 143"/>
                                            <p:cNvSpPr>
                                              <a:spLocks noChangeArrowheads="1"/>
                                            </p:cNvSpPr>
                                            <p:nvPr/>
                                          </p:nvSpPr>
                                          <p:spPr bwMode="auto">
                                            <a:xfrm>
                                              <a:off x="1909" y="10332"/>
                                              <a:ext cx="87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用户需</a:t>
                                              </a:r>
                                            </a:p>
                                            <a:p>
                                              <a:pPr algn="ctr"/>
                                              <a:r>
                                                <a:rPr lang="zh-CN" altLang="en-US" sz="1400">
                                                  <a:solidFill>
                                                    <a:schemeClr val="accent1"/>
                                                  </a:solidFill>
                                                  <a:latin typeface="Times New Roman" pitchFamily="18" charset="0"/>
                                                </a:rPr>
                                                <a:t>求定义</a:t>
                                              </a:r>
                                              <a:endParaRPr lang="zh-CN" altLang="en-US" sz="1400">
                                                <a:solidFill>
                                                  <a:schemeClr val="accent1"/>
                                                </a:solidFill>
                                              </a:endParaRPr>
                                            </a:p>
                                          </p:txBody>
                                        </p:sp>
                                        <p:sp>
                                          <p:nvSpPr>
                                            <p:cNvPr id="96400" name="Rectangle 144"/>
                                            <p:cNvSpPr>
                                              <a:spLocks noChangeArrowheads="1"/>
                                            </p:cNvSpPr>
                                            <p:nvPr/>
                                          </p:nvSpPr>
                                          <p:spPr bwMode="auto">
                                            <a:xfrm>
                                              <a:off x="2892" y="10332"/>
                                              <a:ext cx="114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概念定义</a:t>
                                              </a:r>
                                              <a:endParaRPr lang="zh-CN" altLang="en-US" sz="1400">
                                                <a:solidFill>
                                                  <a:schemeClr val="accent1"/>
                                                </a:solidFill>
                                              </a:endParaRPr>
                                            </a:p>
                                          </p:txBody>
                                        </p:sp>
                                        <p:sp>
                                          <p:nvSpPr>
                                            <p:cNvPr id="96401" name="Rectangle 145"/>
                                            <p:cNvSpPr>
                                              <a:spLocks noChangeArrowheads="1"/>
                                            </p:cNvSpPr>
                                            <p:nvPr/>
                                          </p:nvSpPr>
                                          <p:spPr bwMode="auto">
                                            <a:xfrm>
                                              <a:off x="3822" y="10332"/>
                                              <a:ext cx="156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系统与规范定义</a:t>
                                              </a:r>
                                              <a:endParaRPr lang="zh-CN" altLang="en-US" sz="1400">
                                                <a:solidFill>
                                                  <a:schemeClr val="accent1"/>
                                                </a:solidFill>
                                              </a:endParaRPr>
                                            </a:p>
                                          </p:txBody>
                                        </p:sp>
                                        <p:sp>
                                          <p:nvSpPr>
                                            <p:cNvPr id="96402" name="Rectangle 146"/>
                                            <p:cNvSpPr>
                                              <a:spLocks noChangeArrowheads="1"/>
                                            </p:cNvSpPr>
                                            <p:nvPr/>
                                          </p:nvSpPr>
                                          <p:spPr bwMode="auto">
                                            <a:xfrm>
                                              <a:off x="4932" y="10332"/>
                                              <a:ext cx="114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资源获取</a:t>
                                              </a:r>
                                              <a:endParaRPr lang="zh-CN" altLang="en-US" sz="1400">
                                                <a:solidFill>
                                                  <a:schemeClr val="accent1"/>
                                                </a:solidFill>
                                              </a:endParaRPr>
                                            </a:p>
                                          </p:txBody>
                                        </p:sp>
                                        <p:sp>
                                          <p:nvSpPr>
                                            <p:cNvPr id="96403" name="Rectangle 147"/>
                                            <p:cNvSpPr>
                                              <a:spLocks noChangeArrowheads="1"/>
                                            </p:cNvSpPr>
                                            <p:nvPr/>
                                          </p:nvSpPr>
                                          <p:spPr bwMode="auto">
                                            <a:xfrm>
                                              <a:off x="5832" y="10332"/>
                                              <a:ext cx="114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资源选择</a:t>
                                              </a:r>
                                              <a:endParaRPr lang="zh-CN" altLang="en-US" sz="1400">
                                                <a:solidFill>
                                                  <a:schemeClr val="accent1"/>
                                                </a:solidFill>
                                              </a:endParaRPr>
                                            </a:p>
                                          </p:txBody>
                                        </p:sp>
                                        <p:sp>
                                          <p:nvSpPr>
                                            <p:cNvPr id="96404" name="Rectangle 148"/>
                                            <p:cNvSpPr>
                                              <a:spLocks noChangeArrowheads="1"/>
                                            </p:cNvSpPr>
                                            <p:nvPr/>
                                          </p:nvSpPr>
                                          <p:spPr bwMode="auto">
                                            <a:xfrm>
                                              <a:off x="6717" y="10332"/>
                                              <a:ext cx="102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系统实施</a:t>
                                              </a:r>
                                              <a:endParaRPr lang="zh-CN" altLang="en-US" sz="1400">
                                                <a:solidFill>
                                                  <a:schemeClr val="accent1"/>
                                                </a:solidFill>
                                              </a:endParaRPr>
                                            </a:p>
                                          </p:txBody>
                                        </p:sp>
                                        <p:sp>
                                          <p:nvSpPr>
                                            <p:cNvPr id="96405" name="Rectangle 149"/>
                                            <p:cNvSpPr>
                                              <a:spLocks noChangeArrowheads="1"/>
                                            </p:cNvSpPr>
                                            <p:nvPr/>
                                          </p:nvSpPr>
                                          <p:spPr bwMode="auto">
                                            <a:xfrm>
                                              <a:off x="7647" y="10332"/>
                                              <a:ext cx="72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部署</a:t>
                                              </a:r>
                                              <a:endParaRPr lang="zh-CN" altLang="en-US" sz="1400">
                                                <a:solidFill>
                                                  <a:schemeClr val="accent1"/>
                                                </a:solidFill>
                                              </a:endParaRPr>
                                            </a:p>
                                          </p:txBody>
                                        </p:sp>
                                        <p:sp>
                                          <p:nvSpPr>
                                            <p:cNvPr id="96406" name="Rectangle 150"/>
                                            <p:cNvSpPr>
                                              <a:spLocks noChangeArrowheads="1"/>
                                            </p:cNvSpPr>
                                            <p:nvPr/>
                                          </p:nvSpPr>
                                          <p:spPr bwMode="auto">
                                            <a:xfrm>
                                              <a:off x="8562" y="10332"/>
                                              <a:ext cx="120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运行与维护</a:t>
                                              </a:r>
                                              <a:endParaRPr lang="zh-CN" altLang="en-US" sz="1400">
                                                <a:solidFill>
                                                  <a:schemeClr val="accent1"/>
                                                </a:solidFill>
                                              </a:endParaRPr>
                                            </a:p>
                                          </p:txBody>
                                        </p:sp>
                                        <p:sp>
                                          <p:nvSpPr>
                                            <p:cNvPr id="96407" name="Rectangle 151"/>
                                            <p:cNvSpPr>
                                              <a:spLocks noChangeArrowheads="1"/>
                                            </p:cNvSpPr>
                                            <p:nvPr/>
                                          </p:nvSpPr>
                                          <p:spPr bwMode="auto">
                                            <a:xfrm>
                                              <a:off x="9567" y="10332"/>
                                              <a:ext cx="728" cy="780"/>
                                            </a:xfrm>
                                            <a:prstGeom prst="rect">
                                              <a:avLst/>
                                            </a:prstGeom>
                                            <a:solidFill>
                                              <a:srgbClr val="FFFFFF"/>
                                            </a:solidFill>
                                            <a:ln w="12700">
                                              <a:solidFill>
                                                <a:srgbClr val="000000"/>
                                              </a:solidFill>
                                              <a:miter lim="800000"/>
                                              <a:headEnd/>
                                              <a:tailEnd/>
                                            </a:ln>
                                            <a:effectLst/>
                                          </p:spPr>
                                          <p:txBody>
                                            <a:bodyPr wrap="none" anchor="ctr"/>
                                            <a:lstStyle/>
                                            <a:p>
                                              <a:pPr algn="ctr"/>
                                              <a:r>
                                                <a:rPr lang="zh-CN" altLang="en-US" sz="1400">
                                                  <a:solidFill>
                                                    <a:schemeClr val="accent1"/>
                                                  </a:solidFill>
                                                  <a:latin typeface="Times New Roman" pitchFamily="18" charset="0"/>
                                                </a:rPr>
                                                <a:t>失效</a:t>
                                              </a:r>
                                              <a:endParaRPr lang="zh-CN" altLang="en-US" sz="1400">
                                                <a:solidFill>
                                                  <a:schemeClr val="accent1"/>
                                                </a:solidFill>
                                              </a:endParaRPr>
                                            </a:p>
                                          </p:txBody>
                                        </p:sp>
                                      </p:grpSp>
                                      <p:grpSp>
                                        <p:nvGrpSpPr>
                                          <p:cNvPr id="20" name="Group 152"/>
                                          <p:cNvGrpSpPr>
                                            <a:grpSpLocks/>
                                          </p:cNvGrpSpPr>
                                          <p:nvPr/>
                                        </p:nvGrpSpPr>
                                        <p:grpSpPr bwMode="auto">
                                          <a:xfrm>
                                            <a:off x="1905" y="10176"/>
                                            <a:ext cx="8505" cy="468"/>
                                            <a:chOff x="1902" y="9864"/>
                                            <a:chExt cx="8505" cy="468"/>
                                          </a:xfrm>
                                        </p:grpSpPr>
                                        <p:sp>
                                          <p:nvSpPr>
                                            <p:cNvPr id="96409" name="Rectangle 153"/>
                                            <p:cNvSpPr>
                                              <a:spLocks noChangeArrowheads="1"/>
                                            </p:cNvSpPr>
                                            <p:nvPr/>
                                          </p:nvSpPr>
                                          <p:spPr bwMode="auto">
                                            <a:xfrm>
                                              <a:off x="1902"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1</a:t>
                                              </a:r>
                                              <a:endParaRPr lang="en-US" altLang="zh-CN" sz="1400">
                                                <a:solidFill>
                                                  <a:schemeClr val="accent1"/>
                                                </a:solidFill>
                                              </a:endParaRPr>
                                            </a:p>
                                          </p:txBody>
                                        </p:sp>
                                        <p:sp>
                                          <p:nvSpPr>
                                            <p:cNvPr id="96410" name="Rectangle 154"/>
                                            <p:cNvSpPr>
                                              <a:spLocks noChangeArrowheads="1"/>
                                            </p:cNvSpPr>
                                            <p:nvPr/>
                                          </p:nvSpPr>
                                          <p:spPr bwMode="auto">
                                            <a:xfrm>
                                              <a:off x="2847"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2</a:t>
                                              </a:r>
                                              <a:endParaRPr lang="en-US" altLang="zh-CN" sz="1400">
                                                <a:solidFill>
                                                  <a:schemeClr val="accent1"/>
                                                </a:solidFill>
                                              </a:endParaRPr>
                                            </a:p>
                                          </p:txBody>
                                        </p:sp>
                                        <p:sp>
                                          <p:nvSpPr>
                                            <p:cNvPr id="96411" name="Rectangle 155"/>
                                            <p:cNvSpPr>
                                              <a:spLocks noChangeArrowheads="1"/>
                                            </p:cNvSpPr>
                                            <p:nvPr/>
                                          </p:nvSpPr>
                                          <p:spPr bwMode="auto">
                                            <a:xfrm>
                                              <a:off x="3897"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3</a:t>
                                              </a:r>
                                              <a:endParaRPr lang="en-US" altLang="zh-CN" sz="1400">
                                                <a:solidFill>
                                                  <a:schemeClr val="accent1"/>
                                                </a:solidFill>
                                              </a:endParaRPr>
                                            </a:p>
                                          </p:txBody>
                                        </p:sp>
                                        <p:sp>
                                          <p:nvSpPr>
                                            <p:cNvPr id="96412" name="Rectangle 156"/>
                                            <p:cNvSpPr>
                                              <a:spLocks noChangeArrowheads="1"/>
                                            </p:cNvSpPr>
                                            <p:nvPr/>
                                          </p:nvSpPr>
                                          <p:spPr bwMode="auto">
                                            <a:xfrm>
                                              <a:off x="4947"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4</a:t>
                                              </a:r>
                                              <a:endParaRPr lang="en-US" altLang="zh-CN" sz="1400">
                                                <a:solidFill>
                                                  <a:schemeClr val="accent1"/>
                                                </a:solidFill>
                                              </a:endParaRPr>
                                            </a:p>
                                          </p:txBody>
                                        </p:sp>
                                        <p:sp>
                                          <p:nvSpPr>
                                            <p:cNvPr id="96413" name="Rectangle 157"/>
                                            <p:cNvSpPr>
                                              <a:spLocks noChangeArrowheads="1"/>
                                            </p:cNvSpPr>
                                            <p:nvPr/>
                                          </p:nvSpPr>
                                          <p:spPr bwMode="auto">
                                            <a:xfrm>
                                              <a:off x="5892"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5</a:t>
                                              </a:r>
                                              <a:endParaRPr lang="en-US" altLang="zh-CN" sz="1400">
                                                <a:solidFill>
                                                  <a:schemeClr val="accent1"/>
                                                </a:solidFill>
                                              </a:endParaRPr>
                                            </a:p>
                                          </p:txBody>
                                        </p:sp>
                                        <p:sp>
                                          <p:nvSpPr>
                                            <p:cNvPr id="96414" name="Rectangle 158"/>
                                            <p:cNvSpPr>
                                              <a:spLocks noChangeArrowheads="1"/>
                                            </p:cNvSpPr>
                                            <p:nvPr/>
                                          </p:nvSpPr>
                                          <p:spPr bwMode="auto">
                                            <a:xfrm>
                                              <a:off x="6732"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6</a:t>
                                              </a:r>
                                              <a:endParaRPr lang="en-US" altLang="zh-CN" sz="1400">
                                                <a:solidFill>
                                                  <a:schemeClr val="accent1"/>
                                                </a:solidFill>
                                              </a:endParaRPr>
                                            </a:p>
                                          </p:txBody>
                                        </p:sp>
                                        <p:sp>
                                          <p:nvSpPr>
                                            <p:cNvPr id="96415" name="Rectangle 159"/>
                                            <p:cNvSpPr>
                                              <a:spLocks noChangeArrowheads="1"/>
                                            </p:cNvSpPr>
                                            <p:nvPr/>
                                          </p:nvSpPr>
                                          <p:spPr bwMode="auto">
                                            <a:xfrm>
                                              <a:off x="7662"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7</a:t>
                                              </a:r>
                                              <a:endParaRPr lang="en-US" altLang="zh-CN" sz="1400">
                                                <a:solidFill>
                                                  <a:schemeClr val="accent1"/>
                                                </a:solidFill>
                                              </a:endParaRPr>
                                            </a:p>
                                          </p:txBody>
                                        </p:sp>
                                        <p:sp>
                                          <p:nvSpPr>
                                            <p:cNvPr id="96416" name="Rectangle 160"/>
                                            <p:cNvSpPr>
                                              <a:spLocks noChangeArrowheads="1"/>
                                            </p:cNvSpPr>
                                            <p:nvPr/>
                                          </p:nvSpPr>
                                          <p:spPr bwMode="auto">
                                            <a:xfrm>
                                              <a:off x="8622"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8</a:t>
                                              </a:r>
                                              <a:endParaRPr lang="en-US" altLang="zh-CN" sz="1400">
                                                <a:solidFill>
                                                  <a:schemeClr val="accent1"/>
                                                </a:solidFill>
                                              </a:endParaRPr>
                                            </a:p>
                                          </p:txBody>
                                        </p:sp>
                                        <p:sp>
                                          <p:nvSpPr>
                                            <p:cNvPr id="96417" name="Rectangle 161"/>
                                            <p:cNvSpPr>
                                              <a:spLocks noChangeArrowheads="1"/>
                                            </p:cNvSpPr>
                                            <p:nvPr/>
                                          </p:nvSpPr>
                                          <p:spPr bwMode="auto">
                                            <a:xfrm>
                                              <a:off x="9567" y="9864"/>
                                              <a:ext cx="840" cy="468"/>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阶段</a:t>
                                              </a:r>
                                              <a:r>
                                                <a:rPr lang="en-US" altLang="zh-CN" sz="1400">
                                                  <a:solidFill>
                                                    <a:schemeClr val="accent1"/>
                                                  </a:solidFill>
                                                  <a:latin typeface="Times New Roman" pitchFamily="18" charset="0"/>
                                                </a:rPr>
                                                <a:t>9</a:t>
                                              </a:r>
                                              <a:endParaRPr lang="en-US" altLang="zh-CN" sz="1400">
                                                <a:solidFill>
                                                  <a:schemeClr val="accent1"/>
                                                </a:solidFill>
                                              </a:endParaRPr>
                                            </a:p>
                                          </p:txBody>
                                        </p:sp>
                                      </p:grpSp>
                                    </p:grpSp>
                                    <p:sp>
                                      <p:nvSpPr>
                                        <p:cNvPr id="96418" name="Line 162"/>
                                        <p:cNvSpPr>
                                          <a:spLocks noChangeShapeType="1"/>
                                        </p:cNvSpPr>
                                        <p:nvPr/>
                                      </p:nvSpPr>
                                      <p:spPr bwMode="auto">
                                        <a:xfrm>
                                          <a:off x="5802" y="10020"/>
                                          <a:ext cx="0" cy="1560"/>
                                        </a:xfrm>
                                        <a:prstGeom prst="line">
                                          <a:avLst/>
                                        </a:prstGeom>
                                        <a:noFill/>
                                        <a:ln w="9525">
                                          <a:solidFill>
                                            <a:srgbClr val="000000"/>
                                          </a:solidFill>
                                          <a:prstDash val="lgDash"/>
                                          <a:round/>
                                          <a:headEnd/>
                                          <a:tailEnd/>
                                        </a:ln>
                                        <a:effectLst/>
                                      </p:spPr>
                                      <p:txBody>
                                        <a:bodyPr/>
                                        <a:lstStyle/>
                                        <a:p>
                                          <a:endParaRPr lang="zh-CN" altLang="en-US"/>
                                        </a:p>
                                      </p:txBody>
                                    </p:sp>
                                    <p:sp>
                                      <p:nvSpPr>
                                        <p:cNvPr id="96419" name="Line 163"/>
                                        <p:cNvSpPr>
                                          <a:spLocks noChangeShapeType="1"/>
                                        </p:cNvSpPr>
                                        <p:nvPr/>
                                      </p:nvSpPr>
                                      <p:spPr bwMode="auto">
                                        <a:xfrm>
                                          <a:off x="7602" y="10020"/>
                                          <a:ext cx="0" cy="1560"/>
                                        </a:xfrm>
                                        <a:prstGeom prst="line">
                                          <a:avLst/>
                                        </a:prstGeom>
                                        <a:noFill/>
                                        <a:ln w="9525">
                                          <a:solidFill>
                                            <a:srgbClr val="000000"/>
                                          </a:solidFill>
                                          <a:prstDash val="lgDash"/>
                                          <a:round/>
                                          <a:headEnd/>
                                          <a:tailEnd/>
                                        </a:ln>
                                        <a:effectLst/>
                                      </p:spPr>
                                      <p:txBody>
                                        <a:bodyPr/>
                                        <a:lstStyle/>
                                        <a:p>
                                          <a:endParaRPr lang="zh-CN" altLang="en-US"/>
                                        </a:p>
                                      </p:txBody>
                                    </p:sp>
                                  </p:grpSp>
                                  <p:sp>
                                    <p:nvSpPr>
                                      <p:cNvPr id="96420" name="AutoShape 164"/>
                                      <p:cNvSpPr>
                                        <a:spLocks noChangeArrowheads="1"/>
                                      </p:cNvSpPr>
                                      <p:nvPr/>
                                    </p:nvSpPr>
                                    <p:spPr bwMode="auto">
                                      <a:xfrm>
                                        <a:off x="2667"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1" name="AutoShape 165"/>
                                    <p:cNvSpPr>
                                      <a:spLocks noChangeArrowheads="1"/>
                                    </p:cNvSpPr>
                                    <p:nvPr/>
                                  </p:nvSpPr>
                                  <p:spPr bwMode="auto">
                                    <a:xfrm>
                                      <a:off x="3627"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2" name="AutoShape 166"/>
                                  <p:cNvSpPr>
                                    <a:spLocks noChangeArrowheads="1"/>
                                  </p:cNvSpPr>
                                  <p:nvPr/>
                                </p:nvSpPr>
                                <p:spPr bwMode="auto">
                                  <a:xfrm>
                                    <a:off x="4737"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3" name="AutoShape 167"/>
                                <p:cNvSpPr>
                                  <a:spLocks noChangeArrowheads="1"/>
                                </p:cNvSpPr>
                                <p:nvPr/>
                              </p:nvSpPr>
                              <p:spPr bwMode="auto">
                                <a:xfrm>
                                  <a:off x="5682"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4" name="AutoShape 168"/>
                              <p:cNvSpPr>
                                <a:spLocks noChangeArrowheads="1"/>
                              </p:cNvSpPr>
                              <p:nvPr/>
                            </p:nvSpPr>
                            <p:spPr bwMode="auto">
                              <a:xfrm>
                                <a:off x="6522"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5" name="AutoShape 169"/>
                            <p:cNvSpPr>
                              <a:spLocks noChangeArrowheads="1"/>
                            </p:cNvSpPr>
                            <p:nvPr/>
                          </p:nvSpPr>
                          <p:spPr bwMode="auto">
                            <a:xfrm>
                              <a:off x="7467"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6" name="AutoShape 170"/>
                          <p:cNvSpPr>
                            <a:spLocks noChangeArrowheads="1"/>
                          </p:cNvSpPr>
                          <p:nvPr/>
                        </p:nvSpPr>
                        <p:spPr bwMode="auto">
                          <a:xfrm>
                            <a:off x="8382"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7" name="AutoShape 171"/>
                        <p:cNvSpPr>
                          <a:spLocks noChangeArrowheads="1"/>
                        </p:cNvSpPr>
                        <p:nvPr/>
                      </p:nvSpPr>
                      <p:spPr bwMode="auto">
                        <a:xfrm>
                          <a:off x="9357"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sp>
                    <p:nvSpPr>
                      <p:cNvPr id="96428" name="AutoShape 172"/>
                      <p:cNvSpPr>
                        <a:spLocks noChangeArrowheads="1"/>
                      </p:cNvSpPr>
                      <p:nvPr/>
                    </p:nvSpPr>
                    <p:spPr bwMode="auto">
                      <a:xfrm>
                        <a:off x="10302" y="12516"/>
                        <a:ext cx="306" cy="261"/>
                      </a:xfrm>
                      <a:prstGeom prst="triangle">
                        <a:avLst>
                          <a:gd name="adj" fmla="val 49995"/>
                        </a:avLst>
                      </a:prstGeom>
                      <a:solidFill>
                        <a:srgbClr val="000000"/>
                      </a:solidFill>
                      <a:ln w="12700">
                        <a:noFill/>
                        <a:miter lim="800000"/>
                        <a:headEnd/>
                        <a:tailEnd/>
                      </a:ln>
                      <a:effectLst/>
                    </p:spPr>
                    <p:txBody>
                      <a:bodyPr wrap="none" anchor="ctr"/>
                      <a:lstStyle/>
                      <a:p>
                        <a:endParaRPr lang="zh-CN" altLang="en-US"/>
                      </a:p>
                    </p:txBody>
                  </p:sp>
                </p:grpSp>
              </p:grpSp>
              <p:sp>
                <p:nvSpPr>
                  <p:cNvPr id="96429" name="Line 173"/>
                  <p:cNvSpPr>
                    <a:spLocks noChangeShapeType="1"/>
                  </p:cNvSpPr>
                  <p:nvPr/>
                </p:nvSpPr>
                <p:spPr bwMode="auto">
                  <a:xfrm>
                    <a:off x="2637" y="12903"/>
                    <a:ext cx="7875" cy="0"/>
                  </a:xfrm>
                  <a:prstGeom prst="line">
                    <a:avLst/>
                  </a:prstGeom>
                  <a:noFill/>
                  <a:ln w="19050">
                    <a:solidFill>
                      <a:srgbClr val="000000"/>
                    </a:solidFill>
                    <a:round/>
                    <a:headEnd type="triangle" w="med" len="med"/>
                    <a:tailEnd type="triangle" w="med" len="med"/>
                  </a:ln>
                  <a:effectLst/>
                </p:spPr>
                <p:txBody>
                  <a:bodyPr/>
                  <a:lstStyle/>
                  <a:p>
                    <a:endParaRPr lang="zh-CN" altLang="en-US"/>
                  </a:p>
                </p:txBody>
              </p:sp>
            </p:grpSp>
            <p:sp>
              <p:nvSpPr>
                <p:cNvPr id="96430" name="Rectangle 174"/>
                <p:cNvSpPr>
                  <a:spLocks noChangeArrowheads="1"/>
                </p:cNvSpPr>
                <p:nvPr/>
              </p:nvSpPr>
              <p:spPr bwMode="auto">
                <a:xfrm>
                  <a:off x="5547" y="12783"/>
                  <a:ext cx="1785"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检查点</a:t>
                  </a:r>
                  <a:r>
                    <a:rPr lang="en-US" altLang="zh-CN" sz="1400">
                      <a:solidFill>
                        <a:schemeClr val="accent1"/>
                      </a:solidFill>
                      <a:latin typeface="Times New Roman" pitchFamily="18" charset="0"/>
                    </a:rPr>
                    <a:t>/</a:t>
                  </a:r>
                  <a:r>
                    <a:rPr lang="zh-CN" altLang="en-US" sz="1400">
                      <a:solidFill>
                        <a:schemeClr val="accent1"/>
                      </a:solidFill>
                      <a:latin typeface="Times New Roman" pitchFamily="18" charset="0"/>
                    </a:rPr>
                    <a:t>里程碑</a:t>
                  </a:r>
                  <a:endParaRPr lang="zh-CN" altLang="en-US" sz="1400">
                    <a:solidFill>
                      <a:schemeClr val="accent1"/>
                    </a:solidFill>
                  </a:endParaRPr>
                </a:p>
              </p:txBody>
            </p:sp>
          </p:grpSp>
          <p:sp>
            <p:nvSpPr>
              <p:cNvPr id="96431" name="Rectangle 175"/>
              <p:cNvSpPr>
                <a:spLocks noChangeArrowheads="1"/>
              </p:cNvSpPr>
              <p:nvPr/>
            </p:nvSpPr>
            <p:spPr bwMode="auto">
              <a:xfrm>
                <a:off x="2157"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需求核准</a:t>
                </a:r>
                <a:endParaRPr lang="zh-CN" altLang="en-US" sz="1400">
                  <a:solidFill>
                    <a:schemeClr val="accent1"/>
                  </a:solidFill>
                </a:endParaRPr>
              </a:p>
            </p:txBody>
          </p:sp>
        </p:grpSp>
        <p:sp>
          <p:nvSpPr>
            <p:cNvPr id="96432" name="Rectangle 176"/>
            <p:cNvSpPr>
              <a:spLocks noChangeArrowheads="1"/>
            </p:cNvSpPr>
            <p:nvPr/>
          </p:nvSpPr>
          <p:spPr bwMode="auto">
            <a:xfrm>
              <a:off x="3012"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概念核准</a:t>
              </a:r>
              <a:endParaRPr lang="zh-CN" altLang="en-US" sz="1400">
                <a:solidFill>
                  <a:schemeClr val="accent1"/>
                </a:solidFill>
              </a:endParaRPr>
            </a:p>
          </p:txBody>
        </p:sp>
        <p:sp>
          <p:nvSpPr>
            <p:cNvPr id="96433" name="Rectangle 177"/>
            <p:cNvSpPr>
              <a:spLocks noChangeArrowheads="1"/>
            </p:cNvSpPr>
            <p:nvPr/>
          </p:nvSpPr>
          <p:spPr bwMode="auto">
            <a:xfrm>
              <a:off x="4062"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规范核准</a:t>
              </a:r>
              <a:endParaRPr lang="zh-CN" altLang="en-US" sz="1400">
                <a:solidFill>
                  <a:schemeClr val="accent1"/>
                </a:solidFill>
              </a:endParaRPr>
            </a:p>
          </p:txBody>
        </p:sp>
        <p:sp>
          <p:nvSpPr>
            <p:cNvPr id="96434" name="Rectangle 178"/>
            <p:cNvSpPr>
              <a:spLocks noChangeArrowheads="1"/>
            </p:cNvSpPr>
            <p:nvPr/>
          </p:nvSpPr>
          <p:spPr bwMode="auto">
            <a:xfrm>
              <a:off x="5217"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实施核准</a:t>
              </a:r>
              <a:endParaRPr lang="zh-CN" altLang="en-US" sz="1400">
                <a:solidFill>
                  <a:schemeClr val="accent1"/>
                </a:solidFill>
              </a:endParaRPr>
            </a:p>
          </p:txBody>
        </p:sp>
        <p:sp>
          <p:nvSpPr>
            <p:cNvPr id="96435" name="Rectangle 179"/>
            <p:cNvSpPr>
              <a:spLocks noChangeArrowheads="1"/>
            </p:cNvSpPr>
            <p:nvPr/>
          </p:nvSpPr>
          <p:spPr bwMode="auto">
            <a:xfrm>
              <a:off x="6237"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资源核准</a:t>
              </a:r>
              <a:endParaRPr lang="zh-CN" altLang="en-US" sz="1400">
                <a:solidFill>
                  <a:schemeClr val="accent1"/>
                </a:solidFill>
              </a:endParaRPr>
            </a:p>
          </p:txBody>
        </p:sp>
        <p:sp>
          <p:nvSpPr>
            <p:cNvPr id="96436" name="Rectangle 180"/>
            <p:cNvSpPr>
              <a:spLocks noChangeArrowheads="1"/>
            </p:cNvSpPr>
            <p:nvPr/>
          </p:nvSpPr>
          <p:spPr bwMode="auto">
            <a:xfrm>
              <a:off x="7212"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接收核准</a:t>
              </a:r>
              <a:endParaRPr lang="zh-CN" altLang="en-US" sz="1400">
                <a:solidFill>
                  <a:schemeClr val="accent1"/>
                </a:solidFill>
              </a:endParaRPr>
            </a:p>
          </p:txBody>
        </p:sp>
        <p:sp>
          <p:nvSpPr>
            <p:cNvPr id="96437" name="Rectangle 181"/>
            <p:cNvSpPr>
              <a:spLocks noChangeArrowheads="1"/>
            </p:cNvSpPr>
            <p:nvPr/>
          </p:nvSpPr>
          <p:spPr bwMode="auto">
            <a:xfrm>
              <a:off x="8157"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调度核准</a:t>
              </a:r>
              <a:endParaRPr lang="zh-CN" altLang="en-US" sz="1400">
                <a:solidFill>
                  <a:schemeClr val="accent1"/>
                </a:solidFill>
              </a:endParaRPr>
            </a:p>
          </p:txBody>
        </p:sp>
        <p:sp>
          <p:nvSpPr>
            <p:cNvPr id="96438" name="Rectangle 182"/>
            <p:cNvSpPr>
              <a:spLocks noChangeArrowheads="1"/>
            </p:cNvSpPr>
            <p:nvPr/>
          </p:nvSpPr>
          <p:spPr bwMode="auto">
            <a:xfrm>
              <a:off x="9102" y="13296"/>
              <a:ext cx="1050"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终止核准</a:t>
              </a:r>
              <a:endParaRPr lang="zh-CN" altLang="en-US" sz="1400">
                <a:solidFill>
                  <a:schemeClr val="accent1"/>
                </a:solidFill>
              </a:endParaRPr>
            </a:p>
          </p:txBody>
        </p:sp>
        <p:sp>
          <p:nvSpPr>
            <p:cNvPr id="96439" name="Rectangle 183"/>
            <p:cNvSpPr>
              <a:spLocks noChangeArrowheads="1"/>
            </p:cNvSpPr>
            <p:nvPr/>
          </p:nvSpPr>
          <p:spPr bwMode="auto">
            <a:xfrm>
              <a:off x="10047" y="13296"/>
              <a:ext cx="735" cy="468"/>
            </a:xfrm>
            <a:prstGeom prst="rect">
              <a:avLst/>
            </a:prstGeom>
            <a:solidFill>
              <a:srgbClr val="FFFFFF"/>
            </a:solidFill>
            <a:ln w="9525">
              <a:noFill/>
              <a:miter lim="800000"/>
              <a:headEnd/>
              <a:tailEnd/>
            </a:ln>
            <a:effectLst/>
          </p:spPr>
          <p:txBody>
            <a:bodyPr/>
            <a:lstStyle/>
            <a:p>
              <a:pPr algn="just"/>
              <a:r>
                <a:rPr lang="zh-CN" altLang="en-US" sz="1400">
                  <a:solidFill>
                    <a:schemeClr val="accent1"/>
                  </a:solidFill>
                  <a:latin typeface="Times New Roman" pitchFamily="18" charset="0"/>
                </a:rPr>
                <a:t>完成</a:t>
              </a:r>
              <a:endParaRPr lang="zh-CN" altLang="en-US" sz="1400">
                <a:solidFill>
                  <a:schemeClr val="accent1"/>
                </a:solidFill>
              </a:endParaRPr>
            </a:p>
          </p:txBody>
        </p:sp>
      </p:grpSp>
      <p:sp>
        <p:nvSpPr>
          <p:cNvPr id="96440" name="Rectangle 184"/>
          <p:cNvSpPr>
            <a:spLocks noChangeArrowheads="1"/>
          </p:cNvSpPr>
          <p:nvPr/>
        </p:nvSpPr>
        <p:spPr bwMode="auto">
          <a:xfrm>
            <a:off x="2627313" y="6165850"/>
            <a:ext cx="3219450" cy="366713"/>
          </a:xfrm>
          <a:prstGeom prst="rect">
            <a:avLst/>
          </a:prstGeom>
          <a:noFill/>
          <a:ln w="9525">
            <a:noFill/>
            <a:miter lim="800000"/>
            <a:headEnd/>
            <a:tailEnd/>
          </a:ln>
          <a:effectLst/>
        </p:spPr>
        <p:txBody>
          <a:bodyPr wrap="none" anchor="ctr">
            <a:spAutoFit/>
          </a:bodyPr>
          <a:lstStyle/>
          <a:p>
            <a:r>
              <a:rPr lang="zh-CN" altLang="en-US"/>
              <a:t>软件生命周期各阶段逻辑关系 </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a:latin typeface="Times New Roman" pitchFamily="18" charset="0"/>
              </a:rPr>
              <a:t>软件生命周期阶段划分</a:t>
            </a:r>
            <a:r>
              <a:rPr lang="zh-CN" altLang="en-US"/>
              <a:t> </a:t>
            </a:r>
          </a:p>
        </p:txBody>
      </p:sp>
      <p:grpSp>
        <p:nvGrpSpPr>
          <p:cNvPr id="2" name="Group 4"/>
          <p:cNvGrpSpPr>
            <a:grpSpLocks/>
          </p:cNvGrpSpPr>
          <p:nvPr/>
        </p:nvGrpSpPr>
        <p:grpSpPr bwMode="auto">
          <a:xfrm>
            <a:off x="685800" y="1676400"/>
            <a:ext cx="7696200" cy="4267200"/>
            <a:chOff x="2112" y="5184"/>
            <a:chExt cx="8130" cy="2808"/>
          </a:xfrm>
        </p:grpSpPr>
        <p:sp>
          <p:nvSpPr>
            <p:cNvPr id="112645" name="Rectangle 5"/>
            <p:cNvSpPr>
              <a:spLocks noChangeArrowheads="1"/>
            </p:cNvSpPr>
            <p:nvPr/>
          </p:nvSpPr>
          <p:spPr bwMode="auto">
            <a:xfrm>
              <a:off x="2112" y="5808"/>
              <a:ext cx="2520" cy="2184"/>
            </a:xfrm>
            <a:prstGeom prst="rect">
              <a:avLst/>
            </a:prstGeom>
            <a:solidFill>
              <a:srgbClr val="FFFFFF"/>
            </a:solidFill>
            <a:ln w="12700">
              <a:solidFill>
                <a:srgbClr val="FFFF00"/>
              </a:solidFill>
              <a:miter lim="800000"/>
              <a:headEnd/>
              <a:tailEnd/>
            </a:ln>
            <a:effectLst/>
          </p:spPr>
          <p:txBody>
            <a:bodyPr/>
            <a:lstStyle/>
            <a:p>
              <a:pPr eaLnBrk="0" hangingPunct="0"/>
              <a:r>
                <a:rPr lang="zh-CN" altLang="en-US" sz="2000">
                  <a:solidFill>
                    <a:schemeClr val="accent1"/>
                  </a:solidFill>
                  <a:latin typeface="Times New Roman" pitchFamily="18" charset="0"/>
                </a:rPr>
                <a:t>确定</a:t>
              </a:r>
              <a:r>
                <a:rPr lang="en-US" altLang="zh-CN" sz="2000">
                  <a:solidFill>
                    <a:schemeClr val="accent1"/>
                  </a:solidFill>
                  <a:latin typeface="Times New Roman" pitchFamily="18" charset="0"/>
                </a:rPr>
                <a:t>IT</a:t>
              </a:r>
              <a:r>
                <a:rPr lang="zh-CN" altLang="en-US" sz="2000">
                  <a:solidFill>
                    <a:schemeClr val="accent1"/>
                  </a:solidFill>
                  <a:latin typeface="Times New Roman" pitchFamily="18" charset="0"/>
                </a:rPr>
                <a:t>应用软件的范围和方向。</a:t>
              </a:r>
            </a:p>
            <a:p>
              <a:pPr algn="just" eaLnBrk="0" hangingPunct="0"/>
              <a:r>
                <a:rPr lang="zh-CN" altLang="en-US" sz="2000">
                  <a:solidFill>
                    <a:schemeClr val="accent1"/>
                  </a:solidFill>
                  <a:latin typeface="Times New Roman" pitchFamily="18" charset="0"/>
                </a:rPr>
                <a:t>开始：确定用户需求</a:t>
              </a:r>
            </a:p>
            <a:p>
              <a:pPr algn="just" eaLnBrk="0" hangingPunct="0"/>
              <a:r>
                <a:rPr lang="zh-CN" altLang="en-US" sz="2000">
                  <a:solidFill>
                    <a:schemeClr val="accent1"/>
                  </a:solidFill>
                  <a:latin typeface="Times New Roman" pitchFamily="18" charset="0"/>
                </a:rPr>
                <a:t>结束：获得计划和项目批准</a:t>
              </a:r>
            </a:p>
          </p:txBody>
        </p:sp>
        <p:sp>
          <p:nvSpPr>
            <p:cNvPr id="112646" name="Rectangle 6"/>
            <p:cNvSpPr>
              <a:spLocks noChangeArrowheads="1"/>
            </p:cNvSpPr>
            <p:nvPr/>
          </p:nvSpPr>
          <p:spPr bwMode="auto">
            <a:xfrm>
              <a:off x="4617" y="5808"/>
              <a:ext cx="2625" cy="2184"/>
            </a:xfrm>
            <a:prstGeom prst="rect">
              <a:avLst/>
            </a:prstGeom>
            <a:solidFill>
              <a:srgbClr val="FFFFFF"/>
            </a:solidFill>
            <a:ln w="12700">
              <a:solidFill>
                <a:srgbClr val="FFFF00"/>
              </a:solidFill>
              <a:miter lim="800000"/>
              <a:headEnd/>
              <a:tailEnd/>
            </a:ln>
            <a:effectLst/>
          </p:spPr>
          <p:txBody>
            <a:bodyPr/>
            <a:lstStyle/>
            <a:p>
              <a:pPr eaLnBrk="0" hangingPunct="0"/>
              <a:r>
                <a:rPr lang="zh-CN" altLang="en-US" sz="2000">
                  <a:solidFill>
                    <a:schemeClr val="accent1"/>
                  </a:solidFill>
                  <a:latin typeface="Times New Roman" pitchFamily="18" charset="0"/>
                </a:rPr>
                <a:t>设定合同基准完成应用软件开发与测试</a:t>
              </a:r>
            </a:p>
            <a:p>
              <a:pPr eaLnBrk="0" hangingPunct="0"/>
              <a:r>
                <a:rPr lang="zh-CN" altLang="en-US" sz="2000">
                  <a:solidFill>
                    <a:schemeClr val="accent1"/>
                  </a:solidFill>
                  <a:latin typeface="Times New Roman" pitchFamily="18" charset="0"/>
                </a:rPr>
                <a:t>开始：争取计划得到批准</a:t>
              </a:r>
            </a:p>
            <a:p>
              <a:pPr algn="just" eaLnBrk="0" hangingPunct="0"/>
              <a:r>
                <a:rPr lang="zh-CN" altLang="en-US" sz="2000">
                  <a:solidFill>
                    <a:schemeClr val="accent1"/>
                  </a:solidFill>
                  <a:latin typeface="Times New Roman" pitchFamily="18" charset="0"/>
                </a:rPr>
                <a:t>结束：完成和核实系统</a:t>
              </a:r>
            </a:p>
          </p:txBody>
        </p:sp>
        <p:sp>
          <p:nvSpPr>
            <p:cNvPr id="112647" name="Rectangle 7"/>
            <p:cNvSpPr>
              <a:spLocks noChangeArrowheads="1"/>
            </p:cNvSpPr>
            <p:nvPr/>
          </p:nvSpPr>
          <p:spPr bwMode="auto">
            <a:xfrm>
              <a:off x="7212" y="5808"/>
              <a:ext cx="2730" cy="2184"/>
            </a:xfrm>
            <a:prstGeom prst="rect">
              <a:avLst/>
            </a:prstGeom>
            <a:solidFill>
              <a:srgbClr val="FFFFFF"/>
            </a:solidFill>
            <a:ln w="12700">
              <a:solidFill>
                <a:srgbClr val="FFFF00"/>
              </a:solidFill>
              <a:miter lim="800000"/>
              <a:headEnd/>
              <a:tailEnd/>
            </a:ln>
            <a:effectLst/>
          </p:spPr>
          <p:txBody>
            <a:bodyPr/>
            <a:lstStyle/>
            <a:p>
              <a:pPr eaLnBrk="0" hangingPunct="0"/>
              <a:r>
                <a:rPr lang="zh-CN" altLang="en-US" sz="2000">
                  <a:solidFill>
                    <a:schemeClr val="accent1"/>
                  </a:solidFill>
                  <a:latin typeface="Times New Roman" pitchFamily="18" charset="0"/>
                </a:rPr>
                <a:t>确保用户需求得到满足</a:t>
              </a:r>
            </a:p>
            <a:p>
              <a:pPr eaLnBrk="0" hangingPunct="0"/>
              <a:r>
                <a:rPr lang="zh-CN" altLang="en-US" sz="2000">
                  <a:solidFill>
                    <a:schemeClr val="accent1"/>
                  </a:solidFill>
                  <a:latin typeface="Times New Roman" pitchFamily="18" charset="0"/>
                </a:rPr>
                <a:t>是否做到明智?</a:t>
              </a:r>
            </a:p>
            <a:p>
              <a:pPr eaLnBrk="0" hangingPunct="0"/>
              <a:r>
                <a:rPr lang="zh-CN" altLang="en-US" sz="2000">
                  <a:solidFill>
                    <a:schemeClr val="accent1"/>
                  </a:solidFill>
                  <a:latin typeface="Times New Roman" pitchFamily="18" charset="0"/>
                </a:rPr>
                <a:t>是否做到可操作性?</a:t>
              </a:r>
            </a:p>
            <a:p>
              <a:pPr eaLnBrk="0" hangingPunct="0"/>
              <a:r>
                <a:rPr lang="zh-CN" altLang="en-US" sz="2000">
                  <a:solidFill>
                    <a:schemeClr val="accent1"/>
                  </a:solidFill>
                  <a:latin typeface="Times New Roman" pitchFamily="18" charset="0"/>
                </a:rPr>
                <a:t>课程是否学习?</a:t>
              </a:r>
            </a:p>
            <a:p>
              <a:pPr eaLnBrk="0" hangingPunct="0"/>
              <a:r>
                <a:rPr lang="zh-CN" altLang="en-US" sz="2000">
                  <a:solidFill>
                    <a:schemeClr val="accent1"/>
                  </a:solidFill>
                  <a:latin typeface="Times New Roman" pitchFamily="18" charset="0"/>
                </a:rPr>
                <a:t>开始：验证和系统可扩展性</a:t>
              </a:r>
            </a:p>
            <a:p>
              <a:pPr algn="just" eaLnBrk="0" hangingPunct="0"/>
              <a:r>
                <a:rPr lang="zh-CN" altLang="en-US" sz="2000">
                  <a:solidFill>
                    <a:schemeClr val="accent1"/>
                  </a:solidFill>
                  <a:latin typeface="Times New Roman" pitchFamily="18" charset="0"/>
                </a:rPr>
                <a:t>结束:：淘汰系统</a:t>
              </a:r>
            </a:p>
          </p:txBody>
        </p:sp>
        <p:sp>
          <p:nvSpPr>
            <p:cNvPr id="112648" name="AutoShape 8"/>
            <p:cNvSpPr>
              <a:spLocks noChangeArrowheads="1"/>
            </p:cNvSpPr>
            <p:nvPr/>
          </p:nvSpPr>
          <p:spPr bwMode="auto">
            <a:xfrm>
              <a:off x="2112" y="5184"/>
              <a:ext cx="2730" cy="624"/>
            </a:xfrm>
            <a:prstGeom prst="homePlate">
              <a:avLst>
                <a:gd name="adj" fmla="val 46788"/>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第一阶段：调研</a:t>
              </a:r>
            </a:p>
          </p:txBody>
        </p:sp>
        <p:sp>
          <p:nvSpPr>
            <p:cNvPr id="112649" name="AutoShape 9"/>
            <p:cNvSpPr>
              <a:spLocks noChangeArrowheads="1"/>
            </p:cNvSpPr>
            <p:nvPr/>
          </p:nvSpPr>
          <p:spPr bwMode="auto">
            <a:xfrm>
              <a:off x="4632" y="5184"/>
              <a:ext cx="2940" cy="624"/>
            </a:xfrm>
            <a:prstGeom prst="chevron">
              <a:avLst>
                <a:gd name="adj" fmla="val 52874"/>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第二阶段：实施</a:t>
              </a:r>
            </a:p>
          </p:txBody>
        </p:sp>
        <p:sp>
          <p:nvSpPr>
            <p:cNvPr id="112650" name="AutoShape 10"/>
            <p:cNvSpPr>
              <a:spLocks noChangeArrowheads="1"/>
            </p:cNvSpPr>
            <p:nvPr/>
          </p:nvSpPr>
          <p:spPr bwMode="auto">
            <a:xfrm>
              <a:off x="7302" y="5184"/>
              <a:ext cx="2940" cy="624"/>
            </a:xfrm>
            <a:prstGeom prst="chevron">
              <a:avLst>
                <a:gd name="adj" fmla="val 52874"/>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第三阶段：运行</a:t>
              </a:r>
            </a:p>
          </p:txBody>
        </p:sp>
      </p:gr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生命周期模型之瀑布模型 </a:t>
            </a:r>
          </a:p>
        </p:txBody>
      </p:sp>
      <p:grpSp>
        <p:nvGrpSpPr>
          <p:cNvPr id="2" name="Group 29"/>
          <p:cNvGrpSpPr>
            <a:grpSpLocks/>
          </p:cNvGrpSpPr>
          <p:nvPr/>
        </p:nvGrpSpPr>
        <p:grpSpPr bwMode="auto">
          <a:xfrm>
            <a:off x="755650" y="1484313"/>
            <a:ext cx="7920038" cy="5184775"/>
            <a:chOff x="1980" y="1596"/>
            <a:chExt cx="7780" cy="5236"/>
          </a:xfrm>
        </p:grpSpPr>
        <p:sp>
          <p:nvSpPr>
            <p:cNvPr id="98334" name="Rectangle 30"/>
            <p:cNvSpPr>
              <a:spLocks noChangeArrowheads="1"/>
            </p:cNvSpPr>
            <p:nvPr/>
          </p:nvSpPr>
          <p:spPr bwMode="auto">
            <a:xfrm>
              <a:off x="1980" y="1596"/>
              <a:ext cx="1380" cy="736"/>
            </a:xfrm>
            <a:prstGeom prst="rect">
              <a:avLst/>
            </a:prstGeom>
            <a:no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需求分析</a:t>
              </a:r>
            </a:p>
            <a:p>
              <a:pPr algn="ctr"/>
              <a:r>
                <a:rPr lang="zh-CN" altLang="en-US" sz="1600">
                  <a:solidFill>
                    <a:schemeClr val="accent1"/>
                  </a:solidFill>
                  <a:latin typeface="Times New Roman" pitchFamily="18" charset="0"/>
                </a:rPr>
                <a:t>和定义</a:t>
              </a:r>
              <a:endParaRPr lang="zh-CN" altLang="en-US" sz="1600">
                <a:solidFill>
                  <a:schemeClr val="accent1"/>
                </a:solidFill>
              </a:endParaRPr>
            </a:p>
          </p:txBody>
        </p:sp>
        <p:sp>
          <p:nvSpPr>
            <p:cNvPr id="98335" name="Rectangle 31"/>
            <p:cNvSpPr>
              <a:spLocks noChangeArrowheads="1"/>
            </p:cNvSpPr>
            <p:nvPr/>
          </p:nvSpPr>
          <p:spPr bwMode="auto">
            <a:xfrm>
              <a:off x="3585" y="2440"/>
              <a:ext cx="1380" cy="736"/>
            </a:xfrm>
            <a:prstGeom prst="rect">
              <a:avLst/>
            </a:prstGeom>
            <a:no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系统设计与</a:t>
              </a:r>
            </a:p>
            <a:p>
              <a:pPr algn="ctr"/>
              <a:r>
                <a:rPr lang="zh-CN" altLang="en-US" sz="1600">
                  <a:solidFill>
                    <a:schemeClr val="accent1"/>
                  </a:solidFill>
                  <a:latin typeface="Times New Roman" pitchFamily="18" charset="0"/>
                </a:rPr>
                <a:t>软件设计</a:t>
              </a:r>
              <a:endParaRPr lang="zh-CN" altLang="en-US" sz="1600">
                <a:solidFill>
                  <a:schemeClr val="accent1"/>
                </a:solidFill>
              </a:endParaRPr>
            </a:p>
          </p:txBody>
        </p:sp>
        <p:sp>
          <p:nvSpPr>
            <p:cNvPr id="98336" name="Rectangle 32"/>
            <p:cNvSpPr>
              <a:spLocks noChangeArrowheads="1"/>
            </p:cNvSpPr>
            <p:nvPr/>
          </p:nvSpPr>
          <p:spPr bwMode="auto">
            <a:xfrm>
              <a:off x="5175" y="3267"/>
              <a:ext cx="1380" cy="736"/>
            </a:xfrm>
            <a:prstGeom prst="rect">
              <a:avLst/>
            </a:prstGeom>
            <a:no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系统实施与</a:t>
              </a:r>
            </a:p>
            <a:p>
              <a:pPr algn="ctr"/>
              <a:r>
                <a:rPr lang="zh-CN" altLang="en-US" sz="1600">
                  <a:solidFill>
                    <a:schemeClr val="accent1"/>
                  </a:solidFill>
                  <a:latin typeface="Times New Roman" pitchFamily="18" charset="0"/>
                </a:rPr>
                <a:t>单元测试</a:t>
              </a:r>
              <a:endParaRPr lang="zh-CN" altLang="en-US" sz="1600">
                <a:solidFill>
                  <a:schemeClr val="accent1"/>
                </a:solidFill>
              </a:endParaRPr>
            </a:p>
          </p:txBody>
        </p:sp>
        <p:sp>
          <p:nvSpPr>
            <p:cNvPr id="98337" name="Rectangle 33"/>
            <p:cNvSpPr>
              <a:spLocks noChangeArrowheads="1"/>
            </p:cNvSpPr>
            <p:nvPr/>
          </p:nvSpPr>
          <p:spPr bwMode="auto">
            <a:xfrm>
              <a:off x="6760" y="4120"/>
              <a:ext cx="1380" cy="736"/>
            </a:xfrm>
            <a:prstGeom prst="rect">
              <a:avLst/>
            </a:prstGeom>
            <a:no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系统集成与</a:t>
              </a:r>
            </a:p>
            <a:p>
              <a:pPr algn="ctr"/>
              <a:r>
                <a:rPr lang="zh-CN" altLang="en-US" sz="1600">
                  <a:solidFill>
                    <a:schemeClr val="accent1"/>
                  </a:solidFill>
                  <a:latin typeface="Times New Roman" pitchFamily="18" charset="0"/>
                </a:rPr>
                <a:t>系统测试</a:t>
              </a:r>
              <a:endParaRPr lang="zh-CN" altLang="en-US" sz="1600">
                <a:solidFill>
                  <a:schemeClr val="accent1"/>
                </a:solidFill>
              </a:endParaRPr>
            </a:p>
          </p:txBody>
        </p:sp>
        <p:grpSp>
          <p:nvGrpSpPr>
            <p:cNvPr id="3" name="Group 34"/>
            <p:cNvGrpSpPr>
              <a:grpSpLocks/>
            </p:cNvGrpSpPr>
            <p:nvPr/>
          </p:nvGrpSpPr>
          <p:grpSpPr bwMode="auto">
            <a:xfrm>
              <a:off x="3360" y="2005"/>
              <a:ext cx="900" cy="435"/>
              <a:chOff x="3600" y="9693"/>
              <a:chExt cx="900" cy="639"/>
            </a:xfrm>
          </p:grpSpPr>
          <p:sp>
            <p:nvSpPr>
              <p:cNvPr id="98339" name="Line 35"/>
              <p:cNvSpPr>
                <a:spLocks noChangeShapeType="1"/>
              </p:cNvSpPr>
              <p:nvPr/>
            </p:nvSpPr>
            <p:spPr bwMode="auto">
              <a:xfrm>
                <a:off x="3600" y="9693"/>
                <a:ext cx="900" cy="0"/>
              </a:xfrm>
              <a:prstGeom prst="line">
                <a:avLst/>
              </a:prstGeom>
              <a:noFill/>
              <a:ln w="9525">
                <a:solidFill>
                  <a:srgbClr val="FFFF00"/>
                </a:solidFill>
                <a:round/>
                <a:headEnd/>
                <a:tailEnd/>
              </a:ln>
            </p:spPr>
            <p:txBody>
              <a:bodyPr/>
              <a:lstStyle/>
              <a:p>
                <a:endParaRPr lang="zh-CN" altLang="en-US"/>
              </a:p>
            </p:txBody>
          </p:sp>
          <p:sp>
            <p:nvSpPr>
              <p:cNvPr id="98340" name="Line 36"/>
              <p:cNvSpPr>
                <a:spLocks noChangeShapeType="1"/>
              </p:cNvSpPr>
              <p:nvPr/>
            </p:nvSpPr>
            <p:spPr bwMode="auto">
              <a:xfrm>
                <a:off x="4500" y="9708"/>
                <a:ext cx="0" cy="624"/>
              </a:xfrm>
              <a:prstGeom prst="line">
                <a:avLst/>
              </a:prstGeom>
              <a:noFill/>
              <a:ln w="9525">
                <a:solidFill>
                  <a:srgbClr val="FFFF00"/>
                </a:solidFill>
                <a:round/>
                <a:headEnd/>
                <a:tailEnd type="triangle" w="med" len="med"/>
              </a:ln>
            </p:spPr>
            <p:txBody>
              <a:bodyPr/>
              <a:lstStyle/>
              <a:p>
                <a:endParaRPr lang="zh-CN" altLang="en-US"/>
              </a:p>
            </p:txBody>
          </p:sp>
        </p:grpSp>
        <p:grpSp>
          <p:nvGrpSpPr>
            <p:cNvPr id="4" name="Group 37"/>
            <p:cNvGrpSpPr>
              <a:grpSpLocks/>
            </p:cNvGrpSpPr>
            <p:nvPr/>
          </p:nvGrpSpPr>
          <p:grpSpPr bwMode="auto">
            <a:xfrm>
              <a:off x="4965" y="2840"/>
              <a:ext cx="900" cy="427"/>
              <a:chOff x="3600" y="9693"/>
              <a:chExt cx="900" cy="639"/>
            </a:xfrm>
          </p:grpSpPr>
          <p:sp>
            <p:nvSpPr>
              <p:cNvPr id="98342" name="Line 38"/>
              <p:cNvSpPr>
                <a:spLocks noChangeShapeType="1"/>
              </p:cNvSpPr>
              <p:nvPr/>
            </p:nvSpPr>
            <p:spPr bwMode="auto">
              <a:xfrm>
                <a:off x="3600" y="9693"/>
                <a:ext cx="900" cy="0"/>
              </a:xfrm>
              <a:prstGeom prst="line">
                <a:avLst/>
              </a:prstGeom>
              <a:noFill/>
              <a:ln w="9525">
                <a:solidFill>
                  <a:srgbClr val="FFFF00"/>
                </a:solidFill>
                <a:round/>
                <a:headEnd/>
                <a:tailEnd/>
              </a:ln>
            </p:spPr>
            <p:txBody>
              <a:bodyPr/>
              <a:lstStyle/>
              <a:p>
                <a:endParaRPr lang="zh-CN" altLang="en-US"/>
              </a:p>
            </p:txBody>
          </p:sp>
          <p:sp>
            <p:nvSpPr>
              <p:cNvPr id="98343" name="Line 39"/>
              <p:cNvSpPr>
                <a:spLocks noChangeShapeType="1"/>
              </p:cNvSpPr>
              <p:nvPr/>
            </p:nvSpPr>
            <p:spPr bwMode="auto">
              <a:xfrm>
                <a:off x="4500" y="9708"/>
                <a:ext cx="0" cy="624"/>
              </a:xfrm>
              <a:prstGeom prst="line">
                <a:avLst/>
              </a:prstGeom>
              <a:noFill/>
              <a:ln w="9525">
                <a:solidFill>
                  <a:srgbClr val="FFFF00"/>
                </a:solidFill>
                <a:round/>
                <a:headEnd/>
                <a:tailEnd type="triangle" w="med" len="med"/>
              </a:ln>
            </p:spPr>
            <p:txBody>
              <a:bodyPr/>
              <a:lstStyle/>
              <a:p>
                <a:endParaRPr lang="zh-CN" altLang="en-US"/>
              </a:p>
            </p:txBody>
          </p:sp>
        </p:grpSp>
        <p:grpSp>
          <p:nvGrpSpPr>
            <p:cNvPr id="5" name="Group 40"/>
            <p:cNvGrpSpPr>
              <a:grpSpLocks/>
            </p:cNvGrpSpPr>
            <p:nvPr/>
          </p:nvGrpSpPr>
          <p:grpSpPr bwMode="auto">
            <a:xfrm>
              <a:off x="6555" y="3640"/>
              <a:ext cx="900" cy="460"/>
              <a:chOff x="3600" y="9693"/>
              <a:chExt cx="900" cy="639"/>
            </a:xfrm>
          </p:grpSpPr>
          <p:sp>
            <p:nvSpPr>
              <p:cNvPr id="98345" name="Line 41"/>
              <p:cNvSpPr>
                <a:spLocks noChangeShapeType="1"/>
              </p:cNvSpPr>
              <p:nvPr/>
            </p:nvSpPr>
            <p:spPr bwMode="auto">
              <a:xfrm>
                <a:off x="3600" y="9693"/>
                <a:ext cx="900" cy="0"/>
              </a:xfrm>
              <a:prstGeom prst="line">
                <a:avLst/>
              </a:prstGeom>
              <a:noFill/>
              <a:ln w="9525">
                <a:solidFill>
                  <a:srgbClr val="FFFF00"/>
                </a:solidFill>
                <a:round/>
                <a:headEnd/>
                <a:tailEnd/>
              </a:ln>
            </p:spPr>
            <p:txBody>
              <a:bodyPr/>
              <a:lstStyle/>
              <a:p>
                <a:endParaRPr lang="zh-CN" altLang="en-US"/>
              </a:p>
            </p:txBody>
          </p:sp>
          <p:sp>
            <p:nvSpPr>
              <p:cNvPr id="98346" name="Line 42"/>
              <p:cNvSpPr>
                <a:spLocks noChangeShapeType="1"/>
              </p:cNvSpPr>
              <p:nvPr/>
            </p:nvSpPr>
            <p:spPr bwMode="auto">
              <a:xfrm>
                <a:off x="4500" y="9708"/>
                <a:ext cx="0" cy="624"/>
              </a:xfrm>
              <a:prstGeom prst="line">
                <a:avLst/>
              </a:prstGeom>
              <a:noFill/>
              <a:ln w="9525">
                <a:solidFill>
                  <a:srgbClr val="FFFF00"/>
                </a:solidFill>
                <a:round/>
                <a:headEnd/>
                <a:tailEnd type="triangle" w="med" len="med"/>
              </a:ln>
            </p:spPr>
            <p:txBody>
              <a:bodyPr/>
              <a:lstStyle/>
              <a:p>
                <a:endParaRPr lang="zh-CN" altLang="en-US"/>
              </a:p>
            </p:txBody>
          </p:sp>
        </p:grpSp>
        <p:sp>
          <p:nvSpPr>
            <p:cNvPr id="98347" name="Rectangle 43"/>
            <p:cNvSpPr>
              <a:spLocks noChangeArrowheads="1"/>
            </p:cNvSpPr>
            <p:nvPr/>
          </p:nvSpPr>
          <p:spPr bwMode="auto">
            <a:xfrm>
              <a:off x="3360" y="6380"/>
              <a:ext cx="5160" cy="452"/>
            </a:xfrm>
            <a:prstGeom prst="rect">
              <a:avLst/>
            </a:prstGeom>
            <a:solidFill>
              <a:srgbClr val="FFFFFF"/>
            </a:solid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软件开发瀑布模型及不同阶段之间的交互</a:t>
              </a:r>
              <a:endParaRPr lang="zh-CN" altLang="en-US" sz="1600">
                <a:solidFill>
                  <a:schemeClr val="accent1"/>
                </a:solidFill>
              </a:endParaRPr>
            </a:p>
          </p:txBody>
        </p:sp>
        <p:sp>
          <p:nvSpPr>
            <p:cNvPr id="98348" name="Rectangle 44"/>
            <p:cNvSpPr>
              <a:spLocks noChangeArrowheads="1"/>
            </p:cNvSpPr>
            <p:nvPr/>
          </p:nvSpPr>
          <p:spPr bwMode="auto">
            <a:xfrm>
              <a:off x="8380" y="5044"/>
              <a:ext cx="1380" cy="736"/>
            </a:xfrm>
            <a:prstGeom prst="rect">
              <a:avLst/>
            </a:prstGeom>
            <a:noFill/>
            <a:ln w="9525">
              <a:solidFill>
                <a:srgbClr val="FFFF00"/>
              </a:solidFill>
              <a:miter lim="800000"/>
              <a:headEnd/>
              <a:tailEnd/>
            </a:ln>
          </p:spPr>
          <p:txBody>
            <a:bodyPr/>
            <a:lstStyle/>
            <a:p>
              <a:pPr algn="ctr"/>
              <a:r>
                <a:rPr lang="zh-CN" altLang="en-US" sz="1600">
                  <a:solidFill>
                    <a:schemeClr val="accent1"/>
                  </a:solidFill>
                  <a:latin typeface="Times New Roman" pitchFamily="18" charset="0"/>
                </a:rPr>
                <a:t>系统运行与</a:t>
              </a:r>
            </a:p>
            <a:p>
              <a:pPr algn="ctr"/>
              <a:r>
                <a:rPr lang="zh-CN" altLang="en-US" sz="1600">
                  <a:solidFill>
                    <a:schemeClr val="accent1"/>
                  </a:solidFill>
                  <a:latin typeface="Times New Roman" pitchFamily="18" charset="0"/>
                </a:rPr>
                <a:t>系统维护</a:t>
              </a:r>
              <a:endParaRPr lang="zh-CN" altLang="en-US" sz="1600">
                <a:solidFill>
                  <a:schemeClr val="accent1"/>
                </a:solidFill>
              </a:endParaRPr>
            </a:p>
          </p:txBody>
        </p:sp>
        <p:grpSp>
          <p:nvGrpSpPr>
            <p:cNvPr id="6" name="Group 45"/>
            <p:cNvGrpSpPr>
              <a:grpSpLocks/>
            </p:cNvGrpSpPr>
            <p:nvPr/>
          </p:nvGrpSpPr>
          <p:grpSpPr bwMode="auto">
            <a:xfrm>
              <a:off x="8175" y="4513"/>
              <a:ext cx="900" cy="531"/>
              <a:chOff x="3600" y="9693"/>
              <a:chExt cx="900" cy="639"/>
            </a:xfrm>
          </p:grpSpPr>
          <p:sp>
            <p:nvSpPr>
              <p:cNvPr id="98350" name="Line 46"/>
              <p:cNvSpPr>
                <a:spLocks noChangeShapeType="1"/>
              </p:cNvSpPr>
              <p:nvPr/>
            </p:nvSpPr>
            <p:spPr bwMode="auto">
              <a:xfrm>
                <a:off x="3600" y="9693"/>
                <a:ext cx="900" cy="0"/>
              </a:xfrm>
              <a:prstGeom prst="line">
                <a:avLst/>
              </a:prstGeom>
              <a:noFill/>
              <a:ln w="9525">
                <a:solidFill>
                  <a:srgbClr val="FFFF00"/>
                </a:solidFill>
                <a:round/>
                <a:headEnd/>
                <a:tailEnd/>
              </a:ln>
            </p:spPr>
            <p:txBody>
              <a:bodyPr/>
              <a:lstStyle/>
              <a:p>
                <a:endParaRPr lang="zh-CN" altLang="en-US"/>
              </a:p>
            </p:txBody>
          </p:sp>
          <p:sp>
            <p:nvSpPr>
              <p:cNvPr id="98351" name="Line 47"/>
              <p:cNvSpPr>
                <a:spLocks noChangeShapeType="1"/>
              </p:cNvSpPr>
              <p:nvPr/>
            </p:nvSpPr>
            <p:spPr bwMode="auto">
              <a:xfrm>
                <a:off x="4500" y="9708"/>
                <a:ext cx="0" cy="624"/>
              </a:xfrm>
              <a:prstGeom prst="line">
                <a:avLst/>
              </a:prstGeom>
              <a:noFill/>
              <a:ln w="9525">
                <a:solidFill>
                  <a:srgbClr val="FFFF00"/>
                </a:solidFill>
                <a:round/>
                <a:headEnd/>
                <a:tailEnd type="triangle" w="med" len="med"/>
              </a:ln>
            </p:spPr>
            <p:txBody>
              <a:bodyPr/>
              <a:lstStyle/>
              <a:p>
                <a:endParaRPr lang="zh-CN" altLang="en-US"/>
              </a:p>
            </p:txBody>
          </p:sp>
        </p:grpSp>
        <p:sp>
          <p:nvSpPr>
            <p:cNvPr id="98352" name="Line 48"/>
            <p:cNvSpPr>
              <a:spLocks noChangeShapeType="1"/>
            </p:cNvSpPr>
            <p:nvPr/>
          </p:nvSpPr>
          <p:spPr bwMode="auto">
            <a:xfrm>
              <a:off x="9120" y="5760"/>
              <a:ext cx="0" cy="468"/>
            </a:xfrm>
            <a:prstGeom prst="line">
              <a:avLst/>
            </a:prstGeom>
            <a:noFill/>
            <a:ln w="9525">
              <a:solidFill>
                <a:srgbClr val="FFFF00"/>
              </a:solidFill>
              <a:round/>
              <a:headEnd/>
              <a:tailEnd type="triangle" w="med" len="med"/>
            </a:ln>
          </p:spPr>
          <p:txBody>
            <a:bodyPr/>
            <a:lstStyle/>
            <a:p>
              <a:endParaRPr lang="zh-CN" altLang="en-US"/>
            </a:p>
          </p:txBody>
        </p:sp>
        <p:sp>
          <p:nvSpPr>
            <p:cNvPr id="98353" name="Line 49"/>
            <p:cNvSpPr>
              <a:spLocks noChangeShapeType="1"/>
            </p:cNvSpPr>
            <p:nvPr/>
          </p:nvSpPr>
          <p:spPr bwMode="auto">
            <a:xfrm flipH="1">
              <a:off x="2679" y="6228"/>
              <a:ext cx="6435" cy="0"/>
            </a:xfrm>
            <a:prstGeom prst="line">
              <a:avLst/>
            </a:prstGeom>
            <a:noFill/>
            <a:ln w="9525">
              <a:solidFill>
                <a:srgbClr val="FFFF00"/>
              </a:solidFill>
              <a:round/>
              <a:headEnd/>
              <a:tailEnd/>
            </a:ln>
          </p:spPr>
          <p:txBody>
            <a:bodyPr/>
            <a:lstStyle/>
            <a:p>
              <a:endParaRPr lang="zh-CN" altLang="en-US"/>
            </a:p>
          </p:txBody>
        </p:sp>
        <p:sp>
          <p:nvSpPr>
            <p:cNvPr id="98354" name="Line 50"/>
            <p:cNvSpPr>
              <a:spLocks noChangeShapeType="1"/>
            </p:cNvSpPr>
            <p:nvPr/>
          </p:nvSpPr>
          <p:spPr bwMode="auto">
            <a:xfrm flipV="1">
              <a:off x="2685" y="2331"/>
              <a:ext cx="0" cy="3897"/>
            </a:xfrm>
            <a:prstGeom prst="line">
              <a:avLst/>
            </a:prstGeom>
            <a:noFill/>
            <a:ln w="9525">
              <a:solidFill>
                <a:srgbClr val="FFFF00"/>
              </a:solidFill>
              <a:round/>
              <a:headEnd/>
              <a:tailEnd type="triangle" w="med" len="med"/>
            </a:ln>
          </p:spPr>
          <p:txBody>
            <a:bodyPr/>
            <a:lstStyle/>
            <a:p>
              <a:endParaRPr lang="zh-CN" altLang="en-US"/>
            </a:p>
          </p:txBody>
        </p:sp>
        <p:sp>
          <p:nvSpPr>
            <p:cNvPr id="98355" name="Line 51"/>
            <p:cNvSpPr>
              <a:spLocks noChangeShapeType="1"/>
            </p:cNvSpPr>
            <p:nvPr/>
          </p:nvSpPr>
          <p:spPr bwMode="auto">
            <a:xfrm>
              <a:off x="3966" y="3176"/>
              <a:ext cx="0" cy="312"/>
            </a:xfrm>
            <a:prstGeom prst="line">
              <a:avLst/>
            </a:prstGeom>
            <a:noFill/>
            <a:ln w="9525">
              <a:solidFill>
                <a:srgbClr val="FFFF00"/>
              </a:solidFill>
              <a:round/>
              <a:headEnd/>
              <a:tailEnd type="triangle" w="med" len="med"/>
            </a:ln>
          </p:spPr>
          <p:txBody>
            <a:bodyPr/>
            <a:lstStyle/>
            <a:p>
              <a:endParaRPr lang="zh-CN" altLang="en-US"/>
            </a:p>
          </p:txBody>
        </p:sp>
        <p:sp>
          <p:nvSpPr>
            <p:cNvPr id="98356" name="Line 52"/>
            <p:cNvSpPr>
              <a:spLocks noChangeShapeType="1"/>
            </p:cNvSpPr>
            <p:nvPr/>
          </p:nvSpPr>
          <p:spPr bwMode="auto">
            <a:xfrm flipH="1">
              <a:off x="2679" y="3488"/>
              <a:ext cx="1281" cy="0"/>
            </a:xfrm>
            <a:prstGeom prst="line">
              <a:avLst/>
            </a:prstGeom>
            <a:noFill/>
            <a:ln w="9525">
              <a:solidFill>
                <a:srgbClr val="FFFF00"/>
              </a:solidFill>
              <a:round/>
              <a:headEnd/>
              <a:tailEnd/>
            </a:ln>
          </p:spPr>
          <p:txBody>
            <a:bodyPr/>
            <a:lstStyle/>
            <a:p>
              <a:endParaRPr lang="zh-CN" altLang="en-US"/>
            </a:p>
          </p:txBody>
        </p:sp>
        <p:sp>
          <p:nvSpPr>
            <p:cNvPr id="98357" name="Line 53"/>
            <p:cNvSpPr>
              <a:spLocks noChangeShapeType="1"/>
            </p:cNvSpPr>
            <p:nvPr/>
          </p:nvSpPr>
          <p:spPr bwMode="auto">
            <a:xfrm>
              <a:off x="5559" y="4000"/>
              <a:ext cx="0" cy="468"/>
            </a:xfrm>
            <a:prstGeom prst="line">
              <a:avLst/>
            </a:prstGeom>
            <a:noFill/>
            <a:ln w="9525">
              <a:solidFill>
                <a:srgbClr val="FFFF00"/>
              </a:solidFill>
              <a:round/>
              <a:headEnd/>
              <a:tailEnd type="triangle" w="med" len="med"/>
            </a:ln>
          </p:spPr>
          <p:txBody>
            <a:bodyPr/>
            <a:lstStyle/>
            <a:p>
              <a:endParaRPr lang="zh-CN" altLang="en-US"/>
            </a:p>
          </p:txBody>
        </p:sp>
        <p:sp>
          <p:nvSpPr>
            <p:cNvPr id="98358" name="Line 54"/>
            <p:cNvSpPr>
              <a:spLocks noChangeShapeType="1"/>
            </p:cNvSpPr>
            <p:nvPr/>
          </p:nvSpPr>
          <p:spPr bwMode="auto">
            <a:xfrm flipH="1">
              <a:off x="2664" y="4462"/>
              <a:ext cx="2903" cy="0"/>
            </a:xfrm>
            <a:prstGeom prst="line">
              <a:avLst/>
            </a:prstGeom>
            <a:noFill/>
            <a:ln w="9525">
              <a:solidFill>
                <a:srgbClr val="FFFF00"/>
              </a:solidFill>
              <a:round/>
              <a:headEnd/>
              <a:tailEnd/>
            </a:ln>
          </p:spPr>
          <p:txBody>
            <a:bodyPr/>
            <a:lstStyle/>
            <a:p>
              <a:endParaRPr lang="zh-CN" altLang="en-US"/>
            </a:p>
          </p:txBody>
        </p:sp>
        <p:sp>
          <p:nvSpPr>
            <p:cNvPr id="98359" name="Line 55"/>
            <p:cNvSpPr>
              <a:spLocks noChangeShapeType="1"/>
            </p:cNvSpPr>
            <p:nvPr/>
          </p:nvSpPr>
          <p:spPr bwMode="auto">
            <a:xfrm>
              <a:off x="7185" y="4860"/>
              <a:ext cx="0" cy="624"/>
            </a:xfrm>
            <a:prstGeom prst="line">
              <a:avLst/>
            </a:prstGeom>
            <a:noFill/>
            <a:ln w="9525">
              <a:solidFill>
                <a:srgbClr val="FFFF00"/>
              </a:solidFill>
              <a:round/>
              <a:headEnd/>
              <a:tailEnd type="triangle" w="med" len="med"/>
            </a:ln>
          </p:spPr>
          <p:txBody>
            <a:bodyPr/>
            <a:lstStyle/>
            <a:p>
              <a:endParaRPr lang="zh-CN" altLang="en-US"/>
            </a:p>
          </p:txBody>
        </p:sp>
        <p:sp>
          <p:nvSpPr>
            <p:cNvPr id="98360" name="Line 56"/>
            <p:cNvSpPr>
              <a:spLocks noChangeShapeType="1"/>
            </p:cNvSpPr>
            <p:nvPr/>
          </p:nvSpPr>
          <p:spPr bwMode="auto">
            <a:xfrm flipH="1">
              <a:off x="2700" y="5493"/>
              <a:ext cx="4462" cy="0"/>
            </a:xfrm>
            <a:prstGeom prst="line">
              <a:avLst/>
            </a:prstGeom>
            <a:noFill/>
            <a:ln w="9525">
              <a:solidFill>
                <a:srgbClr val="FFFF00"/>
              </a:solidFill>
              <a:round/>
              <a:headEnd/>
              <a:tailEnd/>
            </a:ln>
          </p:spPr>
          <p:txBody>
            <a:bodyPr/>
            <a:lstStyle/>
            <a:p>
              <a:endParaRPr lang="zh-CN" altLang="en-US"/>
            </a:p>
          </p:txBody>
        </p:sp>
        <p:sp>
          <p:nvSpPr>
            <p:cNvPr id="98361" name="Line 57"/>
            <p:cNvSpPr>
              <a:spLocks noChangeShapeType="1"/>
            </p:cNvSpPr>
            <p:nvPr/>
          </p:nvSpPr>
          <p:spPr bwMode="auto">
            <a:xfrm flipV="1">
              <a:off x="4515" y="3176"/>
              <a:ext cx="0" cy="3052"/>
            </a:xfrm>
            <a:prstGeom prst="line">
              <a:avLst/>
            </a:prstGeom>
            <a:noFill/>
            <a:ln w="9525">
              <a:solidFill>
                <a:srgbClr val="FFFF00"/>
              </a:solidFill>
              <a:round/>
              <a:headEnd/>
              <a:tailEnd type="triangle" w="med" len="med"/>
            </a:ln>
          </p:spPr>
          <p:txBody>
            <a:bodyPr/>
            <a:lstStyle/>
            <a:p>
              <a:endParaRPr lang="zh-CN" altLang="en-US"/>
            </a:p>
          </p:txBody>
        </p:sp>
        <p:sp>
          <p:nvSpPr>
            <p:cNvPr id="98362" name="Line 58"/>
            <p:cNvSpPr>
              <a:spLocks noChangeShapeType="1"/>
            </p:cNvSpPr>
            <p:nvPr/>
          </p:nvSpPr>
          <p:spPr bwMode="auto">
            <a:xfrm flipV="1">
              <a:off x="6210" y="4000"/>
              <a:ext cx="0" cy="2228"/>
            </a:xfrm>
            <a:prstGeom prst="line">
              <a:avLst/>
            </a:prstGeom>
            <a:noFill/>
            <a:ln w="9525">
              <a:solidFill>
                <a:srgbClr val="FFFF00"/>
              </a:solidFill>
              <a:round/>
              <a:headEnd/>
              <a:tailEnd type="triangle" w="med" len="med"/>
            </a:ln>
          </p:spPr>
          <p:txBody>
            <a:bodyPr/>
            <a:lstStyle/>
            <a:p>
              <a:endParaRPr lang="zh-CN" altLang="en-US"/>
            </a:p>
          </p:txBody>
        </p:sp>
        <p:sp>
          <p:nvSpPr>
            <p:cNvPr id="98363" name="Line 59"/>
            <p:cNvSpPr>
              <a:spLocks noChangeShapeType="1"/>
            </p:cNvSpPr>
            <p:nvPr/>
          </p:nvSpPr>
          <p:spPr bwMode="auto">
            <a:xfrm flipV="1">
              <a:off x="7830" y="4840"/>
              <a:ext cx="0" cy="1388"/>
            </a:xfrm>
            <a:prstGeom prst="line">
              <a:avLst/>
            </a:prstGeom>
            <a:noFill/>
            <a:ln w="9525">
              <a:solidFill>
                <a:srgbClr val="FFFF00"/>
              </a:solidFill>
              <a:round/>
              <a:headEnd/>
              <a:tailEnd type="triangle" w="med" len="med"/>
            </a:ln>
          </p:spPr>
          <p:txBody>
            <a:bodyPr/>
            <a:lstStyle/>
            <a:p>
              <a:endParaRPr lang="zh-CN" altLang="en-US"/>
            </a:p>
          </p:txBody>
        </p:sp>
        <p:sp>
          <p:nvSpPr>
            <p:cNvPr id="98364" name="Rectangle 60"/>
            <p:cNvSpPr>
              <a:spLocks noChangeArrowheads="1"/>
            </p:cNvSpPr>
            <p:nvPr/>
          </p:nvSpPr>
          <p:spPr bwMode="auto">
            <a:xfrm>
              <a:off x="2589" y="3398"/>
              <a:ext cx="180" cy="156"/>
            </a:xfrm>
            <a:prstGeom prst="rect">
              <a:avLst/>
            </a:prstGeom>
            <a:solidFill>
              <a:srgbClr val="000000"/>
            </a:solidFill>
            <a:ln w="9525">
              <a:solidFill>
                <a:srgbClr val="FFFF00"/>
              </a:solidFill>
              <a:miter lim="800000"/>
              <a:headEnd/>
              <a:tailEnd/>
            </a:ln>
          </p:spPr>
          <p:txBody>
            <a:bodyPr/>
            <a:lstStyle/>
            <a:p>
              <a:endParaRPr lang="zh-CN" altLang="en-US"/>
            </a:p>
          </p:txBody>
        </p:sp>
        <p:sp>
          <p:nvSpPr>
            <p:cNvPr id="98365" name="Rectangle 61"/>
            <p:cNvSpPr>
              <a:spLocks noChangeArrowheads="1"/>
            </p:cNvSpPr>
            <p:nvPr/>
          </p:nvSpPr>
          <p:spPr bwMode="auto">
            <a:xfrm>
              <a:off x="2589" y="4357"/>
              <a:ext cx="180" cy="156"/>
            </a:xfrm>
            <a:prstGeom prst="rect">
              <a:avLst/>
            </a:prstGeom>
            <a:solidFill>
              <a:srgbClr val="000000"/>
            </a:solidFill>
            <a:ln w="9525">
              <a:solidFill>
                <a:srgbClr val="FFFF00"/>
              </a:solidFill>
              <a:miter lim="800000"/>
              <a:headEnd/>
              <a:tailEnd/>
            </a:ln>
          </p:spPr>
          <p:txBody>
            <a:bodyPr/>
            <a:lstStyle/>
            <a:p>
              <a:endParaRPr lang="zh-CN" altLang="en-US"/>
            </a:p>
          </p:txBody>
        </p:sp>
        <p:sp>
          <p:nvSpPr>
            <p:cNvPr id="98366" name="Rectangle 62"/>
            <p:cNvSpPr>
              <a:spLocks noChangeArrowheads="1"/>
            </p:cNvSpPr>
            <p:nvPr/>
          </p:nvSpPr>
          <p:spPr bwMode="auto">
            <a:xfrm>
              <a:off x="2595" y="5415"/>
              <a:ext cx="180" cy="156"/>
            </a:xfrm>
            <a:prstGeom prst="rect">
              <a:avLst/>
            </a:prstGeom>
            <a:solidFill>
              <a:srgbClr val="000000"/>
            </a:solidFill>
            <a:ln w="9525">
              <a:solidFill>
                <a:srgbClr val="FFFF00"/>
              </a:solidFill>
              <a:miter lim="800000"/>
              <a:headEnd/>
              <a:tailEnd/>
            </a:ln>
          </p:spPr>
          <p:txBody>
            <a:bodyPr/>
            <a:lstStyle/>
            <a:p>
              <a:endParaRPr lang="zh-CN" altLang="en-US"/>
            </a:p>
          </p:txBody>
        </p:sp>
        <p:sp>
          <p:nvSpPr>
            <p:cNvPr id="98367" name="Rectangle 63"/>
            <p:cNvSpPr>
              <a:spLocks noChangeArrowheads="1"/>
            </p:cNvSpPr>
            <p:nvPr/>
          </p:nvSpPr>
          <p:spPr bwMode="auto">
            <a:xfrm>
              <a:off x="4419" y="4372"/>
              <a:ext cx="180" cy="156"/>
            </a:xfrm>
            <a:prstGeom prst="rect">
              <a:avLst/>
            </a:prstGeom>
            <a:solidFill>
              <a:srgbClr val="000000"/>
            </a:solidFill>
            <a:ln w="9525">
              <a:solidFill>
                <a:srgbClr val="FFFF00"/>
              </a:solidFill>
              <a:miter lim="800000"/>
              <a:headEnd/>
              <a:tailEnd/>
            </a:ln>
          </p:spPr>
          <p:txBody>
            <a:bodyPr/>
            <a:lstStyle/>
            <a:p>
              <a:endParaRPr lang="zh-CN" altLang="en-US"/>
            </a:p>
          </p:txBody>
        </p:sp>
        <p:sp>
          <p:nvSpPr>
            <p:cNvPr id="98368" name="Rectangle 64"/>
            <p:cNvSpPr>
              <a:spLocks noChangeArrowheads="1"/>
            </p:cNvSpPr>
            <p:nvPr/>
          </p:nvSpPr>
          <p:spPr bwMode="auto">
            <a:xfrm>
              <a:off x="6120" y="5400"/>
              <a:ext cx="180" cy="156"/>
            </a:xfrm>
            <a:prstGeom prst="rect">
              <a:avLst/>
            </a:prstGeom>
            <a:solidFill>
              <a:srgbClr val="000000"/>
            </a:solidFill>
            <a:ln w="9525">
              <a:solidFill>
                <a:srgbClr val="FFFF00"/>
              </a:solidFill>
              <a:miter lim="800000"/>
              <a:headEnd/>
              <a:tailEnd/>
            </a:ln>
          </p:spPr>
          <p:txBody>
            <a:bodyPr/>
            <a:lstStyle/>
            <a:p>
              <a:endParaRPr lang="zh-CN" altLang="en-US"/>
            </a:p>
          </p:txBody>
        </p:sp>
        <p:sp>
          <p:nvSpPr>
            <p:cNvPr id="98369" name="Rectangle 65"/>
            <p:cNvSpPr>
              <a:spLocks noChangeArrowheads="1"/>
            </p:cNvSpPr>
            <p:nvPr/>
          </p:nvSpPr>
          <p:spPr bwMode="auto">
            <a:xfrm>
              <a:off x="4440" y="5415"/>
              <a:ext cx="180" cy="156"/>
            </a:xfrm>
            <a:prstGeom prst="rect">
              <a:avLst/>
            </a:prstGeom>
            <a:solidFill>
              <a:srgbClr val="000000"/>
            </a:solidFill>
            <a:ln w="9525">
              <a:solidFill>
                <a:srgbClr val="FFFF00"/>
              </a:solidFill>
              <a:miter lim="800000"/>
              <a:headEnd/>
              <a:tailEnd/>
            </a:ln>
          </p:spPr>
          <p:txBody>
            <a:bodyPr/>
            <a:lstStyle/>
            <a:p>
              <a:endParaRPr lang="zh-CN" altLang="en-US"/>
            </a:p>
          </p:txBody>
        </p:sp>
      </p:gr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a:t>生命周期模型之</a:t>
            </a:r>
            <a:r>
              <a:rPr lang="en-US" altLang="zh-CN"/>
              <a:t>V</a:t>
            </a:r>
            <a:r>
              <a:rPr lang="zh-CN" altLang="en-US"/>
              <a:t>模型 </a:t>
            </a:r>
          </a:p>
        </p:txBody>
      </p:sp>
      <p:grpSp>
        <p:nvGrpSpPr>
          <p:cNvPr id="2" name="Group 5"/>
          <p:cNvGrpSpPr>
            <a:grpSpLocks/>
          </p:cNvGrpSpPr>
          <p:nvPr/>
        </p:nvGrpSpPr>
        <p:grpSpPr bwMode="auto">
          <a:xfrm>
            <a:off x="1187450" y="1557338"/>
            <a:ext cx="6840538" cy="4751387"/>
            <a:chOff x="2637" y="2532"/>
            <a:chExt cx="7560" cy="5148"/>
          </a:xfrm>
        </p:grpSpPr>
        <p:sp>
          <p:nvSpPr>
            <p:cNvPr id="100358" name="Freeform 6"/>
            <p:cNvSpPr>
              <a:spLocks/>
            </p:cNvSpPr>
            <p:nvPr/>
          </p:nvSpPr>
          <p:spPr bwMode="auto">
            <a:xfrm>
              <a:off x="3369" y="2532"/>
              <a:ext cx="6198" cy="5148"/>
            </a:xfrm>
            <a:custGeom>
              <a:avLst/>
              <a:gdLst/>
              <a:ahLst/>
              <a:cxnLst>
                <a:cxn ang="0">
                  <a:pos x="0" y="0"/>
                </a:cxn>
                <a:cxn ang="0">
                  <a:pos x="1284" y="0"/>
                </a:cxn>
                <a:cxn ang="0">
                  <a:pos x="2514" y="2461"/>
                </a:cxn>
                <a:cxn ang="0">
                  <a:pos x="3691" y="0"/>
                </a:cxn>
                <a:cxn ang="0">
                  <a:pos x="4975" y="0"/>
                </a:cxn>
                <a:cxn ang="0">
                  <a:pos x="4975" y="1338"/>
                </a:cxn>
                <a:cxn ang="0">
                  <a:pos x="3745" y="3799"/>
                </a:cxn>
                <a:cxn ang="0">
                  <a:pos x="1230" y="3799"/>
                </a:cxn>
                <a:cxn ang="0">
                  <a:pos x="0" y="1338"/>
                </a:cxn>
                <a:cxn ang="0">
                  <a:pos x="0" y="0"/>
                </a:cxn>
              </a:cxnLst>
              <a:rect l="0" t="0" r="r" b="b"/>
              <a:pathLst>
                <a:path w="4976" h="3800">
                  <a:moveTo>
                    <a:pt x="0" y="0"/>
                  </a:moveTo>
                  <a:lnTo>
                    <a:pt x="1284" y="0"/>
                  </a:lnTo>
                  <a:lnTo>
                    <a:pt x="2514" y="2461"/>
                  </a:lnTo>
                  <a:lnTo>
                    <a:pt x="3691" y="0"/>
                  </a:lnTo>
                  <a:lnTo>
                    <a:pt x="4975" y="0"/>
                  </a:lnTo>
                  <a:lnTo>
                    <a:pt x="4975" y="1338"/>
                  </a:lnTo>
                  <a:lnTo>
                    <a:pt x="3745" y="3799"/>
                  </a:lnTo>
                  <a:lnTo>
                    <a:pt x="1230" y="3799"/>
                  </a:lnTo>
                  <a:lnTo>
                    <a:pt x="0" y="1338"/>
                  </a:lnTo>
                  <a:lnTo>
                    <a:pt x="0" y="0"/>
                  </a:lnTo>
                </a:path>
              </a:pathLst>
            </a:custGeom>
            <a:solidFill>
              <a:srgbClr val="FFCCFF"/>
            </a:solidFill>
            <a:ln w="12700" cap="rnd" cmpd="sng">
              <a:solidFill>
                <a:srgbClr val="000000"/>
              </a:solidFill>
              <a:prstDash val="solid"/>
              <a:round/>
              <a:headEnd type="none" w="med" len="med"/>
              <a:tailEnd type="none" w="med" len="med"/>
            </a:ln>
            <a:effectLst>
              <a:outerShdw dist="35921" dir="2700000" algn="ctr" rotWithShape="0">
                <a:srgbClr val="808080"/>
              </a:outerShdw>
            </a:effectLst>
          </p:spPr>
          <p:txBody>
            <a:bodyPr/>
            <a:lstStyle/>
            <a:p>
              <a:endParaRPr lang="zh-CN" altLang="en-US"/>
            </a:p>
          </p:txBody>
        </p:sp>
        <p:sp>
          <p:nvSpPr>
            <p:cNvPr id="100359" name="Rectangle 7"/>
            <p:cNvSpPr>
              <a:spLocks noChangeArrowheads="1"/>
            </p:cNvSpPr>
            <p:nvPr/>
          </p:nvSpPr>
          <p:spPr bwMode="auto">
            <a:xfrm>
              <a:off x="3942" y="3624"/>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需求分析</a:t>
              </a:r>
              <a:endParaRPr lang="zh-CN" altLang="en-US" sz="1400">
                <a:solidFill>
                  <a:schemeClr val="accent1"/>
                </a:solidFill>
              </a:endParaRPr>
            </a:p>
          </p:txBody>
        </p:sp>
        <p:sp>
          <p:nvSpPr>
            <p:cNvPr id="100360" name="Rectangle 8"/>
            <p:cNvSpPr>
              <a:spLocks noChangeArrowheads="1"/>
            </p:cNvSpPr>
            <p:nvPr/>
          </p:nvSpPr>
          <p:spPr bwMode="auto">
            <a:xfrm>
              <a:off x="4422" y="4560"/>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概要设计</a:t>
              </a:r>
              <a:endParaRPr lang="zh-CN" altLang="en-US" sz="1400">
                <a:solidFill>
                  <a:schemeClr val="accent1"/>
                </a:solidFill>
              </a:endParaRPr>
            </a:p>
          </p:txBody>
        </p:sp>
        <p:sp>
          <p:nvSpPr>
            <p:cNvPr id="100361" name="Rectangle 9"/>
            <p:cNvSpPr>
              <a:spLocks noChangeArrowheads="1"/>
            </p:cNvSpPr>
            <p:nvPr/>
          </p:nvSpPr>
          <p:spPr bwMode="auto">
            <a:xfrm>
              <a:off x="4947" y="5496"/>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详细设计</a:t>
              </a:r>
              <a:endParaRPr lang="zh-CN" altLang="en-US" sz="1400">
                <a:solidFill>
                  <a:schemeClr val="accent1"/>
                </a:solidFill>
              </a:endParaRPr>
            </a:p>
          </p:txBody>
        </p:sp>
        <p:sp>
          <p:nvSpPr>
            <p:cNvPr id="100362" name="Rectangle 10"/>
            <p:cNvSpPr>
              <a:spLocks noChangeArrowheads="1"/>
            </p:cNvSpPr>
            <p:nvPr/>
          </p:nvSpPr>
          <p:spPr bwMode="auto">
            <a:xfrm>
              <a:off x="5247" y="6432"/>
              <a:ext cx="1155" cy="468"/>
            </a:xfrm>
            <a:prstGeom prst="rect">
              <a:avLst/>
            </a:prstGeom>
            <a:solidFill>
              <a:srgbClr val="FFFFFF"/>
            </a:solidFill>
            <a:ln w="9525">
              <a:solidFill>
                <a:srgbClr val="000000"/>
              </a:solidFill>
              <a:miter lim="800000"/>
              <a:headEnd/>
              <a:tailEnd/>
            </a:ln>
            <a:effectLst/>
          </p:spPr>
          <p:txBody>
            <a:bodyPr/>
            <a:lstStyle/>
            <a:p>
              <a:pPr algn="ctr"/>
              <a:r>
                <a:rPr lang="zh-CN" altLang="en-US" sz="1400">
                  <a:solidFill>
                    <a:schemeClr val="accent1"/>
                  </a:solidFill>
                  <a:latin typeface="Times New Roman" pitchFamily="18" charset="0"/>
                </a:rPr>
                <a:t>编码</a:t>
              </a:r>
              <a:endParaRPr lang="zh-CN" altLang="en-US" sz="1400">
                <a:solidFill>
                  <a:schemeClr val="accent1"/>
                </a:solidFill>
              </a:endParaRPr>
            </a:p>
          </p:txBody>
        </p:sp>
        <p:sp>
          <p:nvSpPr>
            <p:cNvPr id="100363" name="Rectangle 11"/>
            <p:cNvSpPr>
              <a:spLocks noChangeArrowheads="1"/>
            </p:cNvSpPr>
            <p:nvPr/>
          </p:nvSpPr>
          <p:spPr bwMode="auto">
            <a:xfrm>
              <a:off x="7887" y="3624"/>
              <a:ext cx="1155" cy="468"/>
            </a:xfrm>
            <a:prstGeom prst="rect">
              <a:avLst/>
            </a:prstGeom>
            <a:solidFill>
              <a:srgbClr val="FFFFFF"/>
            </a:solidFill>
            <a:ln w="9525">
              <a:solidFill>
                <a:srgbClr val="000000"/>
              </a:solidFill>
              <a:miter lim="800000"/>
              <a:headEnd/>
              <a:tailEnd/>
            </a:ln>
            <a:effectLst/>
          </p:spPr>
          <p:txBody>
            <a:bodyPr/>
            <a:lstStyle/>
            <a:p>
              <a:pPr algn="ctr"/>
              <a:r>
                <a:rPr lang="zh-CN" altLang="en-US" sz="1400">
                  <a:solidFill>
                    <a:schemeClr val="accent1"/>
                  </a:solidFill>
                  <a:latin typeface="Times New Roman" pitchFamily="18" charset="0"/>
                </a:rPr>
                <a:t>实施</a:t>
              </a:r>
              <a:endParaRPr lang="zh-CN" altLang="en-US" sz="1400">
                <a:solidFill>
                  <a:schemeClr val="accent1"/>
                </a:solidFill>
              </a:endParaRPr>
            </a:p>
          </p:txBody>
        </p:sp>
        <p:sp>
          <p:nvSpPr>
            <p:cNvPr id="100364" name="Rectangle 12"/>
            <p:cNvSpPr>
              <a:spLocks noChangeArrowheads="1"/>
            </p:cNvSpPr>
            <p:nvPr/>
          </p:nvSpPr>
          <p:spPr bwMode="auto">
            <a:xfrm>
              <a:off x="7467" y="4560"/>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验收测试</a:t>
              </a:r>
            </a:p>
            <a:p>
              <a:endParaRPr lang="zh-CN" altLang="en-US" sz="1400">
                <a:solidFill>
                  <a:schemeClr val="accent1"/>
                </a:solidFill>
              </a:endParaRPr>
            </a:p>
          </p:txBody>
        </p:sp>
        <p:sp>
          <p:nvSpPr>
            <p:cNvPr id="100365" name="Rectangle 13"/>
            <p:cNvSpPr>
              <a:spLocks noChangeArrowheads="1"/>
            </p:cNvSpPr>
            <p:nvPr/>
          </p:nvSpPr>
          <p:spPr bwMode="auto">
            <a:xfrm>
              <a:off x="6942" y="5496"/>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系统测试</a:t>
              </a:r>
            </a:p>
            <a:p>
              <a:endParaRPr lang="zh-CN" altLang="en-US" sz="1400">
                <a:solidFill>
                  <a:schemeClr val="accent1"/>
                </a:solidFill>
              </a:endParaRPr>
            </a:p>
          </p:txBody>
        </p:sp>
        <p:sp>
          <p:nvSpPr>
            <p:cNvPr id="100366" name="Rectangle 14"/>
            <p:cNvSpPr>
              <a:spLocks noChangeArrowheads="1"/>
            </p:cNvSpPr>
            <p:nvPr/>
          </p:nvSpPr>
          <p:spPr bwMode="auto">
            <a:xfrm>
              <a:off x="6627" y="6432"/>
              <a:ext cx="1155" cy="468"/>
            </a:xfrm>
            <a:prstGeom prst="rect">
              <a:avLst/>
            </a:prstGeom>
            <a:solidFill>
              <a:srgbClr val="FFFFFF"/>
            </a:solidFill>
            <a:ln w="9525">
              <a:solidFill>
                <a:srgbClr val="000000"/>
              </a:solidFill>
              <a:miter lim="800000"/>
              <a:headEnd/>
              <a:tailEnd/>
            </a:ln>
            <a:effectLst/>
          </p:spPr>
          <p:txBody>
            <a:bodyPr/>
            <a:lstStyle/>
            <a:p>
              <a:pPr algn="ctr"/>
              <a:r>
                <a:rPr lang="zh-CN" altLang="en-US" sz="1400">
                  <a:solidFill>
                    <a:schemeClr val="accent1"/>
                  </a:solidFill>
                  <a:latin typeface="Times New Roman" pitchFamily="18" charset="0"/>
                </a:rPr>
                <a:t>集成测试</a:t>
              </a:r>
              <a:endParaRPr lang="zh-CN" altLang="en-US" sz="1400">
                <a:solidFill>
                  <a:schemeClr val="accent1"/>
                </a:solidFill>
              </a:endParaRPr>
            </a:p>
          </p:txBody>
        </p:sp>
        <p:sp>
          <p:nvSpPr>
            <p:cNvPr id="100367" name="Line 15"/>
            <p:cNvSpPr>
              <a:spLocks noChangeShapeType="1"/>
            </p:cNvSpPr>
            <p:nvPr/>
          </p:nvSpPr>
          <p:spPr bwMode="auto">
            <a:xfrm>
              <a:off x="4842" y="4092"/>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68" name="Line 16"/>
            <p:cNvSpPr>
              <a:spLocks noChangeShapeType="1"/>
            </p:cNvSpPr>
            <p:nvPr/>
          </p:nvSpPr>
          <p:spPr bwMode="auto">
            <a:xfrm>
              <a:off x="5367" y="5028"/>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69" name="Line 17"/>
            <p:cNvSpPr>
              <a:spLocks noChangeShapeType="1"/>
            </p:cNvSpPr>
            <p:nvPr/>
          </p:nvSpPr>
          <p:spPr bwMode="auto">
            <a:xfrm>
              <a:off x="5892" y="5964"/>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70" name="Line 18"/>
            <p:cNvSpPr>
              <a:spLocks noChangeShapeType="1"/>
            </p:cNvSpPr>
            <p:nvPr/>
          </p:nvSpPr>
          <p:spPr bwMode="auto">
            <a:xfrm flipV="1">
              <a:off x="7152" y="5964"/>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71" name="Line 19"/>
            <p:cNvSpPr>
              <a:spLocks noChangeShapeType="1"/>
            </p:cNvSpPr>
            <p:nvPr/>
          </p:nvSpPr>
          <p:spPr bwMode="auto">
            <a:xfrm flipV="1">
              <a:off x="7887" y="5028"/>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72" name="Line 20"/>
            <p:cNvSpPr>
              <a:spLocks noChangeShapeType="1"/>
            </p:cNvSpPr>
            <p:nvPr/>
          </p:nvSpPr>
          <p:spPr bwMode="auto">
            <a:xfrm flipV="1">
              <a:off x="8412" y="4092"/>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73" name="Line 21"/>
            <p:cNvSpPr>
              <a:spLocks noChangeShapeType="1"/>
            </p:cNvSpPr>
            <p:nvPr/>
          </p:nvSpPr>
          <p:spPr bwMode="auto">
            <a:xfrm>
              <a:off x="6417" y="6684"/>
              <a:ext cx="210" cy="0"/>
            </a:xfrm>
            <a:prstGeom prst="line">
              <a:avLst/>
            </a:prstGeom>
            <a:noFill/>
            <a:ln w="9525">
              <a:solidFill>
                <a:srgbClr val="000000"/>
              </a:solidFill>
              <a:round/>
              <a:headEnd/>
              <a:tailEnd type="triangle" w="med" len="med"/>
            </a:ln>
            <a:effectLst/>
          </p:spPr>
          <p:txBody>
            <a:bodyPr/>
            <a:lstStyle/>
            <a:p>
              <a:endParaRPr lang="zh-CN" altLang="en-US"/>
            </a:p>
          </p:txBody>
        </p:sp>
        <p:sp>
          <p:nvSpPr>
            <p:cNvPr id="100374" name="Rectangle 22"/>
            <p:cNvSpPr>
              <a:spLocks noChangeArrowheads="1"/>
            </p:cNvSpPr>
            <p:nvPr/>
          </p:nvSpPr>
          <p:spPr bwMode="auto">
            <a:xfrm>
              <a:off x="2637" y="5808"/>
              <a:ext cx="1050" cy="780"/>
            </a:xfrm>
            <a:prstGeom prst="rect">
              <a:avLst/>
            </a:prstGeom>
            <a:solidFill>
              <a:srgbClr val="FFFFFF"/>
            </a:solidFill>
            <a:ln w="9525">
              <a:noFill/>
              <a:miter lim="800000"/>
              <a:headEnd/>
              <a:tailEnd/>
            </a:ln>
            <a:effectLst/>
          </p:spPr>
          <p:txBody>
            <a:bodyPr/>
            <a:lstStyle/>
            <a:p>
              <a:pPr algn="ctr"/>
              <a:r>
                <a:rPr lang="zh-CN" altLang="en-US" sz="1400">
                  <a:solidFill>
                    <a:schemeClr val="accent1"/>
                  </a:solidFill>
                  <a:latin typeface="Times New Roman" pitchFamily="18" charset="0"/>
                </a:rPr>
                <a:t>分解</a:t>
              </a:r>
            </a:p>
            <a:p>
              <a:pPr algn="just"/>
              <a:r>
                <a:rPr lang="zh-CN" altLang="en-US" sz="1400">
                  <a:solidFill>
                    <a:schemeClr val="accent1"/>
                  </a:solidFill>
                  <a:latin typeface="Times New Roman" pitchFamily="18" charset="0"/>
                </a:rPr>
                <a:t>与定义</a:t>
              </a:r>
              <a:endParaRPr lang="zh-CN" altLang="en-US" sz="1400">
                <a:solidFill>
                  <a:schemeClr val="accent1"/>
                </a:solidFill>
              </a:endParaRPr>
            </a:p>
          </p:txBody>
        </p:sp>
        <p:sp>
          <p:nvSpPr>
            <p:cNvPr id="100375" name="Rectangle 23"/>
            <p:cNvSpPr>
              <a:spLocks noChangeArrowheads="1"/>
            </p:cNvSpPr>
            <p:nvPr/>
          </p:nvSpPr>
          <p:spPr bwMode="auto">
            <a:xfrm>
              <a:off x="9147" y="5652"/>
              <a:ext cx="1050" cy="780"/>
            </a:xfrm>
            <a:prstGeom prst="rect">
              <a:avLst/>
            </a:prstGeom>
            <a:solidFill>
              <a:srgbClr val="FFFFFF"/>
            </a:solidFill>
            <a:ln w="9525">
              <a:noFill/>
              <a:miter lim="800000"/>
              <a:headEnd/>
              <a:tailEnd/>
            </a:ln>
            <a:effectLst/>
          </p:spPr>
          <p:txBody>
            <a:bodyPr/>
            <a:lstStyle/>
            <a:p>
              <a:pPr algn="ctr"/>
              <a:r>
                <a:rPr lang="zh-CN" altLang="en-US" sz="1400">
                  <a:solidFill>
                    <a:schemeClr val="accent1"/>
                  </a:solidFill>
                  <a:latin typeface="Times New Roman" pitchFamily="18" charset="0"/>
                </a:rPr>
                <a:t>集成</a:t>
              </a:r>
            </a:p>
            <a:p>
              <a:pPr algn="just"/>
              <a:r>
                <a:rPr lang="zh-CN" altLang="en-US" sz="1400">
                  <a:solidFill>
                    <a:schemeClr val="accent1"/>
                  </a:solidFill>
                  <a:latin typeface="Times New Roman" pitchFamily="18" charset="0"/>
                </a:rPr>
                <a:t>与验证</a:t>
              </a:r>
              <a:endParaRPr lang="zh-CN" altLang="en-US" sz="1400">
                <a:solidFill>
                  <a:schemeClr val="accent1"/>
                </a:solidFill>
              </a:endParaRPr>
            </a:p>
          </p:txBody>
        </p:sp>
        <p:sp>
          <p:nvSpPr>
            <p:cNvPr id="100376" name="Line 24"/>
            <p:cNvSpPr>
              <a:spLocks noChangeShapeType="1"/>
            </p:cNvSpPr>
            <p:nvPr/>
          </p:nvSpPr>
          <p:spPr bwMode="auto">
            <a:xfrm>
              <a:off x="3267" y="5028"/>
              <a:ext cx="945" cy="1872"/>
            </a:xfrm>
            <a:prstGeom prst="line">
              <a:avLst/>
            </a:prstGeom>
            <a:noFill/>
            <a:ln w="9525">
              <a:solidFill>
                <a:srgbClr val="000000"/>
              </a:solidFill>
              <a:round/>
              <a:headEnd/>
              <a:tailEnd type="triangle" w="med" len="med"/>
            </a:ln>
            <a:effectLst/>
          </p:spPr>
          <p:txBody>
            <a:bodyPr/>
            <a:lstStyle/>
            <a:p>
              <a:endParaRPr lang="zh-CN" altLang="en-US"/>
            </a:p>
          </p:txBody>
        </p:sp>
        <p:sp>
          <p:nvSpPr>
            <p:cNvPr id="100377" name="Line 25"/>
            <p:cNvSpPr>
              <a:spLocks noChangeShapeType="1"/>
            </p:cNvSpPr>
            <p:nvPr/>
          </p:nvSpPr>
          <p:spPr bwMode="auto">
            <a:xfrm flipV="1">
              <a:off x="8727" y="5028"/>
              <a:ext cx="945" cy="1872"/>
            </a:xfrm>
            <a:prstGeom prst="line">
              <a:avLst/>
            </a:prstGeom>
            <a:noFill/>
            <a:ln w="9525">
              <a:solidFill>
                <a:srgbClr val="000000"/>
              </a:solidFill>
              <a:round/>
              <a:headEnd/>
              <a:tailEnd type="triangle" w="med" len="med"/>
            </a:ln>
            <a:effectLst/>
          </p:spPr>
          <p:txBody>
            <a:bodyPr/>
            <a:lstStyle/>
            <a:p>
              <a:endParaRPr lang="zh-CN" altLang="en-US"/>
            </a:p>
          </p:txBody>
        </p:sp>
        <p:sp>
          <p:nvSpPr>
            <p:cNvPr id="100378" name="Rectangle 26"/>
            <p:cNvSpPr>
              <a:spLocks noChangeArrowheads="1"/>
            </p:cNvSpPr>
            <p:nvPr/>
          </p:nvSpPr>
          <p:spPr bwMode="auto">
            <a:xfrm>
              <a:off x="3582" y="2703"/>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调查研究</a:t>
              </a:r>
              <a:endParaRPr lang="zh-CN" altLang="en-US" sz="1400">
                <a:solidFill>
                  <a:schemeClr val="accent1"/>
                </a:solidFill>
              </a:endParaRPr>
            </a:p>
          </p:txBody>
        </p:sp>
        <p:sp>
          <p:nvSpPr>
            <p:cNvPr id="100379" name="Line 27"/>
            <p:cNvSpPr>
              <a:spLocks noChangeShapeType="1"/>
            </p:cNvSpPr>
            <p:nvPr/>
          </p:nvSpPr>
          <p:spPr bwMode="auto">
            <a:xfrm>
              <a:off x="4182" y="3177"/>
              <a:ext cx="0" cy="468"/>
            </a:xfrm>
            <a:prstGeom prst="line">
              <a:avLst/>
            </a:prstGeom>
            <a:noFill/>
            <a:ln w="9525">
              <a:solidFill>
                <a:srgbClr val="000000"/>
              </a:solidFill>
              <a:round/>
              <a:headEnd/>
              <a:tailEnd type="triangle" w="med" len="med"/>
            </a:ln>
            <a:effectLst/>
          </p:spPr>
          <p:txBody>
            <a:bodyPr/>
            <a:lstStyle/>
            <a:p>
              <a:endParaRPr lang="zh-CN" altLang="en-US"/>
            </a:p>
          </p:txBody>
        </p:sp>
        <p:sp>
          <p:nvSpPr>
            <p:cNvPr id="100380" name="Line 28"/>
            <p:cNvSpPr>
              <a:spLocks noChangeShapeType="1"/>
            </p:cNvSpPr>
            <p:nvPr/>
          </p:nvSpPr>
          <p:spPr bwMode="auto">
            <a:xfrm>
              <a:off x="8832" y="3156"/>
              <a:ext cx="0" cy="468"/>
            </a:xfrm>
            <a:prstGeom prst="line">
              <a:avLst/>
            </a:prstGeom>
            <a:noFill/>
            <a:ln w="9525">
              <a:solidFill>
                <a:srgbClr val="000000"/>
              </a:solidFill>
              <a:round/>
              <a:headEnd type="triangle" w="med" len="med"/>
              <a:tailEnd/>
            </a:ln>
            <a:effectLst/>
          </p:spPr>
          <p:txBody>
            <a:bodyPr/>
            <a:lstStyle/>
            <a:p>
              <a:endParaRPr lang="zh-CN" altLang="en-US"/>
            </a:p>
          </p:txBody>
        </p:sp>
        <p:sp>
          <p:nvSpPr>
            <p:cNvPr id="100381" name="Rectangle 29"/>
            <p:cNvSpPr>
              <a:spLocks noChangeArrowheads="1"/>
            </p:cNvSpPr>
            <p:nvPr/>
          </p:nvSpPr>
          <p:spPr bwMode="auto">
            <a:xfrm>
              <a:off x="7992" y="2688"/>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维护评价</a:t>
              </a:r>
              <a:endParaRPr lang="zh-CN" altLang="en-US" sz="1400">
                <a:solidFill>
                  <a:schemeClr val="accent1"/>
                </a:solidFill>
              </a:endParaRPr>
            </a:p>
          </p:txBody>
        </p:sp>
        <p:sp>
          <p:nvSpPr>
            <p:cNvPr id="100382" name="Rectangle 30"/>
            <p:cNvSpPr>
              <a:spLocks noChangeArrowheads="1"/>
            </p:cNvSpPr>
            <p:nvPr/>
          </p:nvSpPr>
          <p:spPr bwMode="auto">
            <a:xfrm>
              <a:off x="5982" y="7176"/>
              <a:ext cx="1155" cy="468"/>
            </a:xfrm>
            <a:prstGeom prst="rect">
              <a:avLst/>
            </a:prstGeom>
            <a:solidFill>
              <a:srgbClr val="FFFFFF"/>
            </a:solidFill>
            <a:ln w="9525">
              <a:solidFill>
                <a:srgbClr val="000000"/>
              </a:solidFill>
              <a:miter lim="800000"/>
              <a:headEnd/>
              <a:tailEnd/>
            </a:ln>
            <a:effectLst/>
          </p:spPr>
          <p:txBody>
            <a:bodyPr/>
            <a:lstStyle/>
            <a:p>
              <a:pPr algn="just"/>
              <a:r>
                <a:rPr lang="zh-CN" altLang="en-US" sz="1400">
                  <a:solidFill>
                    <a:schemeClr val="accent1"/>
                  </a:solidFill>
                  <a:latin typeface="Times New Roman" pitchFamily="18" charset="0"/>
                </a:rPr>
                <a:t>单元测试</a:t>
              </a:r>
              <a:endParaRPr lang="zh-CN" altLang="en-US" sz="1400">
                <a:solidFill>
                  <a:schemeClr val="accent1"/>
                </a:solidFill>
              </a:endParaRPr>
            </a:p>
          </p:txBody>
        </p:sp>
        <p:sp>
          <p:nvSpPr>
            <p:cNvPr id="100383" name="Line 31"/>
            <p:cNvSpPr>
              <a:spLocks noChangeShapeType="1"/>
            </p:cNvSpPr>
            <p:nvPr/>
          </p:nvSpPr>
          <p:spPr bwMode="auto">
            <a:xfrm>
              <a:off x="6312" y="6903"/>
              <a:ext cx="0" cy="283"/>
            </a:xfrm>
            <a:prstGeom prst="line">
              <a:avLst/>
            </a:prstGeom>
            <a:noFill/>
            <a:ln w="9525">
              <a:solidFill>
                <a:srgbClr val="000000"/>
              </a:solidFill>
              <a:round/>
              <a:headEnd/>
              <a:tailEnd type="triangle" w="med" len="med"/>
            </a:ln>
            <a:effectLst/>
          </p:spPr>
          <p:txBody>
            <a:bodyPr/>
            <a:lstStyle/>
            <a:p>
              <a:endParaRPr lang="zh-CN" altLang="en-US"/>
            </a:p>
          </p:txBody>
        </p:sp>
        <p:sp>
          <p:nvSpPr>
            <p:cNvPr id="100384" name="Line 32"/>
            <p:cNvSpPr>
              <a:spLocks noChangeShapeType="1"/>
            </p:cNvSpPr>
            <p:nvPr/>
          </p:nvSpPr>
          <p:spPr bwMode="auto">
            <a:xfrm flipV="1">
              <a:off x="6807" y="6903"/>
              <a:ext cx="0" cy="283"/>
            </a:xfrm>
            <a:prstGeom prst="line">
              <a:avLst/>
            </a:prstGeom>
            <a:noFill/>
            <a:ln w="9525">
              <a:solidFill>
                <a:srgbClr val="000000"/>
              </a:solidFill>
              <a:round/>
              <a:headEnd/>
              <a:tailEnd type="triangle" w="med" len="med"/>
            </a:ln>
            <a:effectLst/>
          </p:spPr>
          <p:txBody>
            <a:bodyPr/>
            <a:lstStyle/>
            <a:p>
              <a:endParaRPr lang="zh-CN" altLang="en-US"/>
            </a:p>
          </p:txBody>
        </p:sp>
      </p:gr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应用管理里程碑</a:t>
            </a:r>
            <a:r>
              <a:rPr lang="zh-CN" altLang="en-US"/>
              <a:t> </a:t>
            </a:r>
          </a:p>
        </p:txBody>
      </p:sp>
      <p:sp>
        <p:nvSpPr>
          <p:cNvPr id="113667" name="Rectangle 3"/>
          <p:cNvSpPr>
            <a:spLocks noGrp="1" noChangeArrowheads="1"/>
          </p:cNvSpPr>
          <p:nvPr>
            <p:ph type="body" idx="1"/>
          </p:nvPr>
        </p:nvSpPr>
        <p:spPr/>
        <p:txBody>
          <a:bodyPr/>
          <a:lstStyle/>
          <a:p>
            <a:r>
              <a:rPr lang="zh-CN" altLang="en-US">
                <a:latin typeface="Times New Roman" pitchFamily="18" charset="0"/>
              </a:rPr>
              <a:t>检查点（</a:t>
            </a:r>
            <a:r>
              <a:rPr lang="en-US" altLang="zh-CN">
                <a:latin typeface="Times New Roman" pitchFamily="18" charset="0"/>
                <a:cs typeface="Times New Roman" pitchFamily="18" charset="0"/>
              </a:rPr>
              <a:t>CheckPoint</a:t>
            </a:r>
            <a:r>
              <a:rPr lang="en-US" altLang="zh-CN">
                <a:latin typeface="Times New Roman" pitchFamily="18" charset="0"/>
              </a:rPr>
              <a:t>）</a:t>
            </a:r>
          </a:p>
          <a:p>
            <a:r>
              <a:rPr lang="zh-CN" altLang="en-US">
                <a:latin typeface="Times New Roman" pitchFamily="18" charset="0"/>
              </a:rPr>
              <a:t>里程碑（</a:t>
            </a:r>
            <a:r>
              <a:rPr lang="en-US" altLang="zh-CN">
                <a:latin typeface="Times New Roman" pitchFamily="18" charset="0"/>
                <a:cs typeface="Times New Roman" pitchFamily="18" charset="0"/>
              </a:rPr>
              <a:t>Mile Stone</a:t>
            </a:r>
            <a:r>
              <a:rPr lang="en-US" altLang="zh-CN">
                <a:latin typeface="Times New Roman" pitchFamily="18" charset="0"/>
              </a:rPr>
              <a:t>）:</a:t>
            </a:r>
            <a:r>
              <a:rPr lang="zh-CN" altLang="en-US">
                <a:latin typeface="Times New Roman" pitchFamily="18" charset="0"/>
              </a:rPr>
              <a:t>主里程碑,小里程碑 </a:t>
            </a:r>
            <a:endParaRPr lang="en-US" altLang="zh-CN">
              <a:latin typeface="Times New Roman" pitchFamily="18" charset="0"/>
            </a:endParaRPr>
          </a:p>
          <a:p>
            <a:r>
              <a:rPr lang="zh-CN" altLang="en-US">
                <a:latin typeface="Times New Roman" pitchFamily="18" charset="0"/>
              </a:rPr>
              <a:t>基线（</a:t>
            </a:r>
            <a:r>
              <a:rPr lang="en-US" altLang="zh-CN">
                <a:latin typeface="Times New Roman" pitchFamily="18" charset="0"/>
                <a:cs typeface="Times New Roman" pitchFamily="18" charset="0"/>
              </a:rPr>
              <a:t>Base Line</a:t>
            </a:r>
            <a:r>
              <a:rPr lang="en-US" altLang="zh-CN">
                <a:latin typeface="Times New Roman" pitchFamily="18" charset="0"/>
              </a:rPr>
              <a:t>）</a:t>
            </a:r>
            <a:r>
              <a:rPr lang="en-US" altLang="zh-CN"/>
              <a:t> </a:t>
            </a:r>
            <a:endParaRPr lang="zh-CN" altLang="en-US"/>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zh-CN" altLang="en-US"/>
              <a:t>分层的</a:t>
            </a:r>
            <a:r>
              <a:rPr lang="en-US" altLang="zh-CN"/>
              <a:t>IT</a:t>
            </a:r>
            <a:r>
              <a:rPr lang="zh-CN" altLang="en-US"/>
              <a:t>架构 </a:t>
            </a:r>
          </a:p>
        </p:txBody>
      </p:sp>
      <p:sp>
        <p:nvSpPr>
          <p:cNvPr id="106499" name="Rectangle 3"/>
          <p:cNvSpPr>
            <a:spLocks noGrp="1" noChangeArrowheads="1"/>
          </p:cNvSpPr>
          <p:nvPr>
            <p:ph type="body" idx="1"/>
          </p:nvPr>
        </p:nvSpPr>
        <p:spPr/>
        <p:txBody>
          <a:bodyPr/>
          <a:lstStyle/>
          <a:p>
            <a:r>
              <a:rPr lang="zh-CN" altLang="en-US"/>
              <a:t>客户机</a:t>
            </a:r>
            <a:r>
              <a:rPr lang="en-US" altLang="zh-CN"/>
              <a:t>/</a:t>
            </a:r>
            <a:r>
              <a:rPr lang="zh-CN" altLang="en-US"/>
              <a:t>服务器结构（两层）</a:t>
            </a:r>
          </a:p>
          <a:p>
            <a:r>
              <a:rPr lang="en-US" altLang="zh-CN"/>
              <a:t>B/S</a:t>
            </a:r>
            <a:r>
              <a:rPr lang="zh-CN" altLang="en-US"/>
              <a:t>结构</a:t>
            </a:r>
          </a:p>
          <a:p>
            <a:r>
              <a:rPr lang="zh-CN" altLang="en-US"/>
              <a:t>三层次客户机</a:t>
            </a:r>
            <a:r>
              <a:rPr lang="en-US" altLang="zh-CN"/>
              <a:t>/</a:t>
            </a:r>
            <a:r>
              <a:rPr lang="zh-CN" altLang="en-US"/>
              <a:t>服务器结构 </a:t>
            </a:r>
          </a:p>
          <a:p>
            <a:r>
              <a:rPr lang="zh-CN" altLang="en-US">
                <a:latin typeface="Times New Roman" pitchFamily="18" charset="0"/>
              </a:rPr>
              <a:t>四层</a:t>
            </a:r>
            <a:r>
              <a:rPr lang="en-US" altLang="zh-CN">
                <a:latin typeface="Times New Roman" pitchFamily="18" charset="0"/>
                <a:cs typeface="Times New Roman" pitchFamily="18" charset="0"/>
              </a:rPr>
              <a:t>IT</a:t>
            </a:r>
            <a:r>
              <a:rPr lang="zh-CN" altLang="en-US">
                <a:latin typeface="Times New Roman" pitchFamily="18" charset="0"/>
              </a:rPr>
              <a:t>架构</a:t>
            </a:r>
            <a:r>
              <a:rPr lang="zh-CN" altLang="en-US"/>
              <a:t> </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zh-CN" altLang="en-US"/>
              <a:t>客户机</a:t>
            </a:r>
            <a:r>
              <a:rPr lang="en-US" altLang="zh-CN"/>
              <a:t>/</a:t>
            </a:r>
            <a:r>
              <a:rPr lang="zh-CN" altLang="en-US"/>
              <a:t>服务器结构（两层）</a:t>
            </a:r>
          </a:p>
        </p:txBody>
      </p:sp>
      <p:grpSp>
        <p:nvGrpSpPr>
          <p:cNvPr id="2" name="Group 4"/>
          <p:cNvGrpSpPr>
            <a:grpSpLocks/>
          </p:cNvGrpSpPr>
          <p:nvPr/>
        </p:nvGrpSpPr>
        <p:grpSpPr bwMode="auto">
          <a:xfrm>
            <a:off x="762000" y="1676400"/>
            <a:ext cx="7543800" cy="4343400"/>
            <a:chOff x="2637" y="1752"/>
            <a:chExt cx="6510" cy="3588"/>
          </a:xfrm>
        </p:grpSpPr>
        <p:grpSp>
          <p:nvGrpSpPr>
            <p:cNvPr id="3" name="Group 5"/>
            <p:cNvGrpSpPr>
              <a:grpSpLocks/>
            </p:cNvGrpSpPr>
            <p:nvPr/>
          </p:nvGrpSpPr>
          <p:grpSpPr bwMode="auto">
            <a:xfrm>
              <a:off x="2637" y="1752"/>
              <a:ext cx="6510" cy="3588"/>
              <a:chOff x="2637" y="1752"/>
              <a:chExt cx="6510" cy="3588"/>
            </a:xfrm>
          </p:grpSpPr>
          <p:sp>
            <p:nvSpPr>
              <p:cNvPr id="114694" name="Rectangle 6"/>
              <p:cNvSpPr>
                <a:spLocks noChangeArrowheads="1"/>
              </p:cNvSpPr>
              <p:nvPr/>
            </p:nvSpPr>
            <p:spPr bwMode="auto">
              <a:xfrm>
                <a:off x="6207" y="4872"/>
                <a:ext cx="115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客户机3</a:t>
                </a:r>
              </a:p>
            </p:txBody>
          </p:sp>
          <p:sp>
            <p:nvSpPr>
              <p:cNvPr id="114695" name="Rectangle 7"/>
              <p:cNvSpPr>
                <a:spLocks noChangeArrowheads="1"/>
              </p:cNvSpPr>
              <p:nvPr/>
            </p:nvSpPr>
            <p:spPr bwMode="auto">
              <a:xfrm>
                <a:off x="7992" y="4872"/>
                <a:ext cx="115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a:t>
                </a:r>
                <a:r>
                  <a:rPr lang="en-US" altLang="zh-CN">
                    <a:solidFill>
                      <a:schemeClr val="accent1"/>
                    </a:solidFill>
                    <a:latin typeface="Times New Roman" pitchFamily="18" charset="0"/>
                  </a:rPr>
                  <a:t>N</a:t>
                </a:r>
              </a:p>
            </p:txBody>
          </p:sp>
          <p:grpSp>
            <p:nvGrpSpPr>
              <p:cNvPr id="4" name="Group 8"/>
              <p:cNvGrpSpPr>
                <a:grpSpLocks/>
              </p:cNvGrpSpPr>
              <p:nvPr/>
            </p:nvGrpSpPr>
            <p:grpSpPr bwMode="auto">
              <a:xfrm>
                <a:off x="2637" y="1752"/>
                <a:ext cx="4305" cy="3588"/>
                <a:chOff x="2637" y="1752"/>
                <a:chExt cx="4305" cy="3588"/>
              </a:xfrm>
            </p:grpSpPr>
            <p:sp>
              <p:nvSpPr>
                <p:cNvPr id="114697" name="Rectangle 9"/>
                <p:cNvSpPr>
                  <a:spLocks noChangeArrowheads="1"/>
                </p:cNvSpPr>
                <p:nvPr/>
              </p:nvSpPr>
              <p:spPr bwMode="auto">
                <a:xfrm>
                  <a:off x="4947" y="1752"/>
                  <a:ext cx="147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服务</a:t>
                  </a:r>
                </a:p>
                <a:p>
                  <a:pPr algn="ctr" eaLnBrk="0" hangingPunct="0"/>
                  <a:r>
                    <a:rPr lang="zh-CN" altLang="en-US">
                      <a:solidFill>
                        <a:schemeClr val="accent1"/>
                      </a:solidFill>
                      <a:latin typeface="Times New Roman" pitchFamily="18" charset="0"/>
                    </a:rPr>
                    <a:t>器</a:t>
                  </a:r>
                </a:p>
              </p:txBody>
            </p:sp>
            <p:sp>
              <p:nvSpPr>
                <p:cNvPr id="114698" name="Rectangle 10"/>
                <p:cNvSpPr>
                  <a:spLocks noChangeArrowheads="1"/>
                </p:cNvSpPr>
                <p:nvPr/>
              </p:nvSpPr>
              <p:spPr bwMode="auto">
                <a:xfrm>
                  <a:off x="4527" y="3312"/>
                  <a:ext cx="2415"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集线器</a:t>
                  </a:r>
                </a:p>
              </p:txBody>
            </p:sp>
            <p:sp>
              <p:nvSpPr>
                <p:cNvPr id="114699" name="Rectangle 11"/>
                <p:cNvSpPr>
                  <a:spLocks noChangeArrowheads="1"/>
                </p:cNvSpPr>
                <p:nvPr/>
              </p:nvSpPr>
              <p:spPr bwMode="auto">
                <a:xfrm>
                  <a:off x="2637" y="4872"/>
                  <a:ext cx="115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客户机1</a:t>
                  </a:r>
                </a:p>
              </p:txBody>
            </p:sp>
            <p:sp>
              <p:nvSpPr>
                <p:cNvPr id="114700" name="Rectangle 12"/>
                <p:cNvSpPr>
                  <a:spLocks noChangeArrowheads="1"/>
                </p:cNvSpPr>
                <p:nvPr/>
              </p:nvSpPr>
              <p:spPr bwMode="auto">
                <a:xfrm>
                  <a:off x="4422" y="4872"/>
                  <a:ext cx="115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客户机2</a:t>
                  </a:r>
                </a:p>
              </p:txBody>
            </p:sp>
            <p:sp>
              <p:nvSpPr>
                <p:cNvPr id="114701" name="Line 13"/>
                <p:cNvSpPr>
                  <a:spLocks noChangeShapeType="1"/>
                </p:cNvSpPr>
                <p:nvPr/>
              </p:nvSpPr>
              <p:spPr bwMode="auto">
                <a:xfrm>
                  <a:off x="5682" y="2532"/>
                  <a:ext cx="0" cy="780"/>
                </a:xfrm>
                <a:prstGeom prst="line">
                  <a:avLst/>
                </a:prstGeom>
                <a:noFill/>
                <a:ln w="9525">
                  <a:solidFill>
                    <a:srgbClr val="FFFF00"/>
                  </a:solidFill>
                  <a:round/>
                  <a:headEnd/>
                  <a:tailEnd/>
                </a:ln>
                <a:effectLst/>
              </p:spPr>
              <p:txBody>
                <a:bodyPr/>
                <a:lstStyle/>
                <a:p>
                  <a:endParaRPr lang="zh-CN" altLang="en-US"/>
                </a:p>
              </p:txBody>
            </p:sp>
            <p:sp>
              <p:nvSpPr>
                <p:cNvPr id="114702" name="Line 14"/>
                <p:cNvSpPr>
                  <a:spLocks noChangeShapeType="1"/>
                </p:cNvSpPr>
                <p:nvPr/>
              </p:nvSpPr>
              <p:spPr bwMode="auto">
                <a:xfrm flipV="1">
                  <a:off x="3162" y="3780"/>
                  <a:ext cx="2520" cy="1092"/>
                </a:xfrm>
                <a:prstGeom prst="line">
                  <a:avLst/>
                </a:prstGeom>
                <a:noFill/>
                <a:ln w="9525">
                  <a:solidFill>
                    <a:srgbClr val="FFFF00"/>
                  </a:solidFill>
                  <a:round/>
                  <a:headEnd/>
                  <a:tailEnd/>
                </a:ln>
                <a:effectLst/>
              </p:spPr>
              <p:txBody>
                <a:bodyPr/>
                <a:lstStyle/>
                <a:p>
                  <a:endParaRPr lang="zh-CN" altLang="en-US"/>
                </a:p>
              </p:txBody>
            </p:sp>
            <p:sp>
              <p:nvSpPr>
                <p:cNvPr id="114703" name="Line 15"/>
                <p:cNvSpPr>
                  <a:spLocks noChangeShapeType="1"/>
                </p:cNvSpPr>
                <p:nvPr/>
              </p:nvSpPr>
              <p:spPr bwMode="auto">
                <a:xfrm flipH="1">
                  <a:off x="5052" y="3780"/>
                  <a:ext cx="630" cy="1092"/>
                </a:xfrm>
                <a:prstGeom prst="line">
                  <a:avLst/>
                </a:prstGeom>
                <a:noFill/>
                <a:ln w="9525">
                  <a:solidFill>
                    <a:srgbClr val="FFFF00"/>
                  </a:solidFill>
                  <a:round/>
                  <a:headEnd/>
                  <a:tailEnd/>
                </a:ln>
                <a:effectLst/>
              </p:spPr>
              <p:txBody>
                <a:bodyPr/>
                <a:lstStyle/>
                <a:p>
                  <a:endParaRPr lang="zh-CN" altLang="en-US"/>
                </a:p>
              </p:txBody>
            </p:sp>
          </p:grpSp>
        </p:grpSp>
        <p:sp>
          <p:nvSpPr>
            <p:cNvPr id="114704" name="Line 16"/>
            <p:cNvSpPr>
              <a:spLocks noChangeShapeType="1"/>
            </p:cNvSpPr>
            <p:nvPr/>
          </p:nvSpPr>
          <p:spPr bwMode="auto">
            <a:xfrm>
              <a:off x="5682" y="3780"/>
              <a:ext cx="1050" cy="1092"/>
            </a:xfrm>
            <a:prstGeom prst="line">
              <a:avLst/>
            </a:prstGeom>
            <a:noFill/>
            <a:ln w="9525">
              <a:solidFill>
                <a:srgbClr val="FFFF00"/>
              </a:solidFill>
              <a:round/>
              <a:headEnd/>
              <a:tailEnd/>
            </a:ln>
            <a:effectLst/>
          </p:spPr>
          <p:txBody>
            <a:bodyPr/>
            <a:lstStyle/>
            <a:p>
              <a:endParaRPr lang="zh-CN" altLang="en-US"/>
            </a:p>
          </p:txBody>
        </p:sp>
        <p:sp>
          <p:nvSpPr>
            <p:cNvPr id="114705" name="Line 17"/>
            <p:cNvSpPr>
              <a:spLocks noChangeShapeType="1"/>
            </p:cNvSpPr>
            <p:nvPr/>
          </p:nvSpPr>
          <p:spPr bwMode="auto">
            <a:xfrm>
              <a:off x="5682" y="3780"/>
              <a:ext cx="2835" cy="1092"/>
            </a:xfrm>
            <a:prstGeom prst="line">
              <a:avLst/>
            </a:prstGeom>
            <a:noFill/>
            <a:ln w="9525">
              <a:solidFill>
                <a:srgbClr val="FFFF00"/>
              </a:solidFill>
              <a:round/>
              <a:headEnd/>
              <a:tailEnd/>
            </a:ln>
            <a:effectLst/>
          </p:spPr>
          <p:txBody>
            <a:bodyPr/>
            <a:lstStyle/>
            <a:p>
              <a:endParaRPr lang="zh-CN" altLang="en-US"/>
            </a:p>
          </p:txBody>
        </p:sp>
      </p:gr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ltLang="zh-CN"/>
              <a:t>B/S</a:t>
            </a:r>
            <a:r>
              <a:rPr lang="zh-CN" altLang="en-US"/>
              <a:t>结构</a:t>
            </a:r>
          </a:p>
        </p:txBody>
      </p:sp>
      <p:grpSp>
        <p:nvGrpSpPr>
          <p:cNvPr id="2" name="Group 4"/>
          <p:cNvGrpSpPr>
            <a:grpSpLocks/>
          </p:cNvGrpSpPr>
          <p:nvPr/>
        </p:nvGrpSpPr>
        <p:grpSpPr bwMode="auto">
          <a:xfrm>
            <a:off x="1371600" y="1828800"/>
            <a:ext cx="7010400" cy="4648200"/>
            <a:chOff x="2637" y="7680"/>
            <a:chExt cx="6510" cy="3900"/>
          </a:xfrm>
        </p:grpSpPr>
        <p:grpSp>
          <p:nvGrpSpPr>
            <p:cNvPr id="3" name="Group 5"/>
            <p:cNvGrpSpPr>
              <a:grpSpLocks/>
            </p:cNvGrpSpPr>
            <p:nvPr/>
          </p:nvGrpSpPr>
          <p:grpSpPr bwMode="auto">
            <a:xfrm>
              <a:off x="2637" y="7680"/>
              <a:ext cx="6510" cy="3900"/>
              <a:chOff x="2637" y="7680"/>
              <a:chExt cx="6510" cy="3900"/>
            </a:xfrm>
          </p:grpSpPr>
          <p:sp>
            <p:nvSpPr>
              <p:cNvPr id="115718" name="Rectangle 6"/>
              <p:cNvSpPr>
                <a:spLocks noChangeArrowheads="1"/>
              </p:cNvSpPr>
              <p:nvPr/>
            </p:nvSpPr>
            <p:spPr bwMode="auto">
              <a:xfrm>
                <a:off x="4107" y="7680"/>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WEB</a:t>
                </a:r>
              </a:p>
              <a:p>
                <a:pPr algn="ctr" eaLnBrk="0" hangingPunct="0"/>
                <a:r>
                  <a:rPr lang="zh-CN" altLang="en-US">
                    <a:solidFill>
                      <a:schemeClr val="accent1"/>
                    </a:solidFill>
                    <a:latin typeface="Times New Roman" pitchFamily="18" charset="0"/>
                  </a:rPr>
                  <a:t>服务器</a:t>
                </a:r>
              </a:p>
            </p:txBody>
          </p:sp>
          <p:sp>
            <p:nvSpPr>
              <p:cNvPr id="115719" name="Rectangle 7"/>
              <p:cNvSpPr>
                <a:spLocks noChangeArrowheads="1"/>
              </p:cNvSpPr>
              <p:nvPr/>
            </p:nvSpPr>
            <p:spPr bwMode="auto">
              <a:xfrm>
                <a:off x="6522" y="7680"/>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DB</a:t>
                </a:r>
              </a:p>
              <a:p>
                <a:pPr algn="ctr" eaLnBrk="0" hangingPunct="0"/>
                <a:r>
                  <a:rPr lang="zh-CN" altLang="en-US">
                    <a:solidFill>
                      <a:schemeClr val="accent1"/>
                    </a:solidFill>
                    <a:latin typeface="Times New Roman" pitchFamily="18" charset="0"/>
                  </a:rPr>
                  <a:t>服务器</a:t>
                </a:r>
              </a:p>
            </p:txBody>
          </p:sp>
          <p:sp>
            <p:nvSpPr>
              <p:cNvPr id="115720" name="AutoShape 8"/>
              <p:cNvSpPr>
                <a:spLocks noChangeArrowheads="1"/>
              </p:cNvSpPr>
              <p:nvPr/>
            </p:nvSpPr>
            <p:spPr bwMode="auto">
              <a:xfrm>
                <a:off x="4107" y="9396"/>
                <a:ext cx="1575" cy="936"/>
              </a:xfrm>
              <a:prstGeom prst="star16">
                <a:avLst>
                  <a:gd name="adj" fmla="val 37500"/>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互联网</a:t>
                </a:r>
              </a:p>
            </p:txBody>
          </p:sp>
          <p:sp>
            <p:nvSpPr>
              <p:cNvPr id="115721" name="Rectangle 9"/>
              <p:cNvSpPr>
                <a:spLocks noChangeArrowheads="1"/>
              </p:cNvSpPr>
              <p:nvPr/>
            </p:nvSpPr>
            <p:spPr bwMode="auto">
              <a:xfrm>
                <a:off x="2637" y="11112"/>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客户机1</a:t>
                </a:r>
              </a:p>
            </p:txBody>
          </p:sp>
          <p:sp>
            <p:nvSpPr>
              <p:cNvPr id="115722" name="Rectangle 10"/>
              <p:cNvSpPr>
                <a:spLocks noChangeArrowheads="1"/>
              </p:cNvSpPr>
              <p:nvPr/>
            </p:nvSpPr>
            <p:spPr bwMode="auto">
              <a:xfrm>
                <a:off x="4422" y="11112"/>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客户机2</a:t>
                </a:r>
              </a:p>
            </p:txBody>
          </p:sp>
          <p:sp>
            <p:nvSpPr>
              <p:cNvPr id="115723" name="Rectangle 11"/>
              <p:cNvSpPr>
                <a:spLocks noChangeArrowheads="1"/>
              </p:cNvSpPr>
              <p:nvPr/>
            </p:nvSpPr>
            <p:spPr bwMode="auto">
              <a:xfrm>
                <a:off x="6207" y="11112"/>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客户机3</a:t>
                </a:r>
              </a:p>
            </p:txBody>
          </p:sp>
          <p:sp>
            <p:nvSpPr>
              <p:cNvPr id="115724" name="Rectangle 12"/>
              <p:cNvSpPr>
                <a:spLocks noChangeArrowheads="1"/>
              </p:cNvSpPr>
              <p:nvPr/>
            </p:nvSpPr>
            <p:spPr bwMode="auto">
              <a:xfrm>
                <a:off x="7887" y="11112"/>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a:t>
                </a:r>
                <a:r>
                  <a:rPr lang="en-US" altLang="zh-CN">
                    <a:solidFill>
                      <a:schemeClr val="accent1"/>
                    </a:solidFill>
                    <a:latin typeface="Times New Roman" pitchFamily="18" charset="0"/>
                  </a:rPr>
                  <a:t>N</a:t>
                </a:r>
              </a:p>
            </p:txBody>
          </p:sp>
        </p:grpSp>
        <p:sp>
          <p:nvSpPr>
            <p:cNvPr id="115725" name="Line 13"/>
            <p:cNvSpPr>
              <a:spLocks noChangeShapeType="1"/>
            </p:cNvSpPr>
            <p:nvPr/>
          </p:nvSpPr>
          <p:spPr bwMode="auto">
            <a:xfrm>
              <a:off x="5472" y="8052"/>
              <a:ext cx="1050"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5726" name="Line 14"/>
            <p:cNvSpPr>
              <a:spLocks noChangeShapeType="1"/>
            </p:cNvSpPr>
            <p:nvPr/>
          </p:nvSpPr>
          <p:spPr bwMode="auto">
            <a:xfrm>
              <a:off x="4872" y="8460"/>
              <a:ext cx="0" cy="936"/>
            </a:xfrm>
            <a:prstGeom prst="line">
              <a:avLst/>
            </a:prstGeom>
            <a:noFill/>
            <a:ln w="9525">
              <a:solidFill>
                <a:srgbClr val="FFFF00"/>
              </a:solidFill>
              <a:round/>
              <a:headEnd/>
              <a:tailEnd type="triangle" w="med" len="med"/>
            </a:ln>
            <a:effectLst/>
          </p:spPr>
          <p:txBody>
            <a:bodyPr/>
            <a:lstStyle/>
            <a:p>
              <a:endParaRPr lang="zh-CN" altLang="en-US"/>
            </a:p>
          </p:txBody>
        </p:sp>
        <p:sp>
          <p:nvSpPr>
            <p:cNvPr id="115727" name="Line 15"/>
            <p:cNvSpPr>
              <a:spLocks noChangeShapeType="1"/>
            </p:cNvSpPr>
            <p:nvPr/>
          </p:nvSpPr>
          <p:spPr bwMode="auto">
            <a:xfrm flipV="1">
              <a:off x="3267" y="10176"/>
              <a:ext cx="1260" cy="936"/>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5728" name="Line 16"/>
            <p:cNvSpPr>
              <a:spLocks noChangeShapeType="1"/>
            </p:cNvSpPr>
            <p:nvPr/>
          </p:nvSpPr>
          <p:spPr bwMode="auto">
            <a:xfrm>
              <a:off x="4842" y="10332"/>
              <a:ext cx="0" cy="78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5729" name="Line 17"/>
            <p:cNvSpPr>
              <a:spLocks noChangeShapeType="1"/>
            </p:cNvSpPr>
            <p:nvPr/>
          </p:nvSpPr>
          <p:spPr bwMode="auto">
            <a:xfrm>
              <a:off x="5187" y="10302"/>
              <a:ext cx="1470" cy="78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5730" name="Line 18"/>
            <p:cNvSpPr>
              <a:spLocks noChangeShapeType="1"/>
            </p:cNvSpPr>
            <p:nvPr/>
          </p:nvSpPr>
          <p:spPr bwMode="auto">
            <a:xfrm>
              <a:off x="5577" y="10020"/>
              <a:ext cx="2940" cy="1092"/>
            </a:xfrm>
            <a:prstGeom prst="line">
              <a:avLst/>
            </a:prstGeom>
            <a:noFill/>
            <a:ln w="9525">
              <a:solidFill>
                <a:srgbClr val="FFFF00"/>
              </a:solidFill>
              <a:round/>
              <a:headEnd type="triangle" w="med" len="med"/>
              <a:tailEnd type="triangle" w="med" len="med"/>
            </a:ln>
            <a:effectLst/>
          </p:spPr>
          <p:txBody>
            <a:bodyPr/>
            <a:lstStyle/>
            <a:p>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第三章</a:t>
            </a:r>
            <a:r>
              <a:rPr lang="en-US" altLang="zh-CN" dirty="0" smtClean="0"/>
              <a:t/>
            </a:r>
            <a:br>
              <a:rPr lang="en-US" altLang="zh-CN" dirty="0" smtClean="0"/>
            </a:br>
            <a:r>
              <a:rPr lang="en-US" altLang="zh-CN" dirty="0" smtClean="0"/>
              <a:t>ITIL</a:t>
            </a:r>
            <a:r>
              <a:rPr lang="zh-CN" altLang="en-US" dirty="0"/>
              <a:t>，</a:t>
            </a:r>
            <a:r>
              <a:rPr lang="en-US" altLang="zh-CN" dirty="0"/>
              <a:t>IT</a:t>
            </a:r>
            <a:r>
              <a:rPr lang="zh-CN" altLang="en-US" dirty="0"/>
              <a:t>服务管理的最佳实践 </a:t>
            </a:r>
          </a:p>
        </p:txBody>
      </p:sp>
      <p:sp>
        <p:nvSpPr>
          <p:cNvPr id="93189" name="Rectangle 5"/>
          <p:cNvSpPr>
            <a:spLocks noGrp="1" noChangeArrowheads="1"/>
          </p:cNvSpPr>
          <p:nvPr>
            <p:ph type="body" idx="1"/>
          </p:nvPr>
        </p:nvSpPr>
        <p:spPr/>
        <p:txBody>
          <a:bodyPr/>
          <a:lstStyle/>
          <a:p>
            <a:r>
              <a:rPr lang="en-US" altLang="zh-CN" dirty="0"/>
              <a:t>ITIL</a:t>
            </a:r>
            <a:r>
              <a:rPr lang="zh-CN" altLang="en-US" dirty="0"/>
              <a:t>的基本概念与主要内容  </a:t>
            </a:r>
          </a:p>
          <a:p>
            <a:r>
              <a:rPr lang="en-US" altLang="zh-CN" dirty="0"/>
              <a:t>ITIL</a:t>
            </a:r>
            <a:r>
              <a:rPr lang="zh-CN" altLang="en-US" dirty="0"/>
              <a:t>与现有</a:t>
            </a:r>
            <a:r>
              <a:rPr lang="en-US" altLang="zh-CN" dirty="0"/>
              <a:t>IT</a:t>
            </a:r>
            <a:r>
              <a:rPr lang="zh-CN" altLang="en-US" dirty="0"/>
              <a:t>服务管理模型的关系 </a:t>
            </a:r>
          </a:p>
          <a:p>
            <a:r>
              <a:rPr lang="zh-CN" altLang="en-US" dirty="0"/>
              <a:t>最佳实践的种类、内涵与本质 </a:t>
            </a:r>
          </a:p>
          <a:p>
            <a:r>
              <a:rPr lang="zh-CN" altLang="en-US" dirty="0"/>
              <a:t>利用</a:t>
            </a:r>
            <a:r>
              <a:rPr lang="en-US" altLang="zh-CN" dirty="0"/>
              <a:t>ITIL</a:t>
            </a:r>
            <a:r>
              <a:rPr lang="zh-CN" altLang="en-US" dirty="0"/>
              <a:t>设计企业</a:t>
            </a:r>
            <a:r>
              <a:rPr lang="en-US" altLang="zh-CN" dirty="0"/>
              <a:t>IT</a:t>
            </a:r>
            <a:r>
              <a:rPr lang="zh-CN" altLang="en-US" dirty="0"/>
              <a:t>服务管理模型的基本原则与方法 </a:t>
            </a:r>
          </a:p>
          <a:p>
            <a:endParaRPr lang="zh-CN" altLang="en-US"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zh-CN" altLang="en-US"/>
              <a:t>三层次客户机</a:t>
            </a:r>
            <a:r>
              <a:rPr lang="en-US" altLang="zh-CN"/>
              <a:t>/</a:t>
            </a:r>
            <a:r>
              <a:rPr lang="zh-CN" altLang="en-US"/>
              <a:t>服务器结构</a:t>
            </a:r>
          </a:p>
        </p:txBody>
      </p:sp>
      <p:grpSp>
        <p:nvGrpSpPr>
          <p:cNvPr id="2" name="Group 4"/>
          <p:cNvGrpSpPr>
            <a:grpSpLocks/>
          </p:cNvGrpSpPr>
          <p:nvPr/>
        </p:nvGrpSpPr>
        <p:grpSpPr bwMode="auto">
          <a:xfrm>
            <a:off x="762000" y="1676400"/>
            <a:ext cx="7772400" cy="4572000"/>
            <a:chOff x="3057" y="12516"/>
            <a:chExt cx="6510" cy="3900"/>
          </a:xfrm>
        </p:grpSpPr>
        <p:grpSp>
          <p:nvGrpSpPr>
            <p:cNvPr id="3" name="Group 5"/>
            <p:cNvGrpSpPr>
              <a:grpSpLocks/>
            </p:cNvGrpSpPr>
            <p:nvPr/>
          </p:nvGrpSpPr>
          <p:grpSpPr bwMode="auto">
            <a:xfrm>
              <a:off x="3057" y="12516"/>
              <a:ext cx="6510" cy="3900"/>
              <a:chOff x="2217" y="12516"/>
              <a:chExt cx="6510" cy="3900"/>
            </a:xfrm>
          </p:grpSpPr>
          <p:sp>
            <p:nvSpPr>
              <p:cNvPr id="116742" name="Rectangle 6"/>
              <p:cNvSpPr>
                <a:spLocks noChangeArrowheads="1"/>
              </p:cNvSpPr>
              <p:nvPr/>
            </p:nvSpPr>
            <p:spPr bwMode="auto">
              <a:xfrm>
                <a:off x="3687" y="12516"/>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WEB</a:t>
                </a:r>
              </a:p>
              <a:p>
                <a:pPr algn="ctr" eaLnBrk="0" hangingPunct="0"/>
                <a:r>
                  <a:rPr lang="zh-CN" altLang="en-US">
                    <a:solidFill>
                      <a:schemeClr val="accent1"/>
                    </a:solidFill>
                    <a:latin typeface="Times New Roman" pitchFamily="18" charset="0"/>
                  </a:rPr>
                  <a:t>服务器</a:t>
                </a:r>
              </a:p>
            </p:txBody>
          </p:sp>
          <p:sp>
            <p:nvSpPr>
              <p:cNvPr id="116743" name="Rectangle 7"/>
              <p:cNvSpPr>
                <a:spLocks noChangeArrowheads="1"/>
              </p:cNvSpPr>
              <p:nvPr/>
            </p:nvSpPr>
            <p:spPr bwMode="auto">
              <a:xfrm>
                <a:off x="6102" y="12516"/>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en-US" altLang="zh-CN">
                    <a:solidFill>
                      <a:schemeClr val="accent1"/>
                    </a:solidFill>
                    <a:latin typeface="Times New Roman" pitchFamily="18" charset="0"/>
                  </a:rPr>
                  <a:t>DB</a:t>
                </a:r>
              </a:p>
              <a:p>
                <a:pPr algn="ctr" eaLnBrk="0" hangingPunct="0"/>
                <a:r>
                  <a:rPr lang="zh-CN" altLang="en-US">
                    <a:solidFill>
                      <a:schemeClr val="accent1"/>
                    </a:solidFill>
                    <a:latin typeface="Times New Roman" pitchFamily="18" charset="0"/>
                  </a:rPr>
                  <a:t>服务器</a:t>
                </a:r>
              </a:p>
            </p:txBody>
          </p:sp>
          <p:sp>
            <p:nvSpPr>
              <p:cNvPr id="116744" name="Rectangle 8"/>
              <p:cNvSpPr>
                <a:spLocks noChangeArrowheads="1"/>
              </p:cNvSpPr>
              <p:nvPr/>
            </p:nvSpPr>
            <p:spPr bwMode="auto">
              <a:xfrm>
                <a:off x="2217" y="15948"/>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客户机1</a:t>
                </a:r>
              </a:p>
            </p:txBody>
          </p:sp>
          <p:sp>
            <p:nvSpPr>
              <p:cNvPr id="116745" name="Rectangle 9"/>
              <p:cNvSpPr>
                <a:spLocks noChangeArrowheads="1"/>
              </p:cNvSpPr>
              <p:nvPr/>
            </p:nvSpPr>
            <p:spPr bwMode="auto">
              <a:xfrm>
                <a:off x="4002" y="15948"/>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客户机2</a:t>
                </a:r>
              </a:p>
            </p:txBody>
          </p:sp>
          <p:sp>
            <p:nvSpPr>
              <p:cNvPr id="116746" name="Rectangle 10"/>
              <p:cNvSpPr>
                <a:spLocks noChangeArrowheads="1"/>
              </p:cNvSpPr>
              <p:nvPr/>
            </p:nvSpPr>
            <p:spPr bwMode="auto">
              <a:xfrm>
                <a:off x="5787" y="15948"/>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客户机3</a:t>
                </a:r>
              </a:p>
            </p:txBody>
          </p:sp>
          <p:sp>
            <p:nvSpPr>
              <p:cNvPr id="116747" name="Rectangle 11"/>
              <p:cNvSpPr>
                <a:spLocks noChangeArrowheads="1"/>
              </p:cNvSpPr>
              <p:nvPr/>
            </p:nvSpPr>
            <p:spPr bwMode="auto">
              <a:xfrm>
                <a:off x="7467" y="15948"/>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客户机</a:t>
                </a:r>
                <a:r>
                  <a:rPr lang="en-US" altLang="zh-CN">
                    <a:solidFill>
                      <a:schemeClr val="accent1"/>
                    </a:solidFill>
                    <a:latin typeface="Times New Roman" pitchFamily="18" charset="0"/>
                  </a:rPr>
                  <a:t>N</a:t>
                </a:r>
              </a:p>
            </p:txBody>
          </p:sp>
          <p:sp>
            <p:nvSpPr>
              <p:cNvPr id="116748" name="Rectangle 12"/>
              <p:cNvSpPr>
                <a:spLocks noChangeArrowheads="1"/>
              </p:cNvSpPr>
              <p:nvPr/>
            </p:nvSpPr>
            <p:spPr bwMode="auto">
              <a:xfrm>
                <a:off x="4947" y="14076"/>
                <a:ext cx="1260" cy="624"/>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集线器</a:t>
                </a:r>
              </a:p>
            </p:txBody>
          </p:sp>
        </p:grpSp>
        <p:sp>
          <p:nvSpPr>
            <p:cNvPr id="116749" name="Line 13"/>
            <p:cNvSpPr>
              <a:spLocks noChangeShapeType="1"/>
            </p:cNvSpPr>
            <p:nvPr/>
          </p:nvSpPr>
          <p:spPr bwMode="auto">
            <a:xfrm>
              <a:off x="5262" y="13296"/>
              <a:ext cx="840" cy="78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6750" name="Line 14"/>
            <p:cNvSpPr>
              <a:spLocks noChangeShapeType="1"/>
            </p:cNvSpPr>
            <p:nvPr/>
          </p:nvSpPr>
          <p:spPr bwMode="auto">
            <a:xfrm flipH="1">
              <a:off x="6417" y="13296"/>
              <a:ext cx="1155" cy="78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6751" name="Line 15"/>
            <p:cNvSpPr>
              <a:spLocks noChangeShapeType="1"/>
            </p:cNvSpPr>
            <p:nvPr/>
          </p:nvSpPr>
          <p:spPr bwMode="auto">
            <a:xfrm flipV="1">
              <a:off x="3582" y="14700"/>
              <a:ext cx="252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6752" name="Line 16"/>
            <p:cNvSpPr>
              <a:spLocks noChangeShapeType="1"/>
            </p:cNvSpPr>
            <p:nvPr/>
          </p:nvSpPr>
          <p:spPr bwMode="auto">
            <a:xfrm flipH="1">
              <a:off x="5472" y="14700"/>
              <a:ext cx="84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6753" name="Line 17"/>
            <p:cNvSpPr>
              <a:spLocks noChangeShapeType="1"/>
            </p:cNvSpPr>
            <p:nvPr/>
          </p:nvSpPr>
          <p:spPr bwMode="auto">
            <a:xfrm>
              <a:off x="6522" y="14700"/>
              <a:ext cx="63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16754" name="Line 18"/>
            <p:cNvSpPr>
              <a:spLocks noChangeShapeType="1"/>
            </p:cNvSpPr>
            <p:nvPr/>
          </p:nvSpPr>
          <p:spPr bwMode="auto">
            <a:xfrm>
              <a:off x="6732" y="14700"/>
              <a:ext cx="2100" cy="1248"/>
            </a:xfrm>
            <a:prstGeom prst="line">
              <a:avLst/>
            </a:prstGeom>
            <a:noFill/>
            <a:ln w="9525">
              <a:solidFill>
                <a:srgbClr val="FFFF00"/>
              </a:solidFill>
              <a:round/>
              <a:headEnd type="triangle" w="med" len="med"/>
              <a:tailEnd type="triangle" w="med" len="med"/>
            </a:ln>
            <a:effectLst/>
          </p:spPr>
          <p:txBody>
            <a:bodyPr/>
            <a:lstStyle/>
            <a:p>
              <a:endParaRPr lang="zh-CN" altLang="en-US"/>
            </a:p>
          </p:txBody>
        </p:sp>
      </p:gr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zh-CN" altLang="en-US">
                <a:latin typeface="Times New Roman" pitchFamily="18" charset="0"/>
              </a:rPr>
              <a:t>四层</a:t>
            </a:r>
            <a:r>
              <a:rPr lang="en-US" altLang="zh-CN">
                <a:latin typeface="Times New Roman" pitchFamily="18" charset="0"/>
                <a:cs typeface="Times New Roman" pitchFamily="18" charset="0"/>
              </a:rPr>
              <a:t>IT</a:t>
            </a:r>
            <a:r>
              <a:rPr lang="zh-CN" altLang="en-US">
                <a:latin typeface="Times New Roman" pitchFamily="18" charset="0"/>
              </a:rPr>
              <a:t>架构</a:t>
            </a:r>
            <a:r>
              <a:rPr lang="zh-CN" altLang="en-US"/>
              <a:t> </a:t>
            </a:r>
          </a:p>
        </p:txBody>
      </p:sp>
      <p:grpSp>
        <p:nvGrpSpPr>
          <p:cNvPr id="2" name="Group 4"/>
          <p:cNvGrpSpPr>
            <a:grpSpLocks/>
          </p:cNvGrpSpPr>
          <p:nvPr/>
        </p:nvGrpSpPr>
        <p:grpSpPr bwMode="auto">
          <a:xfrm>
            <a:off x="685800" y="1981200"/>
            <a:ext cx="7543800" cy="3276600"/>
            <a:chOff x="1902" y="12360"/>
            <a:chExt cx="8505" cy="2184"/>
          </a:xfrm>
        </p:grpSpPr>
        <p:grpSp>
          <p:nvGrpSpPr>
            <p:cNvPr id="3" name="Group 5"/>
            <p:cNvGrpSpPr>
              <a:grpSpLocks/>
            </p:cNvGrpSpPr>
            <p:nvPr/>
          </p:nvGrpSpPr>
          <p:grpSpPr bwMode="auto">
            <a:xfrm>
              <a:off x="1902" y="12360"/>
              <a:ext cx="8505" cy="2184"/>
              <a:chOff x="1902" y="12360"/>
              <a:chExt cx="8505" cy="2184"/>
            </a:xfrm>
          </p:grpSpPr>
          <p:sp>
            <p:nvSpPr>
              <p:cNvPr id="117766" name="Rectangle 6"/>
              <p:cNvSpPr>
                <a:spLocks noChangeArrowheads="1"/>
              </p:cNvSpPr>
              <p:nvPr/>
            </p:nvSpPr>
            <p:spPr bwMode="auto">
              <a:xfrm>
                <a:off x="1902" y="12360"/>
                <a:ext cx="1680" cy="2184"/>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Presentation Tier</a:t>
                </a:r>
              </a:p>
              <a:p>
                <a:pPr algn="just" eaLnBrk="0" hangingPunct="0"/>
                <a:endParaRPr lang="en-US" altLang="zh-CN">
                  <a:solidFill>
                    <a:schemeClr val="accent1"/>
                  </a:solidFill>
                  <a:latin typeface="Times New Roman" pitchFamily="18" charset="0"/>
                </a:endParaRPr>
              </a:p>
              <a:p>
                <a:pPr algn="just" eaLnBrk="0" hangingPunct="0"/>
                <a:r>
                  <a:rPr lang="en-US" altLang="zh-CN">
                    <a:solidFill>
                      <a:schemeClr val="accent1"/>
                    </a:solidFill>
                    <a:latin typeface="Times New Roman" pitchFamily="18" charset="0"/>
                  </a:rPr>
                  <a:t>(Web Browser)</a:t>
                </a:r>
              </a:p>
            </p:txBody>
          </p:sp>
          <p:sp>
            <p:nvSpPr>
              <p:cNvPr id="117767" name="Rectangle 7"/>
              <p:cNvSpPr>
                <a:spLocks noChangeArrowheads="1"/>
              </p:cNvSpPr>
              <p:nvPr/>
            </p:nvSpPr>
            <p:spPr bwMode="auto">
              <a:xfrm>
                <a:off x="4317" y="12360"/>
                <a:ext cx="1680" cy="2184"/>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Web Server Tier</a:t>
                </a:r>
              </a:p>
              <a:p>
                <a:pPr algn="just" eaLnBrk="0" hangingPunct="0"/>
                <a:endParaRPr lang="en-US" altLang="zh-CN">
                  <a:solidFill>
                    <a:schemeClr val="accent1"/>
                  </a:solidFill>
                  <a:latin typeface="Times New Roman" pitchFamily="18" charset="0"/>
                </a:endParaRPr>
              </a:p>
              <a:p>
                <a:pPr algn="just" eaLnBrk="0" hangingPunct="0"/>
                <a:endParaRPr lang="en-US" altLang="zh-CN">
                  <a:solidFill>
                    <a:schemeClr val="accent1"/>
                  </a:solidFill>
                  <a:latin typeface="Times New Roman" pitchFamily="18" charset="0"/>
                </a:endParaRPr>
              </a:p>
              <a:p>
                <a:pPr algn="just" eaLnBrk="0" hangingPunct="0"/>
                <a:r>
                  <a:rPr lang="en-US" altLang="zh-CN">
                    <a:solidFill>
                      <a:schemeClr val="accent1"/>
                    </a:solidFill>
                    <a:latin typeface="Times New Roman" pitchFamily="18" charset="0"/>
                  </a:rPr>
                  <a:t>(Web Server)</a:t>
                </a:r>
              </a:p>
            </p:txBody>
          </p:sp>
          <p:sp>
            <p:nvSpPr>
              <p:cNvPr id="117768" name="Rectangle 8"/>
              <p:cNvSpPr>
                <a:spLocks noChangeArrowheads="1"/>
              </p:cNvSpPr>
              <p:nvPr/>
            </p:nvSpPr>
            <p:spPr bwMode="auto">
              <a:xfrm>
                <a:off x="6522" y="12360"/>
                <a:ext cx="1680" cy="2184"/>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Application Server Tier</a:t>
                </a:r>
              </a:p>
              <a:p>
                <a:pPr algn="just" eaLnBrk="0" hangingPunct="0"/>
                <a:r>
                  <a:rPr lang="en-US" altLang="zh-CN">
                    <a:solidFill>
                      <a:schemeClr val="accent1"/>
                    </a:solidFill>
                    <a:latin typeface="Times New Roman" pitchFamily="18" charset="0"/>
                  </a:rPr>
                  <a:t>(Application Server1)</a:t>
                </a:r>
              </a:p>
              <a:p>
                <a:pPr algn="just" eaLnBrk="0" hangingPunct="0"/>
                <a:r>
                  <a:rPr lang="en-US" altLang="zh-CN">
                    <a:solidFill>
                      <a:schemeClr val="accent1"/>
                    </a:solidFill>
                    <a:latin typeface="Times New Roman" pitchFamily="18" charset="0"/>
                  </a:rPr>
                  <a:t>(Application Server2)</a:t>
                </a:r>
              </a:p>
            </p:txBody>
          </p:sp>
          <p:sp>
            <p:nvSpPr>
              <p:cNvPr id="117769" name="Rectangle 9"/>
              <p:cNvSpPr>
                <a:spLocks noChangeArrowheads="1"/>
              </p:cNvSpPr>
              <p:nvPr/>
            </p:nvSpPr>
            <p:spPr bwMode="auto">
              <a:xfrm>
                <a:off x="8622" y="12360"/>
                <a:ext cx="1785" cy="2184"/>
              </a:xfrm>
              <a:prstGeom prst="rect">
                <a:avLst/>
              </a:prstGeom>
              <a:solidFill>
                <a:srgbClr val="FFFFFF"/>
              </a:solid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Data source Tier</a:t>
                </a:r>
              </a:p>
              <a:p>
                <a:pPr algn="just" eaLnBrk="0" hangingPunct="0"/>
                <a:endParaRPr lang="en-US" altLang="zh-CN">
                  <a:solidFill>
                    <a:schemeClr val="accent1"/>
                  </a:solidFill>
                  <a:latin typeface="Times New Roman" pitchFamily="18" charset="0"/>
                </a:endParaRPr>
              </a:p>
              <a:p>
                <a:pPr algn="just" eaLnBrk="0" hangingPunct="0"/>
                <a:r>
                  <a:rPr lang="en-US" altLang="zh-CN">
                    <a:solidFill>
                      <a:schemeClr val="accent1"/>
                    </a:solidFill>
                    <a:latin typeface="Times New Roman" pitchFamily="18" charset="0"/>
                  </a:rPr>
                  <a:t>(Database)</a:t>
                </a:r>
              </a:p>
              <a:p>
                <a:pPr algn="just" eaLnBrk="0" hangingPunct="0"/>
                <a:endParaRPr lang="en-US" altLang="zh-CN">
                  <a:solidFill>
                    <a:schemeClr val="accent1"/>
                  </a:solidFill>
                  <a:latin typeface="Times New Roman" pitchFamily="18" charset="0"/>
                </a:endParaRPr>
              </a:p>
              <a:p>
                <a:pPr algn="just" eaLnBrk="0" hangingPunct="0"/>
                <a:r>
                  <a:rPr lang="en-US" altLang="zh-CN">
                    <a:solidFill>
                      <a:schemeClr val="accent1"/>
                    </a:solidFill>
                    <a:latin typeface="Times New Roman" pitchFamily="18" charset="0"/>
                  </a:rPr>
                  <a:t>(data Warehouse)</a:t>
                </a:r>
              </a:p>
            </p:txBody>
          </p:sp>
          <p:sp>
            <p:nvSpPr>
              <p:cNvPr id="117770" name="Line 10"/>
              <p:cNvSpPr>
                <a:spLocks noChangeShapeType="1"/>
              </p:cNvSpPr>
              <p:nvPr/>
            </p:nvSpPr>
            <p:spPr bwMode="auto">
              <a:xfrm>
                <a:off x="3582" y="13527"/>
                <a:ext cx="73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7771" name="Line 11"/>
              <p:cNvSpPr>
                <a:spLocks noChangeShapeType="1"/>
              </p:cNvSpPr>
              <p:nvPr/>
            </p:nvSpPr>
            <p:spPr bwMode="auto">
              <a:xfrm>
                <a:off x="5997" y="13608"/>
                <a:ext cx="525"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7772" name="Line 12"/>
              <p:cNvSpPr>
                <a:spLocks noChangeShapeType="1"/>
              </p:cNvSpPr>
              <p:nvPr/>
            </p:nvSpPr>
            <p:spPr bwMode="auto">
              <a:xfrm flipV="1">
                <a:off x="8202" y="13296"/>
                <a:ext cx="525" cy="312"/>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7773" name="Line 13"/>
              <p:cNvSpPr>
                <a:spLocks noChangeShapeType="1"/>
              </p:cNvSpPr>
              <p:nvPr/>
            </p:nvSpPr>
            <p:spPr bwMode="auto">
              <a:xfrm>
                <a:off x="8202" y="13608"/>
                <a:ext cx="525" cy="312"/>
              </a:xfrm>
              <a:prstGeom prst="line">
                <a:avLst/>
              </a:prstGeom>
              <a:noFill/>
              <a:ln w="12700">
                <a:solidFill>
                  <a:srgbClr val="FFFF00"/>
                </a:solidFill>
                <a:round/>
                <a:headEnd type="triangle" w="med" len="med"/>
                <a:tailEnd type="triangle" w="med" len="med"/>
              </a:ln>
              <a:effectLst/>
            </p:spPr>
            <p:txBody>
              <a:bodyPr/>
              <a:lstStyle/>
              <a:p>
                <a:endParaRPr lang="zh-CN" altLang="en-US"/>
              </a:p>
            </p:txBody>
          </p:sp>
        </p:grpSp>
        <p:sp>
          <p:nvSpPr>
            <p:cNvPr id="117774" name="Rectangle 14"/>
            <p:cNvSpPr>
              <a:spLocks noChangeArrowheads="1"/>
            </p:cNvSpPr>
            <p:nvPr/>
          </p:nvSpPr>
          <p:spPr bwMode="auto">
            <a:xfrm>
              <a:off x="3477" y="12984"/>
              <a:ext cx="945" cy="468"/>
            </a:xfrm>
            <a:prstGeom prst="rect">
              <a:avLst/>
            </a:prstGeom>
            <a:noFill/>
            <a:ln w="12700">
              <a:solidFill>
                <a:srgbClr val="FFFF00"/>
              </a:solidFill>
              <a:miter lim="800000"/>
              <a:headEnd/>
              <a:tailEnd/>
            </a:ln>
            <a:effectLst/>
          </p:spPr>
          <p:txBody>
            <a:bodyPr/>
            <a:lstStyle/>
            <a:p>
              <a:pPr algn="just" eaLnBrk="0" hangingPunct="0"/>
              <a:r>
                <a:rPr lang="en-US" altLang="zh-CN">
                  <a:solidFill>
                    <a:schemeClr val="accent1"/>
                  </a:solidFill>
                  <a:latin typeface="Times New Roman" pitchFamily="18" charset="0"/>
                </a:rPr>
                <a:t>HTTP</a:t>
              </a:r>
            </a:p>
          </p:txBody>
        </p:sp>
      </p:gr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a:t>选择分层的</a:t>
            </a:r>
            <a:r>
              <a:rPr lang="en-US" altLang="zh-CN"/>
              <a:t>IT</a:t>
            </a:r>
            <a:r>
              <a:rPr lang="zh-CN" altLang="en-US"/>
              <a:t>架构的原则与方法</a:t>
            </a:r>
          </a:p>
        </p:txBody>
      </p:sp>
      <p:sp>
        <p:nvSpPr>
          <p:cNvPr id="107523" name="Rectangle 3"/>
          <p:cNvSpPr>
            <a:spLocks noGrp="1" noChangeArrowheads="1"/>
          </p:cNvSpPr>
          <p:nvPr>
            <p:ph type="body" idx="1"/>
          </p:nvPr>
        </p:nvSpPr>
        <p:spPr/>
        <p:txBody>
          <a:bodyPr/>
          <a:lstStyle/>
          <a:p>
            <a:r>
              <a:rPr lang="zh-CN" altLang="en-US"/>
              <a:t>层次的清晰和简洁性</a:t>
            </a:r>
          </a:p>
          <a:p>
            <a:r>
              <a:rPr lang="zh-CN" altLang="en-US"/>
              <a:t>易于实现性 </a:t>
            </a:r>
          </a:p>
          <a:p>
            <a:r>
              <a:rPr lang="zh-CN" altLang="en-US"/>
              <a:t>可升级和可扩充性 </a:t>
            </a:r>
          </a:p>
          <a:p>
            <a:r>
              <a:rPr lang="zh-CN" altLang="en-US"/>
              <a:t>有利于团队合作开发的原则 </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第十二章 </a:t>
            </a:r>
            <a:r>
              <a:rPr lang="en-US" altLang="zh-CN" dirty="0" smtClean="0"/>
              <a:t>IT</a:t>
            </a:r>
            <a:r>
              <a:rPr lang="zh-CN" altLang="en-US" dirty="0"/>
              <a:t>外包管理 </a:t>
            </a:r>
          </a:p>
        </p:txBody>
      </p:sp>
      <p:sp>
        <p:nvSpPr>
          <p:cNvPr id="93189" name="Rectangle 5"/>
          <p:cNvSpPr>
            <a:spLocks noGrp="1" noChangeArrowheads="1"/>
          </p:cNvSpPr>
          <p:nvPr>
            <p:ph type="body" idx="1"/>
          </p:nvPr>
        </p:nvSpPr>
        <p:spPr/>
        <p:txBody>
          <a:bodyPr/>
          <a:lstStyle/>
          <a:p>
            <a:r>
              <a:rPr lang="en-US" altLang="zh-CN"/>
              <a:t>IT</a:t>
            </a:r>
            <a:r>
              <a:rPr lang="zh-CN" altLang="en-US"/>
              <a:t>服务外包的本质及其主要特征</a:t>
            </a:r>
          </a:p>
          <a:p>
            <a:r>
              <a:rPr lang="zh-CN" altLang="en-US"/>
              <a:t>实施</a:t>
            </a:r>
            <a:r>
              <a:rPr lang="en-US" altLang="zh-CN"/>
              <a:t>IT</a:t>
            </a:r>
            <a:r>
              <a:rPr lang="zh-CN" altLang="en-US"/>
              <a:t>服务外包的步骤、方法 </a:t>
            </a:r>
          </a:p>
          <a:p>
            <a:r>
              <a:rPr lang="zh-CN" altLang="en-US"/>
              <a:t>标杆在</a:t>
            </a:r>
            <a:r>
              <a:rPr lang="en-US" altLang="zh-CN"/>
              <a:t>IT</a:t>
            </a:r>
            <a:r>
              <a:rPr lang="zh-CN" altLang="en-US"/>
              <a:t>服务外包管理中的具体应用 </a:t>
            </a:r>
          </a:p>
          <a:p>
            <a:endParaRPr lang="zh-CN" altLang="en-US"/>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sz="4000"/>
              <a:t>IT</a:t>
            </a:r>
            <a:r>
              <a:rPr lang="zh-CN" altLang="en-US" sz="4000"/>
              <a:t>服务外包的本质</a:t>
            </a:r>
          </a:p>
        </p:txBody>
      </p:sp>
      <p:sp>
        <p:nvSpPr>
          <p:cNvPr id="95235" name="Rectangle 3"/>
          <p:cNvSpPr>
            <a:spLocks noGrp="1" noChangeArrowheads="1"/>
          </p:cNvSpPr>
          <p:nvPr>
            <p:ph type="body" sz="half" idx="1"/>
          </p:nvPr>
        </p:nvSpPr>
        <p:spPr>
          <a:xfrm>
            <a:off x="455613" y="1598613"/>
            <a:ext cx="8220075" cy="4497387"/>
          </a:xfrm>
        </p:spPr>
        <p:txBody>
          <a:bodyPr/>
          <a:lstStyle/>
          <a:p>
            <a:pPr>
              <a:buFont typeface="Wingdings" pitchFamily="2" charset="2"/>
              <a:buNone/>
            </a:pPr>
            <a:r>
              <a:rPr lang="en-US" altLang="zh-CN" sz="2800"/>
              <a:t>    IT</a:t>
            </a:r>
            <a:r>
              <a:rPr lang="zh-CN" altLang="en-US" sz="2800"/>
              <a:t>服务外包（</a:t>
            </a:r>
            <a:r>
              <a:rPr lang="en-US" altLang="zh-CN" sz="2800"/>
              <a:t>IT Outsourcing Managed Service</a:t>
            </a:r>
            <a:r>
              <a:rPr lang="zh-CN" altLang="en-US" sz="2800"/>
              <a:t>）就是把企业和个人的信息化建设或维护工作的全部或部分交给专业化的</a:t>
            </a:r>
            <a:r>
              <a:rPr lang="en-US" altLang="zh-CN" sz="2800"/>
              <a:t>IT</a:t>
            </a:r>
            <a:r>
              <a:rPr lang="zh-CN" altLang="en-US" sz="2800"/>
              <a:t>服务公司来做。</a:t>
            </a:r>
          </a:p>
          <a:p>
            <a:endParaRPr lang="en-US" altLang="zh-CN" sz="280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zh-CN" sz="4000"/>
              <a:t>IT</a:t>
            </a:r>
            <a:r>
              <a:rPr lang="zh-CN" altLang="en-US" sz="4000"/>
              <a:t>服务外包的主要特征</a:t>
            </a:r>
          </a:p>
        </p:txBody>
      </p:sp>
      <p:sp>
        <p:nvSpPr>
          <p:cNvPr id="114691" name="Rectangle 3"/>
          <p:cNvSpPr>
            <a:spLocks noGrp="1" noChangeArrowheads="1"/>
          </p:cNvSpPr>
          <p:nvPr>
            <p:ph type="body" idx="1"/>
          </p:nvPr>
        </p:nvSpPr>
        <p:spPr/>
        <p:txBody>
          <a:bodyPr/>
          <a:lstStyle/>
          <a:p>
            <a:r>
              <a:rPr lang="zh-CN" altLang="en-US"/>
              <a:t>费用结构方面采用固定式服务费率计算，而不是一次性支付 </a:t>
            </a:r>
          </a:p>
          <a:p>
            <a:r>
              <a:rPr lang="zh-CN" altLang="en-US"/>
              <a:t>执行准则依据双方议定的服务水准协议（</a:t>
            </a:r>
            <a:r>
              <a:rPr lang="en-US" altLang="zh-CN"/>
              <a:t>SLA</a:t>
            </a:r>
            <a:r>
              <a:rPr lang="zh-CN" altLang="en-US"/>
              <a:t>） </a:t>
            </a:r>
          </a:p>
          <a:p>
            <a:r>
              <a:rPr lang="zh-CN" altLang="en-US"/>
              <a:t>合约期限一般较长 </a:t>
            </a:r>
          </a:p>
          <a:p>
            <a:r>
              <a:rPr lang="zh-CN" altLang="en-US"/>
              <a:t>以</a:t>
            </a:r>
            <a:r>
              <a:rPr lang="en-US" altLang="zh-CN"/>
              <a:t>IT</a:t>
            </a:r>
            <a:r>
              <a:rPr lang="zh-CN" altLang="en-US"/>
              <a:t>系统或系统之上的业务流程为外包对象</a:t>
            </a: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t>实施</a:t>
            </a:r>
            <a:r>
              <a:rPr lang="en-US" altLang="zh-CN"/>
              <a:t>IT</a:t>
            </a:r>
            <a:r>
              <a:rPr lang="zh-CN" altLang="en-US"/>
              <a:t>服务外包的步骤 </a:t>
            </a:r>
          </a:p>
        </p:txBody>
      </p:sp>
      <p:grpSp>
        <p:nvGrpSpPr>
          <p:cNvPr id="2" name="Group 185"/>
          <p:cNvGrpSpPr>
            <a:grpSpLocks/>
          </p:cNvGrpSpPr>
          <p:nvPr/>
        </p:nvGrpSpPr>
        <p:grpSpPr bwMode="auto">
          <a:xfrm>
            <a:off x="539750" y="2420938"/>
            <a:ext cx="7848600" cy="2808287"/>
            <a:chOff x="2007" y="8460"/>
            <a:chExt cx="7770" cy="2028"/>
          </a:xfrm>
        </p:grpSpPr>
        <p:sp>
          <p:nvSpPr>
            <p:cNvPr id="96442" name="Rectangle 186"/>
            <p:cNvSpPr>
              <a:spLocks noChangeArrowheads="1"/>
            </p:cNvSpPr>
            <p:nvPr/>
          </p:nvSpPr>
          <p:spPr bwMode="auto">
            <a:xfrm>
              <a:off x="2007" y="8460"/>
              <a:ext cx="1470" cy="624"/>
            </a:xfrm>
            <a:prstGeom prst="rect">
              <a:avLst/>
            </a:prstGeom>
            <a:solidFill>
              <a:srgbClr val="FFFFFF"/>
            </a:solidFill>
            <a:ln w="9525">
              <a:solidFill>
                <a:srgbClr val="FFFF00"/>
              </a:solidFill>
              <a:miter lim="800000"/>
              <a:headEnd/>
              <a:tailEnd/>
            </a:ln>
            <a:effectLst/>
          </p:spPr>
          <p:txBody>
            <a:bodyPr/>
            <a:lstStyle/>
            <a:p>
              <a:pPr algn="ctr"/>
              <a:r>
                <a:rPr lang="zh-CN" altLang="en-US">
                  <a:solidFill>
                    <a:schemeClr val="accent1"/>
                  </a:solidFill>
                  <a:latin typeface="Times New Roman" pitchFamily="18" charset="0"/>
                </a:rPr>
                <a:t>准备阶段</a:t>
              </a:r>
              <a:endParaRPr lang="zh-CN" altLang="en-US">
                <a:solidFill>
                  <a:schemeClr val="accent1"/>
                </a:solidFill>
              </a:endParaRPr>
            </a:p>
          </p:txBody>
        </p:sp>
        <p:sp>
          <p:nvSpPr>
            <p:cNvPr id="96443" name="Rectangle 187"/>
            <p:cNvSpPr>
              <a:spLocks noChangeArrowheads="1"/>
            </p:cNvSpPr>
            <p:nvPr/>
          </p:nvSpPr>
          <p:spPr bwMode="auto">
            <a:xfrm>
              <a:off x="4107" y="8460"/>
              <a:ext cx="1470" cy="624"/>
            </a:xfrm>
            <a:prstGeom prst="rect">
              <a:avLst/>
            </a:prstGeom>
            <a:solidFill>
              <a:srgbClr val="FFFFFF"/>
            </a:solidFill>
            <a:ln w="9525">
              <a:solidFill>
                <a:srgbClr val="FFFF00"/>
              </a:solidFill>
              <a:miter lim="800000"/>
              <a:headEnd/>
              <a:tailEnd/>
            </a:ln>
            <a:effectLst/>
          </p:spPr>
          <p:txBody>
            <a:bodyPr/>
            <a:lstStyle/>
            <a:p>
              <a:pPr algn="ctr"/>
              <a:r>
                <a:rPr lang="zh-CN" altLang="en-US">
                  <a:solidFill>
                    <a:schemeClr val="accent1"/>
                  </a:solidFill>
                  <a:latin typeface="Times New Roman" pitchFamily="18" charset="0"/>
                </a:rPr>
                <a:t>选择阶段</a:t>
              </a:r>
              <a:endParaRPr lang="zh-CN" altLang="en-US">
                <a:solidFill>
                  <a:schemeClr val="accent1"/>
                </a:solidFill>
              </a:endParaRPr>
            </a:p>
          </p:txBody>
        </p:sp>
        <p:sp>
          <p:nvSpPr>
            <p:cNvPr id="96444" name="Rectangle 188"/>
            <p:cNvSpPr>
              <a:spLocks noChangeArrowheads="1"/>
            </p:cNvSpPr>
            <p:nvPr/>
          </p:nvSpPr>
          <p:spPr bwMode="auto">
            <a:xfrm>
              <a:off x="6207" y="8460"/>
              <a:ext cx="1470" cy="624"/>
            </a:xfrm>
            <a:prstGeom prst="rect">
              <a:avLst/>
            </a:prstGeom>
            <a:solidFill>
              <a:srgbClr val="FFFFFF"/>
            </a:solidFill>
            <a:ln w="9525">
              <a:solidFill>
                <a:srgbClr val="FFFF00"/>
              </a:solidFill>
              <a:miter lim="800000"/>
              <a:headEnd/>
              <a:tailEnd/>
            </a:ln>
            <a:effectLst/>
          </p:spPr>
          <p:txBody>
            <a:bodyPr/>
            <a:lstStyle/>
            <a:p>
              <a:pPr algn="ctr"/>
              <a:r>
                <a:rPr lang="zh-CN" altLang="en-US">
                  <a:solidFill>
                    <a:schemeClr val="accent1"/>
                  </a:solidFill>
                  <a:latin typeface="Times New Roman" pitchFamily="18" charset="0"/>
                </a:rPr>
                <a:t>过渡阶段</a:t>
              </a:r>
              <a:endParaRPr lang="zh-CN" altLang="en-US">
                <a:solidFill>
                  <a:schemeClr val="accent1"/>
                </a:solidFill>
              </a:endParaRPr>
            </a:p>
          </p:txBody>
        </p:sp>
        <p:sp>
          <p:nvSpPr>
            <p:cNvPr id="96445" name="Rectangle 189"/>
            <p:cNvSpPr>
              <a:spLocks noChangeArrowheads="1"/>
            </p:cNvSpPr>
            <p:nvPr/>
          </p:nvSpPr>
          <p:spPr bwMode="auto">
            <a:xfrm>
              <a:off x="8307" y="8460"/>
              <a:ext cx="1470" cy="624"/>
            </a:xfrm>
            <a:prstGeom prst="rect">
              <a:avLst/>
            </a:prstGeom>
            <a:solidFill>
              <a:srgbClr val="FFFFFF"/>
            </a:solidFill>
            <a:ln w="9525">
              <a:solidFill>
                <a:srgbClr val="FFFF00"/>
              </a:solidFill>
              <a:miter lim="800000"/>
              <a:headEnd/>
              <a:tailEnd/>
            </a:ln>
            <a:effectLst/>
          </p:spPr>
          <p:txBody>
            <a:bodyPr/>
            <a:lstStyle/>
            <a:p>
              <a:pPr algn="ctr"/>
              <a:r>
                <a:rPr lang="zh-CN" altLang="en-US">
                  <a:solidFill>
                    <a:schemeClr val="accent1"/>
                  </a:solidFill>
                  <a:latin typeface="Times New Roman" pitchFamily="18" charset="0"/>
                </a:rPr>
                <a:t>实施与管理阶段</a:t>
              </a:r>
              <a:endParaRPr lang="zh-CN" altLang="en-US">
                <a:solidFill>
                  <a:schemeClr val="accent1"/>
                </a:solidFill>
              </a:endParaRPr>
            </a:p>
          </p:txBody>
        </p:sp>
        <p:sp>
          <p:nvSpPr>
            <p:cNvPr id="96446" name="Line 190"/>
            <p:cNvSpPr>
              <a:spLocks noChangeShapeType="1"/>
            </p:cNvSpPr>
            <p:nvPr/>
          </p:nvSpPr>
          <p:spPr bwMode="auto">
            <a:xfrm>
              <a:off x="3477" y="9067"/>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96447" name="Line 191"/>
            <p:cNvSpPr>
              <a:spLocks noChangeShapeType="1"/>
            </p:cNvSpPr>
            <p:nvPr/>
          </p:nvSpPr>
          <p:spPr bwMode="auto">
            <a:xfrm>
              <a:off x="5577" y="9084"/>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96448" name="Line 192"/>
            <p:cNvSpPr>
              <a:spLocks noChangeShapeType="1"/>
            </p:cNvSpPr>
            <p:nvPr/>
          </p:nvSpPr>
          <p:spPr bwMode="auto">
            <a:xfrm>
              <a:off x="7677" y="9084"/>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96449" name="Rectangle 193"/>
            <p:cNvSpPr>
              <a:spLocks noChangeArrowheads="1"/>
            </p:cNvSpPr>
            <p:nvPr/>
          </p:nvSpPr>
          <p:spPr bwMode="auto">
            <a:xfrm>
              <a:off x="2007" y="9079"/>
              <a:ext cx="1470" cy="1404"/>
            </a:xfrm>
            <a:prstGeom prst="rect">
              <a:avLst/>
            </a:prstGeom>
            <a:solidFill>
              <a:srgbClr val="FFFFFF"/>
            </a:solidFill>
            <a:ln w="9525">
              <a:solidFill>
                <a:srgbClr val="FFFF00"/>
              </a:solidFill>
              <a:miter lim="800000"/>
              <a:headEnd/>
              <a:tailEnd/>
            </a:ln>
            <a:effectLst/>
          </p:spPr>
          <p:txBody>
            <a:bodyPr/>
            <a:lstStyle/>
            <a:p>
              <a:pPr algn="just"/>
              <a:r>
                <a:rPr lang="zh-CN" altLang="en-US">
                  <a:solidFill>
                    <a:schemeClr val="accent1"/>
                  </a:solidFill>
                  <a:latin typeface="Times New Roman" pitchFamily="18" charset="0"/>
                </a:rPr>
                <a:t>进行外包需求分析并制定实施策略</a:t>
              </a:r>
              <a:endParaRPr lang="zh-CN" altLang="en-US">
                <a:solidFill>
                  <a:schemeClr val="accent1"/>
                </a:solidFill>
              </a:endParaRPr>
            </a:p>
          </p:txBody>
        </p:sp>
        <p:sp>
          <p:nvSpPr>
            <p:cNvPr id="96450" name="Rectangle 194"/>
            <p:cNvSpPr>
              <a:spLocks noChangeArrowheads="1"/>
            </p:cNvSpPr>
            <p:nvPr/>
          </p:nvSpPr>
          <p:spPr bwMode="auto">
            <a:xfrm>
              <a:off x="4107" y="9084"/>
              <a:ext cx="1470" cy="1404"/>
            </a:xfrm>
            <a:prstGeom prst="rect">
              <a:avLst/>
            </a:prstGeom>
            <a:solidFill>
              <a:srgbClr val="FFFFFF"/>
            </a:solidFill>
            <a:ln w="9525">
              <a:solidFill>
                <a:srgbClr val="FFFF00"/>
              </a:solidFill>
              <a:miter lim="800000"/>
              <a:headEnd/>
              <a:tailEnd/>
            </a:ln>
            <a:effectLst/>
          </p:spPr>
          <p:txBody>
            <a:bodyPr/>
            <a:lstStyle/>
            <a:p>
              <a:pPr algn="just"/>
              <a:r>
                <a:rPr lang="zh-CN" altLang="en-US">
                  <a:solidFill>
                    <a:schemeClr val="accent1"/>
                  </a:solidFill>
                  <a:latin typeface="Times New Roman" pitchFamily="18" charset="0"/>
                </a:rPr>
                <a:t>选择合适的外部供应商</a:t>
              </a:r>
              <a:r>
                <a:rPr lang="en-US" altLang="zh-CN">
                  <a:solidFill>
                    <a:schemeClr val="accent1"/>
                  </a:solidFill>
                  <a:latin typeface="Times New Roman" pitchFamily="18" charset="0"/>
                </a:rPr>
                <a:t>1.RFI</a:t>
              </a:r>
            </a:p>
            <a:p>
              <a:pPr algn="just"/>
              <a:r>
                <a:rPr lang="en-US" altLang="zh-CN">
                  <a:solidFill>
                    <a:schemeClr val="accent1"/>
                  </a:solidFill>
                  <a:latin typeface="Times New Roman" pitchFamily="18" charset="0"/>
                </a:rPr>
                <a:t>2.RFP</a:t>
              </a:r>
              <a:endParaRPr lang="en-US" altLang="zh-CN">
                <a:solidFill>
                  <a:schemeClr val="accent1"/>
                </a:solidFill>
              </a:endParaRPr>
            </a:p>
          </p:txBody>
        </p:sp>
        <p:sp>
          <p:nvSpPr>
            <p:cNvPr id="96451" name="Rectangle 195"/>
            <p:cNvSpPr>
              <a:spLocks noChangeArrowheads="1"/>
            </p:cNvSpPr>
            <p:nvPr/>
          </p:nvSpPr>
          <p:spPr bwMode="auto">
            <a:xfrm>
              <a:off x="6207" y="9084"/>
              <a:ext cx="1470" cy="1404"/>
            </a:xfrm>
            <a:prstGeom prst="rect">
              <a:avLst/>
            </a:prstGeom>
            <a:solidFill>
              <a:srgbClr val="FFFFFF"/>
            </a:solidFill>
            <a:ln w="9525">
              <a:solidFill>
                <a:srgbClr val="FFFF00"/>
              </a:solidFill>
              <a:miter lim="800000"/>
              <a:headEnd/>
              <a:tailEnd/>
            </a:ln>
            <a:effectLst/>
          </p:spPr>
          <p:txBody>
            <a:bodyPr/>
            <a:lstStyle/>
            <a:p>
              <a:pPr algn="just"/>
              <a:r>
                <a:rPr lang="en-US" altLang="zh-CN">
                  <a:solidFill>
                    <a:schemeClr val="accent1"/>
                  </a:solidFill>
                  <a:latin typeface="Times New Roman" pitchFamily="18" charset="0"/>
                </a:rPr>
                <a:t>1.</a:t>
              </a:r>
              <a:r>
                <a:rPr lang="zh-CN" altLang="en-US">
                  <a:solidFill>
                    <a:schemeClr val="accent1"/>
                  </a:solidFill>
                  <a:latin typeface="Times New Roman" pitchFamily="18" charset="0"/>
                </a:rPr>
                <a:t>人事过渡</a:t>
              </a:r>
            </a:p>
            <a:p>
              <a:pPr algn="just"/>
              <a:r>
                <a:rPr lang="en-US" altLang="zh-CN">
                  <a:solidFill>
                    <a:schemeClr val="accent1"/>
                  </a:solidFill>
                  <a:latin typeface="Times New Roman" pitchFamily="18" charset="0"/>
                </a:rPr>
                <a:t>2.</a:t>
              </a:r>
              <a:r>
                <a:rPr lang="zh-CN" altLang="en-US">
                  <a:solidFill>
                    <a:schemeClr val="accent1"/>
                  </a:solidFill>
                  <a:latin typeface="Times New Roman" pitchFamily="18" charset="0"/>
                </a:rPr>
                <a:t>资源交付</a:t>
              </a:r>
            </a:p>
            <a:p>
              <a:pPr algn="just"/>
              <a:r>
                <a:rPr lang="en-US" altLang="zh-CN">
                  <a:solidFill>
                    <a:schemeClr val="accent1"/>
                  </a:solidFill>
                  <a:latin typeface="Times New Roman" pitchFamily="18" charset="0"/>
                </a:rPr>
                <a:t>3.</a:t>
              </a:r>
              <a:r>
                <a:rPr lang="zh-CN" altLang="en-US">
                  <a:solidFill>
                    <a:schemeClr val="accent1"/>
                  </a:solidFill>
                  <a:latin typeface="Times New Roman" pitchFamily="18" charset="0"/>
                </a:rPr>
                <a:t>系统转换等</a:t>
              </a:r>
              <a:endParaRPr lang="zh-CN" altLang="en-US">
                <a:solidFill>
                  <a:schemeClr val="accent1"/>
                </a:solidFill>
              </a:endParaRPr>
            </a:p>
          </p:txBody>
        </p:sp>
        <p:sp>
          <p:nvSpPr>
            <p:cNvPr id="96452" name="Rectangle 196"/>
            <p:cNvSpPr>
              <a:spLocks noChangeArrowheads="1"/>
            </p:cNvSpPr>
            <p:nvPr/>
          </p:nvSpPr>
          <p:spPr bwMode="auto">
            <a:xfrm>
              <a:off x="8307" y="9084"/>
              <a:ext cx="1470" cy="1404"/>
            </a:xfrm>
            <a:prstGeom prst="rect">
              <a:avLst/>
            </a:prstGeom>
            <a:solidFill>
              <a:srgbClr val="FFFFFF"/>
            </a:solidFill>
            <a:ln w="9525">
              <a:solidFill>
                <a:srgbClr val="FFFF00"/>
              </a:solidFill>
              <a:miter lim="800000"/>
              <a:headEnd/>
              <a:tailEnd/>
            </a:ln>
            <a:effectLst/>
          </p:spPr>
          <p:txBody>
            <a:bodyPr/>
            <a:lstStyle/>
            <a:p>
              <a:pPr algn="just"/>
              <a:r>
                <a:rPr lang="zh-CN" altLang="en-US">
                  <a:solidFill>
                    <a:schemeClr val="accent1"/>
                  </a:solidFill>
                  <a:latin typeface="Times New Roman" pitchFamily="18" charset="0"/>
                </a:rPr>
                <a:t>对外包业务的随时监控与评估</a:t>
              </a:r>
              <a:endParaRPr lang="zh-CN" altLang="en-US">
                <a:solidFill>
                  <a:schemeClr val="accent1"/>
                </a:solidFill>
              </a:endParaRPr>
            </a:p>
          </p:txBody>
        </p:sp>
      </p:gr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zh-CN" altLang="en-US" b="1">
                <a:latin typeface="Times New Roman" pitchFamily="18" charset="0"/>
              </a:rPr>
              <a:t>准备阶段</a:t>
            </a:r>
            <a:r>
              <a:rPr lang="zh-CN" altLang="en-US"/>
              <a:t> </a:t>
            </a:r>
          </a:p>
        </p:txBody>
      </p:sp>
      <p:sp>
        <p:nvSpPr>
          <p:cNvPr id="109571" name="Rectangle 3"/>
          <p:cNvSpPr>
            <a:spLocks noGrp="1" noChangeArrowheads="1"/>
          </p:cNvSpPr>
          <p:nvPr>
            <p:ph type="body" idx="1"/>
          </p:nvPr>
        </p:nvSpPr>
        <p:spPr/>
        <p:txBody>
          <a:bodyPr/>
          <a:lstStyle/>
          <a:p>
            <a:r>
              <a:rPr lang="zh-CN" altLang="en-US">
                <a:latin typeface="Times New Roman" pitchFamily="18" charset="0"/>
              </a:rPr>
              <a:t>准备阶段是</a:t>
            </a:r>
            <a:r>
              <a:rPr lang="en-US" altLang="zh-CN">
                <a:latin typeface="Times New Roman" pitchFamily="18" charset="0"/>
                <a:cs typeface="Times New Roman" pitchFamily="18" charset="0"/>
              </a:rPr>
              <a:t>IT</a:t>
            </a:r>
            <a:r>
              <a:rPr lang="zh-CN" altLang="en-US">
                <a:latin typeface="Times New Roman" pitchFamily="18" charset="0"/>
              </a:rPr>
              <a:t>外包服务的最初阶段，有时又称为需求分析阶段，主要工作是确定外包的需求并制定实施的策略。它开始于识别外包需求、问题或机会，结束于信息征询函（</a:t>
            </a:r>
            <a:r>
              <a:rPr lang="en-US" altLang="zh-CN">
                <a:latin typeface="Times New Roman" pitchFamily="18" charset="0"/>
                <a:cs typeface="Times New Roman" pitchFamily="18" charset="0"/>
              </a:rPr>
              <a:t>RFI</a:t>
            </a:r>
            <a:r>
              <a:rPr lang="en-US" altLang="zh-CN">
                <a:latin typeface="Times New Roman" pitchFamily="18" charset="0"/>
              </a:rPr>
              <a:t>，</a:t>
            </a:r>
            <a:r>
              <a:rPr lang="en-US" altLang="zh-CN">
                <a:latin typeface="Times New Roman" pitchFamily="18" charset="0"/>
                <a:cs typeface="Times New Roman" pitchFamily="18" charset="0"/>
              </a:rPr>
              <a:t>Request For Information</a:t>
            </a:r>
            <a:r>
              <a:rPr lang="en-US" altLang="zh-CN">
                <a:latin typeface="Times New Roman" pitchFamily="18" charset="0"/>
              </a:rPr>
              <a:t>）</a:t>
            </a:r>
            <a:r>
              <a:rPr lang="zh-CN" altLang="en-US">
                <a:latin typeface="Times New Roman" pitchFamily="18" charset="0"/>
              </a:rPr>
              <a:t>的发布。</a:t>
            </a:r>
            <a:r>
              <a:rPr lang="zh-CN" altLang="en-US"/>
              <a:t> </a:t>
            </a: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zh-CN" altLang="en-US" b="1">
                <a:latin typeface="Times New Roman" pitchFamily="18" charset="0"/>
              </a:rPr>
              <a:t>选择阶段</a:t>
            </a:r>
            <a:r>
              <a:rPr lang="zh-CN" altLang="en-US"/>
              <a:t> </a:t>
            </a:r>
          </a:p>
        </p:txBody>
      </p:sp>
      <p:grpSp>
        <p:nvGrpSpPr>
          <p:cNvPr id="2" name="Group 4"/>
          <p:cNvGrpSpPr>
            <a:grpSpLocks/>
          </p:cNvGrpSpPr>
          <p:nvPr/>
        </p:nvGrpSpPr>
        <p:grpSpPr bwMode="auto">
          <a:xfrm>
            <a:off x="457200" y="2133600"/>
            <a:ext cx="8382000" cy="3200400"/>
            <a:chOff x="2112" y="6276"/>
            <a:chExt cx="7770" cy="2808"/>
          </a:xfrm>
        </p:grpSpPr>
        <p:sp>
          <p:nvSpPr>
            <p:cNvPr id="110597" name="Rectangle 5"/>
            <p:cNvSpPr>
              <a:spLocks noChangeArrowheads="1"/>
            </p:cNvSpPr>
            <p:nvPr/>
          </p:nvSpPr>
          <p:spPr bwMode="auto">
            <a:xfrm>
              <a:off x="2112" y="6276"/>
              <a:ext cx="147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制定并发布</a:t>
              </a:r>
            </a:p>
            <a:p>
              <a:pPr algn="ctr" eaLnBrk="0" hangingPunct="0"/>
              <a:r>
                <a:rPr lang="en-US" altLang="zh-CN" sz="1600">
                  <a:solidFill>
                    <a:schemeClr val="accent1"/>
                  </a:solidFill>
                  <a:latin typeface="Times New Roman" pitchFamily="18" charset="0"/>
                </a:rPr>
                <a:t>RFI</a:t>
              </a:r>
              <a:r>
                <a:rPr lang="zh-CN" altLang="en-US" sz="1600">
                  <a:solidFill>
                    <a:schemeClr val="accent1"/>
                  </a:solidFill>
                  <a:latin typeface="Times New Roman" pitchFamily="18" charset="0"/>
                </a:rPr>
                <a:t>阶段</a:t>
              </a:r>
            </a:p>
          </p:txBody>
        </p:sp>
        <p:sp>
          <p:nvSpPr>
            <p:cNvPr id="110598" name="Rectangle 6"/>
            <p:cNvSpPr>
              <a:spLocks noChangeArrowheads="1"/>
            </p:cNvSpPr>
            <p:nvPr/>
          </p:nvSpPr>
          <p:spPr bwMode="auto">
            <a:xfrm>
              <a:off x="4212" y="6276"/>
              <a:ext cx="147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制定并发布</a:t>
              </a:r>
            </a:p>
            <a:p>
              <a:pPr algn="ctr" eaLnBrk="0" hangingPunct="0"/>
              <a:r>
                <a:rPr lang="en-US" altLang="zh-CN" sz="1600">
                  <a:solidFill>
                    <a:schemeClr val="accent1"/>
                  </a:solidFill>
                  <a:latin typeface="Times New Roman" pitchFamily="18" charset="0"/>
                </a:rPr>
                <a:t>RFP</a:t>
              </a:r>
              <a:r>
                <a:rPr lang="zh-CN" altLang="en-US" sz="1600">
                  <a:solidFill>
                    <a:schemeClr val="accent1"/>
                  </a:solidFill>
                  <a:latin typeface="Times New Roman" pitchFamily="18" charset="0"/>
                </a:rPr>
                <a:t>阶段</a:t>
              </a:r>
            </a:p>
          </p:txBody>
        </p:sp>
        <p:sp>
          <p:nvSpPr>
            <p:cNvPr id="110599" name="Rectangle 7"/>
            <p:cNvSpPr>
              <a:spLocks noChangeArrowheads="1"/>
            </p:cNvSpPr>
            <p:nvPr/>
          </p:nvSpPr>
          <p:spPr bwMode="auto">
            <a:xfrm>
              <a:off x="6312" y="6276"/>
              <a:ext cx="147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征集</a:t>
              </a:r>
            </a:p>
            <a:p>
              <a:pPr algn="ctr" eaLnBrk="0" hangingPunct="0"/>
              <a:r>
                <a:rPr lang="zh-CN" altLang="en-US" sz="1600">
                  <a:solidFill>
                    <a:schemeClr val="accent1"/>
                  </a:solidFill>
                  <a:latin typeface="Times New Roman" pitchFamily="18" charset="0"/>
                </a:rPr>
                <a:t>申请书阶段</a:t>
              </a:r>
            </a:p>
          </p:txBody>
        </p:sp>
        <p:sp>
          <p:nvSpPr>
            <p:cNvPr id="110600" name="Rectangle 8"/>
            <p:cNvSpPr>
              <a:spLocks noChangeArrowheads="1"/>
            </p:cNvSpPr>
            <p:nvPr/>
          </p:nvSpPr>
          <p:spPr bwMode="auto">
            <a:xfrm>
              <a:off x="8412" y="6276"/>
              <a:ext cx="147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决策</a:t>
              </a:r>
            </a:p>
            <a:p>
              <a:pPr algn="ctr" eaLnBrk="0" hangingPunct="0"/>
              <a:r>
                <a:rPr lang="zh-CN" altLang="en-US" sz="1600">
                  <a:solidFill>
                    <a:schemeClr val="accent1"/>
                  </a:solidFill>
                  <a:latin typeface="Times New Roman" pitchFamily="18" charset="0"/>
                </a:rPr>
                <a:t>阶段</a:t>
              </a:r>
            </a:p>
          </p:txBody>
        </p:sp>
        <p:sp>
          <p:nvSpPr>
            <p:cNvPr id="110601" name="Line 9"/>
            <p:cNvSpPr>
              <a:spLocks noChangeShapeType="1"/>
            </p:cNvSpPr>
            <p:nvPr/>
          </p:nvSpPr>
          <p:spPr bwMode="auto">
            <a:xfrm>
              <a:off x="3582" y="7054"/>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110602" name="Line 10"/>
            <p:cNvSpPr>
              <a:spLocks noChangeShapeType="1"/>
            </p:cNvSpPr>
            <p:nvPr/>
          </p:nvSpPr>
          <p:spPr bwMode="auto">
            <a:xfrm>
              <a:off x="5682" y="7056"/>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110603" name="Line 11"/>
            <p:cNvSpPr>
              <a:spLocks noChangeShapeType="1"/>
            </p:cNvSpPr>
            <p:nvPr/>
          </p:nvSpPr>
          <p:spPr bwMode="auto">
            <a:xfrm>
              <a:off x="7782" y="7056"/>
              <a:ext cx="630" cy="0"/>
            </a:xfrm>
            <a:prstGeom prst="line">
              <a:avLst/>
            </a:prstGeom>
            <a:noFill/>
            <a:ln w="9525">
              <a:solidFill>
                <a:srgbClr val="FFFF00"/>
              </a:solidFill>
              <a:round/>
              <a:headEnd/>
              <a:tailEnd type="triangle" w="med" len="med"/>
            </a:ln>
            <a:effectLst/>
          </p:spPr>
          <p:txBody>
            <a:bodyPr/>
            <a:lstStyle/>
            <a:p>
              <a:endParaRPr lang="zh-CN" altLang="en-US"/>
            </a:p>
          </p:txBody>
        </p:sp>
        <p:sp>
          <p:nvSpPr>
            <p:cNvPr id="110604" name="Rectangle 12"/>
            <p:cNvSpPr>
              <a:spLocks noChangeArrowheads="1"/>
            </p:cNvSpPr>
            <p:nvPr/>
          </p:nvSpPr>
          <p:spPr bwMode="auto">
            <a:xfrm>
              <a:off x="2112" y="7051"/>
              <a:ext cx="1470" cy="202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制定并发布</a:t>
              </a:r>
              <a:r>
                <a:rPr lang="en-US" altLang="zh-CN" sz="1600">
                  <a:solidFill>
                    <a:schemeClr val="accent1"/>
                  </a:solidFill>
                  <a:latin typeface="Times New Roman" pitchFamily="18" charset="0"/>
                </a:rPr>
                <a:t>RFI（</a:t>
              </a:r>
              <a:r>
                <a:rPr lang="zh-CN" altLang="en-US" sz="1600">
                  <a:solidFill>
                    <a:schemeClr val="accent1"/>
                  </a:solidFill>
                  <a:latin typeface="Times New Roman" pitchFamily="18" charset="0"/>
                </a:rPr>
                <a:t>信息征询函），识别潜在外包服务商</a:t>
              </a:r>
            </a:p>
          </p:txBody>
        </p:sp>
        <p:sp>
          <p:nvSpPr>
            <p:cNvPr id="110605" name="Rectangle 13"/>
            <p:cNvSpPr>
              <a:spLocks noChangeArrowheads="1"/>
            </p:cNvSpPr>
            <p:nvPr/>
          </p:nvSpPr>
          <p:spPr bwMode="auto">
            <a:xfrm>
              <a:off x="4212" y="7056"/>
              <a:ext cx="1470" cy="202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向初步筛选的外部服务商发布正式的需求建议书或招标文件（</a:t>
              </a:r>
              <a:r>
                <a:rPr lang="en-US" altLang="zh-CN" sz="1600">
                  <a:solidFill>
                    <a:schemeClr val="accent1"/>
                  </a:solidFill>
                  <a:latin typeface="Times New Roman" pitchFamily="18" charset="0"/>
                </a:rPr>
                <a:t>RFP）</a:t>
              </a:r>
            </a:p>
          </p:txBody>
        </p:sp>
        <p:sp>
          <p:nvSpPr>
            <p:cNvPr id="110606" name="Rectangle 14"/>
            <p:cNvSpPr>
              <a:spLocks noChangeArrowheads="1"/>
            </p:cNvSpPr>
            <p:nvPr/>
          </p:nvSpPr>
          <p:spPr bwMode="auto">
            <a:xfrm>
              <a:off x="6312" y="7056"/>
              <a:ext cx="1470" cy="202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外包服务商提交申请书（标书），考察标准的满足程度</a:t>
              </a:r>
            </a:p>
          </p:txBody>
        </p:sp>
        <p:sp>
          <p:nvSpPr>
            <p:cNvPr id="110607" name="Rectangle 15"/>
            <p:cNvSpPr>
              <a:spLocks noChangeArrowheads="1"/>
            </p:cNvSpPr>
            <p:nvPr/>
          </p:nvSpPr>
          <p:spPr bwMode="auto">
            <a:xfrm>
              <a:off x="8412" y="7056"/>
              <a:ext cx="1470" cy="202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评标确定外包服务商，并就合同细节与外包服务商进行商务谈判。</a:t>
              </a:r>
            </a:p>
          </p:txBody>
        </p:sp>
      </p:gr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zh-CN" altLang="en-US"/>
              <a:t>标杆，</a:t>
            </a:r>
            <a:r>
              <a:rPr lang="en-US" altLang="zh-CN"/>
              <a:t>IT</a:t>
            </a:r>
            <a:r>
              <a:rPr lang="zh-CN" altLang="en-US"/>
              <a:t>外包服务管理工具 </a:t>
            </a:r>
          </a:p>
        </p:txBody>
      </p:sp>
      <p:sp>
        <p:nvSpPr>
          <p:cNvPr id="108547" name="Rectangle 3"/>
          <p:cNvSpPr>
            <a:spLocks noGrp="1" noChangeArrowheads="1"/>
          </p:cNvSpPr>
          <p:nvPr>
            <p:ph type="body" idx="1"/>
          </p:nvPr>
        </p:nvSpPr>
        <p:spPr/>
        <p:txBody>
          <a:bodyPr/>
          <a:lstStyle/>
          <a:p>
            <a:r>
              <a:rPr lang="zh-CN" altLang="en-US"/>
              <a:t>标杆（</a:t>
            </a:r>
            <a:r>
              <a:rPr lang="en-US" altLang="zh-CN"/>
              <a:t>Benchmarking</a:t>
            </a:r>
            <a:r>
              <a:rPr lang="zh-CN" altLang="en-US"/>
              <a:t>）有时又称为典范借鉴，其基本思想起源于我国古代孔子的三句名言“知己知彼，百战百胜”，“三人行，必有我师”，“见贤思齐”。 </a:t>
            </a:r>
          </a:p>
        </p:txBody>
      </p:sp>
      <p:grpSp>
        <p:nvGrpSpPr>
          <p:cNvPr id="2" name="Group 4"/>
          <p:cNvGrpSpPr>
            <a:grpSpLocks/>
          </p:cNvGrpSpPr>
          <p:nvPr/>
        </p:nvGrpSpPr>
        <p:grpSpPr bwMode="auto">
          <a:xfrm>
            <a:off x="1692275" y="4005263"/>
            <a:ext cx="6264275" cy="2519362"/>
            <a:chOff x="2217" y="4638"/>
            <a:chExt cx="5670" cy="2343"/>
          </a:xfrm>
        </p:grpSpPr>
        <p:sp>
          <p:nvSpPr>
            <p:cNvPr id="108549" name="Rectangle 5"/>
            <p:cNvSpPr>
              <a:spLocks noChangeArrowheads="1"/>
            </p:cNvSpPr>
            <p:nvPr/>
          </p:nvSpPr>
          <p:spPr bwMode="auto">
            <a:xfrm>
              <a:off x="2217" y="4638"/>
              <a:ext cx="1155" cy="2340"/>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典范</a:t>
              </a:r>
              <a:endParaRPr lang="zh-CN" altLang="en-US" sz="1600">
                <a:solidFill>
                  <a:schemeClr val="accent1"/>
                </a:solidFill>
              </a:endParaRPr>
            </a:p>
          </p:txBody>
        </p:sp>
        <p:sp>
          <p:nvSpPr>
            <p:cNvPr id="108550" name="Rectangle 6"/>
            <p:cNvSpPr>
              <a:spLocks noChangeArrowheads="1"/>
            </p:cNvSpPr>
            <p:nvPr/>
          </p:nvSpPr>
          <p:spPr bwMode="auto">
            <a:xfrm>
              <a:off x="3732" y="5340"/>
              <a:ext cx="1155" cy="1641"/>
            </a:xfrm>
            <a:prstGeom prst="rect">
              <a:avLst/>
            </a:prstGeom>
            <a:solidFill>
              <a:srgbClr val="FFFFFF"/>
            </a:solidFill>
            <a:ln w="9525">
              <a:solidFill>
                <a:srgbClr val="FFFF00"/>
              </a:solidFill>
              <a:miter lim="800000"/>
              <a:headEnd/>
              <a:tailEnd/>
            </a:ln>
            <a:effectLst/>
          </p:spPr>
          <p:txBody>
            <a:bodyPr/>
            <a:lstStyle/>
            <a:p>
              <a:pPr algn="just"/>
              <a:endParaRPr lang="zh-CN" altLang="en-US" sz="1600">
                <a:solidFill>
                  <a:schemeClr val="accent1"/>
                </a:solidFill>
                <a:latin typeface="Times New Roman" pitchFamily="18" charset="0"/>
              </a:endParaRPr>
            </a:p>
            <a:p>
              <a:pPr algn="just"/>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现状</a:t>
              </a:r>
              <a:endParaRPr lang="zh-CN" altLang="en-US" sz="1600">
                <a:solidFill>
                  <a:schemeClr val="accent1"/>
                </a:solidFill>
              </a:endParaRPr>
            </a:p>
          </p:txBody>
        </p:sp>
        <p:sp>
          <p:nvSpPr>
            <p:cNvPr id="108551" name="Line 7"/>
            <p:cNvSpPr>
              <a:spLocks noChangeShapeType="1"/>
            </p:cNvSpPr>
            <p:nvPr/>
          </p:nvSpPr>
          <p:spPr bwMode="auto">
            <a:xfrm>
              <a:off x="3372" y="4641"/>
              <a:ext cx="1680" cy="0"/>
            </a:xfrm>
            <a:prstGeom prst="line">
              <a:avLst/>
            </a:prstGeom>
            <a:noFill/>
            <a:ln w="9525">
              <a:solidFill>
                <a:srgbClr val="FFFF00"/>
              </a:solidFill>
              <a:prstDash val="dash"/>
              <a:round/>
              <a:headEnd/>
              <a:tailEnd/>
            </a:ln>
            <a:effectLst/>
          </p:spPr>
          <p:txBody>
            <a:bodyPr/>
            <a:lstStyle/>
            <a:p>
              <a:endParaRPr lang="zh-CN" altLang="en-US"/>
            </a:p>
          </p:txBody>
        </p:sp>
        <p:sp>
          <p:nvSpPr>
            <p:cNvPr id="108552" name="Line 8"/>
            <p:cNvSpPr>
              <a:spLocks noChangeShapeType="1"/>
            </p:cNvSpPr>
            <p:nvPr/>
          </p:nvSpPr>
          <p:spPr bwMode="auto">
            <a:xfrm>
              <a:off x="4272" y="4686"/>
              <a:ext cx="0" cy="624"/>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108553" name="Rectangle 9"/>
            <p:cNvSpPr>
              <a:spLocks noChangeArrowheads="1"/>
            </p:cNvSpPr>
            <p:nvPr/>
          </p:nvSpPr>
          <p:spPr bwMode="auto">
            <a:xfrm>
              <a:off x="4392" y="4776"/>
              <a:ext cx="94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差距</a:t>
              </a:r>
              <a:endParaRPr lang="zh-CN" altLang="en-US" sz="1600">
                <a:solidFill>
                  <a:schemeClr val="accent1"/>
                </a:solidFill>
              </a:endParaRPr>
            </a:p>
          </p:txBody>
        </p:sp>
        <p:sp>
          <p:nvSpPr>
            <p:cNvPr id="108554" name="AutoShape 10"/>
            <p:cNvSpPr>
              <a:spLocks noChangeArrowheads="1"/>
            </p:cNvSpPr>
            <p:nvPr/>
          </p:nvSpPr>
          <p:spPr bwMode="auto">
            <a:xfrm>
              <a:off x="5052" y="5340"/>
              <a:ext cx="735" cy="468"/>
            </a:xfrm>
            <a:prstGeom prst="rightArrow">
              <a:avLst>
                <a:gd name="adj1" fmla="val 50000"/>
                <a:gd name="adj2" fmla="val 39263"/>
              </a:avLst>
            </a:prstGeom>
            <a:solidFill>
              <a:srgbClr val="FFFFFF"/>
            </a:solidFill>
            <a:ln w="9525">
              <a:solidFill>
                <a:srgbClr val="FFFF00"/>
              </a:solidFill>
              <a:miter lim="800000"/>
              <a:headEnd/>
              <a:tailEnd/>
            </a:ln>
            <a:effectLst/>
          </p:spPr>
          <p:txBody>
            <a:bodyPr/>
            <a:lstStyle/>
            <a:p>
              <a:endParaRPr lang="zh-CN" altLang="en-US"/>
            </a:p>
          </p:txBody>
        </p:sp>
        <p:sp>
          <p:nvSpPr>
            <p:cNvPr id="108555" name="AutoShape 11"/>
            <p:cNvSpPr>
              <a:spLocks noChangeArrowheads="1"/>
            </p:cNvSpPr>
            <p:nvPr/>
          </p:nvSpPr>
          <p:spPr bwMode="auto">
            <a:xfrm>
              <a:off x="6102" y="4836"/>
              <a:ext cx="1785" cy="1560"/>
            </a:xfrm>
            <a:prstGeom prst="irregularSeal1">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行动！</a:t>
              </a:r>
              <a:endParaRPr lang="zh-CN" altLang="en-US" sz="1600">
                <a:solidFill>
                  <a:schemeClr val="accent1"/>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ITIL</a:t>
            </a:r>
            <a:endParaRPr lang="zh-CN" altLang="en-US">
              <a:latin typeface="Times New Roman" pitchFamily="18" charset="0"/>
              <a:cs typeface="Times New Roman" pitchFamily="18" charset="0"/>
            </a:endParaRPr>
          </a:p>
        </p:txBody>
      </p:sp>
      <p:sp>
        <p:nvSpPr>
          <p:cNvPr id="99331" name="Rectangle 3"/>
          <p:cNvSpPr>
            <a:spLocks noGrp="1" noChangeArrowheads="1"/>
          </p:cNvSpPr>
          <p:nvPr>
            <p:ph type="body" idx="1"/>
          </p:nvPr>
        </p:nvSpPr>
        <p:spPr/>
        <p:txBody>
          <a:bodyPr/>
          <a:lstStyle/>
          <a:p>
            <a:r>
              <a:rPr lang="en-US" altLang="zh-CN">
                <a:latin typeface="Times New Roman" pitchFamily="18" charset="0"/>
                <a:cs typeface="Times New Roman" pitchFamily="18" charset="0"/>
              </a:rPr>
              <a:t>ITIL </a:t>
            </a:r>
            <a:r>
              <a:rPr lang="en-US" altLang="zh-CN">
                <a:latin typeface="Times New Roman" pitchFamily="18" charset="0"/>
              </a:rPr>
              <a:t>（</a:t>
            </a:r>
            <a:r>
              <a:rPr lang="en-US" altLang="zh-CN">
                <a:latin typeface="Times New Roman" pitchFamily="18" charset="0"/>
                <a:cs typeface="Times New Roman" pitchFamily="18" charset="0"/>
              </a:rPr>
              <a:t>Information Technology Infrastructure  Library </a:t>
            </a:r>
            <a:r>
              <a:rPr lang="en-US" altLang="zh-CN">
                <a:latin typeface="Times New Roman" pitchFamily="18" charset="0"/>
              </a:rPr>
              <a:t>，</a:t>
            </a:r>
            <a:r>
              <a:rPr lang="en-US" altLang="zh-CN">
                <a:latin typeface="Times New Roman" pitchFamily="18" charset="0"/>
                <a:cs typeface="Times New Roman" pitchFamily="18" charset="0"/>
              </a:rPr>
              <a:t>IT</a:t>
            </a:r>
            <a:r>
              <a:rPr lang="zh-CN" altLang="en-US">
                <a:latin typeface="Times New Roman" pitchFamily="18" charset="0"/>
              </a:rPr>
              <a:t>基础设施库）</a:t>
            </a:r>
            <a:r>
              <a:rPr lang="en-US" altLang="zh-CN">
                <a:latin typeface="Times New Roman" pitchFamily="18" charset="0"/>
                <a:cs typeface="Times New Roman" pitchFamily="18" charset="0"/>
              </a:rPr>
              <a:t>ITIL</a:t>
            </a:r>
            <a:r>
              <a:rPr lang="zh-CN" altLang="en-US">
                <a:latin typeface="Times New Roman" pitchFamily="18" charset="0"/>
              </a:rPr>
              <a:t>上世纪</a:t>
            </a:r>
            <a:r>
              <a:rPr lang="zh-CN" altLang="en-US">
                <a:latin typeface="Times New Roman" pitchFamily="18" charset="0"/>
                <a:cs typeface="Times New Roman" pitchFamily="18" charset="0"/>
              </a:rPr>
              <a:t>80</a:t>
            </a:r>
            <a:r>
              <a:rPr lang="zh-CN" altLang="en-US">
                <a:latin typeface="Times New Roman" pitchFamily="18" charset="0"/>
              </a:rPr>
              <a:t>年代起源于英国，是英国国家电脑局（</a:t>
            </a:r>
            <a:r>
              <a:rPr lang="en-US" altLang="zh-CN">
                <a:latin typeface="Times New Roman" pitchFamily="18" charset="0"/>
                <a:cs typeface="Times New Roman" pitchFamily="18" charset="0"/>
              </a:rPr>
              <a:t>CCTA</a:t>
            </a:r>
            <a:r>
              <a:rPr lang="en-US" altLang="zh-CN">
                <a:latin typeface="Times New Roman" pitchFamily="18" charset="0"/>
              </a:rPr>
              <a:t>，</a:t>
            </a:r>
            <a:r>
              <a:rPr lang="en-US" altLang="zh-CN">
                <a:latin typeface="Times New Roman" pitchFamily="18" charset="0"/>
                <a:cs typeface="Times New Roman" pitchFamily="18" charset="0"/>
              </a:rPr>
              <a:t>Central Computer and Telecommunications agency</a:t>
            </a:r>
            <a:r>
              <a:rPr lang="en-US" altLang="zh-CN">
                <a:latin typeface="Times New Roman" pitchFamily="18" charset="0"/>
              </a:rPr>
              <a:t>）</a:t>
            </a:r>
            <a:r>
              <a:rPr lang="zh-CN" altLang="en-US">
                <a:latin typeface="Times New Roman" pitchFamily="18" charset="0"/>
              </a:rPr>
              <a:t>于</a:t>
            </a:r>
            <a:r>
              <a:rPr lang="zh-CN" altLang="en-US">
                <a:latin typeface="Times New Roman" pitchFamily="18" charset="0"/>
                <a:cs typeface="Times New Roman" pitchFamily="18" charset="0"/>
              </a:rPr>
              <a:t>1980</a:t>
            </a:r>
            <a:r>
              <a:rPr lang="zh-CN" altLang="en-US">
                <a:latin typeface="Times New Roman" pitchFamily="18" charset="0"/>
              </a:rPr>
              <a:t>年为了解决“</a:t>
            </a:r>
            <a:r>
              <a:rPr lang="en-US" altLang="zh-CN">
                <a:latin typeface="Times New Roman" pitchFamily="18" charset="0"/>
                <a:cs typeface="Times New Roman" pitchFamily="18" charset="0"/>
              </a:rPr>
              <a:t>IT</a:t>
            </a:r>
            <a:r>
              <a:rPr lang="zh-CN" altLang="en-US">
                <a:latin typeface="Times New Roman" pitchFamily="18" charset="0"/>
              </a:rPr>
              <a:t>服务质量不佳”的问题而开发的一套</a:t>
            </a:r>
            <a:r>
              <a:rPr lang="en-US" altLang="zh-CN">
                <a:latin typeface="Times New Roman" pitchFamily="18" charset="0"/>
                <a:cs typeface="Times New Roman" pitchFamily="18" charset="0"/>
              </a:rPr>
              <a:t>IT</a:t>
            </a:r>
            <a:r>
              <a:rPr lang="zh-CN" altLang="en-US">
                <a:latin typeface="Times New Roman" pitchFamily="18" charset="0"/>
              </a:rPr>
              <a:t>业界的服务管理标准库，是管理科学在信息技术（</a:t>
            </a:r>
            <a:r>
              <a:rPr lang="en-US" altLang="zh-CN">
                <a:latin typeface="Times New Roman" pitchFamily="18" charset="0"/>
                <a:cs typeface="Times New Roman" pitchFamily="18" charset="0"/>
              </a:rPr>
              <a:t>IT</a:t>
            </a:r>
            <a:r>
              <a:rPr lang="en-US" altLang="zh-CN">
                <a:latin typeface="Times New Roman" pitchFamily="18" charset="0"/>
              </a:rPr>
              <a:t>）</a:t>
            </a:r>
            <a:r>
              <a:rPr lang="zh-CN" altLang="en-US">
                <a:latin typeface="Times New Roman" pitchFamily="18" charset="0"/>
              </a:rPr>
              <a:t>中的应用，是一种基于流程的方法。</a:t>
            </a:r>
            <a:r>
              <a:rPr lang="zh-CN" altLang="en-US"/>
              <a:t> </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a:t>标杆绩效改善流程 </a:t>
            </a:r>
          </a:p>
        </p:txBody>
      </p:sp>
      <p:grpSp>
        <p:nvGrpSpPr>
          <p:cNvPr id="2" name="Group 4"/>
          <p:cNvGrpSpPr>
            <a:grpSpLocks/>
          </p:cNvGrpSpPr>
          <p:nvPr/>
        </p:nvGrpSpPr>
        <p:grpSpPr bwMode="auto">
          <a:xfrm>
            <a:off x="1066800" y="1524000"/>
            <a:ext cx="7315200" cy="4648200"/>
            <a:chOff x="2322" y="10800"/>
            <a:chExt cx="5775" cy="4056"/>
          </a:xfrm>
        </p:grpSpPr>
        <p:sp>
          <p:nvSpPr>
            <p:cNvPr id="112645" name="Rectangle 5"/>
            <p:cNvSpPr>
              <a:spLocks noChangeArrowheads="1"/>
            </p:cNvSpPr>
            <p:nvPr/>
          </p:nvSpPr>
          <p:spPr bwMode="auto">
            <a:xfrm>
              <a:off x="2322" y="11580"/>
              <a:ext cx="945" cy="468"/>
            </a:xfrm>
            <a:prstGeom prst="rect">
              <a:avLst/>
            </a:prstGeom>
            <a:solidFill>
              <a:srgbClr val="FFFFFF"/>
            </a:solidFill>
            <a:ln w="9525">
              <a:solidFill>
                <a:srgbClr val="FFFF00"/>
              </a:solidFill>
              <a:miter lim="800000"/>
              <a:headEnd/>
              <a:tailEnd/>
            </a:ln>
            <a:effectLst/>
          </p:spPr>
          <p:txBody>
            <a:bodyPr/>
            <a:lstStyle/>
            <a:p>
              <a:pPr algn="r" eaLnBrk="0" hangingPunct="0"/>
              <a:r>
                <a:rPr lang="zh-CN" altLang="en-US">
                  <a:solidFill>
                    <a:schemeClr val="accent1"/>
                  </a:solidFill>
                  <a:latin typeface="Times New Roman" pitchFamily="18" charset="0"/>
                </a:rPr>
                <a:t>绩效</a:t>
              </a:r>
            </a:p>
          </p:txBody>
        </p:sp>
        <p:grpSp>
          <p:nvGrpSpPr>
            <p:cNvPr id="3" name="Group 6"/>
            <p:cNvGrpSpPr>
              <a:grpSpLocks/>
            </p:cNvGrpSpPr>
            <p:nvPr/>
          </p:nvGrpSpPr>
          <p:grpSpPr bwMode="auto">
            <a:xfrm>
              <a:off x="3372" y="10800"/>
              <a:ext cx="4725" cy="4056"/>
              <a:chOff x="2742" y="10800"/>
              <a:chExt cx="4725" cy="4056"/>
            </a:xfrm>
          </p:grpSpPr>
          <p:sp>
            <p:nvSpPr>
              <p:cNvPr id="112647" name="Line 7"/>
              <p:cNvSpPr>
                <a:spLocks noChangeShapeType="1"/>
              </p:cNvSpPr>
              <p:nvPr/>
            </p:nvSpPr>
            <p:spPr bwMode="auto">
              <a:xfrm flipV="1">
                <a:off x="2742" y="10800"/>
                <a:ext cx="0" cy="3432"/>
              </a:xfrm>
              <a:prstGeom prst="line">
                <a:avLst/>
              </a:prstGeom>
              <a:noFill/>
              <a:ln w="9525">
                <a:solidFill>
                  <a:srgbClr val="FFFF00"/>
                </a:solidFill>
                <a:round/>
                <a:headEnd/>
                <a:tailEnd type="triangle" w="med" len="med"/>
              </a:ln>
              <a:effectLst/>
            </p:spPr>
            <p:txBody>
              <a:bodyPr/>
              <a:lstStyle/>
              <a:p>
                <a:endParaRPr lang="zh-CN" altLang="en-US"/>
              </a:p>
            </p:txBody>
          </p:sp>
          <p:sp>
            <p:nvSpPr>
              <p:cNvPr id="112648" name="Line 8"/>
              <p:cNvSpPr>
                <a:spLocks noChangeShapeType="1"/>
              </p:cNvSpPr>
              <p:nvPr/>
            </p:nvSpPr>
            <p:spPr bwMode="auto">
              <a:xfrm>
                <a:off x="2742" y="14232"/>
                <a:ext cx="4725" cy="0"/>
              </a:xfrm>
              <a:prstGeom prst="line">
                <a:avLst/>
              </a:prstGeom>
              <a:noFill/>
              <a:ln w="9525">
                <a:solidFill>
                  <a:srgbClr val="FFFF00"/>
                </a:solidFill>
                <a:round/>
                <a:headEnd/>
                <a:tailEnd type="triangle" w="med" len="med"/>
              </a:ln>
              <a:effectLst/>
            </p:spPr>
            <p:txBody>
              <a:bodyPr/>
              <a:lstStyle/>
              <a:p>
                <a:endParaRPr lang="zh-CN" altLang="en-US"/>
              </a:p>
            </p:txBody>
          </p:sp>
          <p:sp>
            <p:nvSpPr>
              <p:cNvPr id="112649" name="Line 9"/>
              <p:cNvSpPr>
                <a:spLocks noChangeShapeType="1"/>
              </p:cNvSpPr>
              <p:nvPr/>
            </p:nvSpPr>
            <p:spPr bwMode="auto">
              <a:xfrm flipV="1">
                <a:off x="2742" y="13140"/>
                <a:ext cx="1155" cy="1092"/>
              </a:xfrm>
              <a:prstGeom prst="line">
                <a:avLst/>
              </a:prstGeom>
              <a:noFill/>
              <a:ln w="9525">
                <a:solidFill>
                  <a:srgbClr val="FFFF00"/>
                </a:solidFill>
                <a:round/>
                <a:headEnd/>
                <a:tailEnd/>
              </a:ln>
              <a:effectLst/>
            </p:spPr>
            <p:txBody>
              <a:bodyPr/>
              <a:lstStyle/>
              <a:p>
                <a:endParaRPr lang="zh-CN" altLang="en-US"/>
              </a:p>
            </p:txBody>
          </p:sp>
          <p:sp>
            <p:nvSpPr>
              <p:cNvPr id="112650" name="Line 10"/>
              <p:cNvSpPr>
                <a:spLocks noChangeShapeType="1"/>
              </p:cNvSpPr>
              <p:nvPr/>
            </p:nvSpPr>
            <p:spPr bwMode="auto">
              <a:xfrm>
                <a:off x="3897" y="12204"/>
                <a:ext cx="0" cy="936"/>
              </a:xfrm>
              <a:prstGeom prst="line">
                <a:avLst/>
              </a:prstGeom>
              <a:noFill/>
              <a:ln w="9525">
                <a:solidFill>
                  <a:srgbClr val="FFFF00"/>
                </a:solidFill>
                <a:round/>
                <a:headEnd/>
                <a:tailEnd/>
              </a:ln>
              <a:effectLst/>
            </p:spPr>
            <p:txBody>
              <a:bodyPr/>
              <a:lstStyle/>
              <a:p>
                <a:endParaRPr lang="zh-CN" altLang="en-US"/>
              </a:p>
            </p:txBody>
          </p:sp>
          <p:sp>
            <p:nvSpPr>
              <p:cNvPr id="112651" name="Line 11"/>
              <p:cNvSpPr>
                <a:spLocks noChangeShapeType="1"/>
              </p:cNvSpPr>
              <p:nvPr/>
            </p:nvSpPr>
            <p:spPr bwMode="auto">
              <a:xfrm flipV="1">
                <a:off x="3897" y="11112"/>
                <a:ext cx="1155" cy="1092"/>
              </a:xfrm>
              <a:prstGeom prst="line">
                <a:avLst/>
              </a:prstGeom>
              <a:noFill/>
              <a:ln w="9525">
                <a:solidFill>
                  <a:srgbClr val="FFFF00"/>
                </a:solidFill>
                <a:round/>
                <a:headEnd/>
                <a:tailEnd type="triangle" w="med" len="med"/>
              </a:ln>
              <a:effectLst/>
            </p:spPr>
            <p:txBody>
              <a:bodyPr/>
              <a:lstStyle/>
              <a:p>
                <a:endParaRPr lang="zh-CN" altLang="en-US"/>
              </a:p>
            </p:txBody>
          </p:sp>
          <p:sp>
            <p:nvSpPr>
              <p:cNvPr id="112652" name="AutoShape 12"/>
              <p:cNvSpPr>
                <a:spLocks/>
              </p:cNvSpPr>
              <p:nvPr/>
            </p:nvSpPr>
            <p:spPr bwMode="auto">
              <a:xfrm>
                <a:off x="4107" y="12204"/>
                <a:ext cx="105" cy="936"/>
              </a:xfrm>
              <a:prstGeom prst="rightBrace">
                <a:avLst>
                  <a:gd name="adj1" fmla="val 74286"/>
                  <a:gd name="adj2" fmla="val 50000"/>
                </a:avLst>
              </a:prstGeom>
              <a:noFill/>
              <a:ln w="9525">
                <a:solidFill>
                  <a:srgbClr val="FFFF00"/>
                </a:solidFill>
                <a:round/>
                <a:headEnd/>
                <a:tailEnd/>
              </a:ln>
              <a:effectLst/>
            </p:spPr>
            <p:txBody>
              <a:bodyPr/>
              <a:lstStyle/>
              <a:p>
                <a:endParaRPr lang="zh-CN" altLang="en-US"/>
              </a:p>
            </p:txBody>
          </p:sp>
          <p:sp>
            <p:nvSpPr>
              <p:cNvPr id="112653" name="Rectangle 13"/>
              <p:cNvSpPr>
                <a:spLocks noChangeArrowheads="1"/>
              </p:cNvSpPr>
              <p:nvPr/>
            </p:nvSpPr>
            <p:spPr bwMode="auto">
              <a:xfrm>
                <a:off x="4737" y="14388"/>
                <a:ext cx="94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时间</a:t>
                </a:r>
              </a:p>
            </p:txBody>
          </p:sp>
          <p:sp>
            <p:nvSpPr>
              <p:cNvPr id="112654" name="Rectangle 14"/>
              <p:cNvSpPr>
                <a:spLocks noChangeArrowheads="1"/>
              </p:cNvSpPr>
              <p:nvPr/>
            </p:nvSpPr>
            <p:spPr bwMode="auto">
              <a:xfrm>
                <a:off x="3792" y="13608"/>
                <a:ext cx="178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持续改善</a:t>
                </a:r>
              </a:p>
            </p:txBody>
          </p:sp>
          <p:sp>
            <p:nvSpPr>
              <p:cNvPr id="112655" name="Rectangle 15"/>
              <p:cNvSpPr>
                <a:spLocks noChangeArrowheads="1"/>
              </p:cNvSpPr>
              <p:nvPr/>
            </p:nvSpPr>
            <p:spPr bwMode="auto">
              <a:xfrm>
                <a:off x="4947" y="11268"/>
                <a:ext cx="178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持续改善</a:t>
                </a:r>
              </a:p>
            </p:txBody>
          </p:sp>
          <p:sp>
            <p:nvSpPr>
              <p:cNvPr id="112656" name="Oval 16"/>
              <p:cNvSpPr>
                <a:spLocks noChangeArrowheads="1"/>
              </p:cNvSpPr>
              <p:nvPr/>
            </p:nvSpPr>
            <p:spPr bwMode="auto">
              <a:xfrm>
                <a:off x="4422" y="12360"/>
                <a:ext cx="945" cy="624"/>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突破</a:t>
                </a:r>
              </a:p>
            </p:txBody>
          </p:sp>
        </p:grpSp>
      </p:gr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实施标杆的模式 </a:t>
            </a:r>
          </a:p>
        </p:txBody>
      </p:sp>
      <p:grpSp>
        <p:nvGrpSpPr>
          <p:cNvPr id="2" name="Group 66"/>
          <p:cNvGrpSpPr>
            <a:grpSpLocks/>
          </p:cNvGrpSpPr>
          <p:nvPr/>
        </p:nvGrpSpPr>
        <p:grpSpPr bwMode="auto">
          <a:xfrm>
            <a:off x="609600" y="2205038"/>
            <a:ext cx="7924800" cy="3738562"/>
            <a:chOff x="2112" y="11580"/>
            <a:chExt cx="7980" cy="3276"/>
          </a:xfrm>
        </p:grpSpPr>
        <p:sp>
          <p:nvSpPr>
            <p:cNvPr id="98371" name="AutoShape 67"/>
            <p:cNvSpPr>
              <a:spLocks noChangeArrowheads="1"/>
            </p:cNvSpPr>
            <p:nvPr/>
          </p:nvSpPr>
          <p:spPr bwMode="auto">
            <a:xfrm>
              <a:off x="4212" y="11580"/>
              <a:ext cx="3570" cy="3251"/>
            </a:xfrm>
            <a:prstGeom prst="flowChartOr">
              <a:avLst/>
            </a:prstGeom>
            <a:solidFill>
              <a:srgbClr val="FFFFFF"/>
            </a:solidFill>
            <a:ln w="9525">
              <a:solidFill>
                <a:srgbClr val="FFFF00"/>
              </a:solidFill>
              <a:round/>
              <a:headEnd/>
              <a:tailEnd/>
            </a:ln>
            <a:effectLst/>
          </p:spPr>
          <p:txBody>
            <a:bodyPr/>
            <a:lstStyle/>
            <a:p>
              <a:pPr algn="just"/>
              <a:endParaRPr lang="zh-CN" altLang="en-US">
                <a:solidFill>
                  <a:schemeClr val="accent1"/>
                </a:solidFill>
                <a:latin typeface="Times New Roman" pitchFamily="18" charset="0"/>
              </a:endParaRPr>
            </a:p>
            <a:p>
              <a:pPr algn="r"/>
              <a:r>
                <a:rPr lang="zh-CN" altLang="en-US">
                  <a:solidFill>
                    <a:schemeClr val="accent1"/>
                  </a:solidFill>
                  <a:latin typeface="Times New Roman" pitchFamily="18" charset="0"/>
                </a:rPr>
                <a:t>计划         资料收集</a:t>
              </a:r>
            </a:p>
            <a:p>
              <a:pPr algn="just"/>
              <a:endParaRPr lang="zh-CN" altLang="en-US">
                <a:solidFill>
                  <a:schemeClr val="accent1"/>
                </a:solidFill>
                <a:latin typeface="Times New Roman" pitchFamily="18" charset="0"/>
              </a:endParaRPr>
            </a:p>
            <a:p>
              <a:pPr algn="just"/>
              <a:r>
                <a:rPr lang="zh-CN" altLang="en-US">
                  <a:solidFill>
                    <a:schemeClr val="accent1"/>
                  </a:solidFill>
                  <a:latin typeface="Times New Roman" pitchFamily="18" charset="0"/>
                </a:rPr>
                <a:t> </a:t>
              </a:r>
            </a:p>
            <a:p>
              <a:pPr algn="just"/>
              <a:endParaRPr lang="zh-CN" altLang="en-US">
                <a:solidFill>
                  <a:schemeClr val="accent1"/>
                </a:solidFill>
                <a:latin typeface="Times New Roman" pitchFamily="18" charset="0"/>
              </a:endParaRPr>
            </a:p>
            <a:p>
              <a:pPr algn="r"/>
              <a:r>
                <a:rPr lang="zh-CN" altLang="en-US">
                  <a:solidFill>
                    <a:schemeClr val="accent1"/>
                  </a:solidFill>
                  <a:latin typeface="Times New Roman" pitchFamily="18" charset="0"/>
                </a:rPr>
                <a:t>改善          分析</a:t>
              </a:r>
              <a:endParaRPr lang="zh-CN" altLang="en-US">
                <a:solidFill>
                  <a:schemeClr val="accent1"/>
                </a:solidFill>
              </a:endParaRPr>
            </a:p>
          </p:txBody>
        </p:sp>
        <p:sp>
          <p:nvSpPr>
            <p:cNvPr id="98372" name="AutoShape 68"/>
            <p:cNvSpPr>
              <a:spLocks noChangeArrowheads="1"/>
            </p:cNvSpPr>
            <p:nvPr/>
          </p:nvSpPr>
          <p:spPr bwMode="auto">
            <a:xfrm>
              <a:off x="4932" y="12963"/>
              <a:ext cx="450" cy="468"/>
            </a:xfrm>
            <a:prstGeom prst="upArrow">
              <a:avLst>
                <a:gd name="adj1" fmla="val 50000"/>
                <a:gd name="adj2" fmla="val 26000"/>
              </a:avLst>
            </a:prstGeom>
            <a:solidFill>
              <a:srgbClr val="FFFFFF"/>
            </a:solidFill>
            <a:ln w="9525">
              <a:solidFill>
                <a:srgbClr val="FFFF00"/>
              </a:solidFill>
              <a:miter lim="800000"/>
              <a:headEnd/>
              <a:tailEnd/>
            </a:ln>
            <a:effectLst/>
          </p:spPr>
          <p:txBody>
            <a:bodyPr/>
            <a:lstStyle/>
            <a:p>
              <a:endParaRPr lang="zh-CN" altLang="en-US"/>
            </a:p>
          </p:txBody>
        </p:sp>
        <p:sp>
          <p:nvSpPr>
            <p:cNvPr id="98373" name="AutoShape 69"/>
            <p:cNvSpPr>
              <a:spLocks noChangeArrowheads="1"/>
            </p:cNvSpPr>
            <p:nvPr/>
          </p:nvSpPr>
          <p:spPr bwMode="auto">
            <a:xfrm>
              <a:off x="5742" y="12414"/>
              <a:ext cx="420" cy="468"/>
            </a:xfrm>
            <a:prstGeom prst="rightArrow">
              <a:avLst>
                <a:gd name="adj1" fmla="val 50000"/>
                <a:gd name="adj2" fmla="val 25000"/>
              </a:avLst>
            </a:prstGeom>
            <a:solidFill>
              <a:srgbClr val="FFFFFF"/>
            </a:solidFill>
            <a:ln w="9525">
              <a:solidFill>
                <a:srgbClr val="FFFF00"/>
              </a:solidFill>
              <a:miter lim="800000"/>
              <a:headEnd/>
              <a:tailEnd/>
            </a:ln>
            <a:effectLst/>
          </p:spPr>
          <p:txBody>
            <a:bodyPr/>
            <a:lstStyle/>
            <a:p>
              <a:endParaRPr lang="zh-CN" altLang="en-US"/>
            </a:p>
          </p:txBody>
        </p:sp>
        <p:sp>
          <p:nvSpPr>
            <p:cNvPr id="98374" name="AutoShape 70"/>
            <p:cNvSpPr>
              <a:spLocks noChangeArrowheads="1"/>
            </p:cNvSpPr>
            <p:nvPr/>
          </p:nvSpPr>
          <p:spPr bwMode="auto">
            <a:xfrm>
              <a:off x="6417" y="12984"/>
              <a:ext cx="420" cy="468"/>
            </a:xfrm>
            <a:prstGeom prst="downArrow">
              <a:avLst>
                <a:gd name="adj1" fmla="val 50000"/>
                <a:gd name="adj2" fmla="val 27857"/>
              </a:avLst>
            </a:prstGeom>
            <a:solidFill>
              <a:srgbClr val="FFFFFF"/>
            </a:solidFill>
            <a:ln w="9525">
              <a:solidFill>
                <a:srgbClr val="FFFF00"/>
              </a:solidFill>
              <a:miter lim="800000"/>
              <a:headEnd/>
              <a:tailEnd/>
            </a:ln>
            <a:effectLst/>
          </p:spPr>
          <p:txBody>
            <a:bodyPr/>
            <a:lstStyle/>
            <a:p>
              <a:endParaRPr lang="zh-CN" altLang="en-US"/>
            </a:p>
          </p:txBody>
        </p:sp>
        <p:sp>
          <p:nvSpPr>
            <p:cNvPr id="98375" name="AutoShape 71"/>
            <p:cNvSpPr>
              <a:spLocks noChangeArrowheads="1"/>
            </p:cNvSpPr>
            <p:nvPr/>
          </p:nvSpPr>
          <p:spPr bwMode="auto">
            <a:xfrm>
              <a:off x="5787" y="13572"/>
              <a:ext cx="420" cy="468"/>
            </a:xfrm>
            <a:prstGeom prst="leftArrow">
              <a:avLst>
                <a:gd name="adj1" fmla="val 50000"/>
                <a:gd name="adj2" fmla="val 25000"/>
              </a:avLst>
            </a:prstGeom>
            <a:solidFill>
              <a:srgbClr val="FFFFFF"/>
            </a:solidFill>
            <a:ln w="9525">
              <a:solidFill>
                <a:srgbClr val="FFFF00"/>
              </a:solidFill>
              <a:miter lim="800000"/>
              <a:headEnd/>
              <a:tailEnd/>
            </a:ln>
            <a:effectLst/>
          </p:spPr>
          <p:txBody>
            <a:bodyPr/>
            <a:lstStyle/>
            <a:p>
              <a:endParaRPr lang="zh-CN" altLang="en-US"/>
            </a:p>
          </p:txBody>
        </p:sp>
        <p:sp>
          <p:nvSpPr>
            <p:cNvPr id="98376" name="Rectangle 72"/>
            <p:cNvSpPr>
              <a:spLocks noChangeArrowheads="1"/>
            </p:cNvSpPr>
            <p:nvPr/>
          </p:nvSpPr>
          <p:spPr bwMode="auto">
            <a:xfrm>
              <a:off x="2142" y="11580"/>
              <a:ext cx="2310" cy="780"/>
            </a:xfrm>
            <a:prstGeom prst="rect">
              <a:avLst/>
            </a:prstGeom>
            <a:solidFill>
              <a:srgbClr val="FFFFFF"/>
            </a:solidFill>
            <a:ln w="9525">
              <a:solidFill>
                <a:srgbClr val="FFFF00"/>
              </a:solidFill>
              <a:miter lim="800000"/>
              <a:headEnd/>
              <a:tailEnd/>
            </a:ln>
            <a:effectLst/>
          </p:spPr>
          <p:txBody>
            <a:bodyPr/>
            <a:lstStyle/>
            <a:p>
              <a:pPr algn="just"/>
              <a:r>
                <a:rPr lang="en-US" altLang="zh-CN">
                  <a:solidFill>
                    <a:schemeClr val="accent1"/>
                  </a:solidFill>
                  <a:latin typeface="Times New Roman" pitchFamily="18" charset="0"/>
                </a:rPr>
                <a:t>1</a:t>
              </a:r>
              <a:r>
                <a:rPr lang="zh-CN" altLang="en-US">
                  <a:solidFill>
                    <a:schemeClr val="accent1"/>
                  </a:solidFill>
                  <a:latin typeface="Times New Roman" pitchFamily="18" charset="0"/>
                </a:rPr>
                <a:t>、选择典范借鉴项目</a:t>
              </a:r>
            </a:p>
            <a:p>
              <a:pPr algn="just"/>
              <a:r>
                <a:rPr lang="en-US" altLang="zh-CN">
                  <a:solidFill>
                    <a:schemeClr val="accent1"/>
                  </a:solidFill>
                  <a:latin typeface="Times New Roman" pitchFamily="18" charset="0"/>
                </a:rPr>
                <a:t>2</a:t>
              </a:r>
              <a:r>
                <a:rPr lang="zh-CN" altLang="en-US">
                  <a:solidFill>
                    <a:schemeClr val="accent1"/>
                  </a:solidFill>
                  <a:latin typeface="Times New Roman" pitchFamily="18" charset="0"/>
                </a:rPr>
                <a:t>、选择典范借鉴伙伴</a:t>
              </a:r>
              <a:endParaRPr lang="zh-CN" altLang="en-US">
                <a:solidFill>
                  <a:schemeClr val="accent1"/>
                </a:solidFill>
              </a:endParaRPr>
            </a:p>
          </p:txBody>
        </p:sp>
        <p:sp>
          <p:nvSpPr>
            <p:cNvPr id="98377" name="Rectangle 73"/>
            <p:cNvSpPr>
              <a:spLocks noChangeArrowheads="1"/>
            </p:cNvSpPr>
            <p:nvPr/>
          </p:nvSpPr>
          <p:spPr bwMode="auto">
            <a:xfrm>
              <a:off x="7572" y="11580"/>
              <a:ext cx="2310" cy="624"/>
            </a:xfrm>
            <a:prstGeom prst="rect">
              <a:avLst/>
            </a:prstGeom>
            <a:solidFill>
              <a:srgbClr val="FFFFFF"/>
            </a:solidFill>
            <a:ln w="9525">
              <a:solidFill>
                <a:srgbClr val="FFFF00"/>
              </a:solidFill>
              <a:miter lim="800000"/>
              <a:headEnd/>
              <a:tailEnd/>
            </a:ln>
            <a:effectLst/>
          </p:spPr>
          <p:txBody>
            <a:bodyPr/>
            <a:lstStyle/>
            <a:p>
              <a:pPr algn="just"/>
              <a:r>
                <a:rPr lang="en-US" altLang="zh-CN">
                  <a:solidFill>
                    <a:schemeClr val="accent1"/>
                  </a:solidFill>
                  <a:latin typeface="Times New Roman" pitchFamily="18" charset="0"/>
                </a:rPr>
                <a:t>3</a:t>
              </a:r>
              <a:r>
                <a:rPr lang="zh-CN" altLang="en-US">
                  <a:solidFill>
                    <a:schemeClr val="accent1"/>
                  </a:solidFill>
                  <a:latin typeface="Times New Roman" pitchFamily="18" charset="0"/>
                </a:rPr>
                <a:t>、资料收集</a:t>
              </a:r>
              <a:endParaRPr lang="zh-CN" altLang="en-US">
                <a:solidFill>
                  <a:schemeClr val="accent1"/>
                </a:solidFill>
              </a:endParaRPr>
            </a:p>
          </p:txBody>
        </p:sp>
        <p:sp>
          <p:nvSpPr>
            <p:cNvPr id="98378" name="Rectangle 74"/>
            <p:cNvSpPr>
              <a:spLocks noChangeArrowheads="1"/>
            </p:cNvSpPr>
            <p:nvPr/>
          </p:nvSpPr>
          <p:spPr bwMode="auto">
            <a:xfrm>
              <a:off x="7782" y="13920"/>
              <a:ext cx="2310" cy="780"/>
            </a:xfrm>
            <a:prstGeom prst="rect">
              <a:avLst/>
            </a:prstGeom>
            <a:solidFill>
              <a:srgbClr val="FFFFFF"/>
            </a:solidFill>
            <a:ln w="9525">
              <a:solidFill>
                <a:srgbClr val="FFFF00"/>
              </a:solidFill>
              <a:miter lim="800000"/>
              <a:headEnd/>
              <a:tailEnd/>
            </a:ln>
            <a:effectLst/>
          </p:spPr>
          <p:txBody>
            <a:bodyPr/>
            <a:lstStyle/>
            <a:p>
              <a:pPr algn="just"/>
              <a:r>
                <a:rPr lang="en-US" altLang="zh-CN">
                  <a:solidFill>
                    <a:schemeClr val="accent1"/>
                  </a:solidFill>
                  <a:latin typeface="Times New Roman" pitchFamily="18" charset="0"/>
                </a:rPr>
                <a:t>4</a:t>
              </a:r>
              <a:r>
                <a:rPr lang="zh-CN" altLang="en-US">
                  <a:solidFill>
                    <a:schemeClr val="accent1"/>
                  </a:solidFill>
                  <a:latin typeface="Times New Roman" pitchFamily="18" charset="0"/>
                </a:rPr>
                <a:t>、确定差距</a:t>
              </a:r>
            </a:p>
            <a:p>
              <a:pPr algn="just"/>
              <a:r>
                <a:rPr lang="en-US" altLang="zh-CN">
                  <a:solidFill>
                    <a:schemeClr val="accent1"/>
                  </a:solidFill>
                  <a:latin typeface="Times New Roman" pitchFamily="18" charset="0"/>
                </a:rPr>
                <a:t>5</a:t>
              </a:r>
              <a:r>
                <a:rPr lang="zh-CN" altLang="en-US">
                  <a:solidFill>
                    <a:schemeClr val="accent1"/>
                  </a:solidFill>
                  <a:latin typeface="Times New Roman" pitchFamily="18" charset="0"/>
                </a:rPr>
                <a:t>、分析趋势</a:t>
              </a:r>
              <a:endParaRPr lang="zh-CN" altLang="en-US">
                <a:solidFill>
                  <a:schemeClr val="accent1"/>
                </a:solidFill>
              </a:endParaRPr>
            </a:p>
          </p:txBody>
        </p:sp>
        <p:sp>
          <p:nvSpPr>
            <p:cNvPr id="98379" name="Rectangle 75"/>
            <p:cNvSpPr>
              <a:spLocks noChangeArrowheads="1"/>
            </p:cNvSpPr>
            <p:nvPr/>
          </p:nvSpPr>
          <p:spPr bwMode="auto">
            <a:xfrm>
              <a:off x="2112" y="14076"/>
              <a:ext cx="2310" cy="780"/>
            </a:xfrm>
            <a:prstGeom prst="rect">
              <a:avLst/>
            </a:prstGeom>
            <a:solidFill>
              <a:srgbClr val="FFFFFF"/>
            </a:solidFill>
            <a:ln w="9525">
              <a:solidFill>
                <a:srgbClr val="FFFF00"/>
              </a:solidFill>
              <a:miter lim="800000"/>
              <a:headEnd/>
              <a:tailEnd/>
            </a:ln>
            <a:effectLst/>
          </p:spPr>
          <p:txBody>
            <a:bodyPr/>
            <a:lstStyle/>
            <a:p>
              <a:pPr algn="just"/>
              <a:r>
                <a:rPr lang="en-US" altLang="zh-CN">
                  <a:solidFill>
                    <a:schemeClr val="accent1"/>
                  </a:solidFill>
                  <a:latin typeface="Times New Roman" pitchFamily="18" charset="0"/>
                </a:rPr>
                <a:t>6</a:t>
              </a:r>
              <a:r>
                <a:rPr lang="zh-CN" altLang="en-US">
                  <a:solidFill>
                    <a:schemeClr val="accent1"/>
                  </a:solidFill>
                  <a:latin typeface="Times New Roman" pitchFamily="18" charset="0"/>
                </a:rPr>
                <a:t>、制定及执行改善计划</a:t>
              </a:r>
              <a:endParaRPr lang="zh-CN" altLang="en-US">
                <a:solidFill>
                  <a:schemeClr val="accent1"/>
                </a:solidFill>
              </a:endParaRPr>
            </a:p>
          </p:txBody>
        </p:sp>
      </p:gr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ea typeface="黑体" pitchFamily="2" charset="-122"/>
              </a:rPr>
              <a:t>第十三章 </a:t>
            </a:r>
            <a:r>
              <a:rPr lang="en-US" altLang="zh-CN" dirty="0" smtClean="0">
                <a:ea typeface="黑体" pitchFamily="2" charset="-122"/>
              </a:rPr>
              <a:t>IT</a:t>
            </a:r>
            <a:r>
              <a:rPr lang="zh-CN" altLang="en-US" dirty="0">
                <a:ea typeface="黑体" pitchFamily="2" charset="-122"/>
              </a:rPr>
              <a:t>服务项目管理</a:t>
            </a:r>
            <a:r>
              <a:rPr lang="zh-CN" altLang="en-US" dirty="0"/>
              <a:t> </a:t>
            </a:r>
          </a:p>
        </p:txBody>
      </p:sp>
      <p:sp>
        <p:nvSpPr>
          <p:cNvPr id="93189" name="Rectangle 5"/>
          <p:cNvSpPr>
            <a:spLocks noGrp="1" noChangeArrowheads="1"/>
          </p:cNvSpPr>
          <p:nvPr>
            <p:ph type="body" idx="1"/>
          </p:nvPr>
        </p:nvSpPr>
        <p:spPr/>
        <p:txBody>
          <a:bodyPr/>
          <a:lstStyle/>
          <a:p>
            <a:pPr algn="just"/>
            <a:r>
              <a:rPr lang="zh-CN" altLang="en-US">
                <a:latin typeface="Times New Roman" pitchFamily="18" charset="0"/>
              </a:rPr>
              <a:t>项目及其项目管理的特征与内涵</a:t>
            </a:r>
          </a:p>
          <a:p>
            <a:pPr algn="just"/>
            <a:r>
              <a:rPr lang="en-US" altLang="zh-CN">
                <a:latin typeface="Arial Unicode MS" pitchFamily="34" charset="-122"/>
                <a:ea typeface="Arial Unicode MS" pitchFamily="34" charset="-122"/>
                <a:cs typeface="Arial Unicode MS" pitchFamily="34" charset="-122"/>
              </a:rPr>
              <a:t>IT</a:t>
            </a:r>
            <a:r>
              <a:rPr lang="zh-CN" altLang="en-US">
                <a:latin typeface="Times New Roman" pitchFamily="18" charset="0"/>
              </a:rPr>
              <a:t>服务项目管理的基本技术与工具</a:t>
            </a:r>
          </a:p>
          <a:p>
            <a:pPr algn="just"/>
            <a:r>
              <a:rPr lang="zh-CN" altLang="en-US">
                <a:latin typeface="Times New Roman" pitchFamily="18" charset="0"/>
              </a:rPr>
              <a:t>项目管理的技术与工具</a:t>
            </a:r>
            <a:endParaRPr lang="zh-CN" altLang="en-US"/>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zh-CN" altLang="en-US">
                <a:latin typeface="Times New Roman" pitchFamily="18" charset="0"/>
              </a:rPr>
              <a:t>项目及其项目管理的特征与内涵</a:t>
            </a:r>
          </a:p>
        </p:txBody>
      </p:sp>
      <p:sp>
        <p:nvSpPr>
          <p:cNvPr id="95235" name="Rectangle 3"/>
          <p:cNvSpPr>
            <a:spLocks noGrp="1" noChangeArrowheads="1"/>
          </p:cNvSpPr>
          <p:nvPr>
            <p:ph type="body" idx="1"/>
          </p:nvPr>
        </p:nvSpPr>
        <p:spPr/>
        <p:txBody>
          <a:bodyPr/>
          <a:lstStyle/>
          <a:p>
            <a:pPr algn="just">
              <a:lnSpc>
                <a:spcPct val="90000"/>
              </a:lnSpc>
              <a:buFont typeface="Wingdings" pitchFamily="2" charset="2"/>
              <a:buNone/>
            </a:pPr>
            <a:r>
              <a:rPr lang="zh-CN" altLang="en-US">
                <a:latin typeface="Times New Roman" pitchFamily="18" charset="0"/>
              </a:rPr>
              <a:t>项目实际包含三层含义：</a:t>
            </a:r>
            <a:endParaRPr lang="zh-CN" altLang="en-US">
              <a:latin typeface="Arial Unicode MS" pitchFamily="34" charset="-122"/>
              <a:ea typeface="Arial Unicode MS" pitchFamily="34" charset="-122"/>
              <a:cs typeface="Arial Unicode MS" pitchFamily="34" charset="-122"/>
            </a:endParaRPr>
          </a:p>
          <a:p>
            <a:pPr algn="just">
              <a:lnSpc>
                <a:spcPct val="90000"/>
              </a:lnSpc>
              <a:buFont typeface="Wingdings" pitchFamily="2" charset="2"/>
              <a:buNone/>
            </a:pPr>
            <a:r>
              <a:rPr lang="zh-CN" altLang="en-US">
                <a:latin typeface="Times New Roman" pitchFamily="18" charset="0"/>
              </a:rPr>
              <a:t>（</a:t>
            </a:r>
            <a:r>
              <a:rPr lang="zh-CN" altLang="en-US">
                <a:latin typeface="Arial Unicode MS" pitchFamily="34" charset="-122"/>
                <a:ea typeface="Arial Unicode MS" pitchFamily="34" charset="-122"/>
                <a:cs typeface="Arial Unicode MS" pitchFamily="34" charset="-122"/>
              </a:rPr>
              <a:t>1</a:t>
            </a:r>
            <a:r>
              <a:rPr lang="zh-CN" altLang="en-US">
                <a:latin typeface="Times New Roman" pitchFamily="18" charset="0"/>
              </a:rPr>
              <a:t>）项目是一项有待完成的任务，有特定的环境和要求；</a:t>
            </a:r>
            <a:endParaRPr lang="zh-CN" altLang="en-US">
              <a:latin typeface="Arial Unicode MS" pitchFamily="34" charset="-122"/>
              <a:ea typeface="Arial Unicode MS" pitchFamily="34" charset="-122"/>
              <a:cs typeface="Arial Unicode MS" pitchFamily="34" charset="-122"/>
            </a:endParaRPr>
          </a:p>
          <a:p>
            <a:pPr algn="just">
              <a:lnSpc>
                <a:spcPct val="90000"/>
              </a:lnSpc>
              <a:buFont typeface="Wingdings" pitchFamily="2" charset="2"/>
              <a:buNone/>
            </a:pPr>
            <a:r>
              <a:rPr lang="zh-CN" altLang="en-US">
                <a:latin typeface="Times New Roman" pitchFamily="18" charset="0"/>
              </a:rPr>
              <a:t>（</a:t>
            </a:r>
            <a:r>
              <a:rPr lang="zh-CN" altLang="en-US">
                <a:latin typeface="Arial Unicode MS" pitchFamily="34" charset="-122"/>
                <a:ea typeface="Arial Unicode MS" pitchFamily="34" charset="-122"/>
                <a:cs typeface="Arial Unicode MS" pitchFamily="34" charset="-122"/>
              </a:rPr>
              <a:t>2</a:t>
            </a:r>
            <a:r>
              <a:rPr lang="zh-CN" altLang="en-US">
                <a:latin typeface="Times New Roman" pitchFamily="18" charset="0"/>
              </a:rPr>
              <a:t>）在一定的组织机构内，利用有限资源（人力、物力、财力等），在规定的时间内（指项目有明确的开始和结束时间）为特定客户完成特定目标的阶段性任务；</a:t>
            </a:r>
            <a:endParaRPr lang="zh-CN" altLang="en-US">
              <a:latin typeface="Arial Unicode MS" pitchFamily="34" charset="-122"/>
              <a:ea typeface="Arial Unicode MS" pitchFamily="34" charset="-122"/>
              <a:cs typeface="Arial Unicode MS" pitchFamily="34" charset="-122"/>
            </a:endParaRPr>
          </a:p>
          <a:p>
            <a:pPr algn="just">
              <a:lnSpc>
                <a:spcPct val="90000"/>
              </a:lnSpc>
              <a:buFont typeface="Wingdings" pitchFamily="2" charset="2"/>
              <a:buNone/>
            </a:pPr>
            <a:r>
              <a:rPr lang="zh-CN" altLang="en-US">
                <a:latin typeface="Times New Roman" pitchFamily="18" charset="0"/>
              </a:rPr>
              <a:t>（</a:t>
            </a:r>
            <a:r>
              <a:rPr lang="zh-CN" altLang="en-US">
                <a:latin typeface="Arial Unicode MS" pitchFamily="34" charset="-122"/>
                <a:ea typeface="Arial Unicode MS" pitchFamily="34" charset="-122"/>
                <a:cs typeface="Arial Unicode MS" pitchFamily="34" charset="-122"/>
              </a:rPr>
              <a:t>3</a:t>
            </a:r>
            <a:r>
              <a:rPr lang="zh-CN" altLang="en-US">
                <a:latin typeface="Times New Roman" pitchFamily="18" charset="0"/>
              </a:rPr>
              <a:t>）任务要满足一定性能、质量、数量、技术指标等要求。</a:t>
            </a:r>
            <a:endParaRPr lang="zh-CN" altLang="en-US">
              <a:latin typeface="Arial Unicode MS" pitchFamily="34" charset="-122"/>
              <a:ea typeface="Arial Unicode MS" pitchFamily="34" charset="-122"/>
              <a:cs typeface="Arial Unicode MS" pitchFamily="34" charset="-122"/>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latin typeface="Times New Roman" pitchFamily="18" charset="0"/>
              </a:rPr>
              <a:t>项目的基本特性</a:t>
            </a:r>
            <a:r>
              <a:rPr lang="zh-CN" altLang="en-US"/>
              <a:t> </a:t>
            </a:r>
          </a:p>
        </p:txBody>
      </p:sp>
      <p:sp>
        <p:nvSpPr>
          <p:cNvPr id="96259" name="Rectangle 3"/>
          <p:cNvSpPr>
            <a:spLocks noGrp="1" noChangeArrowheads="1"/>
          </p:cNvSpPr>
          <p:nvPr>
            <p:ph type="body" idx="1"/>
          </p:nvPr>
        </p:nvSpPr>
        <p:spPr/>
        <p:txBody>
          <a:bodyPr/>
          <a:lstStyle/>
          <a:p>
            <a:r>
              <a:rPr lang="zh-CN" altLang="en-US" b="1">
                <a:latin typeface="Times New Roman" pitchFamily="18" charset="0"/>
              </a:rPr>
              <a:t>独特性</a:t>
            </a:r>
            <a:r>
              <a:rPr lang="zh-CN" altLang="en-US" b="1"/>
              <a:t> </a:t>
            </a:r>
            <a:endParaRPr lang="zh-CN" altLang="en-US"/>
          </a:p>
          <a:p>
            <a:r>
              <a:rPr lang="zh-CN" altLang="en-US" b="1">
                <a:latin typeface="Times New Roman" pitchFamily="18" charset="0"/>
              </a:rPr>
              <a:t>一次性</a:t>
            </a:r>
            <a:r>
              <a:rPr lang="zh-CN" altLang="en-US" b="1"/>
              <a:t> </a:t>
            </a:r>
            <a:endParaRPr lang="zh-CN" altLang="en-US"/>
          </a:p>
          <a:p>
            <a:r>
              <a:rPr lang="zh-CN" altLang="en-US" b="1">
                <a:latin typeface="Times New Roman" pitchFamily="18" charset="0"/>
              </a:rPr>
              <a:t>组织性</a:t>
            </a:r>
            <a:r>
              <a:rPr lang="zh-CN" altLang="en-US" b="1"/>
              <a:t> </a:t>
            </a:r>
            <a:endParaRPr lang="zh-CN" altLang="en-US"/>
          </a:p>
          <a:p>
            <a:r>
              <a:rPr lang="zh-CN" altLang="en-US" b="1">
                <a:latin typeface="Times New Roman" pitchFamily="18" charset="0"/>
              </a:rPr>
              <a:t>生命期</a:t>
            </a:r>
            <a:r>
              <a:rPr lang="zh-CN" altLang="en-US" b="1"/>
              <a:t> </a:t>
            </a:r>
            <a:endParaRPr lang="zh-CN" altLang="en-US"/>
          </a:p>
          <a:p>
            <a:r>
              <a:rPr lang="zh-CN" altLang="en-US" b="1">
                <a:latin typeface="Times New Roman" pitchFamily="18" charset="0"/>
              </a:rPr>
              <a:t>资源消耗性</a:t>
            </a:r>
            <a:r>
              <a:rPr lang="zh-CN" altLang="en-US" b="1"/>
              <a:t> </a:t>
            </a:r>
          </a:p>
          <a:p>
            <a:r>
              <a:rPr lang="zh-CN" altLang="en-US" b="1">
                <a:latin typeface="Times New Roman" pitchFamily="18" charset="0"/>
              </a:rPr>
              <a:t>目标冲突性</a:t>
            </a:r>
            <a:r>
              <a:rPr lang="zh-CN" altLang="en-US" b="1"/>
              <a:t> </a:t>
            </a:r>
          </a:p>
          <a:p>
            <a:r>
              <a:rPr lang="zh-CN" altLang="en-US" b="1">
                <a:latin typeface="Times New Roman" pitchFamily="18" charset="0"/>
              </a:rPr>
              <a:t>后果的不确定性</a:t>
            </a:r>
            <a:r>
              <a:rPr lang="zh-CN" altLang="en-US" b="1"/>
              <a:t> </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zh-CN" altLang="en-US">
                <a:latin typeface="Times New Roman" pitchFamily="18" charset="0"/>
              </a:rPr>
              <a:t>项目生命周期</a:t>
            </a:r>
            <a:r>
              <a:rPr lang="zh-CN" altLang="en-US"/>
              <a:t> </a:t>
            </a:r>
          </a:p>
        </p:txBody>
      </p:sp>
      <p:grpSp>
        <p:nvGrpSpPr>
          <p:cNvPr id="2" name="Group 4"/>
          <p:cNvGrpSpPr>
            <a:grpSpLocks/>
          </p:cNvGrpSpPr>
          <p:nvPr/>
        </p:nvGrpSpPr>
        <p:grpSpPr bwMode="auto">
          <a:xfrm>
            <a:off x="1066800" y="2133600"/>
            <a:ext cx="7086600" cy="3886200"/>
            <a:chOff x="2817" y="7296"/>
            <a:chExt cx="6120" cy="3432"/>
          </a:xfrm>
        </p:grpSpPr>
        <p:grpSp>
          <p:nvGrpSpPr>
            <p:cNvPr id="3" name="Group 5"/>
            <p:cNvGrpSpPr>
              <a:grpSpLocks/>
            </p:cNvGrpSpPr>
            <p:nvPr/>
          </p:nvGrpSpPr>
          <p:grpSpPr bwMode="auto">
            <a:xfrm>
              <a:off x="2817" y="7296"/>
              <a:ext cx="6120" cy="3121"/>
              <a:chOff x="3120" y="11086"/>
              <a:chExt cx="6120" cy="3120"/>
            </a:xfrm>
          </p:grpSpPr>
          <p:sp>
            <p:nvSpPr>
              <p:cNvPr id="99334" name="Line 6"/>
              <p:cNvSpPr>
                <a:spLocks noChangeShapeType="1"/>
              </p:cNvSpPr>
              <p:nvPr/>
            </p:nvSpPr>
            <p:spPr bwMode="auto">
              <a:xfrm>
                <a:off x="3660" y="13738"/>
                <a:ext cx="5400" cy="0"/>
              </a:xfrm>
              <a:prstGeom prst="line">
                <a:avLst/>
              </a:prstGeom>
              <a:noFill/>
              <a:ln w="9525">
                <a:solidFill>
                  <a:srgbClr val="000000"/>
                </a:solidFill>
                <a:round/>
                <a:headEnd/>
                <a:tailEnd type="triangle" w="med" len="med"/>
              </a:ln>
            </p:spPr>
            <p:txBody>
              <a:bodyPr/>
              <a:lstStyle/>
              <a:p>
                <a:endParaRPr lang="zh-CN" altLang="en-US"/>
              </a:p>
            </p:txBody>
          </p:sp>
          <p:sp>
            <p:nvSpPr>
              <p:cNvPr id="99335" name="Line 7"/>
              <p:cNvSpPr>
                <a:spLocks noChangeShapeType="1"/>
              </p:cNvSpPr>
              <p:nvPr/>
            </p:nvSpPr>
            <p:spPr bwMode="auto">
              <a:xfrm flipV="1">
                <a:off x="3660" y="11086"/>
                <a:ext cx="1" cy="2652"/>
              </a:xfrm>
              <a:prstGeom prst="line">
                <a:avLst/>
              </a:prstGeom>
              <a:noFill/>
              <a:ln w="9525">
                <a:solidFill>
                  <a:srgbClr val="000000"/>
                </a:solidFill>
                <a:round/>
                <a:headEnd/>
                <a:tailEnd type="triangle" w="med" len="med"/>
              </a:ln>
            </p:spPr>
            <p:txBody>
              <a:bodyPr/>
              <a:lstStyle/>
              <a:p>
                <a:endParaRPr lang="zh-CN" altLang="en-US"/>
              </a:p>
            </p:txBody>
          </p:sp>
          <p:sp>
            <p:nvSpPr>
              <p:cNvPr id="99336" name="Freeform 8"/>
              <p:cNvSpPr>
                <a:spLocks/>
              </p:cNvSpPr>
              <p:nvPr/>
            </p:nvSpPr>
            <p:spPr bwMode="auto">
              <a:xfrm>
                <a:off x="3660" y="11476"/>
                <a:ext cx="4680" cy="2262"/>
              </a:xfrm>
              <a:custGeom>
                <a:avLst/>
                <a:gdLst/>
                <a:ahLst/>
                <a:cxnLst>
                  <a:cxn ang="0">
                    <a:pos x="0" y="2262"/>
                  </a:cxn>
                  <a:cxn ang="0">
                    <a:pos x="900" y="1950"/>
                  </a:cxn>
                  <a:cxn ang="0">
                    <a:pos x="1980" y="1326"/>
                  </a:cxn>
                  <a:cxn ang="0">
                    <a:pos x="3240" y="78"/>
                  </a:cxn>
                  <a:cxn ang="0">
                    <a:pos x="3960" y="1794"/>
                  </a:cxn>
                  <a:cxn ang="0">
                    <a:pos x="4680" y="2262"/>
                  </a:cxn>
                </a:cxnLst>
                <a:rect l="0" t="0" r="r" b="b"/>
                <a:pathLst>
                  <a:path w="4680" h="2262">
                    <a:moveTo>
                      <a:pt x="0" y="2262"/>
                    </a:moveTo>
                    <a:cubicBezTo>
                      <a:pt x="285" y="2184"/>
                      <a:pt x="570" y="2106"/>
                      <a:pt x="900" y="1950"/>
                    </a:cubicBezTo>
                    <a:cubicBezTo>
                      <a:pt x="1230" y="1794"/>
                      <a:pt x="1590" y="1638"/>
                      <a:pt x="1980" y="1326"/>
                    </a:cubicBezTo>
                    <a:cubicBezTo>
                      <a:pt x="2370" y="1014"/>
                      <a:pt x="2910" y="0"/>
                      <a:pt x="3240" y="78"/>
                    </a:cubicBezTo>
                    <a:cubicBezTo>
                      <a:pt x="3570" y="156"/>
                      <a:pt x="3720" y="1430"/>
                      <a:pt x="3960" y="1794"/>
                    </a:cubicBezTo>
                    <a:cubicBezTo>
                      <a:pt x="4200" y="2158"/>
                      <a:pt x="4560" y="2184"/>
                      <a:pt x="4680" y="2262"/>
                    </a:cubicBezTo>
                  </a:path>
                </a:pathLst>
              </a:custGeom>
              <a:noFill/>
              <a:ln w="9525">
                <a:solidFill>
                  <a:srgbClr val="000000"/>
                </a:solidFill>
                <a:round/>
                <a:headEnd/>
                <a:tailEnd/>
              </a:ln>
            </p:spPr>
            <p:txBody>
              <a:bodyPr/>
              <a:lstStyle/>
              <a:p>
                <a:endParaRPr lang="zh-CN" altLang="en-US"/>
              </a:p>
            </p:txBody>
          </p:sp>
          <p:sp>
            <p:nvSpPr>
              <p:cNvPr id="99337" name="Line 9"/>
              <p:cNvSpPr>
                <a:spLocks noChangeShapeType="1"/>
              </p:cNvSpPr>
              <p:nvPr/>
            </p:nvSpPr>
            <p:spPr bwMode="auto">
              <a:xfrm flipV="1">
                <a:off x="4560" y="11398"/>
                <a:ext cx="1" cy="2340"/>
              </a:xfrm>
              <a:prstGeom prst="line">
                <a:avLst/>
              </a:prstGeom>
              <a:noFill/>
              <a:ln w="9525">
                <a:solidFill>
                  <a:srgbClr val="000000"/>
                </a:solidFill>
                <a:prstDash val="lgDash"/>
                <a:round/>
                <a:headEnd/>
                <a:tailEnd/>
              </a:ln>
            </p:spPr>
            <p:txBody>
              <a:bodyPr/>
              <a:lstStyle/>
              <a:p>
                <a:endParaRPr lang="zh-CN" altLang="en-US"/>
              </a:p>
            </p:txBody>
          </p:sp>
          <p:sp>
            <p:nvSpPr>
              <p:cNvPr id="99338" name="Line 10"/>
              <p:cNvSpPr>
                <a:spLocks noChangeShapeType="1"/>
              </p:cNvSpPr>
              <p:nvPr/>
            </p:nvSpPr>
            <p:spPr bwMode="auto">
              <a:xfrm flipV="1">
                <a:off x="5460" y="11398"/>
                <a:ext cx="1" cy="2341"/>
              </a:xfrm>
              <a:prstGeom prst="line">
                <a:avLst/>
              </a:prstGeom>
              <a:noFill/>
              <a:ln w="9525">
                <a:solidFill>
                  <a:srgbClr val="000000"/>
                </a:solidFill>
                <a:prstDash val="lgDash"/>
                <a:round/>
                <a:headEnd/>
                <a:tailEnd/>
              </a:ln>
            </p:spPr>
            <p:txBody>
              <a:bodyPr/>
              <a:lstStyle/>
              <a:p>
                <a:endParaRPr lang="zh-CN" altLang="en-US"/>
              </a:p>
            </p:txBody>
          </p:sp>
          <p:sp>
            <p:nvSpPr>
              <p:cNvPr id="99339" name="Line 11"/>
              <p:cNvSpPr>
                <a:spLocks noChangeShapeType="1"/>
              </p:cNvSpPr>
              <p:nvPr/>
            </p:nvSpPr>
            <p:spPr bwMode="auto">
              <a:xfrm flipV="1">
                <a:off x="7620" y="11398"/>
                <a:ext cx="2" cy="2343"/>
              </a:xfrm>
              <a:prstGeom prst="line">
                <a:avLst/>
              </a:prstGeom>
              <a:noFill/>
              <a:ln w="9525">
                <a:solidFill>
                  <a:srgbClr val="000000"/>
                </a:solidFill>
                <a:prstDash val="lgDash"/>
                <a:round/>
                <a:headEnd/>
                <a:tailEnd/>
              </a:ln>
            </p:spPr>
            <p:txBody>
              <a:bodyPr/>
              <a:lstStyle/>
              <a:p>
                <a:endParaRPr lang="zh-CN" altLang="en-US"/>
              </a:p>
            </p:txBody>
          </p:sp>
          <p:sp>
            <p:nvSpPr>
              <p:cNvPr id="99340" name="Text Box 12"/>
              <p:cNvSpPr txBox="1">
                <a:spLocks noChangeArrowheads="1"/>
              </p:cNvSpPr>
              <p:nvPr/>
            </p:nvSpPr>
            <p:spPr bwMode="auto">
              <a:xfrm>
                <a:off x="3780" y="11087"/>
                <a:ext cx="720" cy="779"/>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识别需求</a:t>
                </a:r>
              </a:p>
            </p:txBody>
          </p:sp>
          <p:sp>
            <p:nvSpPr>
              <p:cNvPr id="99341" name="Text Box 13"/>
              <p:cNvSpPr txBox="1">
                <a:spLocks noChangeArrowheads="1"/>
              </p:cNvSpPr>
              <p:nvPr/>
            </p:nvSpPr>
            <p:spPr bwMode="auto">
              <a:xfrm>
                <a:off x="4560" y="11086"/>
                <a:ext cx="720" cy="1092"/>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提出解决方案</a:t>
                </a:r>
              </a:p>
            </p:txBody>
          </p:sp>
          <p:sp>
            <p:nvSpPr>
              <p:cNvPr id="99342" name="Text Box 14"/>
              <p:cNvSpPr txBox="1">
                <a:spLocks noChangeArrowheads="1"/>
              </p:cNvSpPr>
              <p:nvPr/>
            </p:nvSpPr>
            <p:spPr bwMode="auto">
              <a:xfrm>
                <a:off x="5820" y="11086"/>
                <a:ext cx="1440" cy="468"/>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执行项目</a:t>
                </a:r>
              </a:p>
            </p:txBody>
          </p:sp>
          <p:sp>
            <p:nvSpPr>
              <p:cNvPr id="99343" name="Text Box 15"/>
              <p:cNvSpPr txBox="1">
                <a:spLocks noChangeArrowheads="1"/>
              </p:cNvSpPr>
              <p:nvPr/>
            </p:nvSpPr>
            <p:spPr bwMode="auto">
              <a:xfrm>
                <a:off x="7800" y="11086"/>
                <a:ext cx="1260" cy="468"/>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结束项目</a:t>
                </a:r>
              </a:p>
            </p:txBody>
          </p:sp>
          <p:sp>
            <p:nvSpPr>
              <p:cNvPr id="99344" name="Text Box 16"/>
              <p:cNvSpPr txBox="1">
                <a:spLocks noChangeArrowheads="1"/>
              </p:cNvSpPr>
              <p:nvPr/>
            </p:nvSpPr>
            <p:spPr bwMode="auto">
              <a:xfrm>
                <a:off x="8520" y="13738"/>
                <a:ext cx="720" cy="468"/>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时间</a:t>
                </a:r>
              </a:p>
            </p:txBody>
          </p:sp>
          <p:sp>
            <p:nvSpPr>
              <p:cNvPr id="99345" name="Text Box 17"/>
              <p:cNvSpPr txBox="1">
                <a:spLocks noChangeArrowheads="1"/>
              </p:cNvSpPr>
              <p:nvPr/>
            </p:nvSpPr>
            <p:spPr bwMode="auto">
              <a:xfrm>
                <a:off x="3120" y="11554"/>
                <a:ext cx="540" cy="1248"/>
              </a:xfrm>
              <a:prstGeom prst="rect">
                <a:avLst/>
              </a:prstGeom>
              <a:noFill/>
              <a:ln w="9525">
                <a:noFill/>
                <a:miter lim="800000"/>
                <a:headEnd/>
                <a:tailEnd/>
              </a:ln>
            </p:spPr>
            <p:txBody>
              <a:bodyPr/>
              <a:lstStyle/>
              <a:p>
                <a:pPr algn="just" eaLnBrk="0" hangingPunct="0"/>
                <a:r>
                  <a:rPr lang="zh-CN" altLang="en-US">
                    <a:solidFill>
                      <a:schemeClr val="accent1"/>
                    </a:solidFill>
                    <a:latin typeface="Times New Roman" pitchFamily="18" charset="0"/>
                  </a:rPr>
                  <a:t>投入力量</a:t>
                </a:r>
              </a:p>
            </p:txBody>
          </p:sp>
        </p:grpSp>
        <p:sp>
          <p:nvSpPr>
            <p:cNvPr id="99346" name="Text Box 18"/>
            <p:cNvSpPr txBox="1">
              <a:spLocks noChangeArrowheads="1"/>
            </p:cNvSpPr>
            <p:nvPr/>
          </p:nvSpPr>
          <p:spPr bwMode="auto">
            <a:xfrm>
              <a:off x="4497" y="10260"/>
              <a:ext cx="3420" cy="468"/>
            </a:xfrm>
            <a:prstGeom prst="rect">
              <a:avLst/>
            </a:prstGeom>
            <a:noFill/>
            <a:ln w="9525">
              <a:noFill/>
              <a:miter lim="800000"/>
              <a:headEnd/>
              <a:tailEnd/>
            </a:ln>
          </p:spPr>
          <p:txBody>
            <a:bodyPr/>
            <a:lstStyle/>
            <a:p>
              <a:pPr algn="ctr" eaLnBrk="0" hangingPunct="0"/>
              <a:r>
                <a:rPr lang="zh-CN" altLang="en-US">
                  <a:solidFill>
                    <a:schemeClr val="accent1"/>
                  </a:solidFill>
                  <a:latin typeface="Times New Roman" pitchFamily="18" charset="0"/>
                </a:rPr>
                <a:t>项目的生命周期</a:t>
              </a:r>
            </a:p>
          </p:txBody>
        </p:sp>
      </p:gr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a:latin typeface="Times New Roman" pitchFamily="18" charset="0"/>
              </a:rPr>
              <a:t>项目管理本质</a:t>
            </a:r>
            <a:endParaRPr lang="zh-CN" altLang="en-US"/>
          </a:p>
        </p:txBody>
      </p:sp>
      <p:sp>
        <p:nvSpPr>
          <p:cNvPr id="100355" name="Rectangle 3"/>
          <p:cNvSpPr>
            <a:spLocks noGrp="1" noChangeArrowheads="1"/>
          </p:cNvSpPr>
          <p:nvPr>
            <p:ph type="body" idx="1"/>
          </p:nvPr>
        </p:nvSpPr>
        <p:spPr/>
        <p:txBody>
          <a:bodyPr/>
          <a:lstStyle/>
          <a:p>
            <a:r>
              <a:rPr lang="zh-CN" altLang="en-US">
                <a:latin typeface="Times New Roman" pitchFamily="18" charset="0"/>
              </a:rPr>
              <a:t>首先，项目管理属于管理的范畴</a:t>
            </a:r>
          </a:p>
          <a:p>
            <a:r>
              <a:rPr lang="zh-CN" altLang="en-US">
                <a:latin typeface="Times New Roman" pitchFamily="18" charset="0"/>
              </a:rPr>
              <a:t>其次项目管理的对象是项目。随着项目管理的发展，项目管理的内涵已经发生了巨大的变化，已经成为一种全新的管理方式、一门新兴的管理科学、一套逐渐完善的理论体系和方法。</a:t>
            </a:r>
            <a:r>
              <a:rPr lang="zh-CN" altLang="en-US"/>
              <a:t> </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a:latin typeface="Times New Roman" pitchFamily="18" charset="0"/>
              </a:rPr>
              <a:t>项目管理的基本特征</a:t>
            </a:r>
            <a:r>
              <a:rPr lang="zh-CN" altLang="en-US"/>
              <a:t> </a:t>
            </a:r>
          </a:p>
        </p:txBody>
      </p:sp>
      <p:sp>
        <p:nvSpPr>
          <p:cNvPr id="101379" name="Rectangle 3"/>
          <p:cNvSpPr>
            <a:spLocks noGrp="1" noChangeArrowheads="1"/>
          </p:cNvSpPr>
          <p:nvPr>
            <p:ph type="body" idx="1"/>
          </p:nvPr>
        </p:nvSpPr>
        <p:spPr/>
        <p:txBody>
          <a:bodyPr/>
          <a:lstStyle/>
          <a:p>
            <a:r>
              <a:rPr lang="zh-CN" altLang="en-US" sz="2800">
                <a:latin typeface="Times New Roman" pitchFamily="18" charset="0"/>
              </a:rPr>
              <a:t>对象是项目</a:t>
            </a:r>
            <a:r>
              <a:rPr lang="zh-CN" altLang="en-US" sz="2800"/>
              <a:t> </a:t>
            </a:r>
          </a:p>
          <a:p>
            <a:r>
              <a:rPr lang="zh-CN" altLang="en-US" sz="2800">
                <a:latin typeface="Times New Roman" pitchFamily="18" charset="0"/>
              </a:rPr>
              <a:t>系统工程思想贯穿项目管理的全过程</a:t>
            </a:r>
            <a:r>
              <a:rPr lang="zh-CN" altLang="en-US" sz="2800"/>
              <a:t> </a:t>
            </a:r>
          </a:p>
          <a:p>
            <a:r>
              <a:rPr lang="zh-CN" altLang="en-US" sz="2800">
                <a:latin typeface="Times New Roman" pitchFamily="18" charset="0"/>
              </a:rPr>
              <a:t>项目管理的组织具有一定的特殊性</a:t>
            </a:r>
            <a:r>
              <a:rPr lang="zh-CN" altLang="en-US" sz="2800"/>
              <a:t> </a:t>
            </a:r>
          </a:p>
          <a:p>
            <a:r>
              <a:rPr lang="zh-CN" altLang="en-US" sz="2800">
                <a:latin typeface="Times New Roman" pitchFamily="18" charset="0"/>
              </a:rPr>
              <a:t>项目管理的体制是基于团队管理的个人负责制</a:t>
            </a:r>
            <a:r>
              <a:rPr lang="zh-CN" altLang="en-US" sz="2800"/>
              <a:t> </a:t>
            </a:r>
          </a:p>
          <a:p>
            <a:r>
              <a:rPr lang="zh-CN" altLang="en-US" sz="2800">
                <a:latin typeface="Times New Roman" pitchFamily="18" charset="0"/>
              </a:rPr>
              <a:t>项目管理的要点是创造和保持一个使项目顺利进行的环境</a:t>
            </a:r>
            <a:r>
              <a:rPr lang="zh-CN" altLang="en-US" sz="2800"/>
              <a:t> </a:t>
            </a:r>
          </a:p>
          <a:p>
            <a:r>
              <a:rPr lang="zh-CN" altLang="en-US" sz="2800">
                <a:latin typeface="Times New Roman" pitchFamily="18" charset="0"/>
              </a:rPr>
              <a:t>项目管理的方法、工具和技术手段具有先进性</a:t>
            </a:r>
            <a:r>
              <a:rPr lang="zh-CN" altLang="en-US" sz="2800"/>
              <a:t> </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服务项目管理基本技术</a:t>
            </a:r>
            <a:r>
              <a:rPr lang="zh-CN" altLang="en-US"/>
              <a:t> </a:t>
            </a:r>
          </a:p>
        </p:txBody>
      </p:sp>
      <p:sp>
        <p:nvSpPr>
          <p:cNvPr id="102403" name="Rectangle 3"/>
          <p:cNvSpPr>
            <a:spLocks noGrp="1" noChangeArrowheads="1"/>
          </p:cNvSpPr>
          <p:nvPr>
            <p:ph type="body" idx="1"/>
          </p:nvPr>
        </p:nvSpPr>
        <p:spPr/>
        <p:txBody>
          <a:bodyPr/>
          <a:lstStyle/>
          <a:p>
            <a:r>
              <a:rPr lang="zh-CN" altLang="en-US">
                <a:latin typeface="Times New Roman" pitchFamily="18" charset="0"/>
              </a:rPr>
              <a:t>甘特图（</a:t>
            </a:r>
            <a:r>
              <a:rPr lang="en-US" altLang="zh-CN">
                <a:latin typeface="Times New Roman" pitchFamily="18" charset="0"/>
                <a:cs typeface="Times New Roman" pitchFamily="18" charset="0"/>
              </a:rPr>
              <a:t>Gantt Chart</a:t>
            </a:r>
            <a:r>
              <a:rPr lang="en-US" altLang="zh-CN">
                <a:latin typeface="Times New Roman" pitchFamily="18" charset="0"/>
              </a:rPr>
              <a:t>）</a:t>
            </a:r>
            <a:r>
              <a:rPr lang="en-US" altLang="zh-CN"/>
              <a:t> </a:t>
            </a:r>
          </a:p>
          <a:p>
            <a:r>
              <a:rPr lang="zh-CN" altLang="en-US">
                <a:latin typeface="Times New Roman" pitchFamily="18" charset="0"/>
              </a:rPr>
              <a:t>关键路线法（</a:t>
            </a:r>
            <a:r>
              <a:rPr lang="en-US" altLang="zh-CN">
                <a:latin typeface="Times New Roman" pitchFamily="18" charset="0"/>
                <a:cs typeface="Times New Roman" pitchFamily="18" charset="0"/>
              </a:rPr>
              <a:t>Critical Path Method,CPM</a:t>
            </a:r>
            <a:r>
              <a:rPr lang="en-US" altLang="zh-CN">
                <a:latin typeface="Times New Roman" pitchFamily="18" charset="0"/>
              </a:rPr>
              <a:t>）</a:t>
            </a:r>
            <a:r>
              <a:rPr lang="en-US" altLang="zh-CN"/>
              <a:t> </a:t>
            </a:r>
          </a:p>
          <a:p>
            <a:r>
              <a:rPr lang="zh-CN" altLang="en-US">
                <a:latin typeface="Times New Roman" pitchFamily="18" charset="0"/>
              </a:rPr>
              <a:t>计划评审技术（</a:t>
            </a:r>
            <a:r>
              <a:rPr lang="en-US" altLang="zh-CN">
                <a:latin typeface="Times New Roman" pitchFamily="18" charset="0"/>
                <a:cs typeface="Times New Roman" pitchFamily="18" charset="0"/>
              </a:rPr>
              <a:t>PERT</a:t>
            </a:r>
            <a:r>
              <a:rPr lang="en-US" altLang="zh-CN">
                <a:latin typeface="Times New Roman" pitchFamily="18" charset="0"/>
              </a:rPr>
              <a:t>）</a:t>
            </a:r>
            <a:r>
              <a:rPr lang="en-US" altLang="zh-CN"/>
              <a:t> </a:t>
            </a:r>
            <a:endParaRPr lang="zh-CN" altLang="en-US"/>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PERT</a:t>
            </a:r>
            <a:r>
              <a:rPr lang="zh-CN" altLang="en-US">
                <a:latin typeface="Times New Roman" pitchFamily="18" charset="0"/>
              </a:rPr>
              <a:t>在</a:t>
            </a:r>
            <a:r>
              <a:rPr lang="en-US" altLang="zh-CN">
                <a:latin typeface="Times New Roman" pitchFamily="18" charset="0"/>
                <a:cs typeface="Times New Roman" pitchFamily="18" charset="0"/>
              </a:rPr>
              <a:t>IT</a:t>
            </a:r>
            <a:r>
              <a:rPr lang="zh-CN" altLang="en-US">
                <a:latin typeface="Times New Roman" pitchFamily="18" charset="0"/>
              </a:rPr>
              <a:t>服务计划管理中的应用</a:t>
            </a:r>
            <a:r>
              <a:rPr lang="zh-CN" altLang="en-US"/>
              <a:t> </a:t>
            </a:r>
          </a:p>
        </p:txBody>
      </p:sp>
      <p:grpSp>
        <p:nvGrpSpPr>
          <p:cNvPr id="2" name="Group 4"/>
          <p:cNvGrpSpPr>
            <a:grpSpLocks/>
          </p:cNvGrpSpPr>
          <p:nvPr/>
        </p:nvGrpSpPr>
        <p:grpSpPr bwMode="auto">
          <a:xfrm>
            <a:off x="1066800" y="1219200"/>
            <a:ext cx="7162800" cy="5562600"/>
            <a:chOff x="2322" y="1621"/>
            <a:chExt cx="7245" cy="6527"/>
          </a:xfrm>
        </p:grpSpPr>
        <p:sp>
          <p:nvSpPr>
            <p:cNvPr id="103429" name="Line 5"/>
            <p:cNvSpPr>
              <a:spLocks noChangeShapeType="1"/>
            </p:cNvSpPr>
            <p:nvPr/>
          </p:nvSpPr>
          <p:spPr bwMode="auto">
            <a:xfrm>
              <a:off x="2952" y="7977"/>
              <a:ext cx="5985" cy="0"/>
            </a:xfrm>
            <a:prstGeom prst="line">
              <a:avLst/>
            </a:prstGeom>
            <a:noFill/>
            <a:ln w="12700">
              <a:solidFill>
                <a:srgbClr val="FFFF00"/>
              </a:solidFill>
              <a:round/>
              <a:headEnd/>
              <a:tailEnd/>
            </a:ln>
            <a:effectLst/>
          </p:spPr>
          <p:txBody>
            <a:bodyPr/>
            <a:lstStyle/>
            <a:p>
              <a:endParaRPr lang="zh-CN" altLang="en-US"/>
            </a:p>
          </p:txBody>
        </p:sp>
        <p:sp>
          <p:nvSpPr>
            <p:cNvPr id="103430" name="Rectangle 6"/>
            <p:cNvSpPr>
              <a:spLocks noChangeArrowheads="1"/>
            </p:cNvSpPr>
            <p:nvPr/>
          </p:nvSpPr>
          <p:spPr bwMode="auto">
            <a:xfrm>
              <a:off x="4422" y="1621"/>
              <a:ext cx="304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1、明确目标，进行计划的准备工作</a:t>
              </a:r>
            </a:p>
          </p:txBody>
        </p:sp>
        <p:sp>
          <p:nvSpPr>
            <p:cNvPr id="103431" name="Rectangle 7"/>
            <p:cNvSpPr>
              <a:spLocks noChangeArrowheads="1"/>
            </p:cNvSpPr>
            <p:nvPr/>
          </p:nvSpPr>
          <p:spPr bwMode="auto">
            <a:xfrm>
              <a:off x="4107" y="2688"/>
              <a:ext cx="357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2、工作分解，列出全部任务明细表</a:t>
              </a:r>
            </a:p>
          </p:txBody>
        </p:sp>
        <p:sp>
          <p:nvSpPr>
            <p:cNvPr id="103432" name="Rectangle 8"/>
            <p:cNvSpPr>
              <a:spLocks noChangeArrowheads="1"/>
            </p:cNvSpPr>
            <p:nvPr/>
          </p:nvSpPr>
          <p:spPr bwMode="auto">
            <a:xfrm>
              <a:off x="2322" y="3771"/>
              <a:ext cx="30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4、进行任务分解，确定各项任务的先后顺序与相互关系</a:t>
              </a:r>
            </a:p>
          </p:txBody>
        </p:sp>
        <p:sp>
          <p:nvSpPr>
            <p:cNvPr id="103433" name="Rectangle 9"/>
            <p:cNvSpPr>
              <a:spLocks noChangeArrowheads="1"/>
            </p:cNvSpPr>
            <p:nvPr/>
          </p:nvSpPr>
          <p:spPr bwMode="auto">
            <a:xfrm>
              <a:off x="6312" y="3771"/>
              <a:ext cx="294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3、明确各项任务的时间定额</a:t>
              </a:r>
            </a:p>
          </p:txBody>
        </p:sp>
        <p:sp>
          <p:nvSpPr>
            <p:cNvPr id="103434" name="Rectangle 10"/>
            <p:cNvSpPr>
              <a:spLocks noChangeArrowheads="1"/>
            </p:cNvSpPr>
            <p:nvPr/>
          </p:nvSpPr>
          <p:spPr bwMode="auto">
            <a:xfrm>
              <a:off x="3582" y="5184"/>
              <a:ext cx="168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5、绘制网络图</a:t>
              </a:r>
            </a:p>
          </p:txBody>
        </p:sp>
        <p:sp>
          <p:nvSpPr>
            <p:cNvPr id="103435" name="Rectangle 11"/>
            <p:cNvSpPr>
              <a:spLocks noChangeArrowheads="1"/>
            </p:cNvSpPr>
            <p:nvPr/>
          </p:nvSpPr>
          <p:spPr bwMode="auto">
            <a:xfrm>
              <a:off x="6312" y="5184"/>
              <a:ext cx="220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6、计算网络时间参数</a:t>
              </a:r>
            </a:p>
          </p:txBody>
        </p:sp>
        <p:sp>
          <p:nvSpPr>
            <p:cNvPr id="103436" name="Rectangle 12"/>
            <p:cNvSpPr>
              <a:spLocks noChangeArrowheads="1"/>
            </p:cNvSpPr>
            <p:nvPr/>
          </p:nvSpPr>
          <p:spPr bwMode="auto">
            <a:xfrm>
              <a:off x="2322" y="6276"/>
              <a:ext cx="30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9、根据计划要求，重新考虑各项任务的相互关系</a:t>
              </a:r>
            </a:p>
          </p:txBody>
        </p:sp>
        <p:sp>
          <p:nvSpPr>
            <p:cNvPr id="103437" name="Rectangle 13"/>
            <p:cNvSpPr>
              <a:spLocks noChangeArrowheads="1"/>
            </p:cNvSpPr>
            <p:nvPr/>
          </p:nvSpPr>
          <p:spPr bwMode="auto">
            <a:xfrm>
              <a:off x="5577" y="6276"/>
              <a:ext cx="178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7、计算时间差，确定关键路线</a:t>
              </a:r>
            </a:p>
          </p:txBody>
        </p:sp>
        <p:sp>
          <p:nvSpPr>
            <p:cNvPr id="103438" name="Rectangle 14"/>
            <p:cNvSpPr>
              <a:spLocks noChangeArrowheads="1"/>
            </p:cNvSpPr>
            <p:nvPr/>
          </p:nvSpPr>
          <p:spPr bwMode="auto">
            <a:xfrm>
              <a:off x="7572" y="6276"/>
              <a:ext cx="199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10、根据计划要求修订网络参数</a:t>
              </a:r>
            </a:p>
          </p:txBody>
        </p:sp>
        <p:sp>
          <p:nvSpPr>
            <p:cNvPr id="103439" name="Rectangle 15"/>
            <p:cNvSpPr>
              <a:spLocks noChangeArrowheads="1"/>
            </p:cNvSpPr>
            <p:nvPr/>
          </p:nvSpPr>
          <p:spPr bwMode="auto">
            <a:xfrm>
              <a:off x="4002" y="7680"/>
              <a:ext cx="399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8、综合平衡，选择最优方案，安排进度</a:t>
              </a:r>
            </a:p>
          </p:txBody>
        </p:sp>
        <p:sp>
          <p:nvSpPr>
            <p:cNvPr id="103440" name="Line 16"/>
            <p:cNvSpPr>
              <a:spLocks noChangeShapeType="1"/>
            </p:cNvSpPr>
            <p:nvPr/>
          </p:nvSpPr>
          <p:spPr bwMode="auto">
            <a:xfrm>
              <a:off x="5832" y="2064"/>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1" name="Line 17"/>
            <p:cNvSpPr>
              <a:spLocks noChangeShapeType="1"/>
            </p:cNvSpPr>
            <p:nvPr/>
          </p:nvSpPr>
          <p:spPr bwMode="auto">
            <a:xfrm>
              <a:off x="4737" y="3156"/>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2" name="Line 18"/>
            <p:cNvSpPr>
              <a:spLocks noChangeShapeType="1"/>
            </p:cNvSpPr>
            <p:nvPr/>
          </p:nvSpPr>
          <p:spPr bwMode="auto">
            <a:xfrm>
              <a:off x="7152" y="3156"/>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3" name="Line 19"/>
            <p:cNvSpPr>
              <a:spLocks noChangeShapeType="1"/>
            </p:cNvSpPr>
            <p:nvPr/>
          </p:nvSpPr>
          <p:spPr bwMode="auto">
            <a:xfrm>
              <a:off x="4737" y="4560"/>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4" name="Line 20"/>
            <p:cNvSpPr>
              <a:spLocks noChangeShapeType="1"/>
            </p:cNvSpPr>
            <p:nvPr/>
          </p:nvSpPr>
          <p:spPr bwMode="auto">
            <a:xfrm>
              <a:off x="7152" y="4248"/>
              <a:ext cx="0" cy="936"/>
            </a:xfrm>
            <a:prstGeom prst="line">
              <a:avLst/>
            </a:prstGeom>
            <a:noFill/>
            <a:ln w="12700">
              <a:solidFill>
                <a:srgbClr val="FFFF00"/>
              </a:solidFill>
              <a:round/>
              <a:headEnd/>
              <a:tailEnd type="triangle" w="med" len="med"/>
            </a:ln>
            <a:effectLst/>
          </p:spPr>
          <p:txBody>
            <a:bodyPr/>
            <a:lstStyle/>
            <a:p>
              <a:endParaRPr lang="zh-CN" altLang="en-US"/>
            </a:p>
          </p:txBody>
        </p:sp>
        <p:sp>
          <p:nvSpPr>
            <p:cNvPr id="103445" name="Line 21"/>
            <p:cNvSpPr>
              <a:spLocks noChangeShapeType="1"/>
            </p:cNvSpPr>
            <p:nvPr/>
          </p:nvSpPr>
          <p:spPr bwMode="auto">
            <a:xfrm>
              <a:off x="4737" y="5652"/>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6" name="Line 22"/>
            <p:cNvSpPr>
              <a:spLocks noChangeShapeType="1"/>
            </p:cNvSpPr>
            <p:nvPr/>
          </p:nvSpPr>
          <p:spPr bwMode="auto">
            <a:xfrm>
              <a:off x="6627" y="5652"/>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47" name="Line 23"/>
            <p:cNvSpPr>
              <a:spLocks noChangeShapeType="1"/>
            </p:cNvSpPr>
            <p:nvPr/>
          </p:nvSpPr>
          <p:spPr bwMode="auto">
            <a:xfrm flipV="1">
              <a:off x="2847" y="4560"/>
              <a:ext cx="0" cy="1716"/>
            </a:xfrm>
            <a:prstGeom prst="line">
              <a:avLst/>
            </a:prstGeom>
            <a:noFill/>
            <a:ln w="12700">
              <a:solidFill>
                <a:srgbClr val="FFFF00"/>
              </a:solidFill>
              <a:round/>
              <a:headEnd/>
              <a:tailEnd type="triangle" w="med" len="med"/>
            </a:ln>
            <a:effectLst/>
          </p:spPr>
          <p:txBody>
            <a:bodyPr/>
            <a:lstStyle/>
            <a:p>
              <a:endParaRPr lang="zh-CN" altLang="en-US"/>
            </a:p>
          </p:txBody>
        </p:sp>
        <p:sp>
          <p:nvSpPr>
            <p:cNvPr id="103448" name="Line 24"/>
            <p:cNvSpPr>
              <a:spLocks noChangeShapeType="1"/>
            </p:cNvSpPr>
            <p:nvPr/>
          </p:nvSpPr>
          <p:spPr bwMode="auto">
            <a:xfrm flipV="1">
              <a:off x="8937" y="4248"/>
              <a:ext cx="0" cy="2028"/>
            </a:xfrm>
            <a:prstGeom prst="line">
              <a:avLst/>
            </a:prstGeom>
            <a:noFill/>
            <a:ln w="12700">
              <a:solidFill>
                <a:srgbClr val="FFFF00"/>
              </a:solidFill>
              <a:round/>
              <a:headEnd/>
              <a:tailEnd type="triangle" w="med" len="med"/>
            </a:ln>
            <a:effectLst/>
          </p:spPr>
          <p:txBody>
            <a:bodyPr/>
            <a:lstStyle/>
            <a:p>
              <a:endParaRPr lang="zh-CN" altLang="en-US"/>
            </a:p>
          </p:txBody>
        </p:sp>
        <p:sp>
          <p:nvSpPr>
            <p:cNvPr id="103449" name="Line 25"/>
            <p:cNvSpPr>
              <a:spLocks noChangeShapeType="1"/>
            </p:cNvSpPr>
            <p:nvPr/>
          </p:nvSpPr>
          <p:spPr bwMode="auto">
            <a:xfrm>
              <a:off x="6627" y="7056"/>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3450" name="Line 26"/>
            <p:cNvSpPr>
              <a:spLocks noChangeShapeType="1"/>
            </p:cNvSpPr>
            <p:nvPr/>
          </p:nvSpPr>
          <p:spPr bwMode="auto">
            <a:xfrm flipV="1">
              <a:off x="8937" y="7041"/>
              <a:ext cx="0" cy="936"/>
            </a:xfrm>
            <a:prstGeom prst="line">
              <a:avLst/>
            </a:prstGeom>
            <a:noFill/>
            <a:ln w="12700">
              <a:solidFill>
                <a:srgbClr val="FFFF00"/>
              </a:solidFill>
              <a:round/>
              <a:headEnd/>
              <a:tailEnd type="triangle" w="med" len="med"/>
            </a:ln>
            <a:effectLst/>
          </p:spPr>
          <p:txBody>
            <a:bodyPr/>
            <a:lstStyle/>
            <a:p>
              <a:endParaRPr lang="zh-CN" altLang="en-US"/>
            </a:p>
          </p:txBody>
        </p:sp>
        <p:sp>
          <p:nvSpPr>
            <p:cNvPr id="103451" name="Line 27"/>
            <p:cNvSpPr>
              <a:spLocks noChangeShapeType="1"/>
            </p:cNvSpPr>
            <p:nvPr/>
          </p:nvSpPr>
          <p:spPr bwMode="auto">
            <a:xfrm flipV="1">
              <a:off x="2952" y="7041"/>
              <a:ext cx="0" cy="936"/>
            </a:xfrm>
            <a:prstGeom prst="line">
              <a:avLst/>
            </a:prstGeom>
            <a:noFill/>
            <a:ln w="12700">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zh-CN" altLang="en-US"/>
              <a:t>服务的基本概念</a:t>
            </a:r>
          </a:p>
        </p:txBody>
      </p:sp>
      <p:sp>
        <p:nvSpPr>
          <p:cNvPr id="95235" name="Rectangle 3"/>
          <p:cNvSpPr>
            <a:spLocks noGrp="1" noChangeArrowheads="1"/>
          </p:cNvSpPr>
          <p:nvPr>
            <p:ph type="body" idx="1"/>
          </p:nvPr>
        </p:nvSpPr>
        <p:spPr/>
        <p:txBody>
          <a:bodyPr/>
          <a:lstStyle/>
          <a:p>
            <a:pPr>
              <a:buFont typeface="Wingdings" pitchFamily="2" charset="2"/>
              <a:buNone/>
            </a:pPr>
            <a:r>
              <a:rPr lang="zh-CN" altLang="en-US"/>
              <a:t>在概念上服务具有两方面的含义</a:t>
            </a:r>
            <a:r>
              <a:rPr lang="en-US" altLang="zh-CN"/>
              <a:t>:</a:t>
            </a:r>
          </a:p>
          <a:p>
            <a:r>
              <a:rPr lang="zh-CN" altLang="en-US"/>
              <a:t>一方面是服务的过程属性，与制造业中的生产概念并列，指创造价值的活动，对服务来说，“过程就是产品”；</a:t>
            </a:r>
          </a:p>
          <a:p>
            <a:r>
              <a:rPr lang="zh-CN" altLang="en-US"/>
              <a:t>另外一方面是产品属性，是创造价值活动的结果，即服务产品。 </a:t>
            </a:r>
          </a:p>
          <a:p>
            <a:r>
              <a:rPr lang="zh-CN" altLang="en-US"/>
              <a:t>关于服务的分类标准请见下页的</a:t>
            </a:r>
            <a:r>
              <a:rPr lang="zh-CN" altLang="en-US">
                <a:latin typeface="Times New Roman" pitchFamily="18" charset="0"/>
              </a:rPr>
              <a:t>服务过程矩阵</a:t>
            </a:r>
            <a:r>
              <a:rPr lang="zh-CN" altLang="en-US"/>
              <a:t>图</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ITIL</a:t>
            </a:r>
            <a:r>
              <a:rPr lang="zh-CN" altLang="en-US">
                <a:latin typeface="Times New Roman" pitchFamily="18" charset="0"/>
              </a:rPr>
              <a:t>的显著特征</a:t>
            </a:r>
            <a:r>
              <a:rPr lang="zh-CN" altLang="en-US"/>
              <a:t> </a:t>
            </a:r>
          </a:p>
        </p:txBody>
      </p:sp>
      <p:sp>
        <p:nvSpPr>
          <p:cNvPr id="100355" name="Rectangle 3"/>
          <p:cNvSpPr>
            <a:spLocks noGrp="1" noChangeArrowheads="1"/>
          </p:cNvSpPr>
          <p:nvPr>
            <p:ph type="body" idx="1"/>
          </p:nvPr>
        </p:nvSpPr>
        <p:spPr>
          <a:xfrm>
            <a:off x="381000" y="1143000"/>
            <a:ext cx="8226425" cy="5715000"/>
          </a:xfrm>
        </p:spPr>
        <p:txBody>
          <a:bodyPr/>
          <a:lstStyle/>
          <a:p>
            <a:pPr algn="just"/>
            <a:r>
              <a:rPr lang="zh-CN" altLang="en-US" sz="2400">
                <a:latin typeface="Times New Roman" pitchFamily="18" charset="0"/>
              </a:rPr>
              <a:t>以客户为导向，给客户提供高质量、低成本的</a:t>
            </a:r>
            <a:r>
              <a:rPr lang="en-US" altLang="zh-CN" sz="2400">
                <a:latin typeface="Arial Unicode MS" pitchFamily="34" charset="-122"/>
                <a:ea typeface="Arial Unicode MS" pitchFamily="34" charset="-122"/>
                <a:cs typeface="Arial Unicode MS" pitchFamily="34" charset="-122"/>
              </a:rPr>
              <a:t>IT</a:t>
            </a:r>
            <a:r>
              <a:rPr lang="zh-CN" altLang="en-US" sz="2400">
                <a:latin typeface="Times New Roman" pitchFamily="18" charset="0"/>
              </a:rPr>
              <a:t>服务。包括：</a:t>
            </a:r>
            <a:endParaRPr lang="zh-CN" altLang="en-US" sz="2400">
              <a:latin typeface="Arial Unicode MS" pitchFamily="34" charset="-122"/>
              <a:ea typeface="Arial Unicode MS" pitchFamily="34" charset="-122"/>
              <a:cs typeface="Arial Unicode MS" pitchFamily="34" charset="-122"/>
            </a:endParaRP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向用户请教并帮助他们使用优质的服务</a:t>
            </a:r>
            <a:endParaRPr lang="zh-CN" altLang="en-US" sz="2400">
              <a:latin typeface="Arial Unicode MS" pitchFamily="34" charset="-122"/>
              <a:ea typeface="Arial Unicode MS" pitchFamily="34" charset="-122"/>
              <a:cs typeface="Arial Unicode MS" pitchFamily="34" charset="-122"/>
            </a:endParaRP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收集并分析用户的观点和建议</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对用户不满意的地方进行跟踪</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监控用户对的服务的评价</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支持内部用户</a:t>
            </a:r>
            <a:endParaRPr lang="zh-CN" altLang="en-US" sz="2400">
              <a:latin typeface="Arial Unicode MS" pitchFamily="34" charset="-122"/>
              <a:ea typeface="Arial Unicode MS" pitchFamily="34" charset="-122"/>
              <a:cs typeface="Arial Unicode MS" pitchFamily="34" charset="-122"/>
            </a:endParaRPr>
          </a:p>
          <a:p>
            <a:pPr algn="just"/>
            <a:r>
              <a:rPr lang="zh-CN" altLang="en-US" sz="2400">
                <a:latin typeface="Times New Roman" pitchFamily="18" charset="0"/>
              </a:rPr>
              <a:t>提供整体的服务管理</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确保运营和维护的需求考虑</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开发测试计划</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确认由于新系统建设或修改系统给原系统基础架构  带来的影响</a:t>
            </a:r>
            <a:r>
              <a:rPr lang="zh-CN" altLang="en-US" sz="2400">
                <a:latin typeface="Arial Unicode MS" pitchFamily="34" charset="-122"/>
                <a:ea typeface="Arial Unicode MS" pitchFamily="34" charset="-122"/>
                <a:cs typeface="Arial Unicode MS" pitchFamily="34" charset="-122"/>
              </a:rPr>
              <a:t> </a:t>
            </a:r>
          </a:p>
          <a:p>
            <a:pPr algn="just"/>
            <a:r>
              <a:rPr lang="en-US" altLang="zh-CN" sz="2400">
                <a:latin typeface="Wingdings" pitchFamily="2" charset="2"/>
                <a:ea typeface="Arial Unicode MS" pitchFamily="34" charset="-122"/>
                <a:cs typeface="Arial Unicode MS" pitchFamily="34" charset="-122"/>
              </a:rPr>
              <a:t>u</a:t>
            </a:r>
            <a:r>
              <a:rPr lang="en-US" altLang="zh-CN" sz="2400">
                <a:latin typeface="Arial"/>
                <a:cs typeface="Times New Roman" pitchFamily="18" charset="0"/>
              </a:rPr>
              <a:t>      </a:t>
            </a:r>
            <a:r>
              <a:rPr lang="en-US" altLang="zh-CN" sz="2400">
                <a:latin typeface="Times New Roman" pitchFamily="18" charset="0"/>
                <a:cs typeface="Times New Roman" pitchFamily="18" charset="0"/>
              </a:rPr>
              <a:t> </a:t>
            </a:r>
            <a:r>
              <a:rPr lang="zh-CN" altLang="en-US" sz="2400">
                <a:latin typeface="Times New Roman" pitchFamily="18" charset="0"/>
              </a:rPr>
              <a:t>对未来需求的分析</a:t>
            </a:r>
            <a:r>
              <a:rPr lang="zh-CN" altLang="en-US" sz="2800">
                <a:solidFill>
                  <a:srgbClr val="253F56"/>
                </a:solidFill>
                <a:latin typeface="Arial"/>
                <a:ea typeface="Arial Unicode MS" pitchFamily="34" charset="-122"/>
                <a:cs typeface="Arial Unicode MS" pitchFamily="34" charset="-122"/>
              </a:rPr>
              <a:t> </a:t>
            </a:r>
            <a:endParaRPr lang="zh-CN" altLang="en-US" sz="2800">
              <a:latin typeface="Arial Unicode MS" pitchFamily="34" charset="-122"/>
              <a:ea typeface="Arial Unicode MS" pitchFamily="34" charset="-122"/>
              <a:cs typeface="Arial Unicode MS" pitchFamily="34" charset="-122"/>
            </a:endParaRPr>
          </a:p>
          <a:p>
            <a:endParaRPr lang="zh-CN" altLang="en-US" sz="280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ea typeface="黑体" pitchFamily="2" charset="-122"/>
              </a:rPr>
              <a:t>第十四章 </a:t>
            </a:r>
            <a:r>
              <a:rPr lang="en-US" altLang="zh-CN" dirty="0" smtClean="0">
                <a:ea typeface="黑体" pitchFamily="2" charset="-122"/>
              </a:rPr>
              <a:t>IT</a:t>
            </a:r>
            <a:r>
              <a:rPr lang="zh-CN" altLang="en-US" dirty="0">
                <a:ea typeface="黑体" pitchFamily="2" charset="-122"/>
              </a:rPr>
              <a:t>服务定价管理</a:t>
            </a:r>
            <a:r>
              <a:rPr lang="zh-CN" altLang="en-US" dirty="0"/>
              <a:t> </a:t>
            </a:r>
          </a:p>
        </p:txBody>
      </p:sp>
      <p:sp>
        <p:nvSpPr>
          <p:cNvPr id="93189" name="Rectangle 5"/>
          <p:cNvSpPr>
            <a:spLocks noGrp="1" noChangeArrowheads="1"/>
          </p:cNvSpPr>
          <p:nvPr>
            <p:ph type="body" idx="1"/>
          </p:nvPr>
        </p:nvSpPr>
        <p:spPr/>
        <p:txBody>
          <a:bodyPr/>
          <a:lstStyle/>
          <a:p>
            <a:pPr algn="just"/>
            <a:r>
              <a:rPr lang="en-US" altLang="zh-CN">
                <a:latin typeface="Arial Unicode MS" pitchFamily="34" charset="-122"/>
                <a:ea typeface="Arial Unicode MS" pitchFamily="34" charset="-122"/>
                <a:cs typeface="Arial Unicode MS" pitchFamily="34" charset="-122"/>
              </a:rPr>
              <a:t>IT</a:t>
            </a:r>
            <a:r>
              <a:rPr lang="zh-CN" altLang="en-US">
                <a:latin typeface="Times New Roman" pitchFamily="18" charset="0"/>
              </a:rPr>
              <a:t>服务定价的基本概念与构成要素</a:t>
            </a:r>
            <a:endParaRPr lang="zh-CN" altLang="en-US">
              <a:latin typeface="Arial Unicode MS" pitchFamily="34" charset="-122"/>
              <a:ea typeface="Arial Unicode MS" pitchFamily="34" charset="-122"/>
              <a:cs typeface="Arial Unicode MS" pitchFamily="34" charset="-122"/>
            </a:endParaRPr>
          </a:p>
          <a:p>
            <a:pPr algn="just"/>
            <a:r>
              <a:rPr lang="en-US" altLang="zh-CN">
                <a:latin typeface="Arial Unicode MS" pitchFamily="34" charset="-122"/>
                <a:ea typeface="Arial Unicode MS" pitchFamily="34" charset="-122"/>
                <a:cs typeface="Arial Unicode MS" pitchFamily="34" charset="-122"/>
              </a:rPr>
              <a:t>IT</a:t>
            </a:r>
            <a:r>
              <a:rPr lang="zh-CN" altLang="en-US">
                <a:latin typeface="Times New Roman" pitchFamily="18" charset="0"/>
              </a:rPr>
              <a:t>服务定价的策略与基本方法</a:t>
            </a:r>
          </a:p>
          <a:p>
            <a:pPr algn="just"/>
            <a:r>
              <a:rPr lang="en-US" altLang="zh-CN">
                <a:latin typeface="Times New Roman" pitchFamily="18" charset="0"/>
                <a:cs typeface="Times New Roman" pitchFamily="18" charset="0"/>
              </a:rPr>
              <a:t>IT</a:t>
            </a:r>
            <a:r>
              <a:rPr lang="zh-CN" altLang="en-US">
                <a:latin typeface="Times New Roman" pitchFamily="18" charset="0"/>
              </a:rPr>
              <a:t>服务定价的主要过程</a:t>
            </a:r>
            <a:endParaRPr lang="zh-CN" altLang="en-US"/>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latin typeface="Arial Unicode MS" pitchFamily="34" charset="-122"/>
                <a:ea typeface="Arial Unicode MS" pitchFamily="34" charset="-122"/>
                <a:cs typeface="Arial Unicode MS" pitchFamily="34" charset="-122"/>
              </a:rPr>
              <a:t>IT</a:t>
            </a:r>
            <a:r>
              <a:rPr lang="zh-CN" altLang="en-US">
                <a:latin typeface="Times New Roman" pitchFamily="18" charset="0"/>
              </a:rPr>
              <a:t>服务定价的基本概念</a:t>
            </a:r>
          </a:p>
        </p:txBody>
      </p:sp>
      <p:sp>
        <p:nvSpPr>
          <p:cNvPr id="95235" name="Rectangle 3"/>
          <p:cNvSpPr>
            <a:spLocks noGrp="1" noChangeArrowheads="1"/>
          </p:cNvSpPr>
          <p:nvPr>
            <p:ph type="body" idx="1"/>
          </p:nvPr>
        </p:nvSpPr>
        <p:spPr>
          <a:xfrm>
            <a:off x="457200" y="1066800"/>
            <a:ext cx="8226425" cy="4497388"/>
          </a:xfrm>
        </p:spPr>
        <p:txBody>
          <a:bodyPr/>
          <a:lstStyle/>
          <a:p>
            <a:pPr>
              <a:buFont typeface="Wingdings" pitchFamily="2" charset="2"/>
              <a:buNone/>
            </a:pPr>
            <a:endParaRPr lang="en-US" altLang="zh-CN"/>
          </a:p>
          <a:p>
            <a:r>
              <a:rPr lang="zh-CN" altLang="en-US"/>
              <a:t>定价是指企业或</a:t>
            </a:r>
            <a:r>
              <a:rPr lang="en-US" altLang="zh-CN"/>
              <a:t>IT</a:t>
            </a:r>
            <a:r>
              <a:rPr lang="zh-CN" altLang="en-US"/>
              <a:t>部门通过制定特定的价格水平，凭借价格产生效用所达到的经营目的和效果 </a:t>
            </a:r>
          </a:p>
          <a:p>
            <a:r>
              <a:rPr lang="en-US" altLang="zh-CN"/>
              <a:t>IT</a:t>
            </a:r>
            <a:r>
              <a:rPr lang="zh-CN" altLang="en-US"/>
              <a:t>服务在定价时主要考虑的是客户体验属性与信任属性</a:t>
            </a: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latin typeface="Arial Unicode MS" pitchFamily="34" charset="-122"/>
                <a:ea typeface="Arial Unicode MS" pitchFamily="34" charset="-122"/>
                <a:cs typeface="Arial Unicode MS" pitchFamily="34" charset="-122"/>
              </a:rPr>
              <a:t>IT</a:t>
            </a:r>
            <a:r>
              <a:rPr lang="zh-CN" altLang="en-US">
                <a:latin typeface="Times New Roman" pitchFamily="18" charset="0"/>
              </a:rPr>
              <a:t>服务定价的构成要素</a:t>
            </a:r>
            <a:endParaRPr lang="en-US" altLang="zh-CN">
              <a:latin typeface="Times New Roman" pitchFamily="18" charset="0"/>
            </a:endParaRPr>
          </a:p>
        </p:txBody>
      </p:sp>
      <p:sp>
        <p:nvSpPr>
          <p:cNvPr id="96259" name="Rectangle 3"/>
          <p:cNvSpPr>
            <a:spLocks noGrp="1" noChangeArrowheads="1"/>
          </p:cNvSpPr>
          <p:nvPr>
            <p:ph type="body" idx="1"/>
          </p:nvPr>
        </p:nvSpPr>
        <p:spPr/>
        <p:txBody>
          <a:bodyPr/>
          <a:lstStyle/>
          <a:p>
            <a:pPr>
              <a:buFont typeface="Wingdings" pitchFamily="2" charset="2"/>
              <a:buNone/>
            </a:pPr>
            <a:endParaRPr lang="zh-CN" altLang="en-US"/>
          </a:p>
          <a:p>
            <a:r>
              <a:rPr lang="zh-CN" altLang="en-US" b="1">
                <a:latin typeface="Times New Roman" pitchFamily="18" charset="0"/>
              </a:rPr>
              <a:t>成本</a:t>
            </a:r>
            <a:r>
              <a:rPr lang="zh-CN" altLang="en-US" b="1"/>
              <a:t> </a:t>
            </a:r>
          </a:p>
          <a:p>
            <a:r>
              <a:rPr lang="zh-CN" altLang="en-US" b="1">
                <a:latin typeface="Times New Roman" pitchFamily="18" charset="0"/>
              </a:rPr>
              <a:t>为客户创造的价值</a:t>
            </a:r>
            <a:r>
              <a:rPr lang="zh-CN" altLang="en-US" b="1"/>
              <a:t> </a:t>
            </a:r>
          </a:p>
          <a:p>
            <a:r>
              <a:rPr lang="zh-CN" altLang="en-US" b="1">
                <a:latin typeface="Times New Roman" pitchFamily="18" charset="0"/>
              </a:rPr>
              <a:t>竞争者情况</a:t>
            </a:r>
            <a:r>
              <a:rPr lang="zh-CN" altLang="en-US" b="1"/>
              <a:t> </a:t>
            </a: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zh-CN" altLang="en-US"/>
              <a:t>客户视角的价值含义 </a:t>
            </a:r>
          </a:p>
        </p:txBody>
      </p:sp>
      <p:grpSp>
        <p:nvGrpSpPr>
          <p:cNvPr id="2" name="Group 4"/>
          <p:cNvGrpSpPr>
            <a:grpSpLocks/>
          </p:cNvGrpSpPr>
          <p:nvPr/>
        </p:nvGrpSpPr>
        <p:grpSpPr bwMode="auto">
          <a:xfrm>
            <a:off x="1676400" y="1981200"/>
            <a:ext cx="5943600" cy="3657600"/>
            <a:chOff x="2322" y="1752"/>
            <a:chExt cx="5040" cy="2652"/>
          </a:xfrm>
        </p:grpSpPr>
        <p:sp>
          <p:nvSpPr>
            <p:cNvPr id="99333" name="Line 5"/>
            <p:cNvSpPr>
              <a:spLocks noChangeShapeType="1"/>
            </p:cNvSpPr>
            <p:nvPr/>
          </p:nvSpPr>
          <p:spPr bwMode="auto">
            <a:xfrm flipV="1">
              <a:off x="3897" y="2376"/>
              <a:ext cx="1890" cy="1404"/>
            </a:xfrm>
            <a:prstGeom prst="line">
              <a:avLst/>
            </a:prstGeom>
            <a:noFill/>
            <a:ln w="12700">
              <a:solidFill>
                <a:srgbClr val="FFFF00"/>
              </a:solidFill>
              <a:round/>
              <a:headEnd/>
              <a:tailEnd/>
            </a:ln>
            <a:effectLst/>
          </p:spPr>
          <p:txBody>
            <a:bodyPr/>
            <a:lstStyle/>
            <a:p>
              <a:endParaRPr lang="zh-CN" altLang="en-US"/>
            </a:p>
          </p:txBody>
        </p:sp>
        <p:sp>
          <p:nvSpPr>
            <p:cNvPr id="99334" name="Line 6"/>
            <p:cNvSpPr>
              <a:spLocks noChangeShapeType="1"/>
            </p:cNvSpPr>
            <p:nvPr/>
          </p:nvSpPr>
          <p:spPr bwMode="auto">
            <a:xfrm>
              <a:off x="3897" y="2376"/>
              <a:ext cx="1890" cy="1560"/>
            </a:xfrm>
            <a:prstGeom prst="line">
              <a:avLst/>
            </a:prstGeom>
            <a:noFill/>
            <a:ln w="12700">
              <a:solidFill>
                <a:srgbClr val="FFFF00"/>
              </a:solidFill>
              <a:round/>
              <a:headEnd/>
              <a:tailEnd/>
            </a:ln>
            <a:effectLst/>
          </p:spPr>
          <p:txBody>
            <a:bodyPr/>
            <a:lstStyle/>
            <a:p>
              <a:endParaRPr lang="zh-CN" altLang="en-US"/>
            </a:p>
          </p:txBody>
        </p:sp>
        <p:sp>
          <p:nvSpPr>
            <p:cNvPr id="99335" name="Rectangle 7"/>
            <p:cNvSpPr>
              <a:spLocks noChangeArrowheads="1"/>
            </p:cNvSpPr>
            <p:nvPr/>
          </p:nvSpPr>
          <p:spPr bwMode="auto">
            <a:xfrm>
              <a:off x="2322" y="1752"/>
              <a:ext cx="157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rPr>
                <a:t>价值就是低价</a:t>
              </a:r>
              <a:endParaRPr lang="zh-CN" altLang="en-US">
                <a:solidFill>
                  <a:schemeClr val="accent1"/>
                </a:solidFill>
                <a:latin typeface="Times New Roman" pitchFamily="18" charset="0"/>
              </a:endParaRPr>
            </a:p>
          </p:txBody>
        </p:sp>
        <p:sp>
          <p:nvSpPr>
            <p:cNvPr id="99336" name="Rectangle 8"/>
            <p:cNvSpPr>
              <a:spLocks noChangeArrowheads="1"/>
            </p:cNvSpPr>
            <p:nvPr/>
          </p:nvSpPr>
          <p:spPr bwMode="auto">
            <a:xfrm>
              <a:off x="2322" y="3312"/>
              <a:ext cx="157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rPr>
                <a:t>价值就是服务质量</a:t>
              </a:r>
              <a:endParaRPr lang="zh-CN" altLang="en-US">
                <a:solidFill>
                  <a:schemeClr val="accent1"/>
                </a:solidFill>
                <a:latin typeface="Times New Roman" pitchFamily="18" charset="0"/>
              </a:endParaRPr>
            </a:p>
          </p:txBody>
        </p:sp>
        <p:sp>
          <p:nvSpPr>
            <p:cNvPr id="99337" name="Rectangle 9"/>
            <p:cNvSpPr>
              <a:spLocks noChangeArrowheads="1"/>
            </p:cNvSpPr>
            <p:nvPr/>
          </p:nvSpPr>
          <p:spPr bwMode="auto">
            <a:xfrm>
              <a:off x="5787" y="1752"/>
              <a:ext cx="157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rPr>
                <a:t>价值就是客户获得的收益</a:t>
              </a:r>
              <a:endParaRPr lang="zh-CN" altLang="en-US">
                <a:solidFill>
                  <a:schemeClr val="accent1"/>
                </a:solidFill>
                <a:latin typeface="Times New Roman" pitchFamily="18" charset="0"/>
              </a:endParaRPr>
            </a:p>
          </p:txBody>
        </p:sp>
        <p:sp>
          <p:nvSpPr>
            <p:cNvPr id="99338" name="Rectangle 10"/>
            <p:cNvSpPr>
              <a:spLocks noChangeArrowheads="1"/>
            </p:cNvSpPr>
            <p:nvPr/>
          </p:nvSpPr>
          <p:spPr bwMode="auto">
            <a:xfrm>
              <a:off x="5787" y="3312"/>
              <a:ext cx="157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rPr>
                <a:t>价值就是客户付出与客户所得之间的对比</a:t>
              </a:r>
              <a:endParaRPr lang="zh-CN" altLang="en-US">
                <a:solidFill>
                  <a:schemeClr val="accent1"/>
                </a:solidFill>
                <a:latin typeface="Times New Roman" pitchFamily="18" charset="0"/>
              </a:endParaRPr>
            </a:p>
          </p:txBody>
        </p:sp>
        <p:sp>
          <p:nvSpPr>
            <p:cNvPr id="99339" name="Oval 11"/>
            <p:cNvSpPr>
              <a:spLocks noChangeArrowheads="1"/>
            </p:cNvSpPr>
            <p:nvPr/>
          </p:nvSpPr>
          <p:spPr bwMode="auto">
            <a:xfrm>
              <a:off x="4317" y="2688"/>
              <a:ext cx="94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价</a:t>
              </a:r>
            </a:p>
            <a:p>
              <a:pPr algn="ctr" eaLnBrk="0" hangingPunct="0"/>
              <a:r>
                <a:rPr lang="zh-CN" altLang="en-US">
                  <a:solidFill>
                    <a:schemeClr val="accent1"/>
                  </a:solidFill>
                  <a:latin typeface="Times New Roman" pitchFamily="18" charset="0"/>
                </a:rPr>
                <a:t>值</a:t>
              </a:r>
            </a:p>
          </p:txBody>
        </p:sp>
      </p:gr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服务定价策略及方法</a:t>
            </a:r>
            <a:r>
              <a:rPr lang="zh-CN" altLang="en-US"/>
              <a:t> </a:t>
            </a:r>
          </a:p>
        </p:txBody>
      </p:sp>
      <p:grpSp>
        <p:nvGrpSpPr>
          <p:cNvPr id="2" name="Group 42"/>
          <p:cNvGrpSpPr>
            <a:grpSpLocks/>
          </p:cNvGrpSpPr>
          <p:nvPr/>
        </p:nvGrpSpPr>
        <p:grpSpPr bwMode="auto">
          <a:xfrm>
            <a:off x="609600" y="1870075"/>
            <a:ext cx="8001000" cy="4378325"/>
            <a:chOff x="-3" y="-3"/>
            <a:chExt cx="3672" cy="1965"/>
          </a:xfrm>
        </p:grpSpPr>
        <p:grpSp>
          <p:nvGrpSpPr>
            <p:cNvPr id="3" name="Group 40"/>
            <p:cNvGrpSpPr>
              <a:grpSpLocks/>
            </p:cNvGrpSpPr>
            <p:nvPr/>
          </p:nvGrpSpPr>
          <p:grpSpPr bwMode="auto">
            <a:xfrm>
              <a:off x="0" y="0"/>
              <a:ext cx="3666" cy="1959"/>
              <a:chOff x="0" y="0"/>
              <a:chExt cx="3666" cy="1959"/>
            </a:xfrm>
          </p:grpSpPr>
          <p:grpSp>
            <p:nvGrpSpPr>
              <p:cNvPr id="4" name="Group 17"/>
              <p:cNvGrpSpPr>
                <a:grpSpLocks/>
              </p:cNvGrpSpPr>
              <p:nvPr/>
            </p:nvGrpSpPr>
            <p:grpSpPr bwMode="auto">
              <a:xfrm>
                <a:off x="0" y="0"/>
                <a:ext cx="884" cy="346"/>
                <a:chOff x="0" y="0"/>
                <a:chExt cx="884" cy="346"/>
              </a:xfrm>
            </p:grpSpPr>
            <p:sp>
              <p:nvSpPr>
                <p:cNvPr id="100356" name="Rectangle 4"/>
                <p:cNvSpPr>
                  <a:spLocks noChangeArrowheads="1"/>
                </p:cNvSpPr>
                <p:nvPr/>
              </p:nvSpPr>
              <p:spPr bwMode="auto">
                <a:xfrm>
                  <a:off x="43" y="0"/>
                  <a:ext cx="798" cy="346"/>
                </a:xfrm>
                <a:prstGeom prst="rect">
                  <a:avLst/>
                </a:prstGeom>
                <a:noFill/>
                <a:ln w="9525">
                  <a:noFill/>
                  <a:miter lim="800000"/>
                  <a:headEnd/>
                  <a:tailEnd/>
                </a:ln>
                <a:effectLst/>
              </p:spPr>
              <p:txBody>
                <a:bodyPr/>
                <a:lstStyle/>
                <a:p>
                  <a:pPr algn="ctr"/>
                  <a:r>
                    <a:rPr lang="zh-CN" altLang="en-US">
                      <a:solidFill>
                        <a:schemeClr val="accent1"/>
                      </a:solidFill>
                    </a:rPr>
                    <a:t>定价策略</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68" name="Rectangle 16"/>
                <p:cNvSpPr>
                  <a:spLocks noChangeArrowheads="1"/>
                </p:cNvSpPr>
                <p:nvPr/>
              </p:nvSpPr>
              <p:spPr bwMode="auto">
                <a:xfrm>
                  <a:off x="0" y="0"/>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19"/>
              <p:cNvGrpSpPr>
                <a:grpSpLocks/>
              </p:cNvGrpSpPr>
              <p:nvPr/>
            </p:nvGrpSpPr>
            <p:grpSpPr bwMode="auto">
              <a:xfrm>
                <a:off x="884" y="0"/>
                <a:ext cx="1560" cy="346"/>
                <a:chOff x="884" y="0"/>
                <a:chExt cx="1560" cy="346"/>
              </a:xfrm>
            </p:grpSpPr>
            <p:sp>
              <p:nvSpPr>
                <p:cNvPr id="100357" name="Rectangle 5"/>
                <p:cNvSpPr>
                  <a:spLocks noChangeArrowheads="1"/>
                </p:cNvSpPr>
                <p:nvPr/>
              </p:nvSpPr>
              <p:spPr bwMode="auto">
                <a:xfrm>
                  <a:off x="927" y="0"/>
                  <a:ext cx="1474" cy="346"/>
                </a:xfrm>
                <a:prstGeom prst="rect">
                  <a:avLst/>
                </a:prstGeom>
                <a:noFill/>
                <a:ln w="9525">
                  <a:noFill/>
                  <a:miter lim="800000"/>
                  <a:headEnd/>
                  <a:tailEnd/>
                </a:ln>
                <a:effectLst/>
              </p:spPr>
              <p:txBody>
                <a:bodyPr/>
                <a:lstStyle/>
                <a:p>
                  <a:pPr algn="ctr"/>
                  <a:r>
                    <a:rPr lang="zh-CN" altLang="en-US">
                      <a:solidFill>
                        <a:schemeClr val="accent1"/>
                      </a:solidFill>
                    </a:rPr>
                    <a:t>通过</a:t>
                  </a:r>
                  <a:r>
                    <a:rPr lang="en-US" altLang="zh-CN">
                      <a:solidFill>
                        <a:schemeClr val="accent1"/>
                      </a:solidFill>
                      <a:cs typeface="Arial" pitchFamily="34" charset="0"/>
                    </a:rPr>
                    <a:t>IT</a:t>
                  </a:r>
                  <a:r>
                    <a:rPr lang="zh-CN" altLang="en-US">
                      <a:solidFill>
                        <a:schemeClr val="accent1"/>
                      </a:solidFill>
                    </a:rPr>
                    <a:t>服务服务为客户提供价值</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70" name="Rectangle 18"/>
                <p:cNvSpPr>
                  <a:spLocks noChangeArrowheads="1"/>
                </p:cNvSpPr>
                <p:nvPr/>
              </p:nvSpPr>
              <p:spPr bwMode="auto">
                <a:xfrm>
                  <a:off x="884" y="0"/>
                  <a:ext cx="1560"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21"/>
              <p:cNvGrpSpPr>
                <a:grpSpLocks/>
              </p:cNvGrpSpPr>
              <p:nvPr/>
            </p:nvGrpSpPr>
            <p:grpSpPr bwMode="auto">
              <a:xfrm>
                <a:off x="2444" y="0"/>
                <a:ext cx="1222" cy="346"/>
                <a:chOff x="2444" y="0"/>
                <a:chExt cx="1222" cy="346"/>
              </a:xfrm>
            </p:grpSpPr>
            <p:sp>
              <p:nvSpPr>
                <p:cNvPr id="100358" name="Rectangle 6"/>
                <p:cNvSpPr>
                  <a:spLocks noChangeArrowheads="1"/>
                </p:cNvSpPr>
                <p:nvPr/>
              </p:nvSpPr>
              <p:spPr bwMode="auto">
                <a:xfrm>
                  <a:off x="2487" y="0"/>
                  <a:ext cx="1136" cy="346"/>
                </a:xfrm>
                <a:prstGeom prst="rect">
                  <a:avLst/>
                </a:prstGeom>
                <a:noFill/>
                <a:ln w="9525">
                  <a:noFill/>
                  <a:miter lim="800000"/>
                  <a:headEnd/>
                  <a:tailEnd/>
                </a:ln>
                <a:effectLst/>
              </p:spPr>
              <p:txBody>
                <a:bodyPr/>
                <a:lstStyle/>
                <a:p>
                  <a:pPr algn="ctr"/>
                  <a:r>
                    <a:rPr lang="zh-CN" altLang="en-US">
                      <a:solidFill>
                        <a:schemeClr val="accent1"/>
                      </a:solidFill>
                    </a:rPr>
                    <a:t>实施方法</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72" name="Rectangle 20"/>
                <p:cNvSpPr>
                  <a:spLocks noChangeArrowheads="1"/>
                </p:cNvSpPr>
                <p:nvPr/>
              </p:nvSpPr>
              <p:spPr bwMode="auto">
                <a:xfrm>
                  <a:off x="2444" y="0"/>
                  <a:ext cx="1222"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23"/>
              <p:cNvGrpSpPr>
                <a:grpSpLocks/>
              </p:cNvGrpSpPr>
              <p:nvPr/>
            </p:nvGrpSpPr>
            <p:grpSpPr bwMode="auto">
              <a:xfrm>
                <a:off x="0" y="346"/>
                <a:ext cx="884" cy="576"/>
                <a:chOff x="0" y="346"/>
                <a:chExt cx="884" cy="576"/>
              </a:xfrm>
            </p:grpSpPr>
            <p:sp>
              <p:nvSpPr>
                <p:cNvPr id="100359" name="Rectangle 7"/>
                <p:cNvSpPr>
                  <a:spLocks noChangeArrowheads="1"/>
                </p:cNvSpPr>
                <p:nvPr/>
              </p:nvSpPr>
              <p:spPr bwMode="auto">
                <a:xfrm>
                  <a:off x="43" y="346"/>
                  <a:ext cx="798" cy="576"/>
                </a:xfrm>
                <a:prstGeom prst="rect">
                  <a:avLst/>
                </a:prstGeom>
                <a:noFill/>
                <a:ln w="9525">
                  <a:noFill/>
                  <a:miter lim="800000"/>
                  <a:headEnd/>
                  <a:tailEnd/>
                </a:ln>
                <a:effectLst/>
              </p:spPr>
              <p:txBody>
                <a:bodyPr anchor="ctr"/>
                <a:lstStyle/>
                <a:p>
                  <a:pPr algn="ctr"/>
                  <a:r>
                    <a:rPr lang="zh-CN" altLang="en-US">
                      <a:solidFill>
                        <a:schemeClr val="accent1"/>
                      </a:solidFill>
                    </a:rPr>
                    <a:t>基于满意定价</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74" name="Rectangle 22"/>
                <p:cNvSpPr>
                  <a:spLocks noChangeArrowheads="1"/>
                </p:cNvSpPr>
                <p:nvPr/>
              </p:nvSpPr>
              <p:spPr bwMode="auto">
                <a:xfrm>
                  <a:off x="0" y="346"/>
                  <a:ext cx="884" cy="576"/>
                </a:xfrm>
                <a:prstGeom prst="rect">
                  <a:avLst/>
                </a:prstGeom>
                <a:noFill/>
                <a:ln w="7">
                  <a:solidFill>
                    <a:srgbClr val="A0A0A0"/>
                  </a:solidFill>
                  <a:miter lim="800000"/>
                  <a:headEnd/>
                  <a:tailEnd/>
                </a:ln>
                <a:effectLst/>
              </p:spPr>
              <p:txBody>
                <a:bodyPr/>
                <a:lstStyle/>
                <a:p>
                  <a:endParaRPr lang="zh-CN" altLang="en-US"/>
                </a:p>
              </p:txBody>
            </p:sp>
          </p:grpSp>
          <p:grpSp>
            <p:nvGrpSpPr>
              <p:cNvPr id="8" name="Group 25"/>
              <p:cNvGrpSpPr>
                <a:grpSpLocks/>
              </p:cNvGrpSpPr>
              <p:nvPr/>
            </p:nvGrpSpPr>
            <p:grpSpPr bwMode="auto">
              <a:xfrm>
                <a:off x="884" y="346"/>
                <a:ext cx="1560" cy="576"/>
                <a:chOff x="884" y="346"/>
                <a:chExt cx="1560" cy="576"/>
              </a:xfrm>
            </p:grpSpPr>
            <p:sp>
              <p:nvSpPr>
                <p:cNvPr id="100360" name="Rectangle 8"/>
                <p:cNvSpPr>
                  <a:spLocks noChangeArrowheads="1"/>
                </p:cNvSpPr>
                <p:nvPr/>
              </p:nvSpPr>
              <p:spPr bwMode="auto">
                <a:xfrm>
                  <a:off x="927" y="346"/>
                  <a:ext cx="1474" cy="576"/>
                </a:xfrm>
                <a:prstGeom prst="rect">
                  <a:avLst/>
                </a:prstGeom>
                <a:noFill/>
                <a:ln w="9525">
                  <a:noFill/>
                  <a:miter lim="800000"/>
                  <a:headEnd/>
                  <a:tailEnd/>
                </a:ln>
                <a:effectLst/>
              </p:spPr>
              <p:txBody>
                <a:bodyPr/>
                <a:lstStyle/>
                <a:p>
                  <a:r>
                    <a:rPr lang="zh-CN" altLang="en-US">
                      <a:solidFill>
                        <a:schemeClr val="accent1"/>
                      </a:solidFill>
                    </a:rPr>
                    <a:t>识别和降低客户对无形服务不确定性的感知</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76" name="Rectangle 24"/>
                <p:cNvSpPr>
                  <a:spLocks noChangeArrowheads="1"/>
                </p:cNvSpPr>
                <p:nvPr/>
              </p:nvSpPr>
              <p:spPr bwMode="auto">
                <a:xfrm>
                  <a:off x="884" y="346"/>
                  <a:ext cx="1560" cy="576"/>
                </a:xfrm>
                <a:prstGeom prst="rect">
                  <a:avLst/>
                </a:prstGeom>
                <a:noFill/>
                <a:ln w="7">
                  <a:solidFill>
                    <a:srgbClr val="A0A0A0"/>
                  </a:solidFill>
                  <a:miter lim="800000"/>
                  <a:headEnd/>
                  <a:tailEnd/>
                </a:ln>
                <a:effectLst/>
              </p:spPr>
              <p:txBody>
                <a:bodyPr/>
                <a:lstStyle/>
                <a:p>
                  <a:endParaRPr lang="zh-CN" altLang="en-US"/>
                </a:p>
              </p:txBody>
            </p:sp>
          </p:grpSp>
          <p:grpSp>
            <p:nvGrpSpPr>
              <p:cNvPr id="9" name="Group 27"/>
              <p:cNvGrpSpPr>
                <a:grpSpLocks/>
              </p:cNvGrpSpPr>
              <p:nvPr/>
            </p:nvGrpSpPr>
            <p:grpSpPr bwMode="auto">
              <a:xfrm>
                <a:off x="2444" y="346"/>
                <a:ext cx="1222" cy="576"/>
                <a:chOff x="2444" y="346"/>
                <a:chExt cx="1222" cy="576"/>
              </a:xfrm>
            </p:grpSpPr>
            <p:sp>
              <p:nvSpPr>
                <p:cNvPr id="100361" name="Rectangle 9"/>
                <p:cNvSpPr>
                  <a:spLocks noChangeArrowheads="1"/>
                </p:cNvSpPr>
                <p:nvPr/>
              </p:nvSpPr>
              <p:spPr bwMode="auto">
                <a:xfrm>
                  <a:off x="2487" y="346"/>
                  <a:ext cx="1136" cy="576"/>
                </a:xfrm>
                <a:prstGeom prst="rect">
                  <a:avLst/>
                </a:prstGeom>
                <a:noFill/>
                <a:ln w="9525">
                  <a:noFill/>
                  <a:miter lim="800000"/>
                  <a:headEnd/>
                  <a:tailEnd/>
                </a:ln>
                <a:effectLst/>
              </p:spPr>
              <p:txBody>
                <a:bodyPr/>
                <a:lstStyle/>
                <a:p>
                  <a:r>
                    <a:rPr lang="zh-CN" altLang="en-US">
                      <a:solidFill>
                        <a:schemeClr val="accent1"/>
                      </a:solidFill>
                    </a:rPr>
                    <a:t>服务保证</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rPr>
                    <a:t>价值驱动定价</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rPr>
                    <a:t>统一费用定价</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78" name="Rectangle 26"/>
                <p:cNvSpPr>
                  <a:spLocks noChangeArrowheads="1"/>
                </p:cNvSpPr>
                <p:nvPr/>
              </p:nvSpPr>
              <p:spPr bwMode="auto">
                <a:xfrm>
                  <a:off x="2444" y="346"/>
                  <a:ext cx="1222" cy="576"/>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9"/>
              <p:cNvGrpSpPr>
                <a:grpSpLocks/>
              </p:cNvGrpSpPr>
              <p:nvPr/>
            </p:nvGrpSpPr>
            <p:grpSpPr bwMode="auto">
              <a:xfrm>
                <a:off x="0" y="922"/>
                <a:ext cx="884" cy="461"/>
                <a:chOff x="0" y="922"/>
                <a:chExt cx="884" cy="461"/>
              </a:xfrm>
            </p:grpSpPr>
            <p:sp>
              <p:nvSpPr>
                <p:cNvPr id="100362" name="Rectangle 10"/>
                <p:cNvSpPr>
                  <a:spLocks noChangeArrowheads="1"/>
                </p:cNvSpPr>
                <p:nvPr/>
              </p:nvSpPr>
              <p:spPr bwMode="auto">
                <a:xfrm>
                  <a:off x="43" y="922"/>
                  <a:ext cx="798" cy="461"/>
                </a:xfrm>
                <a:prstGeom prst="rect">
                  <a:avLst/>
                </a:prstGeom>
                <a:noFill/>
                <a:ln w="9525">
                  <a:noFill/>
                  <a:miter lim="800000"/>
                  <a:headEnd/>
                  <a:tailEnd/>
                </a:ln>
                <a:effectLst/>
              </p:spPr>
              <p:txBody>
                <a:bodyPr anchor="ctr"/>
                <a:lstStyle/>
                <a:p>
                  <a:pPr algn="ctr"/>
                  <a:r>
                    <a:rPr lang="zh-CN" altLang="en-US">
                      <a:solidFill>
                        <a:schemeClr val="accent1"/>
                      </a:solidFill>
                    </a:rPr>
                    <a:t>关系定价</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80" name="Rectangle 28"/>
                <p:cNvSpPr>
                  <a:spLocks noChangeArrowheads="1"/>
                </p:cNvSpPr>
                <p:nvPr/>
              </p:nvSpPr>
              <p:spPr bwMode="auto">
                <a:xfrm>
                  <a:off x="0" y="922"/>
                  <a:ext cx="884" cy="46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1"/>
              <p:cNvGrpSpPr>
                <a:grpSpLocks/>
              </p:cNvGrpSpPr>
              <p:nvPr/>
            </p:nvGrpSpPr>
            <p:grpSpPr bwMode="auto">
              <a:xfrm>
                <a:off x="884" y="922"/>
                <a:ext cx="1560" cy="461"/>
                <a:chOff x="884" y="922"/>
                <a:chExt cx="1560" cy="461"/>
              </a:xfrm>
            </p:grpSpPr>
            <p:sp>
              <p:nvSpPr>
                <p:cNvPr id="100363" name="Rectangle 11"/>
                <p:cNvSpPr>
                  <a:spLocks noChangeArrowheads="1"/>
                </p:cNvSpPr>
                <p:nvPr/>
              </p:nvSpPr>
              <p:spPr bwMode="auto">
                <a:xfrm>
                  <a:off x="927" y="922"/>
                  <a:ext cx="1474" cy="461"/>
                </a:xfrm>
                <a:prstGeom prst="rect">
                  <a:avLst/>
                </a:prstGeom>
                <a:noFill/>
                <a:ln w="9525">
                  <a:noFill/>
                  <a:miter lim="800000"/>
                  <a:headEnd/>
                  <a:tailEnd/>
                </a:ln>
                <a:effectLst/>
              </p:spPr>
              <p:txBody>
                <a:bodyPr/>
                <a:lstStyle/>
                <a:p>
                  <a:r>
                    <a:rPr lang="zh-CN" altLang="en-US">
                      <a:solidFill>
                        <a:schemeClr val="accent1"/>
                      </a:solidFill>
                    </a:rPr>
                    <a:t>激励受益客户与公司建立长期的关系</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82" name="Rectangle 30"/>
                <p:cNvSpPr>
                  <a:spLocks noChangeArrowheads="1"/>
                </p:cNvSpPr>
                <p:nvPr/>
              </p:nvSpPr>
              <p:spPr bwMode="auto">
                <a:xfrm>
                  <a:off x="884" y="922"/>
                  <a:ext cx="1560" cy="461"/>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3"/>
              <p:cNvGrpSpPr>
                <a:grpSpLocks/>
              </p:cNvGrpSpPr>
              <p:nvPr/>
            </p:nvGrpSpPr>
            <p:grpSpPr bwMode="auto">
              <a:xfrm>
                <a:off x="2444" y="922"/>
                <a:ext cx="1222" cy="461"/>
                <a:chOff x="2444" y="922"/>
                <a:chExt cx="1222" cy="461"/>
              </a:xfrm>
            </p:grpSpPr>
            <p:sp>
              <p:nvSpPr>
                <p:cNvPr id="100364" name="Rectangle 12"/>
                <p:cNvSpPr>
                  <a:spLocks noChangeArrowheads="1"/>
                </p:cNvSpPr>
                <p:nvPr/>
              </p:nvSpPr>
              <p:spPr bwMode="auto">
                <a:xfrm>
                  <a:off x="2487" y="922"/>
                  <a:ext cx="1136" cy="461"/>
                </a:xfrm>
                <a:prstGeom prst="rect">
                  <a:avLst/>
                </a:prstGeom>
                <a:noFill/>
                <a:ln w="9525">
                  <a:noFill/>
                  <a:miter lim="800000"/>
                  <a:headEnd/>
                  <a:tailEnd/>
                </a:ln>
                <a:effectLst/>
              </p:spPr>
              <p:txBody>
                <a:bodyPr/>
                <a:lstStyle/>
                <a:p>
                  <a:r>
                    <a:rPr lang="zh-CN" altLang="en-US">
                      <a:solidFill>
                        <a:schemeClr val="accent1"/>
                      </a:solidFill>
                    </a:rPr>
                    <a:t>长期契约</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rPr>
                    <a:t>价格捆绑</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84" name="Rectangle 32"/>
                <p:cNvSpPr>
                  <a:spLocks noChangeArrowheads="1"/>
                </p:cNvSpPr>
                <p:nvPr/>
              </p:nvSpPr>
              <p:spPr bwMode="auto">
                <a:xfrm>
                  <a:off x="2444" y="922"/>
                  <a:ext cx="1222" cy="461"/>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5"/>
              <p:cNvGrpSpPr>
                <a:grpSpLocks/>
              </p:cNvGrpSpPr>
              <p:nvPr/>
            </p:nvGrpSpPr>
            <p:grpSpPr bwMode="auto">
              <a:xfrm>
                <a:off x="0" y="1383"/>
                <a:ext cx="884" cy="576"/>
                <a:chOff x="0" y="1383"/>
                <a:chExt cx="884" cy="576"/>
              </a:xfrm>
            </p:grpSpPr>
            <p:sp>
              <p:nvSpPr>
                <p:cNvPr id="100365" name="Rectangle 13"/>
                <p:cNvSpPr>
                  <a:spLocks noChangeArrowheads="1"/>
                </p:cNvSpPr>
                <p:nvPr/>
              </p:nvSpPr>
              <p:spPr bwMode="auto">
                <a:xfrm>
                  <a:off x="43" y="1383"/>
                  <a:ext cx="798" cy="576"/>
                </a:xfrm>
                <a:prstGeom prst="rect">
                  <a:avLst/>
                </a:prstGeom>
                <a:noFill/>
                <a:ln w="9525">
                  <a:noFill/>
                  <a:miter lim="800000"/>
                  <a:headEnd/>
                  <a:tailEnd/>
                </a:ln>
                <a:effectLst/>
              </p:spPr>
              <p:txBody>
                <a:bodyPr anchor="ctr"/>
                <a:lstStyle/>
                <a:p>
                  <a:pPr algn="ctr"/>
                  <a:r>
                    <a:rPr lang="zh-CN" altLang="en-US">
                      <a:solidFill>
                        <a:schemeClr val="accent1"/>
                      </a:solidFill>
                    </a:rPr>
                    <a:t>成本导向定价</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0386" name="Rectangle 34"/>
                <p:cNvSpPr>
                  <a:spLocks noChangeArrowheads="1"/>
                </p:cNvSpPr>
                <p:nvPr/>
              </p:nvSpPr>
              <p:spPr bwMode="auto">
                <a:xfrm>
                  <a:off x="0" y="1383"/>
                  <a:ext cx="884" cy="57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37"/>
              <p:cNvGrpSpPr>
                <a:grpSpLocks/>
              </p:cNvGrpSpPr>
              <p:nvPr/>
            </p:nvGrpSpPr>
            <p:grpSpPr bwMode="auto">
              <a:xfrm>
                <a:off x="884" y="1383"/>
                <a:ext cx="1560" cy="576"/>
                <a:chOff x="884" y="1383"/>
                <a:chExt cx="1560" cy="576"/>
              </a:xfrm>
            </p:grpSpPr>
            <p:sp>
              <p:nvSpPr>
                <p:cNvPr id="100366" name="Rectangle 14"/>
                <p:cNvSpPr>
                  <a:spLocks noChangeArrowheads="1"/>
                </p:cNvSpPr>
                <p:nvPr/>
              </p:nvSpPr>
              <p:spPr bwMode="auto">
                <a:xfrm>
                  <a:off x="927" y="1383"/>
                  <a:ext cx="1474" cy="576"/>
                </a:xfrm>
                <a:prstGeom prst="rect">
                  <a:avLst/>
                </a:prstGeom>
                <a:noFill/>
                <a:ln w="9525">
                  <a:noFill/>
                  <a:miter lim="800000"/>
                  <a:headEnd/>
                  <a:tailEnd/>
                </a:ln>
                <a:effectLst/>
              </p:spPr>
              <p:txBody>
                <a:bodyPr/>
                <a:lstStyle/>
                <a:p>
                  <a:r>
                    <a:rPr lang="zh-CN" altLang="en-US">
                      <a:solidFill>
                        <a:schemeClr val="accent1"/>
                      </a:solidFill>
                    </a:rPr>
                    <a:t>与客户共享“服务商通过了解、管理和降低服务成本而获得的成本节约”</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88" name="Rectangle 36"/>
                <p:cNvSpPr>
                  <a:spLocks noChangeArrowheads="1"/>
                </p:cNvSpPr>
                <p:nvPr/>
              </p:nvSpPr>
              <p:spPr bwMode="auto">
                <a:xfrm>
                  <a:off x="884" y="1383"/>
                  <a:ext cx="1560" cy="57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39"/>
              <p:cNvGrpSpPr>
                <a:grpSpLocks/>
              </p:cNvGrpSpPr>
              <p:nvPr/>
            </p:nvGrpSpPr>
            <p:grpSpPr bwMode="auto">
              <a:xfrm>
                <a:off x="2444" y="1383"/>
                <a:ext cx="1222" cy="576"/>
                <a:chOff x="2444" y="1383"/>
                <a:chExt cx="1222" cy="576"/>
              </a:xfrm>
            </p:grpSpPr>
            <p:sp>
              <p:nvSpPr>
                <p:cNvPr id="100367" name="Rectangle 15"/>
                <p:cNvSpPr>
                  <a:spLocks noChangeArrowheads="1"/>
                </p:cNvSpPr>
                <p:nvPr/>
              </p:nvSpPr>
              <p:spPr bwMode="auto">
                <a:xfrm>
                  <a:off x="2487" y="1383"/>
                  <a:ext cx="1136" cy="576"/>
                </a:xfrm>
                <a:prstGeom prst="rect">
                  <a:avLst/>
                </a:prstGeom>
                <a:noFill/>
                <a:ln w="9525">
                  <a:noFill/>
                  <a:miter lim="800000"/>
                  <a:headEnd/>
                  <a:tailEnd/>
                </a:ln>
                <a:effectLst/>
              </p:spPr>
              <p:txBody>
                <a:bodyPr/>
                <a:lstStyle/>
                <a:p>
                  <a:r>
                    <a:rPr lang="zh-CN" altLang="en-US">
                      <a:solidFill>
                        <a:schemeClr val="accent1"/>
                      </a:solidFill>
                    </a:rPr>
                    <a:t>成本导向定价</a:t>
                  </a:r>
                  <a:r>
                    <a:rPr lang="zh-CN" altLang="en-US">
                      <a:solidFill>
                        <a:schemeClr val="accent1"/>
                      </a:solidFill>
                      <a:cs typeface="Arial" pitchFamily="34" charset="0"/>
                    </a:rPr>
                    <a:t>/</a:t>
                  </a:r>
                  <a:r>
                    <a:rPr lang="zh-CN" altLang="en-US">
                      <a:solidFill>
                        <a:schemeClr val="accent1"/>
                      </a:solidFill>
                    </a:rPr>
                    <a:t>效率定价</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00390" name="Rectangle 38"/>
                <p:cNvSpPr>
                  <a:spLocks noChangeArrowheads="1"/>
                </p:cNvSpPr>
                <p:nvPr/>
              </p:nvSpPr>
              <p:spPr bwMode="auto">
                <a:xfrm>
                  <a:off x="2444" y="1383"/>
                  <a:ext cx="1222" cy="576"/>
                </a:xfrm>
                <a:prstGeom prst="rect">
                  <a:avLst/>
                </a:prstGeom>
                <a:noFill/>
                <a:ln w="7">
                  <a:solidFill>
                    <a:srgbClr val="A0A0A0"/>
                  </a:solidFill>
                  <a:miter lim="800000"/>
                  <a:headEnd/>
                  <a:tailEnd/>
                </a:ln>
                <a:effectLst/>
              </p:spPr>
              <p:txBody>
                <a:bodyPr/>
                <a:lstStyle/>
                <a:p>
                  <a:endParaRPr lang="zh-CN" altLang="en-US"/>
                </a:p>
              </p:txBody>
            </p:sp>
          </p:grpSp>
        </p:grpSp>
        <p:sp>
          <p:nvSpPr>
            <p:cNvPr id="100393" name="Rectangle 41"/>
            <p:cNvSpPr>
              <a:spLocks noChangeArrowheads="1"/>
            </p:cNvSpPr>
            <p:nvPr/>
          </p:nvSpPr>
          <p:spPr bwMode="auto">
            <a:xfrm>
              <a:off x="-3" y="-3"/>
              <a:ext cx="3672" cy="1965"/>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sz="4000">
                <a:latin typeface="Times New Roman" pitchFamily="18" charset="0"/>
                <a:cs typeface="Times New Roman" pitchFamily="18" charset="0"/>
              </a:rPr>
              <a:t>IT</a:t>
            </a:r>
            <a:r>
              <a:rPr lang="zh-CN" altLang="en-US" sz="4000">
                <a:latin typeface="Times New Roman" pitchFamily="18" charset="0"/>
              </a:rPr>
              <a:t>服务定价过程</a:t>
            </a:r>
            <a:r>
              <a:rPr lang="zh-CN" altLang="en-US" sz="4000"/>
              <a:t> </a:t>
            </a:r>
          </a:p>
        </p:txBody>
      </p:sp>
      <p:sp>
        <p:nvSpPr>
          <p:cNvPr id="97283" name="Rectangle 3"/>
          <p:cNvSpPr>
            <a:spLocks noGrp="1" noChangeArrowheads="1"/>
          </p:cNvSpPr>
          <p:nvPr>
            <p:ph type="body" idx="1"/>
          </p:nvPr>
        </p:nvSpPr>
        <p:spPr/>
        <p:txBody>
          <a:bodyPr/>
          <a:lstStyle/>
          <a:p>
            <a:r>
              <a:rPr lang="zh-CN" altLang="en-US" sz="3600">
                <a:latin typeface="Times New Roman" pitchFamily="18" charset="0"/>
              </a:rPr>
              <a:t>计算服务成本</a:t>
            </a:r>
          </a:p>
          <a:p>
            <a:r>
              <a:rPr lang="zh-CN" altLang="en-US" sz="3600">
                <a:latin typeface="Times New Roman" pitchFamily="18" charset="0"/>
              </a:rPr>
              <a:t>制定服务价格</a:t>
            </a:r>
            <a:r>
              <a:rPr lang="zh-CN" altLang="en-US" sz="3600"/>
              <a:t> </a:t>
            </a:r>
            <a:endParaRPr lang="zh-CN" altLang="en-US"/>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a:latin typeface="Times New Roman" pitchFamily="18" charset="0"/>
              </a:rPr>
              <a:t>按</a:t>
            </a:r>
            <a:r>
              <a:rPr lang="en-US" altLang="zh-CN">
                <a:latin typeface="Times New Roman" pitchFamily="18" charset="0"/>
                <a:cs typeface="Times New Roman" pitchFamily="18" charset="0"/>
              </a:rPr>
              <a:t>IT</a:t>
            </a:r>
            <a:r>
              <a:rPr lang="zh-CN" altLang="en-US">
                <a:latin typeface="Times New Roman" pitchFamily="18" charset="0"/>
              </a:rPr>
              <a:t>服务项目的生命周期阶段划分的成本分类及元素表</a:t>
            </a:r>
            <a:r>
              <a:rPr lang="zh-CN" altLang="en-US"/>
              <a:t> </a:t>
            </a:r>
          </a:p>
        </p:txBody>
      </p:sp>
      <p:grpSp>
        <p:nvGrpSpPr>
          <p:cNvPr id="2" name="Group 240"/>
          <p:cNvGrpSpPr>
            <a:grpSpLocks/>
          </p:cNvGrpSpPr>
          <p:nvPr/>
        </p:nvGrpSpPr>
        <p:grpSpPr bwMode="auto">
          <a:xfrm>
            <a:off x="0" y="1355725"/>
            <a:ext cx="4114800" cy="5502275"/>
            <a:chOff x="-3" y="-3"/>
            <a:chExt cx="3711" cy="3466"/>
          </a:xfrm>
        </p:grpSpPr>
        <p:grpSp>
          <p:nvGrpSpPr>
            <p:cNvPr id="3" name="Group 238"/>
            <p:cNvGrpSpPr>
              <a:grpSpLocks/>
            </p:cNvGrpSpPr>
            <p:nvPr/>
          </p:nvGrpSpPr>
          <p:grpSpPr bwMode="auto">
            <a:xfrm>
              <a:off x="0" y="0"/>
              <a:ext cx="3705" cy="3460"/>
              <a:chOff x="0" y="0"/>
              <a:chExt cx="3705" cy="3460"/>
            </a:xfrm>
          </p:grpSpPr>
          <p:grpSp>
            <p:nvGrpSpPr>
              <p:cNvPr id="4" name="Group 189"/>
              <p:cNvGrpSpPr>
                <a:grpSpLocks/>
              </p:cNvGrpSpPr>
              <p:nvPr/>
            </p:nvGrpSpPr>
            <p:grpSpPr bwMode="auto">
              <a:xfrm>
                <a:off x="0" y="0"/>
                <a:ext cx="423" cy="346"/>
                <a:chOff x="0" y="0"/>
                <a:chExt cx="423" cy="346"/>
              </a:xfrm>
            </p:grpSpPr>
            <p:sp>
              <p:nvSpPr>
                <p:cNvPr id="101539" name="Rectangle 163"/>
                <p:cNvSpPr>
                  <a:spLocks noChangeArrowheads="1"/>
                </p:cNvSpPr>
                <p:nvPr/>
              </p:nvSpPr>
              <p:spPr bwMode="auto">
                <a:xfrm>
                  <a:off x="43" y="0"/>
                  <a:ext cx="337"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序号</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64" name="Rectangle 188"/>
                <p:cNvSpPr>
                  <a:spLocks noChangeArrowheads="1"/>
                </p:cNvSpPr>
                <p:nvPr/>
              </p:nvSpPr>
              <p:spPr bwMode="auto">
                <a:xfrm>
                  <a:off x="0" y="0"/>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191"/>
              <p:cNvGrpSpPr>
                <a:grpSpLocks/>
              </p:cNvGrpSpPr>
              <p:nvPr/>
            </p:nvGrpSpPr>
            <p:grpSpPr bwMode="auto">
              <a:xfrm>
                <a:off x="423" y="0"/>
                <a:ext cx="632" cy="346"/>
                <a:chOff x="423" y="0"/>
                <a:chExt cx="632" cy="346"/>
              </a:xfrm>
            </p:grpSpPr>
            <p:sp>
              <p:nvSpPr>
                <p:cNvPr id="101540" name="Rectangle 164"/>
                <p:cNvSpPr>
                  <a:spLocks noChangeArrowheads="1"/>
                </p:cNvSpPr>
                <p:nvPr/>
              </p:nvSpPr>
              <p:spPr bwMode="auto">
                <a:xfrm>
                  <a:off x="466" y="0"/>
                  <a:ext cx="546"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大类</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66" name="Rectangle 190"/>
                <p:cNvSpPr>
                  <a:spLocks noChangeArrowheads="1"/>
                </p:cNvSpPr>
                <p:nvPr/>
              </p:nvSpPr>
              <p:spPr bwMode="auto">
                <a:xfrm>
                  <a:off x="423" y="0"/>
                  <a:ext cx="632"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193"/>
              <p:cNvGrpSpPr>
                <a:grpSpLocks/>
              </p:cNvGrpSpPr>
              <p:nvPr/>
            </p:nvGrpSpPr>
            <p:grpSpPr bwMode="auto">
              <a:xfrm>
                <a:off x="1055" y="0"/>
                <a:ext cx="926" cy="346"/>
                <a:chOff x="1055" y="0"/>
                <a:chExt cx="926" cy="346"/>
              </a:xfrm>
            </p:grpSpPr>
            <p:sp>
              <p:nvSpPr>
                <p:cNvPr id="101541" name="Rectangle 165"/>
                <p:cNvSpPr>
                  <a:spLocks noChangeArrowheads="1"/>
                </p:cNvSpPr>
                <p:nvPr/>
              </p:nvSpPr>
              <p:spPr bwMode="auto">
                <a:xfrm>
                  <a:off x="1098" y="0"/>
                  <a:ext cx="840"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小类</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68" name="Rectangle 192"/>
                <p:cNvSpPr>
                  <a:spLocks noChangeArrowheads="1"/>
                </p:cNvSpPr>
                <p:nvPr/>
              </p:nvSpPr>
              <p:spPr bwMode="auto">
                <a:xfrm>
                  <a:off x="1055" y="0"/>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195"/>
              <p:cNvGrpSpPr>
                <a:grpSpLocks/>
              </p:cNvGrpSpPr>
              <p:nvPr/>
            </p:nvGrpSpPr>
            <p:grpSpPr bwMode="auto">
              <a:xfrm>
                <a:off x="1981" y="0"/>
                <a:ext cx="1724" cy="346"/>
                <a:chOff x="1981" y="0"/>
                <a:chExt cx="1724" cy="346"/>
              </a:xfrm>
            </p:grpSpPr>
            <p:sp>
              <p:nvSpPr>
                <p:cNvPr id="101542" name="Rectangle 166"/>
                <p:cNvSpPr>
                  <a:spLocks noChangeArrowheads="1"/>
                </p:cNvSpPr>
                <p:nvPr/>
              </p:nvSpPr>
              <p:spPr bwMode="auto">
                <a:xfrm>
                  <a:off x="2024" y="0"/>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成本元素</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70" name="Rectangle 194"/>
                <p:cNvSpPr>
                  <a:spLocks noChangeArrowheads="1"/>
                </p:cNvSpPr>
                <p:nvPr/>
              </p:nvSpPr>
              <p:spPr bwMode="auto">
                <a:xfrm>
                  <a:off x="1981" y="0"/>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8" name="Group 197"/>
              <p:cNvGrpSpPr>
                <a:grpSpLocks/>
              </p:cNvGrpSpPr>
              <p:nvPr/>
            </p:nvGrpSpPr>
            <p:grpSpPr bwMode="auto">
              <a:xfrm>
                <a:off x="0" y="346"/>
                <a:ext cx="423" cy="346"/>
                <a:chOff x="0" y="346"/>
                <a:chExt cx="423" cy="346"/>
              </a:xfrm>
            </p:grpSpPr>
            <p:sp>
              <p:nvSpPr>
                <p:cNvPr id="101543" name="Rectangle 167"/>
                <p:cNvSpPr>
                  <a:spLocks noChangeArrowheads="1"/>
                </p:cNvSpPr>
                <p:nvPr/>
              </p:nvSpPr>
              <p:spPr bwMode="auto">
                <a:xfrm>
                  <a:off x="43" y="346"/>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1</a:t>
                  </a:r>
                </a:p>
                <a:p>
                  <a:pPr algn="ctr" eaLnBrk="0" hangingPunct="0"/>
                  <a:endParaRPr lang="zh-CN" altLang="en-US">
                    <a:solidFill>
                      <a:schemeClr val="accent1"/>
                    </a:solidFill>
                  </a:endParaRPr>
                </a:p>
              </p:txBody>
            </p:sp>
            <p:sp>
              <p:nvSpPr>
                <p:cNvPr id="101572" name="Rectangle 196"/>
                <p:cNvSpPr>
                  <a:spLocks noChangeArrowheads="1"/>
                </p:cNvSpPr>
                <p:nvPr/>
              </p:nvSpPr>
              <p:spPr bwMode="auto">
                <a:xfrm>
                  <a:off x="0" y="346"/>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9" name="Group 199"/>
              <p:cNvGrpSpPr>
                <a:grpSpLocks/>
              </p:cNvGrpSpPr>
              <p:nvPr/>
            </p:nvGrpSpPr>
            <p:grpSpPr bwMode="auto">
              <a:xfrm>
                <a:off x="423" y="346"/>
                <a:ext cx="632" cy="3114"/>
                <a:chOff x="423" y="346"/>
                <a:chExt cx="632" cy="3114"/>
              </a:xfrm>
            </p:grpSpPr>
            <p:sp>
              <p:nvSpPr>
                <p:cNvPr id="101544" name="Rectangle 168"/>
                <p:cNvSpPr>
                  <a:spLocks noChangeArrowheads="1"/>
                </p:cNvSpPr>
                <p:nvPr/>
              </p:nvSpPr>
              <p:spPr bwMode="auto">
                <a:xfrm>
                  <a:off x="466" y="346"/>
                  <a:ext cx="546" cy="3114"/>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开发成本</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74" name="Rectangle 198"/>
                <p:cNvSpPr>
                  <a:spLocks noChangeArrowheads="1"/>
                </p:cNvSpPr>
                <p:nvPr/>
              </p:nvSpPr>
              <p:spPr bwMode="auto">
                <a:xfrm>
                  <a:off x="423" y="346"/>
                  <a:ext cx="632" cy="3114"/>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01"/>
              <p:cNvGrpSpPr>
                <a:grpSpLocks/>
              </p:cNvGrpSpPr>
              <p:nvPr/>
            </p:nvGrpSpPr>
            <p:grpSpPr bwMode="auto">
              <a:xfrm>
                <a:off x="1055" y="346"/>
                <a:ext cx="926" cy="1038"/>
                <a:chOff x="1055" y="346"/>
                <a:chExt cx="926" cy="1038"/>
              </a:xfrm>
            </p:grpSpPr>
            <p:sp>
              <p:nvSpPr>
                <p:cNvPr id="101545" name="Rectangle 169"/>
                <p:cNvSpPr>
                  <a:spLocks noChangeArrowheads="1"/>
                </p:cNvSpPr>
                <p:nvPr/>
              </p:nvSpPr>
              <p:spPr bwMode="auto">
                <a:xfrm>
                  <a:off x="1098" y="346"/>
                  <a:ext cx="840" cy="1038"/>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分析</a:t>
                  </a:r>
                  <a:r>
                    <a:rPr lang="zh-CN" altLang="en-US">
                      <a:solidFill>
                        <a:schemeClr val="accent1"/>
                      </a:solidFill>
                      <a:latin typeface="Arial Unicode MS" pitchFamily="34" charset="-122"/>
                      <a:ea typeface="Arial Unicode MS" pitchFamily="34" charset="-122"/>
                      <a:cs typeface="Arial Unicode MS" pitchFamily="34" charset="-122"/>
                    </a:rPr>
                    <a:t>/</a:t>
                  </a:r>
                  <a:r>
                    <a:rPr lang="zh-CN" altLang="en-US">
                      <a:solidFill>
                        <a:schemeClr val="accent1"/>
                      </a:solidFill>
                      <a:latin typeface="Times New Roman" pitchFamily="18" charset="0"/>
                    </a:rPr>
                    <a:t>设计费用</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76" name="Rectangle 200"/>
                <p:cNvSpPr>
                  <a:spLocks noChangeArrowheads="1"/>
                </p:cNvSpPr>
                <p:nvPr/>
              </p:nvSpPr>
              <p:spPr bwMode="auto">
                <a:xfrm>
                  <a:off x="1055" y="346"/>
                  <a:ext cx="926" cy="1038"/>
                </a:xfrm>
                <a:prstGeom prst="rect">
                  <a:avLst/>
                </a:prstGeom>
                <a:noFill/>
                <a:ln w="7">
                  <a:solidFill>
                    <a:srgbClr val="A0A0A0"/>
                  </a:solidFill>
                  <a:miter lim="800000"/>
                  <a:headEnd/>
                  <a:tailEnd/>
                </a:ln>
                <a:effectLst/>
              </p:spPr>
              <p:txBody>
                <a:bodyPr/>
                <a:lstStyle/>
                <a:p>
                  <a:endParaRPr lang="zh-CN" altLang="en-US"/>
                </a:p>
              </p:txBody>
            </p:sp>
          </p:grpSp>
          <p:grpSp>
            <p:nvGrpSpPr>
              <p:cNvPr id="11" name="Group 203"/>
              <p:cNvGrpSpPr>
                <a:grpSpLocks/>
              </p:cNvGrpSpPr>
              <p:nvPr/>
            </p:nvGrpSpPr>
            <p:grpSpPr bwMode="auto">
              <a:xfrm>
                <a:off x="1981" y="346"/>
                <a:ext cx="1724" cy="346"/>
                <a:chOff x="1981" y="346"/>
                <a:chExt cx="1724" cy="346"/>
              </a:xfrm>
            </p:grpSpPr>
            <p:sp>
              <p:nvSpPr>
                <p:cNvPr id="101546" name="Rectangle 170"/>
                <p:cNvSpPr>
                  <a:spLocks noChangeArrowheads="1"/>
                </p:cNvSpPr>
                <p:nvPr/>
              </p:nvSpPr>
              <p:spPr bwMode="auto">
                <a:xfrm>
                  <a:off x="2024" y="346"/>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系统调研</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78" name="Rectangle 202"/>
                <p:cNvSpPr>
                  <a:spLocks noChangeArrowheads="1"/>
                </p:cNvSpPr>
                <p:nvPr/>
              </p:nvSpPr>
              <p:spPr bwMode="auto">
                <a:xfrm>
                  <a:off x="1981" y="346"/>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205"/>
              <p:cNvGrpSpPr>
                <a:grpSpLocks/>
              </p:cNvGrpSpPr>
              <p:nvPr/>
            </p:nvGrpSpPr>
            <p:grpSpPr bwMode="auto">
              <a:xfrm>
                <a:off x="0" y="692"/>
                <a:ext cx="423" cy="346"/>
                <a:chOff x="0" y="692"/>
                <a:chExt cx="423" cy="346"/>
              </a:xfrm>
            </p:grpSpPr>
            <p:sp>
              <p:nvSpPr>
                <p:cNvPr id="101547" name="Rectangle 171"/>
                <p:cNvSpPr>
                  <a:spLocks noChangeArrowheads="1"/>
                </p:cNvSpPr>
                <p:nvPr/>
              </p:nvSpPr>
              <p:spPr bwMode="auto">
                <a:xfrm>
                  <a:off x="43" y="692"/>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2</a:t>
                  </a:r>
                </a:p>
                <a:p>
                  <a:pPr algn="ctr" eaLnBrk="0" hangingPunct="0"/>
                  <a:endParaRPr lang="zh-CN" altLang="en-US">
                    <a:solidFill>
                      <a:schemeClr val="accent1"/>
                    </a:solidFill>
                  </a:endParaRPr>
                </a:p>
              </p:txBody>
            </p:sp>
            <p:sp>
              <p:nvSpPr>
                <p:cNvPr id="101580" name="Rectangle 204"/>
                <p:cNvSpPr>
                  <a:spLocks noChangeArrowheads="1"/>
                </p:cNvSpPr>
                <p:nvPr/>
              </p:nvSpPr>
              <p:spPr bwMode="auto">
                <a:xfrm>
                  <a:off x="0" y="692"/>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207"/>
              <p:cNvGrpSpPr>
                <a:grpSpLocks/>
              </p:cNvGrpSpPr>
              <p:nvPr/>
            </p:nvGrpSpPr>
            <p:grpSpPr bwMode="auto">
              <a:xfrm>
                <a:off x="1981" y="692"/>
                <a:ext cx="1724" cy="346"/>
                <a:chOff x="1981" y="692"/>
                <a:chExt cx="1724" cy="346"/>
              </a:xfrm>
            </p:grpSpPr>
            <p:sp>
              <p:nvSpPr>
                <p:cNvPr id="101548" name="Rectangle 172"/>
                <p:cNvSpPr>
                  <a:spLocks noChangeArrowheads="1"/>
                </p:cNvSpPr>
                <p:nvPr/>
              </p:nvSpPr>
              <p:spPr bwMode="auto">
                <a:xfrm>
                  <a:off x="2024" y="692"/>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需求分析</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82" name="Rectangle 206"/>
                <p:cNvSpPr>
                  <a:spLocks noChangeArrowheads="1"/>
                </p:cNvSpPr>
                <p:nvPr/>
              </p:nvSpPr>
              <p:spPr bwMode="auto">
                <a:xfrm>
                  <a:off x="1981" y="692"/>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209"/>
              <p:cNvGrpSpPr>
                <a:grpSpLocks/>
              </p:cNvGrpSpPr>
              <p:nvPr/>
            </p:nvGrpSpPr>
            <p:grpSpPr bwMode="auto">
              <a:xfrm>
                <a:off x="0" y="1038"/>
                <a:ext cx="423" cy="346"/>
                <a:chOff x="0" y="1038"/>
                <a:chExt cx="423" cy="346"/>
              </a:xfrm>
            </p:grpSpPr>
            <p:sp>
              <p:nvSpPr>
                <p:cNvPr id="101549" name="Rectangle 173"/>
                <p:cNvSpPr>
                  <a:spLocks noChangeArrowheads="1"/>
                </p:cNvSpPr>
                <p:nvPr/>
              </p:nvSpPr>
              <p:spPr bwMode="auto">
                <a:xfrm>
                  <a:off x="43" y="1038"/>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3</a:t>
                  </a:r>
                </a:p>
                <a:p>
                  <a:pPr algn="ctr" eaLnBrk="0" hangingPunct="0"/>
                  <a:endParaRPr lang="zh-CN" altLang="en-US">
                    <a:solidFill>
                      <a:schemeClr val="accent1"/>
                    </a:solidFill>
                  </a:endParaRPr>
                </a:p>
              </p:txBody>
            </p:sp>
            <p:sp>
              <p:nvSpPr>
                <p:cNvPr id="101584" name="Rectangle 208"/>
                <p:cNvSpPr>
                  <a:spLocks noChangeArrowheads="1"/>
                </p:cNvSpPr>
                <p:nvPr/>
              </p:nvSpPr>
              <p:spPr bwMode="auto">
                <a:xfrm>
                  <a:off x="0" y="1038"/>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211"/>
              <p:cNvGrpSpPr>
                <a:grpSpLocks/>
              </p:cNvGrpSpPr>
              <p:nvPr/>
            </p:nvGrpSpPr>
            <p:grpSpPr bwMode="auto">
              <a:xfrm>
                <a:off x="1981" y="1038"/>
                <a:ext cx="1724" cy="346"/>
                <a:chOff x="1981" y="1038"/>
                <a:chExt cx="1724" cy="346"/>
              </a:xfrm>
            </p:grpSpPr>
            <p:sp>
              <p:nvSpPr>
                <p:cNvPr id="101550" name="Rectangle 174"/>
                <p:cNvSpPr>
                  <a:spLocks noChangeArrowheads="1"/>
                </p:cNvSpPr>
                <p:nvPr/>
              </p:nvSpPr>
              <p:spPr bwMode="auto">
                <a:xfrm>
                  <a:off x="2024" y="1038"/>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系统设计</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86" name="Rectangle 210"/>
                <p:cNvSpPr>
                  <a:spLocks noChangeArrowheads="1"/>
                </p:cNvSpPr>
                <p:nvPr/>
              </p:nvSpPr>
              <p:spPr bwMode="auto">
                <a:xfrm>
                  <a:off x="1981" y="1038"/>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6" name="Group 213"/>
              <p:cNvGrpSpPr>
                <a:grpSpLocks/>
              </p:cNvGrpSpPr>
              <p:nvPr/>
            </p:nvGrpSpPr>
            <p:grpSpPr bwMode="auto">
              <a:xfrm>
                <a:off x="0" y="1384"/>
                <a:ext cx="423" cy="346"/>
                <a:chOff x="0" y="1384"/>
                <a:chExt cx="423" cy="346"/>
              </a:xfrm>
            </p:grpSpPr>
            <p:sp>
              <p:nvSpPr>
                <p:cNvPr id="101551" name="Rectangle 175"/>
                <p:cNvSpPr>
                  <a:spLocks noChangeArrowheads="1"/>
                </p:cNvSpPr>
                <p:nvPr/>
              </p:nvSpPr>
              <p:spPr bwMode="auto">
                <a:xfrm>
                  <a:off x="43" y="1384"/>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4</a:t>
                  </a:r>
                </a:p>
                <a:p>
                  <a:pPr algn="ctr" eaLnBrk="0" hangingPunct="0"/>
                  <a:endParaRPr lang="zh-CN" altLang="en-US">
                    <a:solidFill>
                      <a:schemeClr val="accent1"/>
                    </a:solidFill>
                  </a:endParaRPr>
                </a:p>
              </p:txBody>
            </p:sp>
            <p:sp>
              <p:nvSpPr>
                <p:cNvPr id="101588" name="Rectangle 212"/>
                <p:cNvSpPr>
                  <a:spLocks noChangeArrowheads="1"/>
                </p:cNvSpPr>
                <p:nvPr/>
              </p:nvSpPr>
              <p:spPr bwMode="auto">
                <a:xfrm>
                  <a:off x="0" y="1384"/>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215"/>
              <p:cNvGrpSpPr>
                <a:grpSpLocks/>
              </p:cNvGrpSpPr>
              <p:nvPr/>
            </p:nvGrpSpPr>
            <p:grpSpPr bwMode="auto">
              <a:xfrm>
                <a:off x="1055" y="1384"/>
                <a:ext cx="926" cy="2076"/>
                <a:chOff x="1055" y="1384"/>
                <a:chExt cx="926" cy="2076"/>
              </a:xfrm>
            </p:grpSpPr>
            <p:sp>
              <p:nvSpPr>
                <p:cNvPr id="101552" name="Rectangle 176"/>
                <p:cNvSpPr>
                  <a:spLocks noChangeArrowheads="1"/>
                </p:cNvSpPr>
                <p:nvPr/>
              </p:nvSpPr>
              <p:spPr bwMode="auto">
                <a:xfrm>
                  <a:off x="1098" y="1384"/>
                  <a:ext cx="840" cy="2076"/>
                </a:xfrm>
                <a:prstGeom prst="rect">
                  <a:avLst/>
                </a:prstGeom>
                <a:noFill/>
                <a:ln w="9525">
                  <a:noFill/>
                  <a:miter lim="800000"/>
                  <a:headEnd/>
                  <a:tailEnd/>
                </a:ln>
                <a:effectLst/>
              </p:spPr>
              <p:txBody>
                <a:bodyPr anchor="ctr"/>
                <a:lstStyle/>
                <a:p>
                  <a:pPr algn="just"/>
                  <a:r>
                    <a:rPr lang="zh-CN" altLang="en-US">
                      <a:solidFill>
                        <a:schemeClr val="accent1"/>
                      </a:solidFill>
                      <a:latin typeface="Times New Roman" pitchFamily="18" charset="0"/>
                    </a:rPr>
                    <a:t>实施费用</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90" name="Rectangle 214"/>
                <p:cNvSpPr>
                  <a:spLocks noChangeArrowheads="1"/>
                </p:cNvSpPr>
                <p:nvPr/>
              </p:nvSpPr>
              <p:spPr bwMode="auto">
                <a:xfrm>
                  <a:off x="1055" y="1384"/>
                  <a:ext cx="926" cy="207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217"/>
              <p:cNvGrpSpPr>
                <a:grpSpLocks/>
              </p:cNvGrpSpPr>
              <p:nvPr/>
            </p:nvGrpSpPr>
            <p:grpSpPr bwMode="auto">
              <a:xfrm>
                <a:off x="1981" y="1384"/>
                <a:ext cx="1724" cy="346"/>
                <a:chOff x="1981" y="1384"/>
                <a:chExt cx="1724" cy="346"/>
              </a:xfrm>
            </p:grpSpPr>
            <p:sp>
              <p:nvSpPr>
                <p:cNvPr id="101553" name="Rectangle 177"/>
                <p:cNvSpPr>
                  <a:spLocks noChangeArrowheads="1"/>
                </p:cNvSpPr>
                <p:nvPr/>
              </p:nvSpPr>
              <p:spPr bwMode="auto">
                <a:xfrm>
                  <a:off x="2024" y="1384"/>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编程</a:t>
                  </a:r>
                  <a:r>
                    <a:rPr lang="zh-CN" altLang="en-US">
                      <a:solidFill>
                        <a:schemeClr val="accent1"/>
                      </a:solidFill>
                      <a:latin typeface="Arial Unicode MS" pitchFamily="34" charset="-122"/>
                      <a:ea typeface="Arial Unicode MS" pitchFamily="34" charset="-122"/>
                      <a:cs typeface="Arial Unicode MS" pitchFamily="34" charset="-122"/>
                    </a:rPr>
                    <a:t>/</a:t>
                  </a:r>
                  <a:r>
                    <a:rPr lang="zh-CN" altLang="en-US">
                      <a:solidFill>
                        <a:schemeClr val="accent1"/>
                      </a:solidFill>
                      <a:latin typeface="Times New Roman" pitchFamily="18" charset="0"/>
                    </a:rPr>
                    <a:t>测试</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92" name="Rectangle 216"/>
                <p:cNvSpPr>
                  <a:spLocks noChangeArrowheads="1"/>
                </p:cNvSpPr>
                <p:nvPr/>
              </p:nvSpPr>
              <p:spPr bwMode="auto">
                <a:xfrm>
                  <a:off x="1981" y="1384"/>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219"/>
              <p:cNvGrpSpPr>
                <a:grpSpLocks/>
              </p:cNvGrpSpPr>
              <p:nvPr/>
            </p:nvGrpSpPr>
            <p:grpSpPr bwMode="auto">
              <a:xfrm>
                <a:off x="0" y="1730"/>
                <a:ext cx="423" cy="346"/>
                <a:chOff x="0" y="1730"/>
                <a:chExt cx="423" cy="346"/>
              </a:xfrm>
            </p:grpSpPr>
            <p:sp>
              <p:nvSpPr>
                <p:cNvPr id="101554" name="Rectangle 178"/>
                <p:cNvSpPr>
                  <a:spLocks noChangeArrowheads="1"/>
                </p:cNvSpPr>
                <p:nvPr/>
              </p:nvSpPr>
              <p:spPr bwMode="auto">
                <a:xfrm>
                  <a:off x="43" y="1730"/>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5</a:t>
                  </a:r>
                </a:p>
                <a:p>
                  <a:pPr algn="ctr" eaLnBrk="0" hangingPunct="0"/>
                  <a:endParaRPr lang="zh-CN" altLang="en-US">
                    <a:solidFill>
                      <a:schemeClr val="accent1"/>
                    </a:solidFill>
                  </a:endParaRPr>
                </a:p>
              </p:txBody>
            </p:sp>
            <p:sp>
              <p:nvSpPr>
                <p:cNvPr id="101594" name="Rectangle 218"/>
                <p:cNvSpPr>
                  <a:spLocks noChangeArrowheads="1"/>
                </p:cNvSpPr>
                <p:nvPr/>
              </p:nvSpPr>
              <p:spPr bwMode="auto">
                <a:xfrm>
                  <a:off x="0" y="1730"/>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20" name="Group 221"/>
              <p:cNvGrpSpPr>
                <a:grpSpLocks/>
              </p:cNvGrpSpPr>
              <p:nvPr/>
            </p:nvGrpSpPr>
            <p:grpSpPr bwMode="auto">
              <a:xfrm>
                <a:off x="1981" y="1730"/>
                <a:ext cx="1724" cy="346"/>
                <a:chOff x="1981" y="1730"/>
                <a:chExt cx="1724" cy="346"/>
              </a:xfrm>
            </p:grpSpPr>
            <p:sp>
              <p:nvSpPr>
                <p:cNvPr id="101555" name="Rectangle 179"/>
                <p:cNvSpPr>
                  <a:spLocks noChangeArrowheads="1"/>
                </p:cNvSpPr>
                <p:nvPr/>
              </p:nvSpPr>
              <p:spPr bwMode="auto">
                <a:xfrm>
                  <a:off x="2024" y="1730"/>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硬件的购买与安装</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596" name="Rectangle 220"/>
                <p:cNvSpPr>
                  <a:spLocks noChangeArrowheads="1"/>
                </p:cNvSpPr>
                <p:nvPr/>
              </p:nvSpPr>
              <p:spPr bwMode="auto">
                <a:xfrm>
                  <a:off x="1981" y="1730"/>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21" name="Group 223"/>
              <p:cNvGrpSpPr>
                <a:grpSpLocks/>
              </p:cNvGrpSpPr>
              <p:nvPr/>
            </p:nvGrpSpPr>
            <p:grpSpPr bwMode="auto">
              <a:xfrm>
                <a:off x="0" y="2076"/>
                <a:ext cx="423" cy="346"/>
                <a:chOff x="0" y="2076"/>
                <a:chExt cx="423" cy="346"/>
              </a:xfrm>
            </p:grpSpPr>
            <p:sp>
              <p:nvSpPr>
                <p:cNvPr id="101556" name="Rectangle 180"/>
                <p:cNvSpPr>
                  <a:spLocks noChangeArrowheads="1"/>
                </p:cNvSpPr>
                <p:nvPr/>
              </p:nvSpPr>
              <p:spPr bwMode="auto">
                <a:xfrm>
                  <a:off x="43" y="2076"/>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6</a:t>
                  </a:r>
                </a:p>
                <a:p>
                  <a:pPr algn="ctr" eaLnBrk="0" hangingPunct="0"/>
                  <a:endParaRPr lang="zh-CN" altLang="en-US">
                    <a:solidFill>
                      <a:schemeClr val="accent1"/>
                    </a:solidFill>
                  </a:endParaRPr>
                </a:p>
              </p:txBody>
            </p:sp>
            <p:sp>
              <p:nvSpPr>
                <p:cNvPr id="101598" name="Rectangle 222"/>
                <p:cNvSpPr>
                  <a:spLocks noChangeArrowheads="1"/>
                </p:cNvSpPr>
                <p:nvPr/>
              </p:nvSpPr>
              <p:spPr bwMode="auto">
                <a:xfrm>
                  <a:off x="0" y="2076"/>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22" name="Group 225"/>
              <p:cNvGrpSpPr>
                <a:grpSpLocks/>
              </p:cNvGrpSpPr>
              <p:nvPr/>
            </p:nvGrpSpPr>
            <p:grpSpPr bwMode="auto">
              <a:xfrm>
                <a:off x="1981" y="2076"/>
                <a:ext cx="1724" cy="346"/>
                <a:chOff x="1981" y="2076"/>
                <a:chExt cx="1724" cy="346"/>
              </a:xfrm>
            </p:grpSpPr>
            <p:sp>
              <p:nvSpPr>
                <p:cNvPr id="101557" name="Rectangle 181"/>
                <p:cNvSpPr>
                  <a:spLocks noChangeArrowheads="1"/>
                </p:cNvSpPr>
                <p:nvPr/>
              </p:nvSpPr>
              <p:spPr bwMode="auto">
                <a:xfrm>
                  <a:off x="2024" y="2076"/>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系统软件配置</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600" name="Rectangle 224"/>
                <p:cNvSpPr>
                  <a:spLocks noChangeArrowheads="1"/>
                </p:cNvSpPr>
                <p:nvPr/>
              </p:nvSpPr>
              <p:spPr bwMode="auto">
                <a:xfrm>
                  <a:off x="1981" y="2076"/>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23" name="Group 227"/>
              <p:cNvGrpSpPr>
                <a:grpSpLocks/>
              </p:cNvGrpSpPr>
              <p:nvPr/>
            </p:nvGrpSpPr>
            <p:grpSpPr bwMode="auto">
              <a:xfrm>
                <a:off x="0" y="2422"/>
                <a:ext cx="423" cy="346"/>
                <a:chOff x="0" y="2422"/>
                <a:chExt cx="423" cy="346"/>
              </a:xfrm>
            </p:grpSpPr>
            <p:sp>
              <p:nvSpPr>
                <p:cNvPr id="101558" name="Rectangle 182"/>
                <p:cNvSpPr>
                  <a:spLocks noChangeArrowheads="1"/>
                </p:cNvSpPr>
                <p:nvPr/>
              </p:nvSpPr>
              <p:spPr bwMode="auto">
                <a:xfrm>
                  <a:off x="43" y="2422"/>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7</a:t>
                  </a:r>
                </a:p>
                <a:p>
                  <a:pPr algn="ctr" eaLnBrk="0" hangingPunct="0"/>
                  <a:endParaRPr lang="zh-CN" altLang="en-US">
                    <a:solidFill>
                      <a:schemeClr val="accent1"/>
                    </a:solidFill>
                  </a:endParaRPr>
                </a:p>
              </p:txBody>
            </p:sp>
            <p:sp>
              <p:nvSpPr>
                <p:cNvPr id="101602" name="Rectangle 226"/>
                <p:cNvSpPr>
                  <a:spLocks noChangeArrowheads="1"/>
                </p:cNvSpPr>
                <p:nvPr/>
              </p:nvSpPr>
              <p:spPr bwMode="auto">
                <a:xfrm>
                  <a:off x="0" y="2422"/>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24" name="Group 229"/>
              <p:cNvGrpSpPr>
                <a:grpSpLocks/>
              </p:cNvGrpSpPr>
              <p:nvPr/>
            </p:nvGrpSpPr>
            <p:grpSpPr bwMode="auto">
              <a:xfrm>
                <a:off x="1981" y="2422"/>
                <a:ext cx="1724" cy="346"/>
                <a:chOff x="1981" y="2422"/>
                <a:chExt cx="1724" cy="346"/>
              </a:xfrm>
            </p:grpSpPr>
            <p:sp>
              <p:nvSpPr>
                <p:cNvPr id="101559" name="Rectangle 183"/>
                <p:cNvSpPr>
                  <a:spLocks noChangeArrowheads="1"/>
                </p:cNvSpPr>
                <p:nvPr/>
              </p:nvSpPr>
              <p:spPr bwMode="auto">
                <a:xfrm>
                  <a:off x="2024" y="2422"/>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数据收集</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604" name="Rectangle 228"/>
                <p:cNvSpPr>
                  <a:spLocks noChangeArrowheads="1"/>
                </p:cNvSpPr>
                <p:nvPr/>
              </p:nvSpPr>
              <p:spPr bwMode="auto">
                <a:xfrm>
                  <a:off x="1981" y="2422"/>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25" name="Group 231"/>
              <p:cNvGrpSpPr>
                <a:grpSpLocks/>
              </p:cNvGrpSpPr>
              <p:nvPr/>
            </p:nvGrpSpPr>
            <p:grpSpPr bwMode="auto">
              <a:xfrm>
                <a:off x="0" y="2768"/>
                <a:ext cx="423" cy="346"/>
                <a:chOff x="0" y="2768"/>
                <a:chExt cx="423" cy="346"/>
              </a:xfrm>
            </p:grpSpPr>
            <p:sp>
              <p:nvSpPr>
                <p:cNvPr id="101560" name="Rectangle 184"/>
                <p:cNvSpPr>
                  <a:spLocks noChangeArrowheads="1"/>
                </p:cNvSpPr>
                <p:nvPr/>
              </p:nvSpPr>
              <p:spPr bwMode="auto">
                <a:xfrm>
                  <a:off x="43" y="2768"/>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8</a:t>
                  </a:r>
                </a:p>
                <a:p>
                  <a:pPr algn="ctr" eaLnBrk="0" hangingPunct="0"/>
                  <a:endParaRPr lang="zh-CN" altLang="en-US">
                    <a:solidFill>
                      <a:schemeClr val="accent1"/>
                    </a:solidFill>
                  </a:endParaRPr>
                </a:p>
              </p:txBody>
            </p:sp>
            <p:sp>
              <p:nvSpPr>
                <p:cNvPr id="101606" name="Rectangle 230"/>
                <p:cNvSpPr>
                  <a:spLocks noChangeArrowheads="1"/>
                </p:cNvSpPr>
                <p:nvPr/>
              </p:nvSpPr>
              <p:spPr bwMode="auto">
                <a:xfrm>
                  <a:off x="0" y="2768"/>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26" name="Group 233"/>
              <p:cNvGrpSpPr>
                <a:grpSpLocks/>
              </p:cNvGrpSpPr>
              <p:nvPr/>
            </p:nvGrpSpPr>
            <p:grpSpPr bwMode="auto">
              <a:xfrm>
                <a:off x="1981" y="2768"/>
                <a:ext cx="1724" cy="346"/>
                <a:chOff x="1981" y="2768"/>
                <a:chExt cx="1724" cy="346"/>
              </a:xfrm>
            </p:grpSpPr>
            <p:sp>
              <p:nvSpPr>
                <p:cNvPr id="101561" name="Rectangle 185"/>
                <p:cNvSpPr>
                  <a:spLocks noChangeArrowheads="1"/>
                </p:cNvSpPr>
                <p:nvPr/>
              </p:nvSpPr>
              <p:spPr bwMode="auto">
                <a:xfrm>
                  <a:off x="2024" y="2768"/>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人员培训</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608" name="Rectangle 232"/>
                <p:cNvSpPr>
                  <a:spLocks noChangeArrowheads="1"/>
                </p:cNvSpPr>
                <p:nvPr/>
              </p:nvSpPr>
              <p:spPr bwMode="auto">
                <a:xfrm>
                  <a:off x="1981" y="2768"/>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27" name="Group 235"/>
              <p:cNvGrpSpPr>
                <a:grpSpLocks/>
              </p:cNvGrpSpPr>
              <p:nvPr/>
            </p:nvGrpSpPr>
            <p:grpSpPr bwMode="auto">
              <a:xfrm>
                <a:off x="0" y="3114"/>
                <a:ext cx="423" cy="346"/>
                <a:chOff x="0" y="3114"/>
                <a:chExt cx="423" cy="346"/>
              </a:xfrm>
            </p:grpSpPr>
            <p:sp>
              <p:nvSpPr>
                <p:cNvPr id="101562" name="Rectangle 186"/>
                <p:cNvSpPr>
                  <a:spLocks noChangeArrowheads="1"/>
                </p:cNvSpPr>
                <p:nvPr/>
              </p:nvSpPr>
              <p:spPr bwMode="auto">
                <a:xfrm>
                  <a:off x="43" y="3114"/>
                  <a:ext cx="337"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9</a:t>
                  </a:r>
                </a:p>
                <a:p>
                  <a:pPr algn="ctr" eaLnBrk="0" hangingPunct="0"/>
                  <a:endParaRPr lang="zh-CN" altLang="en-US">
                    <a:solidFill>
                      <a:schemeClr val="accent1"/>
                    </a:solidFill>
                  </a:endParaRPr>
                </a:p>
              </p:txBody>
            </p:sp>
            <p:sp>
              <p:nvSpPr>
                <p:cNvPr id="101610" name="Rectangle 234"/>
                <p:cNvSpPr>
                  <a:spLocks noChangeArrowheads="1"/>
                </p:cNvSpPr>
                <p:nvPr/>
              </p:nvSpPr>
              <p:spPr bwMode="auto">
                <a:xfrm>
                  <a:off x="0" y="3114"/>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28" name="Group 237"/>
              <p:cNvGrpSpPr>
                <a:grpSpLocks/>
              </p:cNvGrpSpPr>
              <p:nvPr/>
            </p:nvGrpSpPr>
            <p:grpSpPr bwMode="auto">
              <a:xfrm>
                <a:off x="1981" y="3114"/>
                <a:ext cx="1724" cy="346"/>
                <a:chOff x="1981" y="3114"/>
                <a:chExt cx="1724" cy="346"/>
              </a:xfrm>
            </p:grpSpPr>
            <p:sp>
              <p:nvSpPr>
                <p:cNvPr id="101563" name="Rectangle 187"/>
                <p:cNvSpPr>
                  <a:spLocks noChangeArrowheads="1"/>
                </p:cNvSpPr>
                <p:nvPr/>
              </p:nvSpPr>
              <p:spPr bwMode="auto">
                <a:xfrm>
                  <a:off x="2024" y="3114"/>
                  <a:ext cx="1638"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系统切换</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1612" name="Rectangle 236"/>
                <p:cNvSpPr>
                  <a:spLocks noChangeArrowheads="1"/>
                </p:cNvSpPr>
                <p:nvPr/>
              </p:nvSpPr>
              <p:spPr bwMode="auto">
                <a:xfrm>
                  <a:off x="1981" y="3114"/>
                  <a:ext cx="1724" cy="346"/>
                </a:xfrm>
                <a:prstGeom prst="rect">
                  <a:avLst/>
                </a:prstGeom>
                <a:noFill/>
                <a:ln w="7">
                  <a:solidFill>
                    <a:srgbClr val="A0A0A0"/>
                  </a:solidFill>
                  <a:miter lim="800000"/>
                  <a:headEnd/>
                  <a:tailEnd/>
                </a:ln>
                <a:effectLst/>
              </p:spPr>
              <p:txBody>
                <a:bodyPr/>
                <a:lstStyle/>
                <a:p>
                  <a:endParaRPr lang="zh-CN" altLang="en-US"/>
                </a:p>
              </p:txBody>
            </p:sp>
          </p:grpSp>
        </p:grpSp>
        <p:sp>
          <p:nvSpPr>
            <p:cNvPr id="101615" name="Rectangle 239"/>
            <p:cNvSpPr>
              <a:spLocks noChangeArrowheads="1"/>
            </p:cNvSpPr>
            <p:nvPr/>
          </p:nvSpPr>
          <p:spPr bwMode="auto">
            <a:xfrm>
              <a:off x="-3" y="-3"/>
              <a:ext cx="3711" cy="3466"/>
            </a:xfrm>
            <a:prstGeom prst="rect">
              <a:avLst/>
            </a:prstGeom>
            <a:noFill/>
            <a:ln w="11112">
              <a:solidFill>
                <a:srgbClr val="A0A0A0"/>
              </a:solidFill>
              <a:miter lim="800000"/>
              <a:headEnd/>
              <a:tailEnd/>
            </a:ln>
            <a:effectLst/>
          </p:spPr>
          <p:txBody>
            <a:bodyPr/>
            <a:lstStyle/>
            <a:p>
              <a:endParaRPr lang="zh-CN" altLang="en-US"/>
            </a:p>
          </p:txBody>
        </p:sp>
      </p:grpSp>
      <p:grpSp>
        <p:nvGrpSpPr>
          <p:cNvPr id="29" name="Group 324"/>
          <p:cNvGrpSpPr>
            <a:grpSpLocks/>
          </p:cNvGrpSpPr>
          <p:nvPr/>
        </p:nvGrpSpPr>
        <p:grpSpPr bwMode="auto">
          <a:xfrm>
            <a:off x="4343400" y="1371600"/>
            <a:ext cx="4800600" cy="5486400"/>
            <a:chOff x="-3" y="-3"/>
            <a:chExt cx="3711" cy="3812"/>
          </a:xfrm>
        </p:grpSpPr>
        <p:grpSp>
          <p:nvGrpSpPr>
            <p:cNvPr id="30" name="Group 322"/>
            <p:cNvGrpSpPr>
              <a:grpSpLocks/>
            </p:cNvGrpSpPr>
            <p:nvPr/>
          </p:nvGrpSpPr>
          <p:grpSpPr bwMode="auto">
            <a:xfrm>
              <a:off x="0" y="0"/>
              <a:ext cx="3705" cy="3806"/>
              <a:chOff x="0" y="0"/>
              <a:chExt cx="3705" cy="3806"/>
            </a:xfrm>
          </p:grpSpPr>
          <p:grpSp>
            <p:nvGrpSpPr>
              <p:cNvPr id="31" name="Group 269"/>
              <p:cNvGrpSpPr>
                <a:grpSpLocks/>
              </p:cNvGrpSpPr>
              <p:nvPr/>
            </p:nvGrpSpPr>
            <p:grpSpPr bwMode="auto">
              <a:xfrm>
                <a:off x="0" y="0"/>
                <a:ext cx="423" cy="346"/>
                <a:chOff x="0" y="0"/>
                <a:chExt cx="423" cy="346"/>
              </a:xfrm>
            </p:grpSpPr>
            <p:sp>
              <p:nvSpPr>
                <p:cNvPr id="101617" name="Rectangle 241"/>
                <p:cNvSpPr>
                  <a:spLocks noChangeArrowheads="1"/>
                </p:cNvSpPr>
                <p:nvPr/>
              </p:nvSpPr>
              <p:spPr bwMode="auto">
                <a:xfrm>
                  <a:off x="43" y="0"/>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10</a:t>
                  </a:r>
                </a:p>
                <a:p>
                  <a:pPr algn="ctr" eaLnBrk="0" hangingPunct="0"/>
                  <a:endParaRPr lang="zh-CN" altLang="en-US" sz="1600">
                    <a:solidFill>
                      <a:schemeClr val="accent1"/>
                    </a:solidFill>
                  </a:endParaRPr>
                </a:p>
              </p:txBody>
            </p:sp>
            <p:sp>
              <p:nvSpPr>
                <p:cNvPr id="101644" name="Rectangle 268"/>
                <p:cNvSpPr>
                  <a:spLocks noChangeArrowheads="1"/>
                </p:cNvSpPr>
                <p:nvPr/>
              </p:nvSpPr>
              <p:spPr bwMode="auto">
                <a:xfrm>
                  <a:off x="0" y="0"/>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697" name="Group 271"/>
              <p:cNvGrpSpPr>
                <a:grpSpLocks/>
              </p:cNvGrpSpPr>
              <p:nvPr/>
            </p:nvGrpSpPr>
            <p:grpSpPr bwMode="auto">
              <a:xfrm>
                <a:off x="423" y="0"/>
                <a:ext cx="632" cy="3806"/>
                <a:chOff x="423" y="0"/>
                <a:chExt cx="632" cy="3806"/>
              </a:xfrm>
            </p:grpSpPr>
            <p:sp>
              <p:nvSpPr>
                <p:cNvPr id="101618" name="Rectangle 242"/>
                <p:cNvSpPr>
                  <a:spLocks noChangeArrowheads="1"/>
                </p:cNvSpPr>
                <p:nvPr/>
              </p:nvSpPr>
              <p:spPr bwMode="auto">
                <a:xfrm>
                  <a:off x="466" y="0"/>
                  <a:ext cx="546" cy="3806"/>
                </a:xfrm>
                <a:prstGeom prst="rect">
                  <a:avLst/>
                </a:prstGeom>
                <a:noFill/>
                <a:ln w="9525">
                  <a:noFill/>
                  <a:miter lim="800000"/>
                  <a:headEnd/>
                  <a:tailEnd/>
                </a:ln>
                <a:effectLst/>
              </p:spPr>
              <p:txBody>
                <a:bodyPr anchor="ctr"/>
                <a:lstStyle/>
                <a:p>
                  <a:pPr algn="just"/>
                  <a:r>
                    <a:rPr lang="zh-CN" altLang="en-US" sz="1600">
                      <a:solidFill>
                        <a:schemeClr val="accent1"/>
                      </a:solidFill>
                      <a:latin typeface="Times New Roman" pitchFamily="18" charset="0"/>
                    </a:rPr>
                    <a:t>运行</a:t>
                  </a:r>
                  <a:r>
                    <a:rPr lang="zh-CN" altLang="en-US" sz="1600">
                      <a:solidFill>
                        <a:schemeClr val="accent1"/>
                      </a:solidFill>
                      <a:latin typeface="Arial Unicode MS" pitchFamily="34" charset="-122"/>
                      <a:ea typeface="Arial Unicode MS" pitchFamily="34" charset="-122"/>
                      <a:cs typeface="Arial Unicode MS" pitchFamily="34" charset="-122"/>
                    </a:rPr>
                    <a:t>/</a:t>
                  </a:r>
                  <a:r>
                    <a:rPr lang="zh-CN" altLang="en-US" sz="1600">
                      <a:solidFill>
                        <a:schemeClr val="accent1"/>
                      </a:solidFill>
                      <a:latin typeface="Times New Roman" pitchFamily="18" charset="0"/>
                    </a:rPr>
                    <a:t>维护成本</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Arial"/>
                      <a:ea typeface="Arial Unicode MS" pitchFamily="34" charset="-122"/>
                      <a:cs typeface="Arial Unicode MS" pitchFamily="34" charset="-122"/>
                    </a:rPr>
                    <a:t> </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46" name="Rectangle 270"/>
                <p:cNvSpPr>
                  <a:spLocks noChangeArrowheads="1"/>
                </p:cNvSpPr>
                <p:nvPr/>
              </p:nvSpPr>
              <p:spPr bwMode="auto">
                <a:xfrm>
                  <a:off x="423" y="0"/>
                  <a:ext cx="632" cy="3806"/>
                </a:xfrm>
                <a:prstGeom prst="rect">
                  <a:avLst/>
                </a:prstGeom>
                <a:noFill/>
                <a:ln w="7">
                  <a:solidFill>
                    <a:srgbClr val="A0A0A0"/>
                  </a:solidFill>
                  <a:miter lim="800000"/>
                  <a:headEnd/>
                  <a:tailEnd/>
                </a:ln>
                <a:effectLst/>
              </p:spPr>
              <p:txBody>
                <a:bodyPr/>
                <a:lstStyle/>
                <a:p>
                  <a:endParaRPr lang="zh-CN" altLang="en-US"/>
                </a:p>
              </p:txBody>
            </p:sp>
          </p:grpSp>
          <p:grpSp>
            <p:nvGrpSpPr>
              <p:cNvPr id="101698" name="Group 273"/>
              <p:cNvGrpSpPr>
                <a:grpSpLocks/>
              </p:cNvGrpSpPr>
              <p:nvPr/>
            </p:nvGrpSpPr>
            <p:grpSpPr bwMode="auto">
              <a:xfrm>
                <a:off x="1055" y="0"/>
                <a:ext cx="926" cy="1384"/>
                <a:chOff x="1055" y="0"/>
                <a:chExt cx="926" cy="1384"/>
              </a:xfrm>
            </p:grpSpPr>
            <p:sp>
              <p:nvSpPr>
                <p:cNvPr id="101619" name="Rectangle 243"/>
                <p:cNvSpPr>
                  <a:spLocks noChangeArrowheads="1"/>
                </p:cNvSpPr>
                <p:nvPr/>
              </p:nvSpPr>
              <p:spPr bwMode="auto">
                <a:xfrm>
                  <a:off x="1098" y="0"/>
                  <a:ext cx="840" cy="1384"/>
                </a:xfrm>
                <a:prstGeom prst="rect">
                  <a:avLst/>
                </a:prstGeom>
                <a:noFill/>
                <a:ln w="9525">
                  <a:noFill/>
                  <a:miter lim="800000"/>
                  <a:headEnd/>
                  <a:tailEnd/>
                </a:ln>
                <a:effectLst/>
              </p:spPr>
              <p:txBody>
                <a:bodyPr anchor="ctr"/>
                <a:lstStyle/>
                <a:p>
                  <a:pPr algn="just"/>
                  <a:r>
                    <a:rPr lang="zh-CN" altLang="en-US" sz="1600">
                      <a:solidFill>
                        <a:schemeClr val="accent1"/>
                      </a:solidFill>
                      <a:latin typeface="Times New Roman" pitchFamily="18" charset="0"/>
                    </a:rPr>
                    <a:t>运行费用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48" name="Rectangle 272"/>
                <p:cNvSpPr>
                  <a:spLocks noChangeArrowheads="1"/>
                </p:cNvSpPr>
                <p:nvPr/>
              </p:nvSpPr>
              <p:spPr bwMode="auto">
                <a:xfrm>
                  <a:off x="1055" y="0"/>
                  <a:ext cx="926" cy="1384"/>
                </a:xfrm>
                <a:prstGeom prst="rect">
                  <a:avLst/>
                </a:prstGeom>
                <a:noFill/>
                <a:ln w="7">
                  <a:solidFill>
                    <a:srgbClr val="A0A0A0"/>
                  </a:solidFill>
                  <a:miter lim="800000"/>
                  <a:headEnd/>
                  <a:tailEnd/>
                </a:ln>
                <a:effectLst/>
              </p:spPr>
              <p:txBody>
                <a:bodyPr/>
                <a:lstStyle/>
                <a:p>
                  <a:endParaRPr lang="zh-CN" altLang="en-US"/>
                </a:p>
              </p:txBody>
            </p:sp>
          </p:grpSp>
          <p:grpSp>
            <p:nvGrpSpPr>
              <p:cNvPr id="101700" name="Group 275"/>
              <p:cNvGrpSpPr>
                <a:grpSpLocks/>
              </p:cNvGrpSpPr>
              <p:nvPr/>
            </p:nvGrpSpPr>
            <p:grpSpPr bwMode="auto">
              <a:xfrm>
                <a:off x="1981" y="0"/>
                <a:ext cx="1724" cy="346"/>
                <a:chOff x="1981" y="0"/>
                <a:chExt cx="1724" cy="346"/>
              </a:xfrm>
            </p:grpSpPr>
            <p:sp>
              <p:nvSpPr>
                <p:cNvPr id="101620" name="Rectangle 244"/>
                <p:cNvSpPr>
                  <a:spLocks noChangeArrowheads="1"/>
                </p:cNvSpPr>
                <p:nvPr/>
              </p:nvSpPr>
              <p:spPr bwMode="auto">
                <a:xfrm>
                  <a:off x="2024" y="0"/>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人员费用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50" name="Rectangle 274"/>
                <p:cNvSpPr>
                  <a:spLocks noChangeArrowheads="1"/>
                </p:cNvSpPr>
                <p:nvPr/>
              </p:nvSpPr>
              <p:spPr bwMode="auto">
                <a:xfrm>
                  <a:off x="1981" y="0"/>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01" name="Group 277"/>
              <p:cNvGrpSpPr>
                <a:grpSpLocks/>
              </p:cNvGrpSpPr>
              <p:nvPr/>
            </p:nvGrpSpPr>
            <p:grpSpPr bwMode="auto">
              <a:xfrm>
                <a:off x="0" y="346"/>
                <a:ext cx="423" cy="346"/>
                <a:chOff x="0" y="346"/>
                <a:chExt cx="423" cy="346"/>
              </a:xfrm>
            </p:grpSpPr>
            <p:sp>
              <p:nvSpPr>
                <p:cNvPr id="101621" name="Rectangle 245"/>
                <p:cNvSpPr>
                  <a:spLocks noChangeArrowheads="1"/>
                </p:cNvSpPr>
                <p:nvPr/>
              </p:nvSpPr>
              <p:spPr bwMode="auto">
                <a:xfrm>
                  <a:off x="43" y="346"/>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11</a:t>
                  </a:r>
                </a:p>
                <a:p>
                  <a:pPr algn="ctr" eaLnBrk="0" hangingPunct="0"/>
                  <a:endParaRPr lang="zh-CN" altLang="en-US" sz="1600">
                    <a:solidFill>
                      <a:schemeClr val="accent1"/>
                    </a:solidFill>
                  </a:endParaRPr>
                </a:p>
              </p:txBody>
            </p:sp>
            <p:sp>
              <p:nvSpPr>
                <p:cNvPr id="101652" name="Rectangle 276"/>
                <p:cNvSpPr>
                  <a:spLocks noChangeArrowheads="1"/>
                </p:cNvSpPr>
                <p:nvPr/>
              </p:nvSpPr>
              <p:spPr bwMode="auto">
                <a:xfrm>
                  <a:off x="0" y="346"/>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02" name="Group 279"/>
              <p:cNvGrpSpPr>
                <a:grpSpLocks/>
              </p:cNvGrpSpPr>
              <p:nvPr/>
            </p:nvGrpSpPr>
            <p:grpSpPr bwMode="auto">
              <a:xfrm>
                <a:off x="1981" y="346"/>
                <a:ext cx="1724" cy="346"/>
                <a:chOff x="1981" y="346"/>
                <a:chExt cx="1724" cy="346"/>
              </a:xfrm>
            </p:grpSpPr>
            <p:sp>
              <p:nvSpPr>
                <p:cNvPr id="101622" name="Rectangle 246"/>
                <p:cNvSpPr>
                  <a:spLocks noChangeArrowheads="1"/>
                </p:cNvSpPr>
                <p:nvPr/>
              </p:nvSpPr>
              <p:spPr bwMode="auto">
                <a:xfrm>
                  <a:off x="2024" y="346"/>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消耗材料费用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54" name="Rectangle 278"/>
                <p:cNvSpPr>
                  <a:spLocks noChangeArrowheads="1"/>
                </p:cNvSpPr>
                <p:nvPr/>
              </p:nvSpPr>
              <p:spPr bwMode="auto">
                <a:xfrm>
                  <a:off x="1981" y="346"/>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03" name="Group 281"/>
              <p:cNvGrpSpPr>
                <a:grpSpLocks/>
              </p:cNvGrpSpPr>
              <p:nvPr/>
            </p:nvGrpSpPr>
            <p:grpSpPr bwMode="auto">
              <a:xfrm>
                <a:off x="0" y="692"/>
                <a:ext cx="423" cy="346"/>
                <a:chOff x="0" y="692"/>
                <a:chExt cx="423" cy="346"/>
              </a:xfrm>
            </p:grpSpPr>
            <p:sp>
              <p:nvSpPr>
                <p:cNvPr id="101623" name="Rectangle 247"/>
                <p:cNvSpPr>
                  <a:spLocks noChangeArrowheads="1"/>
                </p:cNvSpPr>
                <p:nvPr/>
              </p:nvSpPr>
              <p:spPr bwMode="auto">
                <a:xfrm>
                  <a:off x="43" y="692"/>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12</a:t>
                  </a:r>
                </a:p>
                <a:p>
                  <a:pPr algn="ctr" eaLnBrk="0" hangingPunct="0"/>
                  <a:endParaRPr lang="zh-CN" altLang="en-US" sz="1600">
                    <a:solidFill>
                      <a:schemeClr val="accent1"/>
                    </a:solidFill>
                  </a:endParaRPr>
                </a:p>
              </p:txBody>
            </p:sp>
            <p:sp>
              <p:nvSpPr>
                <p:cNvPr id="101656" name="Rectangle 280"/>
                <p:cNvSpPr>
                  <a:spLocks noChangeArrowheads="1"/>
                </p:cNvSpPr>
                <p:nvPr/>
              </p:nvSpPr>
              <p:spPr bwMode="auto">
                <a:xfrm>
                  <a:off x="0" y="692"/>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04" name="Group 283"/>
              <p:cNvGrpSpPr>
                <a:grpSpLocks/>
              </p:cNvGrpSpPr>
              <p:nvPr/>
            </p:nvGrpSpPr>
            <p:grpSpPr bwMode="auto">
              <a:xfrm>
                <a:off x="1981" y="692"/>
                <a:ext cx="1724" cy="346"/>
                <a:chOff x="1981" y="692"/>
                <a:chExt cx="1724" cy="346"/>
              </a:xfrm>
            </p:grpSpPr>
            <p:sp>
              <p:nvSpPr>
                <p:cNvPr id="101624" name="Rectangle 248"/>
                <p:cNvSpPr>
                  <a:spLocks noChangeArrowheads="1"/>
                </p:cNvSpPr>
                <p:nvPr/>
              </p:nvSpPr>
              <p:spPr bwMode="auto">
                <a:xfrm>
                  <a:off x="2024" y="692"/>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固定资产折旧率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58" name="Rectangle 282"/>
                <p:cNvSpPr>
                  <a:spLocks noChangeArrowheads="1"/>
                </p:cNvSpPr>
                <p:nvPr/>
              </p:nvSpPr>
              <p:spPr bwMode="auto">
                <a:xfrm>
                  <a:off x="1981" y="692"/>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05" name="Group 285"/>
              <p:cNvGrpSpPr>
                <a:grpSpLocks/>
              </p:cNvGrpSpPr>
              <p:nvPr/>
            </p:nvGrpSpPr>
            <p:grpSpPr bwMode="auto">
              <a:xfrm>
                <a:off x="0" y="1038"/>
                <a:ext cx="423" cy="346"/>
                <a:chOff x="0" y="1038"/>
                <a:chExt cx="423" cy="346"/>
              </a:xfrm>
            </p:grpSpPr>
            <p:sp>
              <p:nvSpPr>
                <p:cNvPr id="101625" name="Rectangle 249"/>
                <p:cNvSpPr>
                  <a:spLocks noChangeArrowheads="1"/>
                </p:cNvSpPr>
                <p:nvPr/>
              </p:nvSpPr>
              <p:spPr bwMode="auto">
                <a:xfrm>
                  <a:off x="43" y="1038"/>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13</a:t>
                  </a:r>
                </a:p>
                <a:p>
                  <a:pPr algn="ctr" eaLnBrk="0" hangingPunct="0"/>
                  <a:endParaRPr lang="zh-CN" altLang="en-US" sz="1600">
                    <a:solidFill>
                      <a:schemeClr val="accent1"/>
                    </a:solidFill>
                  </a:endParaRPr>
                </a:p>
              </p:txBody>
            </p:sp>
            <p:sp>
              <p:nvSpPr>
                <p:cNvPr id="101660" name="Rectangle 284"/>
                <p:cNvSpPr>
                  <a:spLocks noChangeArrowheads="1"/>
                </p:cNvSpPr>
                <p:nvPr/>
              </p:nvSpPr>
              <p:spPr bwMode="auto">
                <a:xfrm>
                  <a:off x="0" y="1038"/>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06" name="Group 287"/>
              <p:cNvGrpSpPr>
                <a:grpSpLocks/>
              </p:cNvGrpSpPr>
              <p:nvPr/>
            </p:nvGrpSpPr>
            <p:grpSpPr bwMode="auto">
              <a:xfrm>
                <a:off x="1981" y="1038"/>
                <a:ext cx="1724" cy="346"/>
                <a:chOff x="1981" y="1038"/>
                <a:chExt cx="1724" cy="346"/>
              </a:xfrm>
            </p:grpSpPr>
            <p:sp>
              <p:nvSpPr>
                <p:cNvPr id="101626" name="Rectangle 250"/>
                <p:cNvSpPr>
                  <a:spLocks noChangeArrowheads="1"/>
                </p:cNvSpPr>
                <p:nvPr/>
              </p:nvSpPr>
              <p:spPr bwMode="auto">
                <a:xfrm>
                  <a:off x="2024" y="1038"/>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技术资料获取费</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62" name="Rectangle 286"/>
                <p:cNvSpPr>
                  <a:spLocks noChangeArrowheads="1"/>
                </p:cNvSpPr>
                <p:nvPr/>
              </p:nvSpPr>
              <p:spPr bwMode="auto">
                <a:xfrm>
                  <a:off x="1981" y="1038"/>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07" name="Group 289"/>
              <p:cNvGrpSpPr>
                <a:grpSpLocks/>
              </p:cNvGrpSpPr>
              <p:nvPr/>
            </p:nvGrpSpPr>
            <p:grpSpPr bwMode="auto">
              <a:xfrm>
                <a:off x="0" y="1384"/>
                <a:ext cx="423" cy="346"/>
                <a:chOff x="0" y="1384"/>
                <a:chExt cx="423" cy="346"/>
              </a:xfrm>
            </p:grpSpPr>
            <p:sp>
              <p:nvSpPr>
                <p:cNvPr id="101627" name="Rectangle 251"/>
                <p:cNvSpPr>
                  <a:spLocks noChangeArrowheads="1"/>
                </p:cNvSpPr>
                <p:nvPr/>
              </p:nvSpPr>
              <p:spPr bwMode="auto">
                <a:xfrm>
                  <a:off x="43" y="1384"/>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14</a:t>
                  </a:r>
                </a:p>
                <a:p>
                  <a:pPr algn="ctr" eaLnBrk="0" hangingPunct="0"/>
                  <a:endParaRPr lang="zh-CN" altLang="en-US" sz="1600">
                    <a:solidFill>
                      <a:schemeClr val="accent1"/>
                    </a:solidFill>
                  </a:endParaRPr>
                </a:p>
              </p:txBody>
            </p:sp>
            <p:sp>
              <p:nvSpPr>
                <p:cNvPr id="101664" name="Rectangle 288"/>
                <p:cNvSpPr>
                  <a:spLocks noChangeArrowheads="1"/>
                </p:cNvSpPr>
                <p:nvPr/>
              </p:nvSpPr>
              <p:spPr bwMode="auto">
                <a:xfrm>
                  <a:off x="0" y="1384"/>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08" name="Group 291"/>
              <p:cNvGrpSpPr>
                <a:grpSpLocks/>
              </p:cNvGrpSpPr>
              <p:nvPr/>
            </p:nvGrpSpPr>
            <p:grpSpPr bwMode="auto">
              <a:xfrm>
                <a:off x="1055" y="1384"/>
                <a:ext cx="926" cy="1038"/>
                <a:chOff x="1055" y="1384"/>
                <a:chExt cx="926" cy="1038"/>
              </a:xfrm>
            </p:grpSpPr>
            <p:sp>
              <p:nvSpPr>
                <p:cNvPr id="101628" name="Rectangle 252"/>
                <p:cNvSpPr>
                  <a:spLocks noChangeArrowheads="1"/>
                </p:cNvSpPr>
                <p:nvPr/>
              </p:nvSpPr>
              <p:spPr bwMode="auto">
                <a:xfrm>
                  <a:off x="1098" y="1384"/>
                  <a:ext cx="840" cy="1038"/>
                </a:xfrm>
                <a:prstGeom prst="rect">
                  <a:avLst/>
                </a:prstGeom>
                <a:noFill/>
                <a:ln w="9525">
                  <a:noFill/>
                  <a:miter lim="800000"/>
                  <a:headEnd/>
                  <a:tailEnd/>
                </a:ln>
                <a:effectLst/>
              </p:spPr>
              <p:txBody>
                <a:bodyPr anchor="ctr"/>
                <a:lstStyle/>
                <a:p>
                  <a:pPr algn="just"/>
                  <a:r>
                    <a:rPr lang="zh-CN" altLang="en-US" sz="1600">
                      <a:solidFill>
                        <a:schemeClr val="accent1"/>
                      </a:solidFill>
                      <a:latin typeface="Times New Roman" pitchFamily="18" charset="0"/>
                    </a:rPr>
                    <a:t>管理费用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66" name="Rectangle 290"/>
                <p:cNvSpPr>
                  <a:spLocks noChangeArrowheads="1"/>
                </p:cNvSpPr>
                <p:nvPr/>
              </p:nvSpPr>
              <p:spPr bwMode="auto">
                <a:xfrm>
                  <a:off x="1055" y="1384"/>
                  <a:ext cx="926" cy="1038"/>
                </a:xfrm>
                <a:prstGeom prst="rect">
                  <a:avLst/>
                </a:prstGeom>
                <a:noFill/>
                <a:ln w="7">
                  <a:solidFill>
                    <a:srgbClr val="A0A0A0"/>
                  </a:solidFill>
                  <a:miter lim="800000"/>
                  <a:headEnd/>
                  <a:tailEnd/>
                </a:ln>
                <a:effectLst/>
              </p:spPr>
              <p:txBody>
                <a:bodyPr/>
                <a:lstStyle/>
                <a:p>
                  <a:endParaRPr lang="zh-CN" altLang="en-US"/>
                </a:p>
              </p:txBody>
            </p:sp>
          </p:grpSp>
          <p:grpSp>
            <p:nvGrpSpPr>
              <p:cNvPr id="101709" name="Group 293"/>
              <p:cNvGrpSpPr>
                <a:grpSpLocks/>
              </p:cNvGrpSpPr>
              <p:nvPr/>
            </p:nvGrpSpPr>
            <p:grpSpPr bwMode="auto">
              <a:xfrm>
                <a:off x="1981" y="1384"/>
                <a:ext cx="1724" cy="346"/>
                <a:chOff x="1981" y="1384"/>
                <a:chExt cx="1724" cy="346"/>
              </a:xfrm>
            </p:grpSpPr>
            <p:sp>
              <p:nvSpPr>
                <p:cNvPr id="101629" name="Rectangle 253"/>
                <p:cNvSpPr>
                  <a:spLocks noChangeArrowheads="1"/>
                </p:cNvSpPr>
                <p:nvPr/>
              </p:nvSpPr>
              <p:spPr bwMode="auto">
                <a:xfrm>
                  <a:off x="2024" y="1384"/>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审计费用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68" name="Rectangle 292"/>
                <p:cNvSpPr>
                  <a:spLocks noChangeArrowheads="1"/>
                </p:cNvSpPr>
                <p:nvPr/>
              </p:nvSpPr>
              <p:spPr bwMode="auto">
                <a:xfrm>
                  <a:off x="1981" y="1384"/>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10" name="Group 295"/>
              <p:cNvGrpSpPr>
                <a:grpSpLocks/>
              </p:cNvGrpSpPr>
              <p:nvPr/>
            </p:nvGrpSpPr>
            <p:grpSpPr bwMode="auto">
              <a:xfrm>
                <a:off x="0" y="1730"/>
                <a:ext cx="423" cy="346"/>
                <a:chOff x="0" y="1730"/>
                <a:chExt cx="423" cy="346"/>
              </a:xfrm>
            </p:grpSpPr>
            <p:sp>
              <p:nvSpPr>
                <p:cNvPr id="101630" name="Rectangle 254"/>
                <p:cNvSpPr>
                  <a:spLocks noChangeArrowheads="1"/>
                </p:cNvSpPr>
                <p:nvPr/>
              </p:nvSpPr>
              <p:spPr bwMode="auto">
                <a:xfrm>
                  <a:off x="43" y="1730"/>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15</a:t>
                  </a:r>
                </a:p>
                <a:p>
                  <a:pPr algn="ctr" eaLnBrk="0" hangingPunct="0"/>
                  <a:endParaRPr lang="zh-CN" altLang="en-US" sz="1600">
                    <a:solidFill>
                      <a:schemeClr val="accent1"/>
                    </a:solidFill>
                  </a:endParaRPr>
                </a:p>
              </p:txBody>
            </p:sp>
            <p:sp>
              <p:nvSpPr>
                <p:cNvPr id="101670" name="Rectangle 294"/>
                <p:cNvSpPr>
                  <a:spLocks noChangeArrowheads="1"/>
                </p:cNvSpPr>
                <p:nvPr/>
              </p:nvSpPr>
              <p:spPr bwMode="auto">
                <a:xfrm>
                  <a:off x="0" y="1730"/>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11" name="Group 297"/>
              <p:cNvGrpSpPr>
                <a:grpSpLocks/>
              </p:cNvGrpSpPr>
              <p:nvPr/>
            </p:nvGrpSpPr>
            <p:grpSpPr bwMode="auto">
              <a:xfrm>
                <a:off x="1981" y="1730"/>
                <a:ext cx="1724" cy="346"/>
                <a:chOff x="1981" y="1730"/>
                <a:chExt cx="1724" cy="346"/>
              </a:xfrm>
            </p:grpSpPr>
            <p:sp>
              <p:nvSpPr>
                <p:cNvPr id="101631" name="Rectangle 255"/>
                <p:cNvSpPr>
                  <a:spLocks noChangeArrowheads="1"/>
                </p:cNvSpPr>
                <p:nvPr/>
              </p:nvSpPr>
              <p:spPr bwMode="auto">
                <a:xfrm>
                  <a:off x="2024" y="1730"/>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系统服务费用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72" name="Rectangle 296"/>
                <p:cNvSpPr>
                  <a:spLocks noChangeArrowheads="1"/>
                </p:cNvSpPr>
                <p:nvPr/>
              </p:nvSpPr>
              <p:spPr bwMode="auto">
                <a:xfrm>
                  <a:off x="1981" y="1730"/>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12" name="Group 299"/>
              <p:cNvGrpSpPr>
                <a:grpSpLocks/>
              </p:cNvGrpSpPr>
              <p:nvPr/>
            </p:nvGrpSpPr>
            <p:grpSpPr bwMode="auto">
              <a:xfrm>
                <a:off x="0" y="2076"/>
                <a:ext cx="423" cy="346"/>
                <a:chOff x="0" y="2076"/>
                <a:chExt cx="423" cy="346"/>
              </a:xfrm>
            </p:grpSpPr>
            <p:sp>
              <p:nvSpPr>
                <p:cNvPr id="101632" name="Rectangle 256"/>
                <p:cNvSpPr>
                  <a:spLocks noChangeArrowheads="1"/>
                </p:cNvSpPr>
                <p:nvPr/>
              </p:nvSpPr>
              <p:spPr bwMode="auto">
                <a:xfrm>
                  <a:off x="43" y="2076"/>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16</a:t>
                  </a:r>
                </a:p>
                <a:p>
                  <a:pPr algn="ctr" eaLnBrk="0" hangingPunct="0"/>
                  <a:endParaRPr lang="zh-CN" altLang="en-US" sz="1600">
                    <a:solidFill>
                      <a:schemeClr val="accent1"/>
                    </a:solidFill>
                  </a:endParaRPr>
                </a:p>
              </p:txBody>
            </p:sp>
            <p:sp>
              <p:nvSpPr>
                <p:cNvPr id="101674" name="Rectangle 298"/>
                <p:cNvSpPr>
                  <a:spLocks noChangeArrowheads="1"/>
                </p:cNvSpPr>
                <p:nvPr/>
              </p:nvSpPr>
              <p:spPr bwMode="auto">
                <a:xfrm>
                  <a:off x="0" y="2076"/>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13" name="Group 301"/>
              <p:cNvGrpSpPr>
                <a:grpSpLocks/>
              </p:cNvGrpSpPr>
              <p:nvPr/>
            </p:nvGrpSpPr>
            <p:grpSpPr bwMode="auto">
              <a:xfrm>
                <a:off x="1981" y="2076"/>
                <a:ext cx="1724" cy="346"/>
                <a:chOff x="1981" y="2076"/>
                <a:chExt cx="1724" cy="346"/>
              </a:xfrm>
            </p:grpSpPr>
            <p:sp>
              <p:nvSpPr>
                <p:cNvPr id="101633" name="Rectangle 257"/>
                <p:cNvSpPr>
                  <a:spLocks noChangeArrowheads="1"/>
                </p:cNvSpPr>
                <p:nvPr/>
              </p:nvSpPr>
              <p:spPr bwMode="auto">
                <a:xfrm>
                  <a:off x="2024" y="2076"/>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行政管理费用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76" name="Rectangle 300"/>
                <p:cNvSpPr>
                  <a:spLocks noChangeArrowheads="1"/>
                </p:cNvSpPr>
                <p:nvPr/>
              </p:nvSpPr>
              <p:spPr bwMode="auto">
                <a:xfrm>
                  <a:off x="1981" y="2076"/>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14" name="Group 303"/>
              <p:cNvGrpSpPr>
                <a:grpSpLocks/>
              </p:cNvGrpSpPr>
              <p:nvPr/>
            </p:nvGrpSpPr>
            <p:grpSpPr bwMode="auto">
              <a:xfrm>
                <a:off x="0" y="2422"/>
                <a:ext cx="423" cy="346"/>
                <a:chOff x="0" y="2422"/>
                <a:chExt cx="423" cy="346"/>
              </a:xfrm>
            </p:grpSpPr>
            <p:sp>
              <p:nvSpPr>
                <p:cNvPr id="101634" name="Rectangle 258"/>
                <p:cNvSpPr>
                  <a:spLocks noChangeArrowheads="1"/>
                </p:cNvSpPr>
                <p:nvPr/>
              </p:nvSpPr>
              <p:spPr bwMode="auto">
                <a:xfrm>
                  <a:off x="43" y="2422"/>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17</a:t>
                  </a:r>
                </a:p>
                <a:p>
                  <a:pPr algn="ctr" eaLnBrk="0" hangingPunct="0"/>
                  <a:endParaRPr lang="zh-CN" altLang="en-US" sz="1600">
                    <a:solidFill>
                      <a:schemeClr val="accent1"/>
                    </a:solidFill>
                  </a:endParaRPr>
                </a:p>
              </p:txBody>
            </p:sp>
            <p:sp>
              <p:nvSpPr>
                <p:cNvPr id="101678" name="Rectangle 302"/>
                <p:cNvSpPr>
                  <a:spLocks noChangeArrowheads="1"/>
                </p:cNvSpPr>
                <p:nvPr/>
              </p:nvSpPr>
              <p:spPr bwMode="auto">
                <a:xfrm>
                  <a:off x="0" y="2422"/>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15" name="Group 305"/>
              <p:cNvGrpSpPr>
                <a:grpSpLocks/>
              </p:cNvGrpSpPr>
              <p:nvPr/>
            </p:nvGrpSpPr>
            <p:grpSpPr bwMode="auto">
              <a:xfrm>
                <a:off x="1055" y="2422"/>
                <a:ext cx="926" cy="1038"/>
                <a:chOff x="1055" y="2422"/>
                <a:chExt cx="926" cy="1038"/>
              </a:xfrm>
            </p:grpSpPr>
            <p:sp>
              <p:nvSpPr>
                <p:cNvPr id="101635" name="Rectangle 259"/>
                <p:cNvSpPr>
                  <a:spLocks noChangeArrowheads="1"/>
                </p:cNvSpPr>
                <p:nvPr/>
              </p:nvSpPr>
              <p:spPr bwMode="auto">
                <a:xfrm>
                  <a:off x="1098" y="2422"/>
                  <a:ext cx="840" cy="1038"/>
                </a:xfrm>
                <a:prstGeom prst="rect">
                  <a:avLst/>
                </a:prstGeom>
                <a:noFill/>
                <a:ln w="9525">
                  <a:noFill/>
                  <a:miter lim="800000"/>
                  <a:headEnd/>
                  <a:tailEnd/>
                </a:ln>
                <a:effectLst/>
              </p:spPr>
              <p:txBody>
                <a:bodyPr anchor="ctr"/>
                <a:lstStyle/>
                <a:p>
                  <a:pPr algn="just"/>
                  <a:r>
                    <a:rPr lang="zh-CN" altLang="en-US" sz="1600">
                      <a:solidFill>
                        <a:schemeClr val="accent1"/>
                      </a:solidFill>
                      <a:latin typeface="Times New Roman" pitchFamily="18" charset="0"/>
                    </a:rPr>
                    <a:t>维护费用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80" name="Rectangle 304"/>
                <p:cNvSpPr>
                  <a:spLocks noChangeArrowheads="1"/>
                </p:cNvSpPr>
                <p:nvPr/>
              </p:nvSpPr>
              <p:spPr bwMode="auto">
                <a:xfrm>
                  <a:off x="1055" y="2422"/>
                  <a:ext cx="926" cy="1038"/>
                </a:xfrm>
                <a:prstGeom prst="rect">
                  <a:avLst/>
                </a:prstGeom>
                <a:noFill/>
                <a:ln w="7">
                  <a:solidFill>
                    <a:srgbClr val="A0A0A0"/>
                  </a:solidFill>
                  <a:miter lim="800000"/>
                  <a:headEnd/>
                  <a:tailEnd/>
                </a:ln>
                <a:effectLst/>
              </p:spPr>
              <p:txBody>
                <a:bodyPr/>
                <a:lstStyle/>
                <a:p>
                  <a:endParaRPr lang="zh-CN" altLang="en-US"/>
                </a:p>
              </p:txBody>
            </p:sp>
          </p:grpSp>
          <p:grpSp>
            <p:nvGrpSpPr>
              <p:cNvPr id="101716" name="Group 307"/>
              <p:cNvGrpSpPr>
                <a:grpSpLocks/>
              </p:cNvGrpSpPr>
              <p:nvPr/>
            </p:nvGrpSpPr>
            <p:grpSpPr bwMode="auto">
              <a:xfrm>
                <a:off x="1981" y="2422"/>
                <a:ext cx="1724" cy="346"/>
                <a:chOff x="1981" y="2422"/>
                <a:chExt cx="1724" cy="346"/>
              </a:xfrm>
            </p:grpSpPr>
            <p:sp>
              <p:nvSpPr>
                <p:cNvPr id="101636" name="Rectangle 260"/>
                <p:cNvSpPr>
                  <a:spLocks noChangeArrowheads="1"/>
                </p:cNvSpPr>
                <p:nvPr/>
              </p:nvSpPr>
              <p:spPr bwMode="auto">
                <a:xfrm>
                  <a:off x="2024" y="2422"/>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纠错性维护费用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82" name="Rectangle 306"/>
                <p:cNvSpPr>
                  <a:spLocks noChangeArrowheads="1"/>
                </p:cNvSpPr>
                <p:nvPr/>
              </p:nvSpPr>
              <p:spPr bwMode="auto">
                <a:xfrm>
                  <a:off x="1981" y="2422"/>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17" name="Group 309"/>
              <p:cNvGrpSpPr>
                <a:grpSpLocks/>
              </p:cNvGrpSpPr>
              <p:nvPr/>
            </p:nvGrpSpPr>
            <p:grpSpPr bwMode="auto">
              <a:xfrm>
                <a:off x="0" y="2768"/>
                <a:ext cx="423" cy="346"/>
                <a:chOff x="0" y="2768"/>
                <a:chExt cx="423" cy="346"/>
              </a:xfrm>
            </p:grpSpPr>
            <p:sp>
              <p:nvSpPr>
                <p:cNvPr id="101637" name="Rectangle 261"/>
                <p:cNvSpPr>
                  <a:spLocks noChangeArrowheads="1"/>
                </p:cNvSpPr>
                <p:nvPr/>
              </p:nvSpPr>
              <p:spPr bwMode="auto">
                <a:xfrm>
                  <a:off x="43" y="2768"/>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18</a:t>
                  </a:r>
                </a:p>
                <a:p>
                  <a:pPr algn="ctr" eaLnBrk="0" hangingPunct="0"/>
                  <a:endParaRPr lang="zh-CN" altLang="en-US" sz="1600">
                    <a:solidFill>
                      <a:schemeClr val="accent1"/>
                    </a:solidFill>
                  </a:endParaRPr>
                </a:p>
              </p:txBody>
            </p:sp>
            <p:sp>
              <p:nvSpPr>
                <p:cNvPr id="101684" name="Rectangle 308"/>
                <p:cNvSpPr>
                  <a:spLocks noChangeArrowheads="1"/>
                </p:cNvSpPr>
                <p:nvPr/>
              </p:nvSpPr>
              <p:spPr bwMode="auto">
                <a:xfrm>
                  <a:off x="0" y="2768"/>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18" name="Group 311"/>
              <p:cNvGrpSpPr>
                <a:grpSpLocks/>
              </p:cNvGrpSpPr>
              <p:nvPr/>
            </p:nvGrpSpPr>
            <p:grpSpPr bwMode="auto">
              <a:xfrm>
                <a:off x="1981" y="2768"/>
                <a:ext cx="1724" cy="346"/>
                <a:chOff x="1981" y="2768"/>
                <a:chExt cx="1724" cy="346"/>
              </a:xfrm>
            </p:grpSpPr>
            <p:sp>
              <p:nvSpPr>
                <p:cNvPr id="101638" name="Rectangle 262"/>
                <p:cNvSpPr>
                  <a:spLocks noChangeArrowheads="1"/>
                </p:cNvSpPr>
                <p:nvPr/>
              </p:nvSpPr>
              <p:spPr bwMode="auto">
                <a:xfrm>
                  <a:off x="2024" y="2768"/>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适应性维护费用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86" name="Rectangle 310"/>
                <p:cNvSpPr>
                  <a:spLocks noChangeArrowheads="1"/>
                </p:cNvSpPr>
                <p:nvPr/>
              </p:nvSpPr>
              <p:spPr bwMode="auto">
                <a:xfrm>
                  <a:off x="1981" y="2768"/>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19" name="Group 313"/>
              <p:cNvGrpSpPr>
                <a:grpSpLocks/>
              </p:cNvGrpSpPr>
              <p:nvPr/>
            </p:nvGrpSpPr>
            <p:grpSpPr bwMode="auto">
              <a:xfrm>
                <a:off x="0" y="3114"/>
                <a:ext cx="423" cy="346"/>
                <a:chOff x="0" y="3114"/>
                <a:chExt cx="423" cy="346"/>
              </a:xfrm>
            </p:grpSpPr>
            <p:sp>
              <p:nvSpPr>
                <p:cNvPr id="101639" name="Rectangle 263"/>
                <p:cNvSpPr>
                  <a:spLocks noChangeArrowheads="1"/>
                </p:cNvSpPr>
                <p:nvPr/>
              </p:nvSpPr>
              <p:spPr bwMode="auto">
                <a:xfrm>
                  <a:off x="43" y="3114"/>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19</a:t>
                  </a:r>
                </a:p>
                <a:p>
                  <a:pPr algn="ctr" eaLnBrk="0" hangingPunct="0"/>
                  <a:endParaRPr lang="zh-CN" altLang="en-US" sz="1600">
                    <a:solidFill>
                      <a:schemeClr val="accent1"/>
                    </a:solidFill>
                  </a:endParaRPr>
                </a:p>
              </p:txBody>
            </p:sp>
            <p:sp>
              <p:nvSpPr>
                <p:cNvPr id="101688" name="Rectangle 312"/>
                <p:cNvSpPr>
                  <a:spLocks noChangeArrowheads="1"/>
                </p:cNvSpPr>
                <p:nvPr/>
              </p:nvSpPr>
              <p:spPr bwMode="auto">
                <a:xfrm>
                  <a:off x="0" y="3114"/>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20" name="Group 315"/>
              <p:cNvGrpSpPr>
                <a:grpSpLocks/>
              </p:cNvGrpSpPr>
              <p:nvPr/>
            </p:nvGrpSpPr>
            <p:grpSpPr bwMode="auto">
              <a:xfrm>
                <a:off x="1981" y="3114"/>
                <a:ext cx="1724" cy="346"/>
                <a:chOff x="1981" y="3114"/>
                <a:chExt cx="1724" cy="346"/>
              </a:xfrm>
            </p:grpSpPr>
            <p:sp>
              <p:nvSpPr>
                <p:cNvPr id="101640" name="Rectangle 264"/>
                <p:cNvSpPr>
                  <a:spLocks noChangeArrowheads="1"/>
                </p:cNvSpPr>
                <p:nvPr/>
              </p:nvSpPr>
              <p:spPr bwMode="auto">
                <a:xfrm>
                  <a:off x="2024" y="3114"/>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完善性维护费用</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90" name="Rectangle 314"/>
                <p:cNvSpPr>
                  <a:spLocks noChangeArrowheads="1"/>
                </p:cNvSpPr>
                <p:nvPr/>
              </p:nvSpPr>
              <p:spPr bwMode="auto">
                <a:xfrm>
                  <a:off x="1981" y="3114"/>
                  <a:ext cx="1724" cy="346"/>
                </a:xfrm>
                <a:prstGeom prst="rect">
                  <a:avLst/>
                </a:prstGeom>
                <a:noFill/>
                <a:ln w="7">
                  <a:solidFill>
                    <a:srgbClr val="A0A0A0"/>
                  </a:solidFill>
                  <a:miter lim="800000"/>
                  <a:headEnd/>
                  <a:tailEnd/>
                </a:ln>
                <a:effectLst/>
              </p:spPr>
              <p:txBody>
                <a:bodyPr/>
                <a:lstStyle/>
                <a:p>
                  <a:endParaRPr lang="zh-CN" altLang="en-US"/>
                </a:p>
              </p:txBody>
            </p:sp>
          </p:grpSp>
          <p:grpSp>
            <p:nvGrpSpPr>
              <p:cNvPr id="101721" name="Group 317"/>
              <p:cNvGrpSpPr>
                <a:grpSpLocks/>
              </p:cNvGrpSpPr>
              <p:nvPr/>
            </p:nvGrpSpPr>
            <p:grpSpPr bwMode="auto">
              <a:xfrm>
                <a:off x="0" y="3460"/>
                <a:ext cx="423" cy="346"/>
                <a:chOff x="0" y="3460"/>
                <a:chExt cx="423" cy="346"/>
              </a:xfrm>
            </p:grpSpPr>
            <p:sp>
              <p:nvSpPr>
                <p:cNvPr id="101641" name="Rectangle 265"/>
                <p:cNvSpPr>
                  <a:spLocks noChangeArrowheads="1"/>
                </p:cNvSpPr>
                <p:nvPr/>
              </p:nvSpPr>
              <p:spPr bwMode="auto">
                <a:xfrm>
                  <a:off x="43" y="3460"/>
                  <a:ext cx="337" cy="346"/>
                </a:xfrm>
                <a:prstGeom prst="rect">
                  <a:avLst/>
                </a:prstGeom>
                <a:noFill/>
                <a:ln w="9525">
                  <a:noFill/>
                  <a:miter lim="800000"/>
                  <a:headEnd/>
                  <a:tailEnd/>
                </a:ln>
                <a:effectLst/>
              </p:spPr>
              <p:txBody>
                <a:bodyPr/>
                <a:lstStyle/>
                <a:p>
                  <a:pPr algn="ctr"/>
                  <a:r>
                    <a:rPr lang="zh-CN" altLang="en-US" sz="1600">
                      <a:solidFill>
                        <a:schemeClr val="accent1"/>
                      </a:solidFill>
                      <a:latin typeface="Arial Unicode MS" pitchFamily="34" charset="-122"/>
                      <a:ea typeface="Arial Unicode MS" pitchFamily="34" charset="-122"/>
                      <a:cs typeface="Arial Unicode MS" pitchFamily="34" charset="-122"/>
                    </a:rPr>
                    <a:t>20</a:t>
                  </a:r>
                </a:p>
                <a:p>
                  <a:pPr algn="ctr" eaLnBrk="0" hangingPunct="0"/>
                  <a:endParaRPr lang="zh-CN" altLang="en-US" sz="1600">
                    <a:solidFill>
                      <a:schemeClr val="accent1"/>
                    </a:solidFill>
                  </a:endParaRPr>
                </a:p>
              </p:txBody>
            </p:sp>
            <p:sp>
              <p:nvSpPr>
                <p:cNvPr id="101692" name="Rectangle 316"/>
                <p:cNvSpPr>
                  <a:spLocks noChangeArrowheads="1"/>
                </p:cNvSpPr>
                <p:nvPr/>
              </p:nvSpPr>
              <p:spPr bwMode="auto">
                <a:xfrm>
                  <a:off x="0" y="3460"/>
                  <a:ext cx="423" cy="346"/>
                </a:xfrm>
                <a:prstGeom prst="rect">
                  <a:avLst/>
                </a:prstGeom>
                <a:noFill/>
                <a:ln w="7">
                  <a:solidFill>
                    <a:srgbClr val="A0A0A0"/>
                  </a:solidFill>
                  <a:miter lim="800000"/>
                  <a:headEnd/>
                  <a:tailEnd/>
                </a:ln>
                <a:effectLst/>
              </p:spPr>
              <p:txBody>
                <a:bodyPr/>
                <a:lstStyle/>
                <a:p>
                  <a:endParaRPr lang="zh-CN" altLang="en-US"/>
                </a:p>
              </p:txBody>
            </p:sp>
          </p:grpSp>
          <p:grpSp>
            <p:nvGrpSpPr>
              <p:cNvPr id="101722" name="Group 319"/>
              <p:cNvGrpSpPr>
                <a:grpSpLocks/>
              </p:cNvGrpSpPr>
              <p:nvPr/>
            </p:nvGrpSpPr>
            <p:grpSpPr bwMode="auto">
              <a:xfrm>
                <a:off x="1055" y="3460"/>
                <a:ext cx="926" cy="346"/>
                <a:chOff x="1055" y="3460"/>
                <a:chExt cx="926" cy="346"/>
              </a:xfrm>
            </p:grpSpPr>
            <p:sp>
              <p:nvSpPr>
                <p:cNvPr id="101642" name="Rectangle 266"/>
                <p:cNvSpPr>
                  <a:spLocks noChangeArrowheads="1"/>
                </p:cNvSpPr>
                <p:nvPr/>
              </p:nvSpPr>
              <p:spPr bwMode="auto">
                <a:xfrm>
                  <a:off x="1098" y="3460"/>
                  <a:ext cx="840" cy="346"/>
                </a:xfrm>
                <a:prstGeom prst="rect">
                  <a:avLst/>
                </a:prstGeom>
                <a:noFill/>
                <a:ln w="9525">
                  <a:noFill/>
                  <a:miter lim="800000"/>
                  <a:headEnd/>
                  <a:tailEnd/>
                </a:ln>
                <a:effectLst/>
              </p:spPr>
              <p:txBody>
                <a:bodyPr anchor="ctr"/>
                <a:lstStyle/>
                <a:p>
                  <a:pPr algn="just"/>
                  <a:r>
                    <a:rPr lang="zh-CN" altLang="en-US" sz="1600">
                      <a:solidFill>
                        <a:schemeClr val="accent1"/>
                      </a:solidFill>
                      <a:latin typeface="Times New Roman" pitchFamily="18" charset="0"/>
                    </a:rPr>
                    <a:t>其它</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94" name="Rectangle 318"/>
                <p:cNvSpPr>
                  <a:spLocks noChangeArrowheads="1"/>
                </p:cNvSpPr>
                <p:nvPr/>
              </p:nvSpPr>
              <p:spPr bwMode="auto">
                <a:xfrm>
                  <a:off x="1055" y="3460"/>
                  <a:ext cx="926" cy="346"/>
                </a:xfrm>
                <a:prstGeom prst="rect">
                  <a:avLst/>
                </a:prstGeom>
                <a:noFill/>
                <a:ln w="7">
                  <a:solidFill>
                    <a:srgbClr val="A0A0A0"/>
                  </a:solidFill>
                  <a:miter lim="800000"/>
                  <a:headEnd/>
                  <a:tailEnd/>
                </a:ln>
                <a:effectLst/>
              </p:spPr>
              <p:txBody>
                <a:bodyPr/>
                <a:lstStyle/>
                <a:p>
                  <a:endParaRPr lang="zh-CN" altLang="en-US"/>
                </a:p>
              </p:txBody>
            </p:sp>
          </p:grpSp>
          <p:grpSp>
            <p:nvGrpSpPr>
              <p:cNvPr id="101723" name="Group 321"/>
              <p:cNvGrpSpPr>
                <a:grpSpLocks/>
              </p:cNvGrpSpPr>
              <p:nvPr/>
            </p:nvGrpSpPr>
            <p:grpSpPr bwMode="auto">
              <a:xfrm>
                <a:off x="1981" y="3460"/>
                <a:ext cx="1724" cy="346"/>
                <a:chOff x="1981" y="3460"/>
                <a:chExt cx="1724" cy="346"/>
              </a:xfrm>
            </p:grpSpPr>
            <p:sp>
              <p:nvSpPr>
                <p:cNvPr id="101643" name="Rectangle 267"/>
                <p:cNvSpPr>
                  <a:spLocks noChangeArrowheads="1"/>
                </p:cNvSpPr>
                <p:nvPr/>
              </p:nvSpPr>
              <p:spPr bwMode="auto">
                <a:xfrm>
                  <a:off x="2024" y="3460"/>
                  <a:ext cx="163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1696" name="Rectangle 320"/>
                <p:cNvSpPr>
                  <a:spLocks noChangeArrowheads="1"/>
                </p:cNvSpPr>
                <p:nvPr/>
              </p:nvSpPr>
              <p:spPr bwMode="auto">
                <a:xfrm>
                  <a:off x="1981" y="3460"/>
                  <a:ext cx="1724" cy="346"/>
                </a:xfrm>
                <a:prstGeom prst="rect">
                  <a:avLst/>
                </a:prstGeom>
                <a:noFill/>
                <a:ln w="7">
                  <a:solidFill>
                    <a:srgbClr val="A0A0A0"/>
                  </a:solidFill>
                  <a:miter lim="800000"/>
                  <a:headEnd/>
                  <a:tailEnd/>
                </a:ln>
                <a:effectLst/>
              </p:spPr>
              <p:txBody>
                <a:bodyPr/>
                <a:lstStyle/>
                <a:p>
                  <a:endParaRPr lang="zh-CN" altLang="en-US"/>
                </a:p>
              </p:txBody>
            </p:sp>
          </p:grpSp>
        </p:grpSp>
        <p:sp>
          <p:nvSpPr>
            <p:cNvPr id="101699" name="Rectangle 323"/>
            <p:cNvSpPr>
              <a:spLocks noChangeArrowheads="1"/>
            </p:cNvSpPr>
            <p:nvPr/>
          </p:nvSpPr>
          <p:spPr bwMode="auto">
            <a:xfrm>
              <a:off x="-3" y="-3"/>
              <a:ext cx="3711" cy="3812"/>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533400" y="0"/>
            <a:ext cx="8226425" cy="1143000"/>
          </a:xfrm>
        </p:spPr>
        <p:txBody>
          <a:bodyPr/>
          <a:lstStyle/>
          <a:p>
            <a:r>
              <a:rPr lang="zh-CN" altLang="en-US" sz="4000">
                <a:latin typeface="Times New Roman" pitchFamily="18" charset="0"/>
              </a:rPr>
              <a:t>按</a:t>
            </a:r>
            <a:r>
              <a:rPr lang="en-US" altLang="zh-CN" sz="4000">
                <a:latin typeface="Times New Roman" pitchFamily="18" charset="0"/>
                <a:cs typeface="Times New Roman" pitchFamily="18" charset="0"/>
              </a:rPr>
              <a:t>IT</a:t>
            </a:r>
            <a:r>
              <a:rPr lang="zh-CN" altLang="en-US" sz="4000">
                <a:latin typeface="Times New Roman" pitchFamily="18" charset="0"/>
              </a:rPr>
              <a:t>服务成本的经济用途成本分类</a:t>
            </a:r>
            <a:r>
              <a:rPr lang="zh-CN" altLang="en-US"/>
              <a:t> </a:t>
            </a:r>
          </a:p>
        </p:txBody>
      </p:sp>
      <p:grpSp>
        <p:nvGrpSpPr>
          <p:cNvPr id="2" name="Group 105"/>
          <p:cNvGrpSpPr>
            <a:grpSpLocks/>
          </p:cNvGrpSpPr>
          <p:nvPr/>
        </p:nvGrpSpPr>
        <p:grpSpPr bwMode="auto">
          <a:xfrm>
            <a:off x="685800" y="833438"/>
            <a:ext cx="7696200" cy="6024562"/>
            <a:chOff x="-3" y="-3"/>
            <a:chExt cx="3673" cy="3795"/>
          </a:xfrm>
        </p:grpSpPr>
        <p:grpSp>
          <p:nvGrpSpPr>
            <p:cNvPr id="3" name="Group 103"/>
            <p:cNvGrpSpPr>
              <a:grpSpLocks/>
            </p:cNvGrpSpPr>
            <p:nvPr/>
          </p:nvGrpSpPr>
          <p:grpSpPr bwMode="auto">
            <a:xfrm>
              <a:off x="0" y="0"/>
              <a:ext cx="3667" cy="3789"/>
              <a:chOff x="0" y="0"/>
              <a:chExt cx="3667" cy="3789"/>
            </a:xfrm>
          </p:grpSpPr>
          <p:grpSp>
            <p:nvGrpSpPr>
              <p:cNvPr id="4" name="Group 38"/>
              <p:cNvGrpSpPr>
                <a:grpSpLocks/>
              </p:cNvGrpSpPr>
              <p:nvPr/>
            </p:nvGrpSpPr>
            <p:grpSpPr bwMode="auto">
              <a:xfrm>
                <a:off x="0" y="0"/>
                <a:ext cx="417" cy="423"/>
                <a:chOff x="0" y="0"/>
                <a:chExt cx="417" cy="423"/>
              </a:xfrm>
            </p:grpSpPr>
            <p:sp>
              <p:nvSpPr>
                <p:cNvPr id="102404" name="Rectangle 4"/>
                <p:cNvSpPr>
                  <a:spLocks noChangeArrowheads="1"/>
                </p:cNvSpPr>
                <p:nvPr/>
              </p:nvSpPr>
              <p:spPr bwMode="auto">
                <a:xfrm>
                  <a:off x="43" y="0"/>
                  <a:ext cx="331" cy="423"/>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序号</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37" name="Rectangle 37"/>
                <p:cNvSpPr>
                  <a:spLocks noChangeArrowheads="1"/>
                </p:cNvSpPr>
                <p:nvPr/>
              </p:nvSpPr>
              <p:spPr bwMode="auto">
                <a:xfrm>
                  <a:off x="0" y="0"/>
                  <a:ext cx="417" cy="423"/>
                </a:xfrm>
                <a:prstGeom prst="rect">
                  <a:avLst/>
                </a:prstGeom>
                <a:noFill/>
                <a:ln w="7">
                  <a:solidFill>
                    <a:srgbClr val="A0A0A0"/>
                  </a:solidFill>
                  <a:miter lim="800000"/>
                  <a:headEnd/>
                  <a:tailEnd/>
                </a:ln>
                <a:effectLst/>
              </p:spPr>
              <p:txBody>
                <a:bodyPr/>
                <a:lstStyle/>
                <a:p>
                  <a:endParaRPr lang="zh-CN" altLang="en-US"/>
                </a:p>
              </p:txBody>
            </p:sp>
          </p:grpSp>
          <p:grpSp>
            <p:nvGrpSpPr>
              <p:cNvPr id="5" name="Group 40"/>
              <p:cNvGrpSpPr>
                <a:grpSpLocks/>
              </p:cNvGrpSpPr>
              <p:nvPr/>
            </p:nvGrpSpPr>
            <p:grpSpPr bwMode="auto">
              <a:xfrm>
                <a:off x="417" y="0"/>
                <a:ext cx="806" cy="423"/>
                <a:chOff x="417" y="0"/>
                <a:chExt cx="806" cy="423"/>
              </a:xfrm>
            </p:grpSpPr>
            <p:sp>
              <p:nvSpPr>
                <p:cNvPr id="102405" name="Rectangle 5"/>
                <p:cNvSpPr>
                  <a:spLocks noChangeArrowheads="1"/>
                </p:cNvSpPr>
                <p:nvPr/>
              </p:nvSpPr>
              <p:spPr bwMode="auto">
                <a:xfrm>
                  <a:off x="460" y="0"/>
                  <a:ext cx="720" cy="423"/>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分类依据</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39" name="Rectangle 39"/>
                <p:cNvSpPr>
                  <a:spLocks noChangeArrowheads="1"/>
                </p:cNvSpPr>
                <p:nvPr/>
              </p:nvSpPr>
              <p:spPr bwMode="auto">
                <a:xfrm>
                  <a:off x="417" y="0"/>
                  <a:ext cx="806" cy="423"/>
                </a:xfrm>
                <a:prstGeom prst="rect">
                  <a:avLst/>
                </a:prstGeom>
                <a:noFill/>
                <a:ln w="7">
                  <a:solidFill>
                    <a:srgbClr val="A0A0A0"/>
                  </a:solidFill>
                  <a:miter lim="800000"/>
                  <a:headEnd/>
                  <a:tailEnd/>
                </a:ln>
                <a:effectLst/>
              </p:spPr>
              <p:txBody>
                <a:bodyPr/>
                <a:lstStyle/>
                <a:p>
                  <a:endParaRPr lang="zh-CN" altLang="en-US"/>
                </a:p>
              </p:txBody>
            </p:sp>
          </p:grpSp>
          <p:grpSp>
            <p:nvGrpSpPr>
              <p:cNvPr id="6" name="Group 42"/>
              <p:cNvGrpSpPr>
                <a:grpSpLocks/>
              </p:cNvGrpSpPr>
              <p:nvPr/>
            </p:nvGrpSpPr>
            <p:grpSpPr bwMode="auto">
              <a:xfrm>
                <a:off x="1223" y="0"/>
                <a:ext cx="2444" cy="423"/>
                <a:chOff x="1223" y="0"/>
                <a:chExt cx="2444" cy="423"/>
              </a:xfrm>
            </p:grpSpPr>
            <p:sp>
              <p:nvSpPr>
                <p:cNvPr id="102406" name="Rectangle 6"/>
                <p:cNvSpPr>
                  <a:spLocks noChangeArrowheads="1"/>
                </p:cNvSpPr>
                <p:nvPr/>
              </p:nvSpPr>
              <p:spPr bwMode="auto">
                <a:xfrm>
                  <a:off x="1266" y="0"/>
                  <a:ext cx="2358" cy="423"/>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类别</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41" name="Rectangle 41"/>
                <p:cNvSpPr>
                  <a:spLocks noChangeArrowheads="1"/>
                </p:cNvSpPr>
                <p:nvPr/>
              </p:nvSpPr>
              <p:spPr bwMode="auto">
                <a:xfrm>
                  <a:off x="1223" y="0"/>
                  <a:ext cx="2444" cy="423"/>
                </a:xfrm>
                <a:prstGeom prst="rect">
                  <a:avLst/>
                </a:prstGeom>
                <a:noFill/>
                <a:ln w="7">
                  <a:solidFill>
                    <a:srgbClr val="A0A0A0"/>
                  </a:solidFill>
                  <a:miter lim="800000"/>
                  <a:headEnd/>
                  <a:tailEnd/>
                </a:ln>
                <a:effectLst/>
              </p:spPr>
              <p:txBody>
                <a:bodyPr/>
                <a:lstStyle/>
                <a:p>
                  <a:endParaRPr lang="zh-CN" altLang="en-US"/>
                </a:p>
              </p:txBody>
            </p:sp>
          </p:grpSp>
          <p:grpSp>
            <p:nvGrpSpPr>
              <p:cNvPr id="7" name="Group 44"/>
              <p:cNvGrpSpPr>
                <a:grpSpLocks/>
              </p:cNvGrpSpPr>
              <p:nvPr/>
            </p:nvGrpSpPr>
            <p:grpSpPr bwMode="auto">
              <a:xfrm>
                <a:off x="0" y="423"/>
                <a:ext cx="417" cy="327"/>
                <a:chOff x="0" y="423"/>
                <a:chExt cx="417" cy="327"/>
              </a:xfrm>
            </p:grpSpPr>
            <p:sp>
              <p:nvSpPr>
                <p:cNvPr id="102407" name="Rectangle 7"/>
                <p:cNvSpPr>
                  <a:spLocks noChangeArrowheads="1"/>
                </p:cNvSpPr>
                <p:nvPr/>
              </p:nvSpPr>
              <p:spPr bwMode="auto">
                <a:xfrm>
                  <a:off x="43" y="423"/>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1</a:t>
                  </a:r>
                </a:p>
                <a:p>
                  <a:pPr algn="ctr" eaLnBrk="0" hangingPunct="0"/>
                  <a:endParaRPr lang="zh-CN" altLang="en-US" sz="1400">
                    <a:solidFill>
                      <a:schemeClr val="accent1"/>
                    </a:solidFill>
                  </a:endParaRPr>
                </a:p>
              </p:txBody>
            </p:sp>
            <p:sp>
              <p:nvSpPr>
                <p:cNvPr id="102443" name="Rectangle 43"/>
                <p:cNvSpPr>
                  <a:spLocks noChangeArrowheads="1"/>
                </p:cNvSpPr>
                <p:nvPr/>
              </p:nvSpPr>
              <p:spPr bwMode="auto">
                <a:xfrm>
                  <a:off x="0" y="423"/>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8" name="Group 46"/>
              <p:cNvGrpSpPr>
                <a:grpSpLocks/>
              </p:cNvGrpSpPr>
              <p:nvPr/>
            </p:nvGrpSpPr>
            <p:grpSpPr bwMode="auto">
              <a:xfrm>
                <a:off x="417" y="423"/>
                <a:ext cx="806" cy="327"/>
                <a:chOff x="417" y="423"/>
                <a:chExt cx="806" cy="327"/>
              </a:xfrm>
            </p:grpSpPr>
            <p:sp>
              <p:nvSpPr>
                <p:cNvPr id="102408" name="Rectangle 8"/>
                <p:cNvSpPr>
                  <a:spLocks noChangeArrowheads="1"/>
                </p:cNvSpPr>
                <p:nvPr/>
              </p:nvSpPr>
              <p:spPr bwMode="auto">
                <a:xfrm>
                  <a:off x="460" y="423"/>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硬件购置费用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45" name="Rectangle 45"/>
                <p:cNvSpPr>
                  <a:spLocks noChangeArrowheads="1"/>
                </p:cNvSpPr>
                <p:nvPr/>
              </p:nvSpPr>
              <p:spPr bwMode="auto">
                <a:xfrm>
                  <a:off x="417" y="423"/>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9" name="Group 48"/>
              <p:cNvGrpSpPr>
                <a:grpSpLocks/>
              </p:cNvGrpSpPr>
              <p:nvPr/>
            </p:nvGrpSpPr>
            <p:grpSpPr bwMode="auto">
              <a:xfrm>
                <a:off x="1223" y="423"/>
                <a:ext cx="2444" cy="327"/>
                <a:chOff x="1223" y="423"/>
                <a:chExt cx="2444" cy="327"/>
              </a:xfrm>
            </p:grpSpPr>
            <p:sp>
              <p:nvSpPr>
                <p:cNvPr id="102409" name="Rectangle 9"/>
                <p:cNvSpPr>
                  <a:spLocks noChangeArrowheads="1"/>
                </p:cNvSpPr>
                <p:nvPr/>
              </p:nvSpPr>
              <p:spPr bwMode="auto">
                <a:xfrm>
                  <a:off x="1266" y="423"/>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购买计算机及其相关设备</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47" name="Rectangle 47"/>
                <p:cNvSpPr>
                  <a:spLocks noChangeArrowheads="1"/>
                </p:cNvSpPr>
                <p:nvPr/>
              </p:nvSpPr>
              <p:spPr bwMode="auto">
                <a:xfrm>
                  <a:off x="1223" y="423"/>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10" name="Group 50"/>
              <p:cNvGrpSpPr>
                <a:grpSpLocks/>
              </p:cNvGrpSpPr>
              <p:nvPr/>
            </p:nvGrpSpPr>
            <p:grpSpPr bwMode="auto">
              <a:xfrm>
                <a:off x="0" y="750"/>
                <a:ext cx="417" cy="327"/>
                <a:chOff x="0" y="750"/>
                <a:chExt cx="417" cy="327"/>
              </a:xfrm>
            </p:grpSpPr>
            <p:sp>
              <p:nvSpPr>
                <p:cNvPr id="102410" name="Rectangle 10"/>
                <p:cNvSpPr>
                  <a:spLocks noChangeArrowheads="1"/>
                </p:cNvSpPr>
                <p:nvPr/>
              </p:nvSpPr>
              <p:spPr bwMode="auto">
                <a:xfrm>
                  <a:off x="43" y="750"/>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2</a:t>
                  </a:r>
                </a:p>
                <a:p>
                  <a:pPr algn="ctr" eaLnBrk="0" hangingPunct="0"/>
                  <a:endParaRPr lang="zh-CN" altLang="en-US" sz="1400">
                    <a:solidFill>
                      <a:schemeClr val="accent1"/>
                    </a:solidFill>
                  </a:endParaRPr>
                </a:p>
              </p:txBody>
            </p:sp>
            <p:sp>
              <p:nvSpPr>
                <p:cNvPr id="102449" name="Rectangle 49"/>
                <p:cNvSpPr>
                  <a:spLocks noChangeArrowheads="1"/>
                </p:cNvSpPr>
                <p:nvPr/>
              </p:nvSpPr>
              <p:spPr bwMode="auto">
                <a:xfrm>
                  <a:off x="0" y="750"/>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11" name="Group 52"/>
              <p:cNvGrpSpPr>
                <a:grpSpLocks/>
              </p:cNvGrpSpPr>
              <p:nvPr/>
            </p:nvGrpSpPr>
            <p:grpSpPr bwMode="auto">
              <a:xfrm>
                <a:off x="417" y="750"/>
                <a:ext cx="806" cy="327"/>
                <a:chOff x="417" y="750"/>
                <a:chExt cx="806" cy="327"/>
              </a:xfrm>
            </p:grpSpPr>
            <p:sp>
              <p:nvSpPr>
                <p:cNvPr id="102411" name="Rectangle 11"/>
                <p:cNvSpPr>
                  <a:spLocks noChangeArrowheads="1"/>
                </p:cNvSpPr>
                <p:nvPr/>
              </p:nvSpPr>
              <p:spPr bwMode="auto">
                <a:xfrm>
                  <a:off x="460" y="750"/>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软件购置费用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51" name="Rectangle 51"/>
                <p:cNvSpPr>
                  <a:spLocks noChangeArrowheads="1"/>
                </p:cNvSpPr>
                <p:nvPr/>
              </p:nvSpPr>
              <p:spPr bwMode="auto">
                <a:xfrm>
                  <a:off x="417" y="750"/>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12" name="Group 54"/>
              <p:cNvGrpSpPr>
                <a:grpSpLocks/>
              </p:cNvGrpSpPr>
              <p:nvPr/>
            </p:nvGrpSpPr>
            <p:grpSpPr bwMode="auto">
              <a:xfrm>
                <a:off x="1223" y="750"/>
                <a:ext cx="2444" cy="327"/>
                <a:chOff x="1223" y="750"/>
                <a:chExt cx="2444" cy="327"/>
              </a:xfrm>
            </p:grpSpPr>
            <p:sp>
              <p:nvSpPr>
                <p:cNvPr id="102412" name="Rectangle 12"/>
                <p:cNvSpPr>
                  <a:spLocks noChangeArrowheads="1"/>
                </p:cNvSpPr>
                <p:nvPr/>
              </p:nvSpPr>
              <p:spPr bwMode="auto">
                <a:xfrm>
                  <a:off x="1266" y="750"/>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购买操作系统软件，数据库系统软件和其它应用软件</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53" name="Rectangle 53"/>
                <p:cNvSpPr>
                  <a:spLocks noChangeArrowheads="1"/>
                </p:cNvSpPr>
                <p:nvPr/>
              </p:nvSpPr>
              <p:spPr bwMode="auto">
                <a:xfrm>
                  <a:off x="1223" y="750"/>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13" name="Group 56"/>
              <p:cNvGrpSpPr>
                <a:grpSpLocks/>
              </p:cNvGrpSpPr>
              <p:nvPr/>
            </p:nvGrpSpPr>
            <p:grpSpPr bwMode="auto">
              <a:xfrm>
                <a:off x="0" y="1077"/>
                <a:ext cx="417" cy="327"/>
                <a:chOff x="0" y="1077"/>
                <a:chExt cx="417" cy="327"/>
              </a:xfrm>
            </p:grpSpPr>
            <p:sp>
              <p:nvSpPr>
                <p:cNvPr id="102413" name="Rectangle 13"/>
                <p:cNvSpPr>
                  <a:spLocks noChangeArrowheads="1"/>
                </p:cNvSpPr>
                <p:nvPr/>
              </p:nvSpPr>
              <p:spPr bwMode="auto">
                <a:xfrm>
                  <a:off x="43" y="1077"/>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3</a:t>
                  </a:r>
                </a:p>
                <a:p>
                  <a:pPr algn="ctr" eaLnBrk="0" hangingPunct="0"/>
                  <a:endParaRPr lang="zh-CN" altLang="en-US" sz="1400">
                    <a:solidFill>
                      <a:schemeClr val="accent1"/>
                    </a:solidFill>
                  </a:endParaRPr>
                </a:p>
              </p:txBody>
            </p:sp>
            <p:sp>
              <p:nvSpPr>
                <p:cNvPr id="102455" name="Rectangle 55"/>
                <p:cNvSpPr>
                  <a:spLocks noChangeArrowheads="1"/>
                </p:cNvSpPr>
                <p:nvPr/>
              </p:nvSpPr>
              <p:spPr bwMode="auto">
                <a:xfrm>
                  <a:off x="0" y="1077"/>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14" name="Group 58"/>
              <p:cNvGrpSpPr>
                <a:grpSpLocks/>
              </p:cNvGrpSpPr>
              <p:nvPr/>
            </p:nvGrpSpPr>
            <p:grpSpPr bwMode="auto">
              <a:xfrm>
                <a:off x="417" y="1077"/>
                <a:ext cx="806" cy="327"/>
                <a:chOff x="417" y="1077"/>
                <a:chExt cx="806" cy="327"/>
              </a:xfrm>
            </p:grpSpPr>
            <p:sp>
              <p:nvSpPr>
                <p:cNvPr id="102414" name="Rectangle 14"/>
                <p:cNvSpPr>
                  <a:spLocks noChangeArrowheads="1"/>
                </p:cNvSpPr>
                <p:nvPr/>
              </p:nvSpPr>
              <p:spPr bwMode="auto">
                <a:xfrm>
                  <a:off x="460" y="1077"/>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基建费用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57" name="Rectangle 57"/>
                <p:cNvSpPr>
                  <a:spLocks noChangeArrowheads="1"/>
                </p:cNvSpPr>
                <p:nvPr/>
              </p:nvSpPr>
              <p:spPr bwMode="auto">
                <a:xfrm>
                  <a:off x="417" y="1077"/>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15" name="Group 60"/>
              <p:cNvGrpSpPr>
                <a:grpSpLocks/>
              </p:cNvGrpSpPr>
              <p:nvPr/>
            </p:nvGrpSpPr>
            <p:grpSpPr bwMode="auto">
              <a:xfrm>
                <a:off x="1223" y="1077"/>
                <a:ext cx="2444" cy="327"/>
                <a:chOff x="1223" y="1077"/>
                <a:chExt cx="2444" cy="327"/>
              </a:xfrm>
            </p:grpSpPr>
            <p:sp>
              <p:nvSpPr>
                <p:cNvPr id="102415" name="Rectangle 15"/>
                <p:cNvSpPr>
                  <a:spLocks noChangeArrowheads="1"/>
                </p:cNvSpPr>
                <p:nvPr/>
              </p:nvSpPr>
              <p:spPr bwMode="auto">
                <a:xfrm>
                  <a:off x="1266" y="1077"/>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新建或改建机房，购置计算机台、柜等</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59" name="Rectangle 59"/>
                <p:cNvSpPr>
                  <a:spLocks noChangeArrowheads="1"/>
                </p:cNvSpPr>
                <p:nvPr/>
              </p:nvSpPr>
              <p:spPr bwMode="auto">
                <a:xfrm>
                  <a:off x="1223" y="1077"/>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16" name="Group 62"/>
              <p:cNvGrpSpPr>
                <a:grpSpLocks/>
              </p:cNvGrpSpPr>
              <p:nvPr/>
            </p:nvGrpSpPr>
            <p:grpSpPr bwMode="auto">
              <a:xfrm>
                <a:off x="0" y="1404"/>
                <a:ext cx="417" cy="327"/>
                <a:chOff x="0" y="1404"/>
                <a:chExt cx="417" cy="327"/>
              </a:xfrm>
            </p:grpSpPr>
            <p:sp>
              <p:nvSpPr>
                <p:cNvPr id="102416" name="Rectangle 16"/>
                <p:cNvSpPr>
                  <a:spLocks noChangeArrowheads="1"/>
                </p:cNvSpPr>
                <p:nvPr/>
              </p:nvSpPr>
              <p:spPr bwMode="auto">
                <a:xfrm>
                  <a:off x="43" y="1404"/>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4</a:t>
                  </a:r>
                </a:p>
                <a:p>
                  <a:pPr algn="ctr" eaLnBrk="0" hangingPunct="0"/>
                  <a:endParaRPr lang="zh-CN" altLang="en-US" sz="1400">
                    <a:solidFill>
                      <a:schemeClr val="accent1"/>
                    </a:solidFill>
                  </a:endParaRPr>
                </a:p>
              </p:txBody>
            </p:sp>
            <p:sp>
              <p:nvSpPr>
                <p:cNvPr id="102461" name="Rectangle 61"/>
                <p:cNvSpPr>
                  <a:spLocks noChangeArrowheads="1"/>
                </p:cNvSpPr>
                <p:nvPr/>
              </p:nvSpPr>
              <p:spPr bwMode="auto">
                <a:xfrm>
                  <a:off x="0" y="1404"/>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17" name="Group 64"/>
              <p:cNvGrpSpPr>
                <a:grpSpLocks/>
              </p:cNvGrpSpPr>
              <p:nvPr/>
            </p:nvGrpSpPr>
            <p:grpSpPr bwMode="auto">
              <a:xfrm>
                <a:off x="417" y="1404"/>
                <a:ext cx="806" cy="327"/>
                <a:chOff x="417" y="1404"/>
                <a:chExt cx="806" cy="327"/>
              </a:xfrm>
            </p:grpSpPr>
            <p:sp>
              <p:nvSpPr>
                <p:cNvPr id="102417" name="Rectangle 17"/>
                <p:cNvSpPr>
                  <a:spLocks noChangeArrowheads="1"/>
                </p:cNvSpPr>
                <p:nvPr/>
              </p:nvSpPr>
              <p:spPr bwMode="auto">
                <a:xfrm>
                  <a:off x="460" y="1404"/>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通讯费用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63" name="Rectangle 63"/>
                <p:cNvSpPr>
                  <a:spLocks noChangeArrowheads="1"/>
                </p:cNvSpPr>
                <p:nvPr/>
              </p:nvSpPr>
              <p:spPr bwMode="auto">
                <a:xfrm>
                  <a:off x="417" y="1404"/>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18" name="Group 66"/>
              <p:cNvGrpSpPr>
                <a:grpSpLocks/>
              </p:cNvGrpSpPr>
              <p:nvPr/>
            </p:nvGrpSpPr>
            <p:grpSpPr bwMode="auto">
              <a:xfrm>
                <a:off x="1223" y="1404"/>
                <a:ext cx="2444" cy="327"/>
                <a:chOff x="1223" y="1404"/>
                <a:chExt cx="2444" cy="327"/>
              </a:xfrm>
            </p:grpSpPr>
            <p:sp>
              <p:nvSpPr>
                <p:cNvPr id="102418" name="Rectangle 18"/>
                <p:cNvSpPr>
                  <a:spLocks noChangeArrowheads="1"/>
                </p:cNvSpPr>
                <p:nvPr/>
              </p:nvSpPr>
              <p:spPr bwMode="auto">
                <a:xfrm>
                  <a:off x="1266" y="1404"/>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购建计算机网络设备、通信线路器材，租用公共通讯线路</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65" name="Rectangle 65"/>
                <p:cNvSpPr>
                  <a:spLocks noChangeArrowheads="1"/>
                </p:cNvSpPr>
                <p:nvPr/>
              </p:nvSpPr>
              <p:spPr bwMode="auto">
                <a:xfrm>
                  <a:off x="1223" y="1404"/>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19" name="Group 68"/>
              <p:cNvGrpSpPr>
                <a:grpSpLocks/>
              </p:cNvGrpSpPr>
              <p:nvPr/>
            </p:nvGrpSpPr>
            <p:grpSpPr bwMode="auto">
              <a:xfrm>
                <a:off x="0" y="1731"/>
                <a:ext cx="417" cy="327"/>
                <a:chOff x="0" y="1731"/>
                <a:chExt cx="417" cy="327"/>
              </a:xfrm>
            </p:grpSpPr>
            <p:sp>
              <p:nvSpPr>
                <p:cNvPr id="102419" name="Rectangle 19"/>
                <p:cNvSpPr>
                  <a:spLocks noChangeArrowheads="1"/>
                </p:cNvSpPr>
                <p:nvPr/>
              </p:nvSpPr>
              <p:spPr bwMode="auto">
                <a:xfrm>
                  <a:off x="43" y="1731"/>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5</a:t>
                  </a:r>
                </a:p>
                <a:p>
                  <a:pPr algn="ctr" eaLnBrk="0" hangingPunct="0"/>
                  <a:endParaRPr lang="zh-CN" altLang="en-US" sz="1400">
                    <a:solidFill>
                      <a:schemeClr val="accent1"/>
                    </a:solidFill>
                  </a:endParaRPr>
                </a:p>
              </p:txBody>
            </p:sp>
            <p:sp>
              <p:nvSpPr>
                <p:cNvPr id="102467" name="Rectangle 67"/>
                <p:cNvSpPr>
                  <a:spLocks noChangeArrowheads="1"/>
                </p:cNvSpPr>
                <p:nvPr/>
              </p:nvSpPr>
              <p:spPr bwMode="auto">
                <a:xfrm>
                  <a:off x="0" y="1731"/>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20" name="Group 70"/>
              <p:cNvGrpSpPr>
                <a:grpSpLocks/>
              </p:cNvGrpSpPr>
              <p:nvPr/>
            </p:nvGrpSpPr>
            <p:grpSpPr bwMode="auto">
              <a:xfrm>
                <a:off x="417" y="1731"/>
                <a:ext cx="806" cy="327"/>
                <a:chOff x="417" y="1731"/>
                <a:chExt cx="806" cy="327"/>
              </a:xfrm>
            </p:grpSpPr>
            <p:sp>
              <p:nvSpPr>
                <p:cNvPr id="102420" name="Rectangle 20"/>
                <p:cNvSpPr>
                  <a:spLocks noChangeArrowheads="1"/>
                </p:cNvSpPr>
                <p:nvPr/>
              </p:nvSpPr>
              <p:spPr bwMode="auto">
                <a:xfrm>
                  <a:off x="460" y="1731"/>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人工费用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69" name="Rectangle 69"/>
                <p:cNvSpPr>
                  <a:spLocks noChangeArrowheads="1"/>
                </p:cNvSpPr>
                <p:nvPr/>
              </p:nvSpPr>
              <p:spPr bwMode="auto">
                <a:xfrm>
                  <a:off x="417" y="1731"/>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21" name="Group 72"/>
              <p:cNvGrpSpPr>
                <a:grpSpLocks/>
              </p:cNvGrpSpPr>
              <p:nvPr/>
            </p:nvGrpSpPr>
            <p:grpSpPr bwMode="auto">
              <a:xfrm>
                <a:off x="1223" y="1731"/>
                <a:ext cx="2444" cy="327"/>
                <a:chOff x="1223" y="1731"/>
                <a:chExt cx="2444" cy="327"/>
              </a:xfrm>
            </p:grpSpPr>
            <p:sp>
              <p:nvSpPr>
                <p:cNvPr id="102421" name="Rectangle 21"/>
                <p:cNvSpPr>
                  <a:spLocks noChangeArrowheads="1"/>
                </p:cNvSpPr>
                <p:nvPr/>
              </p:nvSpPr>
              <p:spPr bwMode="auto">
                <a:xfrm>
                  <a:off x="1266" y="1731"/>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各类系统开发人员，操作人员和与系统有关的管理人员的工资</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71" name="Rectangle 71"/>
                <p:cNvSpPr>
                  <a:spLocks noChangeArrowheads="1"/>
                </p:cNvSpPr>
                <p:nvPr/>
              </p:nvSpPr>
              <p:spPr bwMode="auto">
                <a:xfrm>
                  <a:off x="1223" y="1731"/>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22" name="Group 74"/>
              <p:cNvGrpSpPr>
                <a:grpSpLocks/>
              </p:cNvGrpSpPr>
              <p:nvPr/>
            </p:nvGrpSpPr>
            <p:grpSpPr bwMode="auto">
              <a:xfrm>
                <a:off x="0" y="2058"/>
                <a:ext cx="417" cy="327"/>
                <a:chOff x="0" y="2058"/>
                <a:chExt cx="417" cy="327"/>
              </a:xfrm>
            </p:grpSpPr>
            <p:sp>
              <p:nvSpPr>
                <p:cNvPr id="102422" name="Rectangle 22"/>
                <p:cNvSpPr>
                  <a:spLocks noChangeArrowheads="1"/>
                </p:cNvSpPr>
                <p:nvPr/>
              </p:nvSpPr>
              <p:spPr bwMode="auto">
                <a:xfrm>
                  <a:off x="43" y="2058"/>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6</a:t>
                  </a:r>
                </a:p>
                <a:p>
                  <a:pPr algn="ctr" eaLnBrk="0" hangingPunct="0"/>
                  <a:endParaRPr lang="zh-CN" altLang="en-US" sz="1400">
                    <a:solidFill>
                      <a:schemeClr val="accent1"/>
                    </a:solidFill>
                  </a:endParaRPr>
                </a:p>
              </p:txBody>
            </p:sp>
            <p:sp>
              <p:nvSpPr>
                <p:cNvPr id="102473" name="Rectangle 73"/>
                <p:cNvSpPr>
                  <a:spLocks noChangeArrowheads="1"/>
                </p:cNvSpPr>
                <p:nvPr/>
              </p:nvSpPr>
              <p:spPr bwMode="auto">
                <a:xfrm>
                  <a:off x="0" y="2058"/>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23" name="Group 76"/>
              <p:cNvGrpSpPr>
                <a:grpSpLocks/>
              </p:cNvGrpSpPr>
              <p:nvPr/>
            </p:nvGrpSpPr>
            <p:grpSpPr bwMode="auto">
              <a:xfrm>
                <a:off x="417" y="2058"/>
                <a:ext cx="806" cy="327"/>
                <a:chOff x="417" y="2058"/>
                <a:chExt cx="806" cy="327"/>
              </a:xfrm>
            </p:grpSpPr>
            <p:sp>
              <p:nvSpPr>
                <p:cNvPr id="102423" name="Rectangle 23"/>
                <p:cNvSpPr>
                  <a:spLocks noChangeArrowheads="1"/>
                </p:cNvSpPr>
                <p:nvPr/>
              </p:nvSpPr>
              <p:spPr bwMode="auto">
                <a:xfrm>
                  <a:off x="460" y="2058"/>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水、电费用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75" name="Rectangle 75"/>
                <p:cNvSpPr>
                  <a:spLocks noChangeArrowheads="1"/>
                </p:cNvSpPr>
                <p:nvPr/>
              </p:nvSpPr>
              <p:spPr bwMode="auto">
                <a:xfrm>
                  <a:off x="417" y="2058"/>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24" name="Group 78"/>
              <p:cNvGrpSpPr>
                <a:grpSpLocks/>
              </p:cNvGrpSpPr>
              <p:nvPr/>
            </p:nvGrpSpPr>
            <p:grpSpPr bwMode="auto">
              <a:xfrm>
                <a:off x="1223" y="2058"/>
                <a:ext cx="2444" cy="327"/>
                <a:chOff x="1223" y="2058"/>
                <a:chExt cx="2444" cy="327"/>
              </a:xfrm>
            </p:grpSpPr>
            <p:sp>
              <p:nvSpPr>
                <p:cNvPr id="102424" name="Rectangle 24"/>
                <p:cNvSpPr>
                  <a:spLocks noChangeArrowheads="1"/>
                </p:cNvSpPr>
                <p:nvPr/>
              </p:nvSpPr>
              <p:spPr bwMode="auto">
                <a:xfrm>
                  <a:off x="1266" y="2058"/>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包括系统在开发、运行与维护期间消耗的水、电费</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77" name="Rectangle 77"/>
                <p:cNvSpPr>
                  <a:spLocks noChangeArrowheads="1"/>
                </p:cNvSpPr>
                <p:nvPr/>
              </p:nvSpPr>
              <p:spPr bwMode="auto">
                <a:xfrm>
                  <a:off x="1223" y="2058"/>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25" name="Group 80"/>
              <p:cNvGrpSpPr>
                <a:grpSpLocks/>
              </p:cNvGrpSpPr>
              <p:nvPr/>
            </p:nvGrpSpPr>
            <p:grpSpPr bwMode="auto">
              <a:xfrm>
                <a:off x="0" y="2385"/>
                <a:ext cx="417" cy="327"/>
                <a:chOff x="0" y="2385"/>
                <a:chExt cx="417" cy="327"/>
              </a:xfrm>
            </p:grpSpPr>
            <p:sp>
              <p:nvSpPr>
                <p:cNvPr id="102425" name="Rectangle 25"/>
                <p:cNvSpPr>
                  <a:spLocks noChangeArrowheads="1"/>
                </p:cNvSpPr>
                <p:nvPr/>
              </p:nvSpPr>
              <p:spPr bwMode="auto">
                <a:xfrm>
                  <a:off x="43" y="2385"/>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7</a:t>
                  </a:r>
                </a:p>
                <a:p>
                  <a:pPr algn="ctr" eaLnBrk="0" hangingPunct="0"/>
                  <a:endParaRPr lang="zh-CN" altLang="en-US" sz="1400">
                    <a:solidFill>
                      <a:schemeClr val="accent1"/>
                    </a:solidFill>
                  </a:endParaRPr>
                </a:p>
              </p:txBody>
            </p:sp>
            <p:sp>
              <p:nvSpPr>
                <p:cNvPr id="102479" name="Rectangle 79"/>
                <p:cNvSpPr>
                  <a:spLocks noChangeArrowheads="1"/>
                </p:cNvSpPr>
                <p:nvPr/>
              </p:nvSpPr>
              <p:spPr bwMode="auto">
                <a:xfrm>
                  <a:off x="0" y="2385"/>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26" name="Group 82"/>
              <p:cNvGrpSpPr>
                <a:grpSpLocks/>
              </p:cNvGrpSpPr>
              <p:nvPr/>
            </p:nvGrpSpPr>
            <p:grpSpPr bwMode="auto">
              <a:xfrm>
                <a:off x="417" y="2385"/>
                <a:ext cx="806" cy="327"/>
                <a:chOff x="417" y="2385"/>
                <a:chExt cx="806" cy="327"/>
              </a:xfrm>
            </p:grpSpPr>
            <p:sp>
              <p:nvSpPr>
                <p:cNvPr id="102426" name="Rectangle 26"/>
                <p:cNvSpPr>
                  <a:spLocks noChangeArrowheads="1"/>
                </p:cNvSpPr>
                <p:nvPr/>
              </p:nvSpPr>
              <p:spPr bwMode="auto">
                <a:xfrm>
                  <a:off x="460" y="2385"/>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消耗材料费</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81" name="Rectangle 81"/>
                <p:cNvSpPr>
                  <a:spLocks noChangeArrowheads="1"/>
                </p:cNvSpPr>
                <p:nvPr/>
              </p:nvSpPr>
              <p:spPr bwMode="auto">
                <a:xfrm>
                  <a:off x="417" y="2385"/>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27" name="Group 84"/>
              <p:cNvGrpSpPr>
                <a:grpSpLocks/>
              </p:cNvGrpSpPr>
              <p:nvPr/>
            </p:nvGrpSpPr>
            <p:grpSpPr bwMode="auto">
              <a:xfrm>
                <a:off x="1223" y="2385"/>
                <a:ext cx="2444" cy="327"/>
                <a:chOff x="1223" y="2385"/>
                <a:chExt cx="2444" cy="327"/>
              </a:xfrm>
            </p:grpSpPr>
            <p:sp>
              <p:nvSpPr>
                <p:cNvPr id="102427" name="Rectangle 27"/>
                <p:cNvSpPr>
                  <a:spLocks noChangeArrowheads="1"/>
                </p:cNvSpPr>
                <p:nvPr/>
              </p:nvSpPr>
              <p:spPr bwMode="auto">
                <a:xfrm>
                  <a:off x="1266" y="2385"/>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用于购置打印纸、色带、磁盘</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83" name="Rectangle 83"/>
                <p:cNvSpPr>
                  <a:spLocks noChangeArrowheads="1"/>
                </p:cNvSpPr>
                <p:nvPr/>
              </p:nvSpPr>
              <p:spPr bwMode="auto">
                <a:xfrm>
                  <a:off x="1223" y="2385"/>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28" name="Group 86"/>
              <p:cNvGrpSpPr>
                <a:grpSpLocks/>
              </p:cNvGrpSpPr>
              <p:nvPr/>
            </p:nvGrpSpPr>
            <p:grpSpPr bwMode="auto">
              <a:xfrm>
                <a:off x="0" y="2712"/>
                <a:ext cx="417" cy="327"/>
                <a:chOff x="0" y="2712"/>
                <a:chExt cx="417" cy="327"/>
              </a:xfrm>
            </p:grpSpPr>
            <p:sp>
              <p:nvSpPr>
                <p:cNvPr id="102428" name="Rectangle 28"/>
                <p:cNvSpPr>
                  <a:spLocks noChangeArrowheads="1"/>
                </p:cNvSpPr>
                <p:nvPr/>
              </p:nvSpPr>
              <p:spPr bwMode="auto">
                <a:xfrm>
                  <a:off x="43" y="2712"/>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8</a:t>
                  </a:r>
                </a:p>
                <a:p>
                  <a:pPr algn="ctr" eaLnBrk="0" hangingPunct="0"/>
                  <a:endParaRPr lang="zh-CN" altLang="en-US" sz="1400">
                    <a:solidFill>
                      <a:schemeClr val="accent1"/>
                    </a:solidFill>
                  </a:endParaRPr>
                </a:p>
              </p:txBody>
            </p:sp>
            <p:sp>
              <p:nvSpPr>
                <p:cNvPr id="102485" name="Rectangle 85"/>
                <p:cNvSpPr>
                  <a:spLocks noChangeArrowheads="1"/>
                </p:cNvSpPr>
                <p:nvPr/>
              </p:nvSpPr>
              <p:spPr bwMode="auto">
                <a:xfrm>
                  <a:off x="0" y="2712"/>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29" name="Group 88"/>
              <p:cNvGrpSpPr>
                <a:grpSpLocks/>
              </p:cNvGrpSpPr>
              <p:nvPr/>
            </p:nvGrpSpPr>
            <p:grpSpPr bwMode="auto">
              <a:xfrm>
                <a:off x="417" y="2712"/>
                <a:ext cx="806" cy="327"/>
                <a:chOff x="417" y="2712"/>
                <a:chExt cx="806" cy="327"/>
              </a:xfrm>
            </p:grpSpPr>
            <p:sp>
              <p:nvSpPr>
                <p:cNvPr id="102429" name="Rectangle 29"/>
                <p:cNvSpPr>
                  <a:spLocks noChangeArrowheads="1"/>
                </p:cNvSpPr>
                <p:nvPr/>
              </p:nvSpPr>
              <p:spPr bwMode="auto">
                <a:xfrm>
                  <a:off x="460" y="2712"/>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培训费用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87" name="Rectangle 87"/>
                <p:cNvSpPr>
                  <a:spLocks noChangeArrowheads="1"/>
                </p:cNvSpPr>
                <p:nvPr/>
              </p:nvSpPr>
              <p:spPr bwMode="auto">
                <a:xfrm>
                  <a:off x="417" y="2712"/>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30" name="Group 90"/>
              <p:cNvGrpSpPr>
                <a:grpSpLocks/>
              </p:cNvGrpSpPr>
              <p:nvPr/>
            </p:nvGrpSpPr>
            <p:grpSpPr bwMode="auto">
              <a:xfrm>
                <a:off x="1223" y="2712"/>
                <a:ext cx="2444" cy="327"/>
                <a:chOff x="1223" y="2712"/>
                <a:chExt cx="2444" cy="327"/>
              </a:xfrm>
            </p:grpSpPr>
            <p:sp>
              <p:nvSpPr>
                <p:cNvPr id="102430" name="Rectangle 30"/>
                <p:cNvSpPr>
                  <a:spLocks noChangeArrowheads="1"/>
                </p:cNvSpPr>
                <p:nvPr/>
              </p:nvSpPr>
              <p:spPr bwMode="auto">
                <a:xfrm>
                  <a:off x="1266" y="2712"/>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用户培训，有关的技术人员或管理人员进修的费用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89" name="Rectangle 89"/>
                <p:cNvSpPr>
                  <a:spLocks noChangeArrowheads="1"/>
                </p:cNvSpPr>
                <p:nvPr/>
              </p:nvSpPr>
              <p:spPr bwMode="auto">
                <a:xfrm>
                  <a:off x="1223" y="2712"/>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31" name="Group 92"/>
              <p:cNvGrpSpPr>
                <a:grpSpLocks/>
              </p:cNvGrpSpPr>
              <p:nvPr/>
            </p:nvGrpSpPr>
            <p:grpSpPr bwMode="auto">
              <a:xfrm>
                <a:off x="0" y="3039"/>
                <a:ext cx="417" cy="327"/>
                <a:chOff x="0" y="3039"/>
                <a:chExt cx="417" cy="327"/>
              </a:xfrm>
            </p:grpSpPr>
            <p:sp>
              <p:nvSpPr>
                <p:cNvPr id="102431" name="Rectangle 31"/>
                <p:cNvSpPr>
                  <a:spLocks noChangeArrowheads="1"/>
                </p:cNvSpPr>
                <p:nvPr/>
              </p:nvSpPr>
              <p:spPr bwMode="auto">
                <a:xfrm>
                  <a:off x="43" y="3039"/>
                  <a:ext cx="331" cy="327"/>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9</a:t>
                  </a:r>
                </a:p>
                <a:p>
                  <a:pPr algn="ctr" eaLnBrk="0" hangingPunct="0"/>
                  <a:endParaRPr lang="zh-CN" altLang="en-US" sz="1400">
                    <a:solidFill>
                      <a:schemeClr val="accent1"/>
                    </a:solidFill>
                  </a:endParaRPr>
                </a:p>
              </p:txBody>
            </p:sp>
            <p:sp>
              <p:nvSpPr>
                <p:cNvPr id="102491" name="Rectangle 91"/>
                <p:cNvSpPr>
                  <a:spLocks noChangeArrowheads="1"/>
                </p:cNvSpPr>
                <p:nvPr/>
              </p:nvSpPr>
              <p:spPr bwMode="auto">
                <a:xfrm>
                  <a:off x="0" y="3039"/>
                  <a:ext cx="417" cy="327"/>
                </a:xfrm>
                <a:prstGeom prst="rect">
                  <a:avLst/>
                </a:prstGeom>
                <a:noFill/>
                <a:ln w="7">
                  <a:solidFill>
                    <a:srgbClr val="A0A0A0"/>
                  </a:solidFill>
                  <a:miter lim="800000"/>
                  <a:headEnd/>
                  <a:tailEnd/>
                </a:ln>
                <a:effectLst/>
              </p:spPr>
              <p:txBody>
                <a:bodyPr/>
                <a:lstStyle/>
                <a:p>
                  <a:endParaRPr lang="zh-CN" altLang="en-US"/>
                </a:p>
              </p:txBody>
            </p:sp>
          </p:grpSp>
          <p:grpSp>
            <p:nvGrpSpPr>
              <p:cNvPr id="102400" name="Group 94"/>
              <p:cNvGrpSpPr>
                <a:grpSpLocks/>
              </p:cNvGrpSpPr>
              <p:nvPr/>
            </p:nvGrpSpPr>
            <p:grpSpPr bwMode="auto">
              <a:xfrm>
                <a:off x="417" y="3039"/>
                <a:ext cx="806" cy="327"/>
                <a:chOff x="417" y="3039"/>
                <a:chExt cx="806" cy="327"/>
              </a:xfrm>
            </p:grpSpPr>
            <p:sp>
              <p:nvSpPr>
                <p:cNvPr id="102432" name="Rectangle 32"/>
                <p:cNvSpPr>
                  <a:spLocks noChangeArrowheads="1"/>
                </p:cNvSpPr>
                <p:nvPr/>
              </p:nvSpPr>
              <p:spPr bwMode="auto">
                <a:xfrm>
                  <a:off x="460" y="3039"/>
                  <a:ext cx="720"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管理费用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93" name="Rectangle 93"/>
                <p:cNvSpPr>
                  <a:spLocks noChangeArrowheads="1"/>
                </p:cNvSpPr>
                <p:nvPr/>
              </p:nvSpPr>
              <p:spPr bwMode="auto">
                <a:xfrm>
                  <a:off x="417" y="3039"/>
                  <a:ext cx="806" cy="327"/>
                </a:xfrm>
                <a:prstGeom prst="rect">
                  <a:avLst/>
                </a:prstGeom>
                <a:noFill/>
                <a:ln w="7">
                  <a:solidFill>
                    <a:srgbClr val="A0A0A0"/>
                  </a:solidFill>
                  <a:miter lim="800000"/>
                  <a:headEnd/>
                  <a:tailEnd/>
                </a:ln>
                <a:effectLst/>
              </p:spPr>
              <p:txBody>
                <a:bodyPr/>
                <a:lstStyle/>
                <a:p>
                  <a:endParaRPr lang="zh-CN" altLang="en-US"/>
                </a:p>
              </p:txBody>
            </p:sp>
          </p:grpSp>
          <p:grpSp>
            <p:nvGrpSpPr>
              <p:cNvPr id="102401" name="Group 96"/>
              <p:cNvGrpSpPr>
                <a:grpSpLocks/>
              </p:cNvGrpSpPr>
              <p:nvPr/>
            </p:nvGrpSpPr>
            <p:grpSpPr bwMode="auto">
              <a:xfrm>
                <a:off x="1223" y="3039"/>
                <a:ext cx="2444" cy="327"/>
                <a:chOff x="1223" y="3039"/>
                <a:chExt cx="2444" cy="327"/>
              </a:xfrm>
            </p:grpSpPr>
            <p:sp>
              <p:nvSpPr>
                <p:cNvPr id="102433" name="Rectangle 33"/>
                <p:cNvSpPr>
                  <a:spLocks noChangeArrowheads="1"/>
                </p:cNvSpPr>
                <p:nvPr/>
              </p:nvSpPr>
              <p:spPr bwMode="auto">
                <a:xfrm>
                  <a:off x="1266" y="3039"/>
                  <a:ext cx="2358" cy="327"/>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办公费，差旅费，会议费</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95" name="Rectangle 95"/>
                <p:cNvSpPr>
                  <a:spLocks noChangeArrowheads="1"/>
                </p:cNvSpPr>
                <p:nvPr/>
              </p:nvSpPr>
              <p:spPr bwMode="auto">
                <a:xfrm>
                  <a:off x="1223" y="3039"/>
                  <a:ext cx="2444" cy="327"/>
                </a:xfrm>
                <a:prstGeom prst="rect">
                  <a:avLst/>
                </a:prstGeom>
                <a:noFill/>
                <a:ln w="7">
                  <a:solidFill>
                    <a:srgbClr val="A0A0A0"/>
                  </a:solidFill>
                  <a:miter lim="800000"/>
                  <a:headEnd/>
                  <a:tailEnd/>
                </a:ln>
                <a:effectLst/>
              </p:spPr>
              <p:txBody>
                <a:bodyPr/>
                <a:lstStyle/>
                <a:p>
                  <a:endParaRPr lang="zh-CN" altLang="en-US"/>
                </a:p>
              </p:txBody>
            </p:sp>
          </p:grpSp>
          <p:grpSp>
            <p:nvGrpSpPr>
              <p:cNvPr id="102403" name="Group 98"/>
              <p:cNvGrpSpPr>
                <a:grpSpLocks/>
              </p:cNvGrpSpPr>
              <p:nvPr/>
            </p:nvGrpSpPr>
            <p:grpSpPr bwMode="auto">
              <a:xfrm>
                <a:off x="0" y="3366"/>
                <a:ext cx="417" cy="423"/>
                <a:chOff x="0" y="3366"/>
                <a:chExt cx="417" cy="423"/>
              </a:xfrm>
            </p:grpSpPr>
            <p:sp>
              <p:nvSpPr>
                <p:cNvPr id="102434" name="Rectangle 34"/>
                <p:cNvSpPr>
                  <a:spLocks noChangeArrowheads="1"/>
                </p:cNvSpPr>
                <p:nvPr/>
              </p:nvSpPr>
              <p:spPr bwMode="auto">
                <a:xfrm>
                  <a:off x="43" y="3366"/>
                  <a:ext cx="331" cy="423"/>
                </a:xfrm>
                <a:prstGeom prst="rect">
                  <a:avLst/>
                </a:prstGeom>
                <a:noFill/>
                <a:ln w="9525">
                  <a:noFill/>
                  <a:miter lim="800000"/>
                  <a:headEnd/>
                  <a:tailEnd/>
                </a:ln>
                <a:effectLst/>
              </p:spPr>
              <p:txBody>
                <a:bodyPr anchor="b"/>
                <a:lstStyle/>
                <a:p>
                  <a:pPr algn="ctr"/>
                  <a:r>
                    <a:rPr lang="zh-CN" altLang="en-US" sz="1400">
                      <a:solidFill>
                        <a:schemeClr val="accent1"/>
                      </a:solidFill>
                      <a:latin typeface="Times New Roman" pitchFamily="18" charset="0"/>
                      <a:cs typeface="Times New Roman" pitchFamily="18" charset="0"/>
                    </a:rPr>
                    <a:t>10</a:t>
                  </a:r>
                </a:p>
                <a:p>
                  <a:pPr algn="ctr" eaLnBrk="0" hangingPunct="0"/>
                  <a:endParaRPr lang="zh-CN" altLang="en-US" sz="1400">
                    <a:solidFill>
                      <a:schemeClr val="accent1"/>
                    </a:solidFill>
                  </a:endParaRPr>
                </a:p>
              </p:txBody>
            </p:sp>
            <p:sp>
              <p:nvSpPr>
                <p:cNvPr id="102497" name="Rectangle 97"/>
                <p:cNvSpPr>
                  <a:spLocks noChangeArrowheads="1"/>
                </p:cNvSpPr>
                <p:nvPr/>
              </p:nvSpPr>
              <p:spPr bwMode="auto">
                <a:xfrm>
                  <a:off x="0" y="3366"/>
                  <a:ext cx="417" cy="423"/>
                </a:xfrm>
                <a:prstGeom prst="rect">
                  <a:avLst/>
                </a:prstGeom>
                <a:noFill/>
                <a:ln w="7">
                  <a:solidFill>
                    <a:srgbClr val="A0A0A0"/>
                  </a:solidFill>
                  <a:miter lim="800000"/>
                  <a:headEnd/>
                  <a:tailEnd/>
                </a:ln>
                <a:effectLst/>
              </p:spPr>
              <p:txBody>
                <a:bodyPr/>
                <a:lstStyle/>
                <a:p>
                  <a:endParaRPr lang="zh-CN" altLang="en-US"/>
                </a:p>
              </p:txBody>
            </p:sp>
          </p:grpSp>
          <p:grpSp>
            <p:nvGrpSpPr>
              <p:cNvPr id="102438" name="Group 100"/>
              <p:cNvGrpSpPr>
                <a:grpSpLocks/>
              </p:cNvGrpSpPr>
              <p:nvPr/>
            </p:nvGrpSpPr>
            <p:grpSpPr bwMode="auto">
              <a:xfrm>
                <a:off x="417" y="3366"/>
                <a:ext cx="806" cy="423"/>
                <a:chOff x="417" y="3366"/>
                <a:chExt cx="806" cy="423"/>
              </a:xfrm>
            </p:grpSpPr>
            <p:sp>
              <p:nvSpPr>
                <p:cNvPr id="102435" name="Rectangle 35"/>
                <p:cNvSpPr>
                  <a:spLocks noChangeArrowheads="1"/>
                </p:cNvSpPr>
                <p:nvPr/>
              </p:nvSpPr>
              <p:spPr bwMode="auto">
                <a:xfrm>
                  <a:off x="460" y="3366"/>
                  <a:ext cx="720" cy="423"/>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其他费用</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499" name="Rectangle 99"/>
                <p:cNvSpPr>
                  <a:spLocks noChangeArrowheads="1"/>
                </p:cNvSpPr>
                <p:nvPr/>
              </p:nvSpPr>
              <p:spPr bwMode="auto">
                <a:xfrm>
                  <a:off x="417" y="3366"/>
                  <a:ext cx="806" cy="423"/>
                </a:xfrm>
                <a:prstGeom prst="rect">
                  <a:avLst/>
                </a:prstGeom>
                <a:noFill/>
                <a:ln w="7">
                  <a:solidFill>
                    <a:srgbClr val="A0A0A0"/>
                  </a:solidFill>
                  <a:miter lim="800000"/>
                  <a:headEnd/>
                  <a:tailEnd/>
                </a:ln>
                <a:effectLst/>
              </p:spPr>
              <p:txBody>
                <a:bodyPr/>
                <a:lstStyle/>
                <a:p>
                  <a:endParaRPr lang="zh-CN" altLang="en-US"/>
                </a:p>
              </p:txBody>
            </p:sp>
          </p:grpSp>
          <p:grpSp>
            <p:nvGrpSpPr>
              <p:cNvPr id="102440" name="Group 102"/>
              <p:cNvGrpSpPr>
                <a:grpSpLocks/>
              </p:cNvGrpSpPr>
              <p:nvPr/>
            </p:nvGrpSpPr>
            <p:grpSpPr bwMode="auto">
              <a:xfrm>
                <a:off x="1223" y="3366"/>
                <a:ext cx="2444" cy="423"/>
                <a:chOff x="1223" y="3366"/>
                <a:chExt cx="2444" cy="423"/>
              </a:xfrm>
            </p:grpSpPr>
            <p:sp>
              <p:nvSpPr>
                <p:cNvPr id="102436" name="Rectangle 36"/>
                <p:cNvSpPr>
                  <a:spLocks noChangeArrowheads="1"/>
                </p:cNvSpPr>
                <p:nvPr/>
              </p:nvSpPr>
              <p:spPr bwMode="auto">
                <a:xfrm>
                  <a:off x="1266" y="3366"/>
                  <a:ext cx="2358" cy="423"/>
                </a:xfrm>
                <a:prstGeom prst="rect">
                  <a:avLst/>
                </a:prstGeom>
                <a:noFill/>
                <a:ln w="9525">
                  <a:noFill/>
                  <a:miter lim="800000"/>
                  <a:headEnd/>
                  <a:tailEnd/>
                </a:ln>
                <a:effectLst/>
              </p:spPr>
              <p:txBody>
                <a:bodyPr anchor="b"/>
                <a:lstStyle/>
                <a:p>
                  <a:pPr algn="just"/>
                  <a:r>
                    <a:rPr lang="zh-CN" altLang="en-US" sz="1400">
                      <a:solidFill>
                        <a:schemeClr val="accent1"/>
                      </a:solidFill>
                      <a:latin typeface="Times New Roman" pitchFamily="18" charset="0"/>
                    </a:rPr>
                    <a:t>资料费，固定资产折旧费和咨询费</a:t>
                  </a:r>
                  <a:endParaRPr lang="zh-CN" altLang="en-US" sz="1400">
                    <a:solidFill>
                      <a:schemeClr val="accent1"/>
                    </a:solidFill>
                    <a:latin typeface="Times New Roman" pitchFamily="18" charset="0"/>
                    <a:cs typeface="Times New Roman" pitchFamily="18" charset="0"/>
                  </a:endParaRPr>
                </a:p>
                <a:p>
                  <a:pPr algn="just" eaLnBrk="0" hangingPunct="0"/>
                  <a:endParaRPr lang="zh-CN" altLang="en-US" sz="1400">
                    <a:solidFill>
                      <a:schemeClr val="accent1"/>
                    </a:solidFill>
                  </a:endParaRPr>
                </a:p>
              </p:txBody>
            </p:sp>
            <p:sp>
              <p:nvSpPr>
                <p:cNvPr id="102501" name="Rectangle 101"/>
                <p:cNvSpPr>
                  <a:spLocks noChangeArrowheads="1"/>
                </p:cNvSpPr>
                <p:nvPr/>
              </p:nvSpPr>
              <p:spPr bwMode="auto">
                <a:xfrm>
                  <a:off x="1223" y="3366"/>
                  <a:ext cx="2444" cy="423"/>
                </a:xfrm>
                <a:prstGeom prst="rect">
                  <a:avLst/>
                </a:prstGeom>
                <a:noFill/>
                <a:ln w="7">
                  <a:solidFill>
                    <a:srgbClr val="A0A0A0"/>
                  </a:solidFill>
                  <a:miter lim="800000"/>
                  <a:headEnd/>
                  <a:tailEnd/>
                </a:ln>
                <a:effectLst/>
              </p:spPr>
              <p:txBody>
                <a:bodyPr/>
                <a:lstStyle/>
                <a:p>
                  <a:endParaRPr lang="zh-CN" altLang="en-US"/>
                </a:p>
              </p:txBody>
            </p:sp>
          </p:grpSp>
        </p:grpSp>
        <p:sp>
          <p:nvSpPr>
            <p:cNvPr id="102504" name="Rectangle 104"/>
            <p:cNvSpPr>
              <a:spLocks noChangeArrowheads="1"/>
            </p:cNvSpPr>
            <p:nvPr/>
          </p:nvSpPr>
          <p:spPr bwMode="auto">
            <a:xfrm>
              <a:off x="-3" y="-3"/>
              <a:ext cx="3673" cy="3795"/>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zh-CN" altLang="en-US">
                <a:latin typeface="Times New Roman" pitchFamily="18" charset="0"/>
              </a:rPr>
              <a:t>制定</a:t>
            </a:r>
            <a:r>
              <a:rPr lang="en-US" altLang="zh-CN">
                <a:latin typeface="Times New Roman" pitchFamily="18" charset="0"/>
                <a:cs typeface="Times New Roman" pitchFamily="18" charset="0"/>
              </a:rPr>
              <a:t>IT</a:t>
            </a:r>
            <a:r>
              <a:rPr lang="zh-CN" altLang="en-US">
                <a:latin typeface="Times New Roman" pitchFamily="18" charset="0"/>
              </a:rPr>
              <a:t>服务价格</a:t>
            </a:r>
            <a:r>
              <a:rPr lang="zh-CN" altLang="en-US"/>
              <a:t> </a:t>
            </a:r>
          </a:p>
        </p:txBody>
      </p:sp>
      <p:sp>
        <p:nvSpPr>
          <p:cNvPr id="103427" name="Rectangle 3"/>
          <p:cNvSpPr>
            <a:spLocks noGrp="1" noChangeArrowheads="1"/>
          </p:cNvSpPr>
          <p:nvPr>
            <p:ph type="body" idx="1"/>
          </p:nvPr>
        </p:nvSpPr>
        <p:spPr/>
        <p:txBody>
          <a:bodyPr/>
          <a:lstStyle/>
          <a:p>
            <a:r>
              <a:rPr lang="zh-CN" altLang="en-US">
                <a:latin typeface="Times New Roman" pitchFamily="18" charset="0"/>
              </a:rPr>
              <a:t>单位服务价格＝单位服务总成本＋单位服务净利润</a:t>
            </a:r>
            <a:r>
              <a:rPr lang="zh-CN" altLang="en-US">
                <a:latin typeface="Times New Roman" pitchFamily="18" charset="0"/>
                <a:cs typeface="Times New Roman" pitchFamily="18" charset="0"/>
              </a:rPr>
              <a:t>=</a:t>
            </a:r>
            <a:r>
              <a:rPr lang="zh-CN" altLang="en-US">
                <a:latin typeface="Times New Roman" pitchFamily="18" charset="0"/>
              </a:rPr>
              <a:t>单位服务总成本（</a:t>
            </a:r>
            <a:r>
              <a:rPr lang="zh-CN" altLang="en-US">
                <a:latin typeface="Times New Roman" pitchFamily="18" charset="0"/>
                <a:cs typeface="Times New Roman" pitchFamily="18" charset="0"/>
              </a:rPr>
              <a:t>1+</a:t>
            </a:r>
            <a:r>
              <a:rPr lang="zh-CN" altLang="en-US">
                <a:latin typeface="Times New Roman" pitchFamily="18" charset="0"/>
              </a:rPr>
              <a:t>成本利润率）</a:t>
            </a:r>
            <a:r>
              <a:rPr lang="zh-CN" altLang="en-US"/>
              <a:t> </a:t>
            </a: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第十五章 </a:t>
            </a:r>
            <a:r>
              <a:rPr lang="en-US" altLang="zh-CN" dirty="0" smtClean="0"/>
              <a:t>IT</a:t>
            </a:r>
            <a:r>
              <a:rPr lang="zh-CN" altLang="en-US" dirty="0"/>
              <a:t>服务管理实施规划 </a:t>
            </a:r>
          </a:p>
        </p:txBody>
      </p:sp>
      <p:sp>
        <p:nvSpPr>
          <p:cNvPr id="93189" name="Rectangle 5"/>
          <p:cNvSpPr>
            <a:spLocks noGrp="1" noChangeArrowheads="1"/>
          </p:cNvSpPr>
          <p:nvPr>
            <p:ph type="body" idx="1"/>
          </p:nvPr>
        </p:nvSpPr>
        <p:spPr/>
        <p:txBody>
          <a:bodyPr/>
          <a:lstStyle/>
          <a:p>
            <a:r>
              <a:rPr lang="en-US" altLang="zh-CN"/>
              <a:t>IT</a:t>
            </a:r>
            <a:r>
              <a:rPr lang="zh-CN" altLang="en-US"/>
              <a:t>服务管理整体实施架构与重要组成部分 </a:t>
            </a:r>
          </a:p>
          <a:p>
            <a:r>
              <a:rPr lang="en-US" altLang="zh-CN"/>
              <a:t>IT</a:t>
            </a:r>
            <a:r>
              <a:rPr lang="zh-CN" altLang="en-US"/>
              <a:t>服务管理实施方法与过程、以及各阶段主要活动 </a:t>
            </a:r>
          </a:p>
          <a:p>
            <a:r>
              <a:rPr lang="zh-CN" altLang="en-US"/>
              <a:t>设计、规划并实施</a:t>
            </a:r>
            <a:r>
              <a:rPr lang="en-US" altLang="zh-CN"/>
              <a:t>IT</a:t>
            </a:r>
            <a:r>
              <a:rPr lang="zh-CN" altLang="en-US"/>
              <a:t>服务管理的“路线图” </a:t>
            </a:r>
          </a:p>
          <a:p>
            <a:endParaRPr lang="zh-CN" altLang="en-US"/>
          </a:p>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t>ITIL</a:t>
            </a:r>
            <a:r>
              <a:rPr lang="zh-CN" altLang="en-US"/>
              <a:t>的主体框架</a:t>
            </a:r>
            <a:endParaRPr lang="en-US" altLang="zh-CN"/>
          </a:p>
        </p:txBody>
      </p:sp>
      <p:grpSp>
        <p:nvGrpSpPr>
          <p:cNvPr id="2" name="Group 5"/>
          <p:cNvGrpSpPr>
            <a:grpSpLocks/>
          </p:cNvGrpSpPr>
          <p:nvPr/>
        </p:nvGrpSpPr>
        <p:grpSpPr bwMode="auto">
          <a:xfrm>
            <a:off x="684213" y="2060575"/>
            <a:ext cx="7704137" cy="3168650"/>
            <a:chOff x="2322" y="1908"/>
            <a:chExt cx="7245" cy="2652"/>
          </a:xfrm>
        </p:grpSpPr>
        <p:grpSp>
          <p:nvGrpSpPr>
            <p:cNvPr id="3" name="Group 6"/>
            <p:cNvGrpSpPr>
              <a:grpSpLocks/>
            </p:cNvGrpSpPr>
            <p:nvPr/>
          </p:nvGrpSpPr>
          <p:grpSpPr bwMode="auto">
            <a:xfrm>
              <a:off x="2322" y="1908"/>
              <a:ext cx="7245" cy="2652"/>
              <a:chOff x="2322" y="1908"/>
              <a:chExt cx="7245" cy="2652"/>
            </a:xfrm>
          </p:grpSpPr>
          <p:sp>
            <p:nvSpPr>
              <p:cNvPr id="95239" name="Rectangle 7"/>
              <p:cNvSpPr>
                <a:spLocks noChangeArrowheads="1"/>
              </p:cNvSpPr>
              <p:nvPr/>
            </p:nvSpPr>
            <p:spPr bwMode="auto">
              <a:xfrm>
                <a:off x="2322" y="1908"/>
                <a:ext cx="1365" cy="2652"/>
              </a:xfrm>
              <a:prstGeom prst="rect">
                <a:avLst/>
              </a:prstGeom>
              <a:solidFill>
                <a:srgbClr val="FFFFFF"/>
              </a:solidFill>
              <a:ln w="9525">
                <a:solidFill>
                  <a:srgbClr val="000000"/>
                </a:solidFill>
                <a:miter lim="800000"/>
                <a:headEnd/>
                <a:tailEnd/>
              </a:ln>
              <a:effectLst/>
            </p:spPr>
            <p:txBody>
              <a:bodyPr/>
              <a:lstStyle/>
              <a:p>
                <a:pPr algn="ctr"/>
                <a:endParaRPr lang="zh-CN" altLang="en-US">
                  <a:solidFill>
                    <a:schemeClr val="accent2"/>
                  </a:solidFill>
                  <a:latin typeface="Times New Roman" pitchFamily="18" charset="0"/>
                </a:endParaRPr>
              </a:p>
              <a:p>
                <a:pPr algn="ctr"/>
                <a:endParaRPr lang="zh-CN" altLang="en-US">
                  <a:solidFill>
                    <a:schemeClr val="accent2"/>
                  </a:solidFill>
                  <a:latin typeface="Times New Roman" pitchFamily="18" charset="0"/>
                </a:endParaRPr>
              </a:p>
              <a:p>
                <a:pPr algn="ctr"/>
                <a:r>
                  <a:rPr lang="zh-CN" altLang="en-US">
                    <a:solidFill>
                      <a:schemeClr val="accent2"/>
                    </a:solidFill>
                    <a:latin typeface="Times New Roman" pitchFamily="18" charset="0"/>
                  </a:rPr>
                  <a:t>业</a:t>
                </a:r>
              </a:p>
              <a:p>
                <a:pPr algn="ctr"/>
                <a:r>
                  <a:rPr lang="zh-CN" altLang="en-US">
                    <a:solidFill>
                      <a:schemeClr val="accent2"/>
                    </a:solidFill>
                    <a:latin typeface="Times New Roman" pitchFamily="18" charset="0"/>
                  </a:rPr>
                  <a:t>务</a:t>
                </a:r>
                <a:endParaRPr lang="zh-CN" altLang="en-US">
                  <a:solidFill>
                    <a:schemeClr val="accent2"/>
                  </a:solidFill>
                </a:endParaRPr>
              </a:p>
            </p:txBody>
          </p:sp>
          <p:sp>
            <p:nvSpPr>
              <p:cNvPr id="95240" name="Rectangle 8"/>
              <p:cNvSpPr>
                <a:spLocks noChangeArrowheads="1"/>
              </p:cNvSpPr>
              <p:nvPr/>
            </p:nvSpPr>
            <p:spPr bwMode="auto">
              <a:xfrm>
                <a:off x="8202" y="1908"/>
                <a:ext cx="1365" cy="2652"/>
              </a:xfrm>
              <a:prstGeom prst="rect">
                <a:avLst/>
              </a:prstGeom>
              <a:solidFill>
                <a:srgbClr val="FFFFFF"/>
              </a:solidFill>
              <a:ln w="9525">
                <a:solidFill>
                  <a:srgbClr val="000000"/>
                </a:solidFill>
                <a:miter lim="800000"/>
                <a:headEnd/>
                <a:tailEnd/>
              </a:ln>
              <a:effectLst/>
            </p:spPr>
            <p:txBody>
              <a:bodyPr/>
              <a:lstStyle/>
              <a:p>
                <a:pPr algn="ctr"/>
                <a:endParaRPr lang="zh-CN" altLang="en-US">
                  <a:solidFill>
                    <a:schemeClr val="accent2"/>
                  </a:solidFill>
                  <a:latin typeface="Times New Roman" pitchFamily="18" charset="0"/>
                </a:endParaRPr>
              </a:p>
              <a:p>
                <a:pPr algn="ctr"/>
                <a:endParaRPr lang="zh-CN" altLang="en-US">
                  <a:solidFill>
                    <a:schemeClr val="accent2"/>
                  </a:solidFill>
                  <a:latin typeface="Times New Roman" pitchFamily="18" charset="0"/>
                </a:endParaRPr>
              </a:p>
              <a:p>
                <a:pPr algn="ctr"/>
                <a:r>
                  <a:rPr lang="zh-CN" altLang="en-US">
                    <a:solidFill>
                      <a:schemeClr val="accent2"/>
                    </a:solidFill>
                    <a:latin typeface="Times New Roman" pitchFamily="18" charset="0"/>
                  </a:rPr>
                  <a:t>技</a:t>
                </a:r>
              </a:p>
              <a:p>
                <a:pPr algn="ctr"/>
                <a:endParaRPr lang="zh-CN" altLang="en-US">
                  <a:solidFill>
                    <a:schemeClr val="accent2"/>
                  </a:solidFill>
                  <a:latin typeface="Times New Roman" pitchFamily="18" charset="0"/>
                </a:endParaRPr>
              </a:p>
              <a:p>
                <a:pPr algn="ctr"/>
                <a:r>
                  <a:rPr lang="zh-CN" altLang="en-US">
                    <a:solidFill>
                      <a:schemeClr val="accent2"/>
                    </a:solidFill>
                    <a:latin typeface="Times New Roman" pitchFamily="18" charset="0"/>
                  </a:rPr>
                  <a:t>术</a:t>
                </a:r>
                <a:endParaRPr lang="zh-CN" altLang="en-US">
                  <a:solidFill>
                    <a:schemeClr val="accent2"/>
                  </a:solidFill>
                </a:endParaRPr>
              </a:p>
            </p:txBody>
          </p:sp>
          <p:sp>
            <p:nvSpPr>
              <p:cNvPr id="95241" name="Rectangle 9"/>
              <p:cNvSpPr>
                <a:spLocks noChangeArrowheads="1"/>
              </p:cNvSpPr>
              <p:nvPr/>
            </p:nvSpPr>
            <p:spPr bwMode="auto">
              <a:xfrm>
                <a:off x="3792" y="2220"/>
                <a:ext cx="4305" cy="624"/>
              </a:xfrm>
              <a:prstGeom prst="rect">
                <a:avLst/>
              </a:prstGeom>
              <a:solidFill>
                <a:srgbClr val="FFFFFF"/>
              </a:solidFill>
              <a:ln w="9525">
                <a:solidFill>
                  <a:srgbClr val="000000"/>
                </a:solidFill>
                <a:miter lim="800000"/>
                <a:headEnd/>
                <a:tailEnd/>
              </a:ln>
              <a:effectLst/>
            </p:spPr>
            <p:txBody>
              <a:bodyPr/>
              <a:lstStyle/>
              <a:p>
                <a:pPr algn="ctr"/>
                <a:r>
                  <a:rPr lang="en-US" altLang="zh-CN">
                    <a:solidFill>
                      <a:schemeClr val="accent2"/>
                    </a:solidFill>
                    <a:latin typeface="Times New Roman" pitchFamily="18" charset="0"/>
                  </a:rPr>
                  <a:t>IT</a:t>
                </a:r>
                <a:r>
                  <a:rPr lang="zh-CN" altLang="en-US">
                    <a:solidFill>
                      <a:schemeClr val="accent2"/>
                    </a:solidFill>
                    <a:latin typeface="Times New Roman" pitchFamily="18" charset="0"/>
                  </a:rPr>
                  <a:t>服务实施规划</a:t>
                </a:r>
                <a:endParaRPr lang="zh-CN" altLang="en-US">
                  <a:solidFill>
                    <a:schemeClr val="accent2"/>
                  </a:solidFill>
                </a:endParaRPr>
              </a:p>
            </p:txBody>
          </p:sp>
          <p:sp>
            <p:nvSpPr>
              <p:cNvPr id="95242" name="Rectangle 10"/>
              <p:cNvSpPr>
                <a:spLocks noChangeArrowheads="1"/>
              </p:cNvSpPr>
              <p:nvPr/>
            </p:nvSpPr>
            <p:spPr bwMode="auto">
              <a:xfrm>
                <a:off x="3747" y="3780"/>
                <a:ext cx="4305" cy="624"/>
              </a:xfrm>
              <a:prstGeom prst="rect">
                <a:avLst/>
              </a:prstGeom>
              <a:solidFill>
                <a:srgbClr val="FFFFFF"/>
              </a:solidFill>
              <a:ln w="9525">
                <a:solidFill>
                  <a:srgbClr val="000000"/>
                </a:solidFill>
                <a:miter lim="800000"/>
                <a:headEnd/>
                <a:tailEnd/>
              </a:ln>
              <a:effectLst/>
            </p:spPr>
            <p:txBody>
              <a:bodyPr/>
              <a:lstStyle/>
              <a:p>
                <a:pPr algn="just"/>
                <a:r>
                  <a:rPr lang="en-US" altLang="zh-CN">
                    <a:solidFill>
                      <a:schemeClr val="accent2"/>
                    </a:solidFill>
                    <a:latin typeface="Times New Roman" pitchFamily="18" charset="0"/>
                  </a:rPr>
                  <a:t>IT</a:t>
                </a:r>
                <a:r>
                  <a:rPr lang="zh-CN" altLang="en-US">
                    <a:solidFill>
                      <a:schemeClr val="accent2"/>
                    </a:solidFill>
                    <a:latin typeface="Times New Roman" pitchFamily="18" charset="0"/>
                  </a:rPr>
                  <a:t>应用管理</a:t>
                </a:r>
                <a:endParaRPr lang="zh-CN" altLang="en-US">
                  <a:solidFill>
                    <a:schemeClr val="accent2"/>
                  </a:solidFill>
                </a:endParaRPr>
              </a:p>
            </p:txBody>
          </p:sp>
          <p:sp>
            <p:nvSpPr>
              <p:cNvPr id="95243" name="AutoShape 11"/>
              <p:cNvSpPr>
                <a:spLocks noChangeArrowheads="1"/>
              </p:cNvSpPr>
              <p:nvPr/>
            </p:nvSpPr>
            <p:spPr bwMode="auto">
              <a:xfrm>
                <a:off x="5127" y="2961"/>
                <a:ext cx="1470" cy="780"/>
              </a:xfrm>
              <a:prstGeom prst="rtTriangle">
                <a:avLst/>
              </a:prstGeom>
              <a:solidFill>
                <a:srgbClr val="FFFFFF"/>
              </a:solidFill>
              <a:ln w="9525">
                <a:solidFill>
                  <a:srgbClr val="000000"/>
                </a:solidFill>
                <a:miter lim="800000"/>
                <a:headEnd/>
                <a:tailEnd/>
              </a:ln>
              <a:effectLst/>
            </p:spPr>
            <p:txBody>
              <a:bodyPr/>
              <a:lstStyle/>
              <a:p>
                <a:endParaRPr lang="zh-CN" altLang="en-US"/>
              </a:p>
            </p:txBody>
          </p:sp>
          <p:sp>
            <p:nvSpPr>
              <p:cNvPr id="95244" name="AutoShape 12"/>
              <p:cNvSpPr>
                <a:spLocks noChangeArrowheads="1"/>
              </p:cNvSpPr>
              <p:nvPr/>
            </p:nvSpPr>
            <p:spPr bwMode="auto">
              <a:xfrm rot="10800000">
                <a:off x="5202" y="2904"/>
                <a:ext cx="1470" cy="780"/>
              </a:xfrm>
              <a:prstGeom prst="rtTriangle">
                <a:avLst/>
              </a:prstGeom>
              <a:solidFill>
                <a:srgbClr val="FFFFFF"/>
              </a:solidFill>
              <a:ln w="9525">
                <a:solidFill>
                  <a:srgbClr val="000000"/>
                </a:solidFill>
                <a:miter lim="800000"/>
                <a:headEnd/>
                <a:tailEnd/>
              </a:ln>
              <a:effectLst/>
            </p:spPr>
            <p:txBody>
              <a:bodyPr/>
              <a:lstStyle/>
              <a:p>
                <a:endParaRPr lang="zh-CN" altLang="en-US"/>
              </a:p>
            </p:txBody>
          </p:sp>
          <p:sp>
            <p:nvSpPr>
              <p:cNvPr id="95245" name="Rectangle 13"/>
              <p:cNvSpPr>
                <a:spLocks noChangeArrowheads="1"/>
              </p:cNvSpPr>
              <p:nvPr/>
            </p:nvSpPr>
            <p:spPr bwMode="auto">
              <a:xfrm>
                <a:off x="3897" y="2784"/>
                <a:ext cx="1155" cy="1092"/>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业务</a:t>
                </a:r>
              </a:p>
              <a:p>
                <a:pPr algn="ctr"/>
                <a:r>
                  <a:rPr lang="zh-CN" altLang="en-US">
                    <a:solidFill>
                      <a:schemeClr val="accent2"/>
                    </a:solidFill>
                    <a:latin typeface="Times New Roman" pitchFamily="18" charset="0"/>
                  </a:rPr>
                  <a:t>视角</a:t>
                </a:r>
                <a:endParaRPr lang="zh-CN" altLang="en-US">
                  <a:solidFill>
                    <a:schemeClr val="accent2"/>
                  </a:solidFill>
                </a:endParaRPr>
              </a:p>
            </p:txBody>
          </p:sp>
          <p:sp>
            <p:nvSpPr>
              <p:cNvPr id="95246" name="Rectangle 14"/>
              <p:cNvSpPr>
                <a:spLocks noChangeArrowheads="1"/>
              </p:cNvSpPr>
              <p:nvPr/>
            </p:nvSpPr>
            <p:spPr bwMode="auto">
              <a:xfrm>
                <a:off x="6732" y="2784"/>
                <a:ext cx="1155" cy="1092"/>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基础</a:t>
                </a:r>
              </a:p>
              <a:p>
                <a:pPr algn="ctr"/>
                <a:r>
                  <a:rPr lang="zh-CN" altLang="en-US">
                    <a:solidFill>
                      <a:schemeClr val="accent2"/>
                    </a:solidFill>
                    <a:latin typeface="Times New Roman" pitchFamily="18" charset="0"/>
                  </a:rPr>
                  <a:t>设施</a:t>
                </a:r>
                <a:endParaRPr lang="zh-CN" altLang="en-US">
                  <a:solidFill>
                    <a:schemeClr val="accent2"/>
                  </a:solidFill>
                </a:endParaRPr>
              </a:p>
            </p:txBody>
          </p:sp>
          <p:sp>
            <p:nvSpPr>
              <p:cNvPr id="95247" name="Rectangle 15"/>
              <p:cNvSpPr>
                <a:spLocks noChangeArrowheads="1"/>
              </p:cNvSpPr>
              <p:nvPr/>
            </p:nvSpPr>
            <p:spPr bwMode="auto">
              <a:xfrm>
                <a:off x="6432" y="3468"/>
                <a:ext cx="840" cy="780"/>
              </a:xfrm>
              <a:prstGeom prst="rect">
                <a:avLst/>
              </a:prstGeom>
              <a:solidFill>
                <a:srgbClr val="FFFFFF"/>
              </a:solidFill>
              <a:ln w="9525">
                <a:solidFill>
                  <a:srgbClr val="000000"/>
                </a:solidFill>
                <a:miter lim="800000"/>
                <a:headEnd/>
                <a:tailEnd/>
              </a:ln>
              <a:effectLst/>
            </p:spPr>
            <p:txBody>
              <a:bodyPr/>
              <a:lstStyle/>
              <a:p>
                <a:pPr algn="ctr"/>
                <a:r>
                  <a:rPr lang="zh-CN" altLang="en-US">
                    <a:solidFill>
                      <a:schemeClr val="accent2"/>
                    </a:solidFill>
                    <a:latin typeface="Times New Roman" pitchFamily="18" charset="0"/>
                  </a:rPr>
                  <a:t>安全管理</a:t>
                </a:r>
                <a:endParaRPr lang="zh-CN" altLang="en-US">
                  <a:solidFill>
                    <a:schemeClr val="accent2"/>
                  </a:solidFill>
                </a:endParaRPr>
              </a:p>
            </p:txBody>
          </p:sp>
        </p:grpSp>
        <p:sp>
          <p:nvSpPr>
            <p:cNvPr id="95248" name="Rectangle 16"/>
            <p:cNvSpPr>
              <a:spLocks noChangeArrowheads="1"/>
            </p:cNvSpPr>
            <p:nvPr/>
          </p:nvSpPr>
          <p:spPr bwMode="auto">
            <a:xfrm>
              <a:off x="5667" y="2904"/>
              <a:ext cx="1155" cy="468"/>
            </a:xfrm>
            <a:prstGeom prst="rect">
              <a:avLst/>
            </a:prstGeom>
            <a:noFill/>
            <a:ln w="9525">
              <a:noFill/>
              <a:miter lim="800000"/>
              <a:headEnd/>
              <a:tailEnd/>
            </a:ln>
            <a:effectLst/>
          </p:spPr>
          <p:txBody>
            <a:bodyPr/>
            <a:lstStyle/>
            <a:p>
              <a:pPr algn="just"/>
              <a:r>
                <a:rPr lang="zh-CN" altLang="en-US">
                  <a:solidFill>
                    <a:schemeClr val="accent2"/>
                  </a:solidFill>
                  <a:latin typeface="Times New Roman" pitchFamily="18" charset="0"/>
                </a:rPr>
                <a:t>服务支持</a:t>
              </a:r>
              <a:endParaRPr lang="zh-CN" altLang="en-US">
                <a:solidFill>
                  <a:schemeClr val="accent2"/>
                </a:solidFill>
              </a:endParaRPr>
            </a:p>
          </p:txBody>
        </p:sp>
        <p:sp>
          <p:nvSpPr>
            <p:cNvPr id="95249" name="Rectangle 17"/>
            <p:cNvSpPr>
              <a:spLocks noChangeArrowheads="1"/>
            </p:cNvSpPr>
            <p:nvPr/>
          </p:nvSpPr>
          <p:spPr bwMode="auto">
            <a:xfrm>
              <a:off x="5082" y="3327"/>
              <a:ext cx="1155" cy="468"/>
            </a:xfrm>
            <a:prstGeom prst="rect">
              <a:avLst/>
            </a:prstGeom>
            <a:noFill/>
            <a:ln w="9525">
              <a:noFill/>
              <a:miter lim="800000"/>
              <a:headEnd/>
              <a:tailEnd/>
            </a:ln>
            <a:effectLst/>
          </p:spPr>
          <p:txBody>
            <a:bodyPr/>
            <a:lstStyle/>
            <a:p>
              <a:pPr algn="just"/>
              <a:r>
                <a:rPr lang="zh-CN" altLang="en-US">
                  <a:solidFill>
                    <a:schemeClr val="accent2"/>
                  </a:solidFill>
                  <a:latin typeface="Times New Roman" pitchFamily="18" charset="0"/>
                </a:rPr>
                <a:t>服务提供</a:t>
              </a:r>
              <a:endParaRPr lang="zh-CN" altLang="en-US">
                <a:solidFill>
                  <a:schemeClr val="accent2"/>
                </a:solidFill>
              </a:endParaRPr>
            </a:p>
          </p:txBody>
        </p:sp>
      </p:gr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t>IT</a:t>
            </a:r>
            <a:r>
              <a:rPr lang="zh-CN" altLang="en-US"/>
              <a:t>服务管理整体实施架构</a:t>
            </a:r>
          </a:p>
        </p:txBody>
      </p:sp>
      <p:sp>
        <p:nvSpPr>
          <p:cNvPr id="95235" name="Rectangle 3"/>
          <p:cNvSpPr>
            <a:spLocks noGrp="1" noChangeArrowheads="1"/>
          </p:cNvSpPr>
          <p:nvPr>
            <p:ph type="body" idx="1"/>
          </p:nvPr>
        </p:nvSpPr>
        <p:spPr/>
        <p:txBody>
          <a:bodyPr/>
          <a:lstStyle/>
          <a:p>
            <a:r>
              <a:rPr lang="zh-CN" altLang="en-US"/>
              <a:t>识别、定义并评估企业当前的</a:t>
            </a:r>
            <a:r>
              <a:rPr lang="en-US" altLang="zh-CN"/>
              <a:t>IT</a:t>
            </a:r>
            <a:r>
              <a:rPr lang="zh-CN" altLang="en-US"/>
              <a:t>基础设施、业务流程和服务</a:t>
            </a:r>
          </a:p>
          <a:p>
            <a:r>
              <a:rPr lang="zh-CN" altLang="en-US"/>
              <a:t>找出未来需要的</a:t>
            </a:r>
            <a:r>
              <a:rPr lang="en-US" altLang="zh-CN"/>
              <a:t>IT</a:t>
            </a:r>
            <a:r>
              <a:rPr lang="zh-CN" altLang="en-US"/>
              <a:t>技术和迫切需要提供的服务水平</a:t>
            </a:r>
          </a:p>
          <a:p>
            <a:r>
              <a:rPr lang="zh-CN" altLang="en-US"/>
              <a:t>根据当前状态和未来期望状态，描绘出从当前的状态到未来需要实现状态的“路线图” </a:t>
            </a:r>
          </a:p>
          <a:p>
            <a:r>
              <a:rPr lang="zh-CN" altLang="en-US"/>
              <a:t>具体决定“路线图”上每一步应该如何进行，具体如何走。</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t>IT</a:t>
            </a:r>
            <a:r>
              <a:rPr lang="zh-CN" altLang="en-US"/>
              <a:t>服务管理实施的主要组成部分 </a:t>
            </a:r>
          </a:p>
        </p:txBody>
      </p:sp>
      <p:sp>
        <p:nvSpPr>
          <p:cNvPr id="100355" name="Rectangle 3"/>
          <p:cNvSpPr>
            <a:spLocks noGrp="1" noChangeArrowheads="1"/>
          </p:cNvSpPr>
          <p:nvPr>
            <p:ph type="body" idx="1"/>
          </p:nvPr>
        </p:nvSpPr>
        <p:spPr/>
        <p:txBody>
          <a:bodyPr/>
          <a:lstStyle/>
          <a:p>
            <a:r>
              <a:rPr lang="zh-CN" altLang="en-US"/>
              <a:t>人 </a:t>
            </a:r>
          </a:p>
          <a:p>
            <a:r>
              <a:rPr lang="zh-CN" altLang="en-US"/>
              <a:t>业务流程</a:t>
            </a:r>
          </a:p>
          <a:p>
            <a:r>
              <a:rPr lang="zh-CN" altLang="en-US"/>
              <a:t>技术</a:t>
            </a:r>
          </a:p>
          <a:p>
            <a:r>
              <a:rPr lang="zh-CN" altLang="en-US"/>
              <a:t>组织</a:t>
            </a:r>
          </a:p>
          <a:p>
            <a:r>
              <a:rPr lang="zh-CN" altLang="en-US"/>
              <a:t>集成 </a:t>
            </a:r>
          </a:p>
          <a:p>
            <a:endParaRPr lang="zh-CN" altLang="en-US"/>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a:t>IT</a:t>
            </a:r>
            <a:r>
              <a:rPr lang="zh-CN" altLang="en-US"/>
              <a:t>服务管理实施方法</a:t>
            </a:r>
          </a:p>
        </p:txBody>
      </p:sp>
      <p:sp>
        <p:nvSpPr>
          <p:cNvPr id="101379" name="Rectangle 3"/>
          <p:cNvSpPr>
            <a:spLocks noGrp="1" noChangeArrowheads="1"/>
          </p:cNvSpPr>
          <p:nvPr>
            <p:ph type="body" idx="1"/>
          </p:nvPr>
        </p:nvSpPr>
        <p:spPr/>
        <p:txBody>
          <a:bodyPr/>
          <a:lstStyle/>
          <a:p>
            <a:r>
              <a:rPr lang="zh-CN" altLang="en-US"/>
              <a:t>单流程法 </a:t>
            </a:r>
          </a:p>
          <a:p>
            <a:r>
              <a:rPr lang="zh-CN" altLang="en-US"/>
              <a:t>多流程法 </a:t>
            </a:r>
          </a:p>
          <a:p>
            <a:r>
              <a:rPr lang="zh-CN" altLang="en-US"/>
              <a:t>全流程法 </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IT</a:t>
            </a:r>
            <a:r>
              <a:rPr lang="zh-CN" altLang="en-US"/>
              <a:t>服务管理实施过程的阶段划分 </a:t>
            </a:r>
          </a:p>
        </p:txBody>
      </p:sp>
      <p:grpSp>
        <p:nvGrpSpPr>
          <p:cNvPr id="2" name="Group 4"/>
          <p:cNvGrpSpPr>
            <a:grpSpLocks/>
          </p:cNvGrpSpPr>
          <p:nvPr/>
        </p:nvGrpSpPr>
        <p:grpSpPr bwMode="auto">
          <a:xfrm>
            <a:off x="1116013" y="1268413"/>
            <a:ext cx="6551612" cy="5329237"/>
            <a:chOff x="3072" y="8904"/>
            <a:chExt cx="7470" cy="6108"/>
          </a:xfrm>
        </p:grpSpPr>
        <p:grpSp>
          <p:nvGrpSpPr>
            <p:cNvPr id="3" name="Group 5"/>
            <p:cNvGrpSpPr>
              <a:grpSpLocks/>
            </p:cNvGrpSpPr>
            <p:nvPr/>
          </p:nvGrpSpPr>
          <p:grpSpPr bwMode="auto">
            <a:xfrm>
              <a:off x="3072" y="9084"/>
              <a:ext cx="4395" cy="5928"/>
              <a:chOff x="1797" y="6744"/>
              <a:chExt cx="4395" cy="5928"/>
            </a:xfrm>
          </p:grpSpPr>
          <p:sp>
            <p:nvSpPr>
              <p:cNvPr id="102406" name="Rectangle 6"/>
              <p:cNvSpPr>
                <a:spLocks noChangeArrowheads="1"/>
              </p:cNvSpPr>
              <p:nvPr/>
            </p:nvSpPr>
            <p:spPr bwMode="auto">
              <a:xfrm>
                <a:off x="4302" y="6744"/>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确定远景目标</a:t>
                </a:r>
                <a:endParaRPr lang="zh-CN" altLang="en-US" sz="1600">
                  <a:solidFill>
                    <a:schemeClr val="accent1"/>
                  </a:solidFill>
                </a:endParaRPr>
              </a:p>
            </p:txBody>
          </p:sp>
          <p:sp>
            <p:nvSpPr>
              <p:cNvPr id="102407" name="Rectangle 7"/>
              <p:cNvSpPr>
                <a:spLocks noChangeArrowheads="1"/>
              </p:cNvSpPr>
              <p:nvPr/>
            </p:nvSpPr>
            <p:spPr bwMode="auto">
              <a:xfrm>
                <a:off x="4302" y="7773"/>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评估</a:t>
                </a:r>
                <a:endParaRPr lang="zh-CN" altLang="en-US" sz="1600">
                  <a:solidFill>
                    <a:schemeClr val="accent1"/>
                  </a:solidFill>
                </a:endParaRPr>
              </a:p>
            </p:txBody>
          </p:sp>
          <p:sp>
            <p:nvSpPr>
              <p:cNvPr id="102408" name="Rectangle 8"/>
              <p:cNvSpPr>
                <a:spLocks noChangeArrowheads="1"/>
              </p:cNvSpPr>
              <p:nvPr/>
            </p:nvSpPr>
            <p:spPr bwMode="auto">
              <a:xfrm>
                <a:off x="4302" y="8803"/>
                <a:ext cx="189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设计可测量</a:t>
                </a:r>
              </a:p>
              <a:p>
                <a:pPr algn="ctr"/>
                <a:r>
                  <a:rPr lang="zh-CN" altLang="en-US" sz="1600">
                    <a:solidFill>
                      <a:schemeClr val="accent1"/>
                    </a:solidFill>
                    <a:latin typeface="Times New Roman" pitchFamily="18" charset="0"/>
                  </a:rPr>
                  <a:t>的目标</a:t>
                </a:r>
                <a:endParaRPr lang="zh-CN" altLang="en-US" sz="1600">
                  <a:solidFill>
                    <a:schemeClr val="accent1"/>
                  </a:solidFill>
                </a:endParaRPr>
              </a:p>
            </p:txBody>
          </p:sp>
          <p:sp>
            <p:nvSpPr>
              <p:cNvPr id="102409" name="Rectangle 9"/>
              <p:cNvSpPr>
                <a:spLocks noChangeArrowheads="1"/>
              </p:cNvSpPr>
              <p:nvPr/>
            </p:nvSpPr>
            <p:spPr bwMode="auto">
              <a:xfrm>
                <a:off x="4302" y="10144"/>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规划</a:t>
                </a:r>
                <a:endParaRPr lang="zh-CN" altLang="en-US" sz="1600">
                  <a:solidFill>
                    <a:schemeClr val="accent1"/>
                  </a:solidFill>
                </a:endParaRPr>
              </a:p>
            </p:txBody>
          </p:sp>
          <p:sp>
            <p:nvSpPr>
              <p:cNvPr id="102410" name="Rectangle 10"/>
              <p:cNvSpPr>
                <a:spLocks noChangeArrowheads="1"/>
              </p:cNvSpPr>
              <p:nvPr/>
            </p:nvSpPr>
            <p:spPr bwMode="auto">
              <a:xfrm>
                <a:off x="4302" y="11174"/>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实施</a:t>
                </a:r>
                <a:endParaRPr lang="zh-CN" altLang="en-US" sz="1600">
                  <a:solidFill>
                    <a:schemeClr val="accent1"/>
                  </a:solidFill>
                </a:endParaRPr>
              </a:p>
            </p:txBody>
          </p:sp>
          <p:sp>
            <p:nvSpPr>
              <p:cNvPr id="102411" name="Rectangle 11"/>
              <p:cNvSpPr>
                <a:spLocks noChangeArrowheads="1"/>
              </p:cNvSpPr>
              <p:nvPr/>
            </p:nvSpPr>
            <p:spPr bwMode="auto">
              <a:xfrm>
                <a:off x="4302" y="12204"/>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后评审</a:t>
                </a:r>
                <a:endParaRPr lang="zh-CN" altLang="en-US" sz="1600">
                  <a:solidFill>
                    <a:schemeClr val="accent1"/>
                  </a:solidFill>
                </a:endParaRPr>
              </a:p>
            </p:txBody>
          </p:sp>
          <p:sp>
            <p:nvSpPr>
              <p:cNvPr id="102412" name="AutoShape 12"/>
              <p:cNvSpPr>
                <a:spLocks noChangeArrowheads="1"/>
              </p:cNvSpPr>
              <p:nvPr/>
            </p:nvSpPr>
            <p:spPr bwMode="auto">
              <a:xfrm>
                <a:off x="5142" y="7212"/>
                <a:ext cx="210" cy="550"/>
              </a:xfrm>
              <a:prstGeom prst="downArrow">
                <a:avLst>
                  <a:gd name="adj1" fmla="val 50000"/>
                  <a:gd name="adj2" fmla="val 65476"/>
                </a:avLst>
              </a:prstGeom>
              <a:solidFill>
                <a:srgbClr val="FFFFFF"/>
              </a:solidFill>
              <a:ln w="9525">
                <a:solidFill>
                  <a:srgbClr val="FFFF00"/>
                </a:solidFill>
                <a:miter lim="800000"/>
                <a:headEnd/>
                <a:tailEnd/>
              </a:ln>
              <a:effectLst/>
            </p:spPr>
            <p:txBody>
              <a:bodyPr/>
              <a:lstStyle/>
              <a:p>
                <a:endParaRPr lang="zh-CN" altLang="en-US"/>
              </a:p>
            </p:txBody>
          </p:sp>
          <p:sp>
            <p:nvSpPr>
              <p:cNvPr id="102413" name="AutoShape 13"/>
              <p:cNvSpPr>
                <a:spLocks noChangeArrowheads="1"/>
              </p:cNvSpPr>
              <p:nvPr/>
            </p:nvSpPr>
            <p:spPr bwMode="auto">
              <a:xfrm>
                <a:off x="5142" y="8253"/>
                <a:ext cx="210" cy="550"/>
              </a:xfrm>
              <a:prstGeom prst="downArrow">
                <a:avLst>
                  <a:gd name="adj1" fmla="val 50000"/>
                  <a:gd name="adj2" fmla="val 65476"/>
                </a:avLst>
              </a:prstGeom>
              <a:solidFill>
                <a:srgbClr val="FFFFFF"/>
              </a:solidFill>
              <a:ln w="9525">
                <a:solidFill>
                  <a:srgbClr val="FFFF00"/>
                </a:solidFill>
                <a:miter lim="800000"/>
                <a:headEnd/>
                <a:tailEnd/>
              </a:ln>
              <a:effectLst/>
            </p:spPr>
            <p:txBody>
              <a:bodyPr/>
              <a:lstStyle/>
              <a:p>
                <a:endParaRPr lang="zh-CN" altLang="en-US"/>
              </a:p>
            </p:txBody>
          </p:sp>
          <p:sp>
            <p:nvSpPr>
              <p:cNvPr id="102414" name="AutoShape 14"/>
              <p:cNvSpPr>
                <a:spLocks noChangeArrowheads="1"/>
              </p:cNvSpPr>
              <p:nvPr/>
            </p:nvSpPr>
            <p:spPr bwMode="auto">
              <a:xfrm>
                <a:off x="5142" y="9590"/>
                <a:ext cx="210" cy="550"/>
              </a:xfrm>
              <a:prstGeom prst="downArrow">
                <a:avLst>
                  <a:gd name="adj1" fmla="val 50000"/>
                  <a:gd name="adj2" fmla="val 65476"/>
                </a:avLst>
              </a:prstGeom>
              <a:solidFill>
                <a:srgbClr val="FFFFFF"/>
              </a:solidFill>
              <a:ln w="9525">
                <a:solidFill>
                  <a:srgbClr val="FFFF00"/>
                </a:solidFill>
                <a:miter lim="800000"/>
                <a:headEnd/>
                <a:tailEnd/>
              </a:ln>
              <a:effectLst/>
            </p:spPr>
            <p:txBody>
              <a:bodyPr/>
              <a:lstStyle/>
              <a:p>
                <a:endParaRPr lang="zh-CN" altLang="en-US"/>
              </a:p>
            </p:txBody>
          </p:sp>
          <p:sp>
            <p:nvSpPr>
              <p:cNvPr id="102415" name="AutoShape 15"/>
              <p:cNvSpPr>
                <a:spLocks noChangeArrowheads="1"/>
              </p:cNvSpPr>
              <p:nvPr/>
            </p:nvSpPr>
            <p:spPr bwMode="auto">
              <a:xfrm>
                <a:off x="5142" y="10598"/>
                <a:ext cx="210" cy="550"/>
              </a:xfrm>
              <a:prstGeom prst="downArrow">
                <a:avLst>
                  <a:gd name="adj1" fmla="val 50000"/>
                  <a:gd name="adj2" fmla="val 65476"/>
                </a:avLst>
              </a:prstGeom>
              <a:solidFill>
                <a:srgbClr val="FFFFFF"/>
              </a:solidFill>
              <a:ln w="9525">
                <a:solidFill>
                  <a:srgbClr val="FFFF00"/>
                </a:solidFill>
                <a:miter lim="800000"/>
                <a:headEnd/>
                <a:tailEnd/>
              </a:ln>
              <a:effectLst/>
            </p:spPr>
            <p:txBody>
              <a:bodyPr/>
              <a:lstStyle/>
              <a:p>
                <a:endParaRPr lang="zh-CN" altLang="en-US"/>
              </a:p>
            </p:txBody>
          </p:sp>
          <p:sp>
            <p:nvSpPr>
              <p:cNvPr id="102416" name="AutoShape 16"/>
              <p:cNvSpPr>
                <a:spLocks noChangeArrowheads="1"/>
              </p:cNvSpPr>
              <p:nvPr/>
            </p:nvSpPr>
            <p:spPr bwMode="auto">
              <a:xfrm>
                <a:off x="5142" y="11654"/>
                <a:ext cx="210" cy="550"/>
              </a:xfrm>
              <a:prstGeom prst="downArrow">
                <a:avLst>
                  <a:gd name="adj1" fmla="val 50000"/>
                  <a:gd name="adj2" fmla="val 65476"/>
                </a:avLst>
              </a:prstGeom>
              <a:solidFill>
                <a:srgbClr val="FFFFFF"/>
              </a:solidFill>
              <a:ln w="9525">
                <a:solidFill>
                  <a:srgbClr val="FFFF00"/>
                </a:solidFill>
                <a:miter lim="800000"/>
                <a:headEnd/>
                <a:tailEnd/>
              </a:ln>
              <a:effectLst/>
            </p:spPr>
            <p:txBody>
              <a:bodyPr/>
              <a:lstStyle/>
              <a:p>
                <a:endParaRPr lang="zh-CN" altLang="en-US"/>
              </a:p>
            </p:txBody>
          </p:sp>
          <p:sp>
            <p:nvSpPr>
              <p:cNvPr id="102417" name="Rectangle 17"/>
              <p:cNvSpPr>
                <a:spLocks noChangeArrowheads="1"/>
              </p:cNvSpPr>
              <p:nvPr/>
            </p:nvSpPr>
            <p:spPr bwMode="auto">
              <a:xfrm>
                <a:off x="1797" y="9552"/>
                <a:ext cx="189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持续改进</a:t>
                </a:r>
                <a:endParaRPr lang="zh-CN" altLang="en-US" sz="1600">
                  <a:solidFill>
                    <a:schemeClr val="accent1"/>
                  </a:solidFill>
                </a:endParaRPr>
              </a:p>
            </p:txBody>
          </p:sp>
          <p:sp>
            <p:nvSpPr>
              <p:cNvPr id="102418" name="Line 18"/>
              <p:cNvSpPr>
                <a:spLocks noChangeShapeType="1"/>
              </p:cNvSpPr>
              <p:nvPr/>
            </p:nvSpPr>
            <p:spPr bwMode="auto">
              <a:xfrm flipH="1">
                <a:off x="2742" y="12441"/>
                <a:ext cx="1545" cy="0"/>
              </a:xfrm>
              <a:prstGeom prst="line">
                <a:avLst/>
              </a:prstGeom>
              <a:noFill/>
              <a:ln w="9525">
                <a:solidFill>
                  <a:srgbClr val="FFFF00"/>
                </a:solidFill>
                <a:round/>
                <a:headEnd/>
                <a:tailEnd/>
              </a:ln>
              <a:effectLst/>
            </p:spPr>
            <p:txBody>
              <a:bodyPr/>
              <a:lstStyle/>
              <a:p>
                <a:endParaRPr lang="zh-CN" altLang="en-US"/>
              </a:p>
            </p:txBody>
          </p:sp>
          <p:sp>
            <p:nvSpPr>
              <p:cNvPr id="102419" name="Line 19"/>
              <p:cNvSpPr>
                <a:spLocks noChangeShapeType="1"/>
              </p:cNvSpPr>
              <p:nvPr/>
            </p:nvSpPr>
            <p:spPr bwMode="auto">
              <a:xfrm>
                <a:off x="2742" y="10020"/>
                <a:ext cx="0" cy="2415"/>
              </a:xfrm>
              <a:prstGeom prst="line">
                <a:avLst/>
              </a:prstGeom>
              <a:noFill/>
              <a:ln w="9525">
                <a:solidFill>
                  <a:srgbClr val="FFFF00"/>
                </a:solidFill>
                <a:round/>
                <a:headEnd type="triangle" w="med" len="med"/>
                <a:tailEnd/>
              </a:ln>
              <a:effectLst/>
            </p:spPr>
            <p:txBody>
              <a:bodyPr/>
              <a:lstStyle/>
              <a:p>
                <a:endParaRPr lang="zh-CN" altLang="en-US"/>
              </a:p>
            </p:txBody>
          </p:sp>
          <p:sp>
            <p:nvSpPr>
              <p:cNvPr id="102420" name="Line 20"/>
              <p:cNvSpPr>
                <a:spLocks noChangeShapeType="1"/>
              </p:cNvSpPr>
              <p:nvPr/>
            </p:nvSpPr>
            <p:spPr bwMode="auto">
              <a:xfrm>
                <a:off x="2742" y="6960"/>
                <a:ext cx="0" cy="2608"/>
              </a:xfrm>
              <a:prstGeom prst="line">
                <a:avLst/>
              </a:prstGeom>
              <a:noFill/>
              <a:ln w="9525">
                <a:solidFill>
                  <a:srgbClr val="FFFF00"/>
                </a:solidFill>
                <a:round/>
                <a:headEnd type="triangle" w="med" len="med"/>
                <a:tailEnd/>
              </a:ln>
              <a:effectLst/>
            </p:spPr>
            <p:txBody>
              <a:bodyPr/>
              <a:lstStyle/>
              <a:p>
                <a:endParaRPr lang="zh-CN" altLang="en-US"/>
              </a:p>
            </p:txBody>
          </p:sp>
          <p:sp>
            <p:nvSpPr>
              <p:cNvPr id="102421" name="Line 21"/>
              <p:cNvSpPr>
                <a:spLocks noChangeShapeType="1"/>
              </p:cNvSpPr>
              <p:nvPr/>
            </p:nvSpPr>
            <p:spPr bwMode="auto">
              <a:xfrm flipH="1">
                <a:off x="2742" y="6960"/>
                <a:ext cx="1545" cy="0"/>
              </a:xfrm>
              <a:prstGeom prst="line">
                <a:avLst/>
              </a:prstGeom>
              <a:noFill/>
              <a:ln w="9525">
                <a:solidFill>
                  <a:srgbClr val="FFFF00"/>
                </a:solidFill>
                <a:round/>
                <a:headEnd/>
                <a:tailEnd/>
              </a:ln>
              <a:effectLst/>
            </p:spPr>
            <p:txBody>
              <a:bodyPr/>
              <a:lstStyle/>
              <a:p>
                <a:endParaRPr lang="zh-CN" altLang="en-US"/>
              </a:p>
            </p:txBody>
          </p:sp>
        </p:grpSp>
        <p:sp>
          <p:nvSpPr>
            <p:cNvPr id="102422" name="AutoShape 22"/>
            <p:cNvSpPr>
              <a:spLocks/>
            </p:cNvSpPr>
            <p:nvPr/>
          </p:nvSpPr>
          <p:spPr bwMode="auto">
            <a:xfrm>
              <a:off x="8112" y="8904"/>
              <a:ext cx="2400" cy="1116"/>
            </a:xfrm>
            <a:prstGeom prst="borderCallout2">
              <a:avLst>
                <a:gd name="adj1" fmla="val 16130"/>
                <a:gd name="adj2" fmla="val -5000"/>
                <a:gd name="adj3" fmla="val 16130"/>
                <a:gd name="adj4" fmla="val -15875"/>
                <a:gd name="adj5" fmla="val 44088"/>
                <a:gd name="adj6" fmla="val -26875"/>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定义企业未来需要的</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技术和迫切需要提供的服务水平</a:t>
              </a:r>
              <a:endParaRPr lang="zh-CN" altLang="en-US" sz="1600">
                <a:solidFill>
                  <a:schemeClr val="accent1"/>
                </a:solidFill>
              </a:endParaRPr>
            </a:p>
          </p:txBody>
        </p:sp>
        <p:sp>
          <p:nvSpPr>
            <p:cNvPr id="102423" name="AutoShape 23"/>
            <p:cNvSpPr>
              <a:spLocks/>
            </p:cNvSpPr>
            <p:nvPr/>
          </p:nvSpPr>
          <p:spPr bwMode="auto">
            <a:xfrm>
              <a:off x="8112" y="10293"/>
              <a:ext cx="2400" cy="1116"/>
            </a:xfrm>
            <a:prstGeom prst="borderCallout2">
              <a:avLst>
                <a:gd name="adj1" fmla="val 16130"/>
                <a:gd name="adj2" fmla="val -5000"/>
                <a:gd name="adj3" fmla="val 16130"/>
                <a:gd name="adj4" fmla="val -15583"/>
                <a:gd name="adj5" fmla="val -1611"/>
                <a:gd name="adj6" fmla="val -2625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识别、定义并评估企业当前的</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基础设施、业务流程和服务</a:t>
              </a:r>
              <a:endParaRPr lang="zh-CN" altLang="en-US" sz="1600">
                <a:solidFill>
                  <a:schemeClr val="accent1"/>
                </a:solidFill>
              </a:endParaRPr>
            </a:p>
          </p:txBody>
        </p:sp>
        <p:sp>
          <p:nvSpPr>
            <p:cNvPr id="102424" name="AutoShape 24"/>
            <p:cNvSpPr>
              <a:spLocks/>
            </p:cNvSpPr>
            <p:nvPr/>
          </p:nvSpPr>
          <p:spPr bwMode="auto">
            <a:xfrm>
              <a:off x="8127" y="11592"/>
              <a:ext cx="2400" cy="1473"/>
            </a:xfrm>
            <a:prstGeom prst="borderCallout2">
              <a:avLst>
                <a:gd name="adj1" fmla="val 12222"/>
                <a:gd name="adj2" fmla="val -5000"/>
                <a:gd name="adj3" fmla="val 12222"/>
                <a:gd name="adj4" fmla="val -11833"/>
                <a:gd name="adj5" fmla="val 36051"/>
                <a:gd name="adj6" fmla="val -1875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根据当前状态和未来期望状态，描绘出从当前的状态到未来需要实现状态的“路线图”</a:t>
              </a:r>
              <a:endParaRPr lang="zh-CN" altLang="en-US" sz="1600">
                <a:solidFill>
                  <a:schemeClr val="accent1"/>
                </a:solidFill>
              </a:endParaRPr>
            </a:p>
          </p:txBody>
        </p:sp>
        <p:sp>
          <p:nvSpPr>
            <p:cNvPr id="102425" name="AutoShape 25"/>
            <p:cNvSpPr>
              <a:spLocks/>
            </p:cNvSpPr>
            <p:nvPr/>
          </p:nvSpPr>
          <p:spPr bwMode="auto">
            <a:xfrm>
              <a:off x="8142" y="13170"/>
              <a:ext cx="2400" cy="1116"/>
            </a:xfrm>
            <a:prstGeom prst="borderCallout2">
              <a:avLst>
                <a:gd name="adj1" fmla="val 16130"/>
                <a:gd name="adj2" fmla="val -5000"/>
                <a:gd name="adj3" fmla="val 16130"/>
                <a:gd name="adj4" fmla="val -16208"/>
                <a:gd name="adj5" fmla="val 52153"/>
                <a:gd name="adj6" fmla="val -27500"/>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“路线图”上每一步应该如何进行，具体如何走。</a:t>
              </a:r>
              <a:endParaRPr lang="zh-CN" altLang="en-US" sz="1600">
                <a:solidFill>
                  <a:schemeClr val="accent1"/>
                </a:solidFill>
              </a:endParaRPr>
            </a:p>
          </p:txBody>
        </p:sp>
        <p:sp>
          <p:nvSpPr>
            <p:cNvPr id="102426" name="AutoShape 26"/>
            <p:cNvSpPr>
              <a:spLocks/>
            </p:cNvSpPr>
            <p:nvPr/>
          </p:nvSpPr>
          <p:spPr bwMode="auto">
            <a:xfrm>
              <a:off x="7467" y="11580"/>
              <a:ext cx="210" cy="1092"/>
            </a:xfrm>
            <a:prstGeom prst="rightBrace">
              <a:avLst>
                <a:gd name="adj1" fmla="val 43333"/>
                <a:gd name="adj2" fmla="val 50000"/>
              </a:avLst>
            </a:prstGeom>
            <a:noFill/>
            <a:ln w="9525">
              <a:solidFill>
                <a:srgbClr val="FFFF00"/>
              </a:solidFill>
              <a:round/>
              <a:headEnd/>
              <a:tailEnd/>
            </a:ln>
            <a:effectLst/>
          </p:spPr>
          <p:txBody>
            <a:bodyPr/>
            <a:lstStyle/>
            <a:p>
              <a:endParaRPr lang="zh-CN" altLang="en-US"/>
            </a:p>
          </p:txBody>
        </p:sp>
      </p:gr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55613" y="273050"/>
            <a:ext cx="2287587" cy="2241550"/>
          </a:xfrm>
        </p:spPr>
        <p:txBody>
          <a:bodyPr/>
          <a:lstStyle/>
          <a:p>
            <a:r>
              <a:rPr lang="zh-CN" altLang="en-US" sz="3600">
                <a:latin typeface="Times New Roman" pitchFamily="18" charset="0"/>
              </a:rPr>
              <a:t>服务管理干系人期望服务管理利益</a:t>
            </a:r>
            <a:r>
              <a:rPr lang="zh-CN" altLang="en-US"/>
              <a:t> </a:t>
            </a:r>
          </a:p>
        </p:txBody>
      </p:sp>
      <p:grpSp>
        <p:nvGrpSpPr>
          <p:cNvPr id="2" name="Group 66"/>
          <p:cNvGrpSpPr>
            <a:grpSpLocks/>
          </p:cNvGrpSpPr>
          <p:nvPr/>
        </p:nvGrpSpPr>
        <p:grpSpPr bwMode="auto">
          <a:xfrm>
            <a:off x="3352800" y="228600"/>
            <a:ext cx="5083175" cy="6415088"/>
            <a:chOff x="-3" y="-3"/>
            <a:chExt cx="3202" cy="4041"/>
          </a:xfrm>
        </p:grpSpPr>
        <p:grpSp>
          <p:nvGrpSpPr>
            <p:cNvPr id="3" name="Group 64"/>
            <p:cNvGrpSpPr>
              <a:grpSpLocks/>
            </p:cNvGrpSpPr>
            <p:nvPr/>
          </p:nvGrpSpPr>
          <p:grpSpPr bwMode="auto">
            <a:xfrm>
              <a:off x="0" y="0"/>
              <a:ext cx="3196" cy="4035"/>
              <a:chOff x="0" y="0"/>
              <a:chExt cx="3196" cy="4035"/>
            </a:xfrm>
          </p:grpSpPr>
          <p:grpSp>
            <p:nvGrpSpPr>
              <p:cNvPr id="4" name="Group 25"/>
              <p:cNvGrpSpPr>
                <a:grpSpLocks/>
              </p:cNvGrpSpPr>
              <p:nvPr/>
            </p:nvGrpSpPr>
            <p:grpSpPr bwMode="auto">
              <a:xfrm>
                <a:off x="0" y="0"/>
                <a:ext cx="884" cy="346"/>
                <a:chOff x="0" y="0"/>
                <a:chExt cx="884" cy="346"/>
              </a:xfrm>
            </p:grpSpPr>
            <p:sp>
              <p:nvSpPr>
                <p:cNvPr id="105476" name="Rectangle 4"/>
                <p:cNvSpPr>
                  <a:spLocks noChangeArrowheads="1"/>
                </p:cNvSpPr>
                <p:nvPr/>
              </p:nvSpPr>
              <p:spPr bwMode="auto">
                <a:xfrm>
                  <a:off x="43" y="0"/>
                  <a:ext cx="798" cy="346"/>
                </a:xfrm>
                <a:prstGeom prst="rect">
                  <a:avLst/>
                </a:prstGeom>
                <a:noFill/>
                <a:ln w="9525">
                  <a:noFill/>
                  <a:miter lim="800000"/>
                  <a:headEnd/>
                  <a:tailEnd/>
                </a:ln>
                <a:effectLst/>
              </p:spPr>
              <p:txBody>
                <a:bodyPr/>
                <a:lstStyle/>
                <a:p>
                  <a:pPr algn="ctr"/>
                  <a:r>
                    <a:rPr lang="zh-CN" altLang="en-US" sz="1400">
                      <a:solidFill>
                        <a:schemeClr val="accent1"/>
                      </a:solidFill>
                      <a:latin typeface="Times New Roman" pitchFamily="18" charset="0"/>
                    </a:rPr>
                    <a:t>干系人</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400">
                    <a:solidFill>
                      <a:schemeClr val="accent1"/>
                    </a:solidFill>
                  </a:endParaRPr>
                </a:p>
              </p:txBody>
            </p:sp>
            <p:sp>
              <p:nvSpPr>
                <p:cNvPr id="105496" name="Rectangle 24"/>
                <p:cNvSpPr>
                  <a:spLocks noChangeArrowheads="1"/>
                </p:cNvSpPr>
                <p:nvPr/>
              </p:nvSpPr>
              <p:spPr bwMode="auto">
                <a:xfrm>
                  <a:off x="0" y="0"/>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27"/>
              <p:cNvGrpSpPr>
                <a:grpSpLocks/>
              </p:cNvGrpSpPr>
              <p:nvPr/>
            </p:nvGrpSpPr>
            <p:grpSpPr bwMode="auto">
              <a:xfrm>
                <a:off x="884" y="0"/>
                <a:ext cx="2312" cy="346"/>
                <a:chOff x="884" y="0"/>
                <a:chExt cx="2312" cy="346"/>
              </a:xfrm>
            </p:grpSpPr>
            <p:sp>
              <p:nvSpPr>
                <p:cNvPr id="105477" name="Rectangle 5"/>
                <p:cNvSpPr>
                  <a:spLocks noChangeArrowheads="1"/>
                </p:cNvSpPr>
                <p:nvPr/>
              </p:nvSpPr>
              <p:spPr bwMode="auto">
                <a:xfrm>
                  <a:off x="927" y="0"/>
                  <a:ext cx="2226" cy="346"/>
                </a:xfrm>
                <a:prstGeom prst="rect">
                  <a:avLst/>
                </a:prstGeom>
                <a:noFill/>
                <a:ln w="9525">
                  <a:noFill/>
                  <a:miter lim="800000"/>
                  <a:headEnd/>
                  <a:tailEnd/>
                </a:ln>
                <a:effectLst/>
              </p:spPr>
              <p:txBody>
                <a:bodyPr/>
                <a:lstStyle/>
                <a:p>
                  <a:pPr algn="ctr"/>
                  <a:r>
                    <a:rPr lang="zh-CN" altLang="en-US" sz="1400">
                      <a:solidFill>
                        <a:schemeClr val="accent1"/>
                      </a:solidFill>
                      <a:latin typeface="Times New Roman" pitchFamily="18" charset="0"/>
                    </a:rPr>
                    <a:t>期望服务管理利益</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400">
                    <a:solidFill>
                      <a:schemeClr val="accent1"/>
                    </a:solidFill>
                  </a:endParaRPr>
                </a:p>
              </p:txBody>
            </p:sp>
            <p:sp>
              <p:nvSpPr>
                <p:cNvPr id="105498" name="Rectangle 26"/>
                <p:cNvSpPr>
                  <a:spLocks noChangeArrowheads="1"/>
                </p:cNvSpPr>
                <p:nvPr/>
              </p:nvSpPr>
              <p:spPr bwMode="auto">
                <a:xfrm>
                  <a:off x="884" y="0"/>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29"/>
              <p:cNvGrpSpPr>
                <a:grpSpLocks/>
              </p:cNvGrpSpPr>
              <p:nvPr/>
            </p:nvGrpSpPr>
            <p:grpSpPr bwMode="auto">
              <a:xfrm>
                <a:off x="0" y="346"/>
                <a:ext cx="884" cy="691"/>
                <a:chOff x="0" y="346"/>
                <a:chExt cx="884" cy="691"/>
              </a:xfrm>
            </p:grpSpPr>
            <p:sp>
              <p:nvSpPr>
                <p:cNvPr id="105478" name="Rectangle 6"/>
                <p:cNvSpPr>
                  <a:spLocks noChangeArrowheads="1"/>
                </p:cNvSpPr>
                <p:nvPr/>
              </p:nvSpPr>
              <p:spPr bwMode="auto">
                <a:xfrm>
                  <a:off x="43" y="346"/>
                  <a:ext cx="798" cy="691"/>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业务发起人</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00" name="Rectangle 28"/>
                <p:cNvSpPr>
                  <a:spLocks noChangeArrowheads="1"/>
                </p:cNvSpPr>
                <p:nvPr/>
              </p:nvSpPr>
              <p:spPr bwMode="auto">
                <a:xfrm>
                  <a:off x="0" y="346"/>
                  <a:ext cx="884" cy="691"/>
                </a:xfrm>
                <a:prstGeom prst="rect">
                  <a:avLst/>
                </a:prstGeom>
                <a:noFill/>
                <a:ln w="7">
                  <a:solidFill>
                    <a:srgbClr val="A0A0A0"/>
                  </a:solidFill>
                  <a:miter lim="800000"/>
                  <a:headEnd/>
                  <a:tailEnd/>
                </a:ln>
                <a:effectLst/>
              </p:spPr>
              <p:txBody>
                <a:bodyPr/>
                <a:lstStyle/>
                <a:p>
                  <a:endParaRPr lang="zh-CN" altLang="en-US"/>
                </a:p>
              </p:txBody>
            </p:sp>
          </p:grpSp>
          <p:grpSp>
            <p:nvGrpSpPr>
              <p:cNvPr id="7" name="Group 31"/>
              <p:cNvGrpSpPr>
                <a:grpSpLocks/>
              </p:cNvGrpSpPr>
              <p:nvPr/>
            </p:nvGrpSpPr>
            <p:grpSpPr bwMode="auto">
              <a:xfrm>
                <a:off x="884" y="346"/>
                <a:ext cx="2312" cy="691"/>
                <a:chOff x="884" y="346"/>
                <a:chExt cx="2312" cy="691"/>
              </a:xfrm>
            </p:grpSpPr>
            <p:sp>
              <p:nvSpPr>
                <p:cNvPr id="105479" name="Rectangle 7"/>
                <p:cNvSpPr>
                  <a:spLocks noChangeArrowheads="1"/>
                </p:cNvSpPr>
                <p:nvPr/>
              </p:nvSpPr>
              <p:spPr bwMode="auto">
                <a:xfrm>
                  <a:off x="927" y="346"/>
                  <a:ext cx="2226" cy="691"/>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符合市场成本</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400">
                      <a:solidFill>
                        <a:schemeClr val="accent1"/>
                      </a:solidFill>
                      <a:latin typeface="Times New Roman" pitchFamily="18" charset="0"/>
                    </a:rPr>
                    <a:t>减少实施</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项目的时间</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400">
                      <a:solidFill>
                        <a:schemeClr val="accent1"/>
                      </a:solidFill>
                      <a:latin typeface="Times New Roman" pitchFamily="18" charset="0"/>
                    </a:rPr>
                    <a:t>增加</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的可用性</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400">
                      <a:solidFill>
                        <a:schemeClr val="accent1"/>
                      </a:solidFill>
                      <a:latin typeface="Times New Roman" pitchFamily="18" charset="0"/>
                    </a:rPr>
                    <a:t>从业务的角度定义服务水平</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02" name="Rectangle 30"/>
                <p:cNvSpPr>
                  <a:spLocks noChangeArrowheads="1"/>
                </p:cNvSpPr>
                <p:nvPr/>
              </p:nvSpPr>
              <p:spPr bwMode="auto">
                <a:xfrm>
                  <a:off x="884" y="346"/>
                  <a:ext cx="2312" cy="691"/>
                </a:xfrm>
                <a:prstGeom prst="rect">
                  <a:avLst/>
                </a:prstGeom>
                <a:noFill/>
                <a:ln w="7">
                  <a:solidFill>
                    <a:srgbClr val="A0A0A0"/>
                  </a:solidFill>
                  <a:miter lim="800000"/>
                  <a:headEnd/>
                  <a:tailEnd/>
                </a:ln>
                <a:effectLst/>
              </p:spPr>
              <p:txBody>
                <a:bodyPr/>
                <a:lstStyle/>
                <a:p>
                  <a:endParaRPr lang="zh-CN" altLang="en-US"/>
                </a:p>
              </p:txBody>
            </p:sp>
          </p:grpSp>
          <p:grpSp>
            <p:nvGrpSpPr>
              <p:cNvPr id="8" name="Group 33"/>
              <p:cNvGrpSpPr>
                <a:grpSpLocks/>
              </p:cNvGrpSpPr>
              <p:nvPr/>
            </p:nvGrpSpPr>
            <p:grpSpPr bwMode="auto">
              <a:xfrm>
                <a:off x="0" y="1037"/>
                <a:ext cx="884" cy="346"/>
                <a:chOff x="0" y="1037"/>
                <a:chExt cx="884" cy="346"/>
              </a:xfrm>
            </p:grpSpPr>
            <p:sp>
              <p:nvSpPr>
                <p:cNvPr id="105480" name="Rectangle 8"/>
                <p:cNvSpPr>
                  <a:spLocks noChangeArrowheads="1"/>
                </p:cNvSpPr>
                <p:nvPr/>
              </p:nvSpPr>
              <p:spPr bwMode="auto">
                <a:xfrm>
                  <a:off x="43" y="1037"/>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客户</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04" name="Rectangle 32"/>
                <p:cNvSpPr>
                  <a:spLocks noChangeArrowheads="1"/>
                </p:cNvSpPr>
                <p:nvPr/>
              </p:nvSpPr>
              <p:spPr bwMode="auto">
                <a:xfrm>
                  <a:off x="0" y="1037"/>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9" name="Group 35"/>
              <p:cNvGrpSpPr>
                <a:grpSpLocks/>
              </p:cNvGrpSpPr>
              <p:nvPr/>
            </p:nvGrpSpPr>
            <p:grpSpPr bwMode="auto">
              <a:xfrm>
                <a:off x="884" y="1037"/>
                <a:ext cx="2312" cy="346"/>
                <a:chOff x="884" y="1037"/>
                <a:chExt cx="2312" cy="346"/>
              </a:xfrm>
            </p:grpSpPr>
            <p:sp>
              <p:nvSpPr>
                <p:cNvPr id="105481" name="Rectangle 9"/>
                <p:cNvSpPr>
                  <a:spLocks noChangeArrowheads="1"/>
                </p:cNvSpPr>
                <p:nvPr/>
              </p:nvSpPr>
              <p:spPr bwMode="auto">
                <a:xfrm>
                  <a:off x="927" y="1037"/>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增加</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的可靠性与可用性</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06" name="Rectangle 34"/>
                <p:cNvSpPr>
                  <a:spLocks noChangeArrowheads="1"/>
                </p:cNvSpPr>
                <p:nvPr/>
              </p:nvSpPr>
              <p:spPr bwMode="auto">
                <a:xfrm>
                  <a:off x="884" y="1037"/>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7"/>
              <p:cNvGrpSpPr>
                <a:grpSpLocks/>
              </p:cNvGrpSpPr>
              <p:nvPr/>
            </p:nvGrpSpPr>
            <p:grpSpPr bwMode="auto">
              <a:xfrm>
                <a:off x="0" y="1383"/>
                <a:ext cx="884" cy="346"/>
                <a:chOff x="0" y="1383"/>
                <a:chExt cx="884" cy="346"/>
              </a:xfrm>
            </p:grpSpPr>
            <p:sp>
              <p:nvSpPr>
                <p:cNvPr id="105482" name="Rectangle 10"/>
                <p:cNvSpPr>
                  <a:spLocks noChangeArrowheads="1"/>
                </p:cNvSpPr>
                <p:nvPr/>
              </p:nvSpPr>
              <p:spPr bwMode="auto">
                <a:xfrm>
                  <a:off x="43" y="1383"/>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用户</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08" name="Rectangle 36"/>
                <p:cNvSpPr>
                  <a:spLocks noChangeArrowheads="1"/>
                </p:cNvSpPr>
                <p:nvPr/>
              </p:nvSpPr>
              <p:spPr bwMode="auto">
                <a:xfrm>
                  <a:off x="0" y="1383"/>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9"/>
              <p:cNvGrpSpPr>
                <a:grpSpLocks/>
              </p:cNvGrpSpPr>
              <p:nvPr/>
            </p:nvGrpSpPr>
            <p:grpSpPr bwMode="auto">
              <a:xfrm>
                <a:off x="884" y="1383"/>
                <a:ext cx="2312" cy="346"/>
                <a:chOff x="884" y="1383"/>
                <a:chExt cx="2312" cy="346"/>
              </a:xfrm>
            </p:grpSpPr>
            <p:sp>
              <p:nvSpPr>
                <p:cNvPr id="105483" name="Rectangle 11"/>
                <p:cNvSpPr>
                  <a:spLocks noChangeArrowheads="1"/>
                </p:cNvSpPr>
                <p:nvPr/>
              </p:nvSpPr>
              <p:spPr bwMode="auto">
                <a:xfrm>
                  <a:off x="927" y="1383"/>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保持并提高客户满意度</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10" name="Rectangle 38"/>
                <p:cNvSpPr>
                  <a:spLocks noChangeArrowheads="1"/>
                </p:cNvSpPr>
                <p:nvPr/>
              </p:nvSpPr>
              <p:spPr bwMode="auto">
                <a:xfrm>
                  <a:off x="884" y="1383"/>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41"/>
              <p:cNvGrpSpPr>
                <a:grpSpLocks/>
              </p:cNvGrpSpPr>
              <p:nvPr/>
            </p:nvGrpSpPr>
            <p:grpSpPr bwMode="auto">
              <a:xfrm>
                <a:off x="0" y="1729"/>
                <a:ext cx="884" cy="346"/>
                <a:chOff x="0" y="1729"/>
                <a:chExt cx="884" cy="346"/>
              </a:xfrm>
            </p:grpSpPr>
            <p:sp>
              <p:nvSpPr>
                <p:cNvPr id="105484" name="Rectangle 12"/>
                <p:cNvSpPr>
                  <a:spLocks noChangeArrowheads="1"/>
                </p:cNvSpPr>
                <p:nvPr/>
              </p:nvSpPr>
              <p:spPr bwMode="auto">
                <a:xfrm>
                  <a:off x="43" y="1729"/>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员工</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12" name="Rectangle 40"/>
                <p:cNvSpPr>
                  <a:spLocks noChangeArrowheads="1"/>
                </p:cNvSpPr>
                <p:nvPr/>
              </p:nvSpPr>
              <p:spPr bwMode="auto">
                <a:xfrm>
                  <a:off x="0" y="1729"/>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3"/>
              <p:cNvGrpSpPr>
                <a:grpSpLocks/>
              </p:cNvGrpSpPr>
              <p:nvPr/>
            </p:nvGrpSpPr>
            <p:grpSpPr bwMode="auto">
              <a:xfrm>
                <a:off x="884" y="1729"/>
                <a:ext cx="2312" cy="346"/>
                <a:chOff x="884" y="1729"/>
                <a:chExt cx="2312" cy="346"/>
              </a:xfrm>
            </p:grpSpPr>
            <p:sp>
              <p:nvSpPr>
                <p:cNvPr id="105485" name="Rectangle 13"/>
                <p:cNvSpPr>
                  <a:spLocks noChangeArrowheads="1"/>
                </p:cNvSpPr>
                <p:nvPr/>
              </p:nvSpPr>
              <p:spPr bwMode="auto">
                <a:xfrm>
                  <a:off x="927" y="1729"/>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个人满足感</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14" name="Rectangle 42"/>
                <p:cNvSpPr>
                  <a:spLocks noChangeArrowheads="1"/>
                </p:cNvSpPr>
                <p:nvPr/>
              </p:nvSpPr>
              <p:spPr bwMode="auto">
                <a:xfrm>
                  <a:off x="884" y="1729"/>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5"/>
              <p:cNvGrpSpPr>
                <a:grpSpLocks/>
              </p:cNvGrpSpPr>
              <p:nvPr/>
            </p:nvGrpSpPr>
            <p:grpSpPr bwMode="auto">
              <a:xfrm>
                <a:off x="0" y="2075"/>
                <a:ext cx="884" cy="576"/>
                <a:chOff x="0" y="2075"/>
                <a:chExt cx="884" cy="576"/>
              </a:xfrm>
            </p:grpSpPr>
            <p:sp>
              <p:nvSpPr>
                <p:cNvPr id="105486" name="Rectangle 14"/>
                <p:cNvSpPr>
                  <a:spLocks noChangeArrowheads="1"/>
                </p:cNvSpPr>
                <p:nvPr/>
              </p:nvSpPr>
              <p:spPr bwMode="auto">
                <a:xfrm>
                  <a:off x="43" y="2075"/>
                  <a:ext cx="798" cy="57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倡导人</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16" name="Rectangle 44"/>
                <p:cNvSpPr>
                  <a:spLocks noChangeArrowheads="1"/>
                </p:cNvSpPr>
                <p:nvPr/>
              </p:nvSpPr>
              <p:spPr bwMode="auto">
                <a:xfrm>
                  <a:off x="0" y="2075"/>
                  <a:ext cx="884" cy="57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7"/>
              <p:cNvGrpSpPr>
                <a:grpSpLocks/>
              </p:cNvGrpSpPr>
              <p:nvPr/>
            </p:nvGrpSpPr>
            <p:grpSpPr bwMode="auto">
              <a:xfrm>
                <a:off x="884" y="2075"/>
                <a:ext cx="2312" cy="576"/>
                <a:chOff x="884" y="2075"/>
                <a:chExt cx="2312" cy="576"/>
              </a:xfrm>
            </p:grpSpPr>
            <p:sp>
              <p:nvSpPr>
                <p:cNvPr id="105487" name="Rectangle 15"/>
                <p:cNvSpPr>
                  <a:spLocks noChangeArrowheads="1"/>
                </p:cNvSpPr>
                <p:nvPr/>
              </p:nvSpPr>
              <p:spPr bwMode="auto">
                <a:xfrm>
                  <a:off x="927" y="2075"/>
                  <a:ext cx="2226" cy="57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提高工作满意度</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400">
                      <a:solidFill>
                        <a:schemeClr val="accent1"/>
                      </a:solidFill>
                      <a:latin typeface="Times New Roman" pitchFamily="18" charset="0"/>
                    </a:rPr>
                    <a:t>提供更有效的流程</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400">
                      <a:solidFill>
                        <a:schemeClr val="accent1"/>
                      </a:solidFill>
                      <a:latin typeface="Times New Roman" pitchFamily="18" charset="0"/>
                    </a:rPr>
                    <a:t>提高生产率</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18" name="Rectangle 46"/>
                <p:cNvSpPr>
                  <a:spLocks noChangeArrowheads="1"/>
                </p:cNvSpPr>
                <p:nvPr/>
              </p:nvSpPr>
              <p:spPr bwMode="auto">
                <a:xfrm>
                  <a:off x="884" y="2075"/>
                  <a:ext cx="2312" cy="576"/>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9"/>
              <p:cNvGrpSpPr>
                <a:grpSpLocks/>
              </p:cNvGrpSpPr>
              <p:nvPr/>
            </p:nvGrpSpPr>
            <p:grpSpPr bwMode="auto">
              <a:xfrm>
                <a:off x="0" y="2651"/>
                <a:ext cx="884" cy="346"/>
                <a:chOff x="0" y="2651"/>
                <a:chExt cx="884" cy="346"/>
              </a:xfrm>
            </p:grpSpPr>
            <p:sp>
              <p:nvSpPr>
                <p:cNvPr id="105488" name="Rectangle 16"/>
                <p:cNvSpPr>
                  <a:spLocks noChangeArrowheads="1"/>
                </p:cNvSpPr>
                <p:nvPr/>
              </p:nvSpPr>
              <p:spPr bwMode="auto">
                <a:xfrm>
                  <a:off x="43" y="2651"/>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合作伙伴</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20" name="Rectangle 48"/>
                <p:cNvSpPr>
                  <a:spLocks noChangeArrowheads="1"/>
                </p:cNvSpPr>
                <p:nvPr/>
              </p:nvSpPr>
              <p:spPr bwMode="auto">
                <a:xfrm>
                  <a:off x="0" y="2651"/>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51"/>
              <p:cNvGrpSpPr>
                <a:grpSpLocks/>
              </p:cNvGrpSpPr>
              <p:nvPr/>
            </p:nvGrpSpPr>
            <p:grpSpPr bwMode="auto">
              <a:xfrm>
                <a:off x="884" y="2651"/>
                <a:ext cx="2312" cy="346"/>
                <a:chOff x="884" y="2651"/>
                <a:chExt cx="2312" cy="346"/>
              </a:xfrm>
            </p:grpSpPr>
            <p:sp>
              <p:nvSpPr>
                <p:cNvPr id="105489" name="Rectangle 17"/>
                <p:cNvSpPr>
                  <a:spLocks noChangeArrowheads="1"/>
                </p:cNvSpPr>
                <p:nvPr/>
              </p:nvSpPr>
              <p:spPr bwMode="auto">
                <a:xfrm>
                  <a:off x="927" y="2651"/>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减少官僚作分</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22" name="Rectangle 50"/>
                <p:cNvSpPr>
                  <a:spLocks noChangeArrowheads="1"/>
                </p:cNvSpPr>
                <p:nvPr/>
              </p:nvSpPr>
              <p:spPr bwMode="auto">
                <a:xfrm>
                  <a:off x="884" y="2651"/>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53"/>
              <p:cNvGrpSpPr>
                <a:grpSpLocks/>
              </p:cNvGrpSpPr>
              <p:nvPr/>
            </p:nvGrpSpPr>
            <p:grpSpPr bwMode="auto">
              <a:xfrm>
                <a:off x="0" y="2997"/>
                <a:ext cx="884" cy="346"/>
                <a:chOff x="0" y="2997"/>
                <a:chExt cx="884" cy="346"/>
              </a:xfrm>
            </p:grpSpPr>
            <p:sp>
              <p:nvSpPr>
                <p:cNvPr id="105490" name="Rectangle 18"/>
                <p:cNvSpPr>
                  <a:spLocks noChangeArrowheads="1"/>
                </p:cNvSpPr>
                <p:nvPr/>
              </p:nvSpPr>
              <p:spPr bwMode="auto">
                <a:xfrm>
                  <a:off x="43" y="2997"/>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服务提供商</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24" name="Rectangle 52"/>
                <p:cNvSpPr>
                  <a:spLocks noChangeArrowheads="1"/>
                </p:cNvSpPr>
                <p:nvPr/>
              </p:nvSpPr>
              <p:spPr bwMode="auto">
                <a:xfrm>
                  <a:off x="0" y="2997"/>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55"/>
              <p:cNvGrpSpPr>
                <a:grpSpLocks/>
              </p:cNvGrpSpPr>
              <p:nvPr/>
            </p:nvGrpSpPr>
            <p:grpSpPr bwMode="auto">
              <a:xfrm>
                <a:off x="884" y="2997"/>
                <a:ext cx="2312" cy="346"/>
                <a:chOff x="884" y="2997"/>
                <a:chExt cx="2312" cy="346"/>
              </a:xfrm>
            </p:grpSpPr>
            <p:sp>
              <p:nvSpPr>
                <p:cNvPr id="105491" name="Rectangle 19"/>
                <p:cNvSpPr>
                  <a:spLocks noChangeArrowheads="1"/>
                </p:cNvSpPr>
                <p:nvPr/>
              </p:nvSpPr>
              <p:spPr bwMode="auto">
                <a:xfrm>
                  <a:off x="927" y="2997"/>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更清楚了解各自在业务中的作用</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26" name="Rectangle 54"/>
                <p:cNvSpPr>
                  <a:spLocks noChangeArrowheads="1"/>
                </p:cNvSpPr>
                <p:nvPr/>
              </p:nvSpPr>
              <p:spPr bwMode="auto">
                <a:xfrm>
                  <a:off x="884" y="2997"/>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20" name="Group 57"/>
              <p:cNvGrpSpPr>
                <a:grpSpLocks/>
              </p:cNvGrpSpPr>
              <p:nvPr/>
            </p:nvGrpSpPr>
            <p:grpSpPr bwMode="auto">
              <a:xfrm>
                <a:off x="0" y="3343"/>
                <a:ext cx="884" cy="346"/>
                <a:chOff x="0" y="3343"/>
                <a:chExt cx="884" cy="346"/>
              </a:xfrm>
            </p:grpSpPr>
            <p:sp>
              <p:nvSpPr>
                <p:cNvPr id="105492" name="Rectangle 20"/>
                <p:cNvSpPr>
                  <a:spLocks noChangeArrowheads="1"/>
                </p:cNvSpPr>
                <p:nvPr/>
              </p:nvSpPr>
              <p:spPr bwMode="auto">
                <a:xfrm>
                  <a:off x="43" y="3343"/>
                  <a:ext cx="798" cy="346"/>
                </a:xfrm>
                <a:prstGeom prst="rect">
                  <a:avLst/>
                </a:prstGeom>
                <a:noFill/>
                <a:ln w="9525">
                  <a:noFill/>
                  <a:miter lim="800000"/>
                  <a:headEnd/>
                  <a:tailEnd/>
                </a:ln>
                <a:effectLst/>
              </p:spPr>
              <p:txBody>
                <a:bodyPr anchor="ctr"/>
                <a:lstStyle/>
                <a:p>
                  <a:pPr algn="just"/>
                  <a:r>
                    <a:rPr lang="zh-CN" altLang="en-US" sz="1400">
                      <a:solidFill>
                        <a:schemeClr val="accent1"/>
                      </a:solidFill>
                      <a:latin typeface="Times New Roman" pitchFamily="18" charset="0"/>
                    </a:rPr>
                    <a:t>培训人员</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28" name="Rectangle 56"/>
                <p:cNvSpPr>
                  <a:spLocks noChangeArrowheads="1"/>
                </p:cNvSpPr>
                <p:nvPr/>
              </p:nvSpPr>
              <p:spPr bwMode="auto">
                <a:xfrm>
                  <a:off x="0" y="3343"/>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21" name="Group 59"/>
              <p:cNvGrpSpPr>
                <a:grpSpLocks/>
              </p:cNvGrpSpPr>
              <p:nvPr/>
            </p:nvGrpSpPr>
            <p:grpSpPr bwMode="auto">
              <a:xfrm>
                <a:off x="884" y="3343"/>
                <a:ext cx="2312" cy="346"/>
                <a:chOff x="884" y="3343"/>
                <a:chExt cx="2312" cy="346"/>
              </a:xfrm>
            </p:grpSpPr>
            <p:sp>
              <p:nvSpPr>
                <p:cNvPr id="105493" name="Rectangle 21"/>
                <p:cNvSpPr>
                  <a:spLocks noChangeArrowheads="1"/>
                </p:cNvSpPr>
                <p:nvPr/>
              </p:nvSpPr>
              <p:spPr bwMode="auto">
                <a:xfrm>
                  <a:off x="927" y="3343"/>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完成项目任务</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30" name="Rectangle 58"/>
                <p:cNvSpPr>
                  <a:spLocks noChangeArrowheads="1"/>
                </p:cNvSpPr>
                <p:nvPr/>
              </p:nvSpPr>
              <p:spPr bwMode="auto">
                <a:xfrm>
                  <a:off x="884" y="3343"/>
                  <a:ext cx="2312" cy="346"/>
                </a:xfrm>
                <a:prstGeom prst="rect">
                  <a:avLst/>
                </a:prstGeom>
                <a:noFill/>
                <a:ln w="7">
                  <a:solidFill>
                    <a:srgbClr val="A0A0A0"/>
                  </a:solidFill>
                  <a:miter lim="800000"/>
                  <a:headEnd/>
                  <a:tailEnd/>
                </a:ln>
                <a:effectLst/>
              </p:spPr>
              <p:txBody>
                <a:bodyPr/>
                <a:lstStyle/>
                <a:p>
                  <a:endParaRPr lang="zh-CN" altLang="en-US"/>
                </a:p>
              </p:txBody>
            </p:sp>
          </p:grpSp>
          <p:grpSp>
            <p:nvGrpSpPr>
              <p:cNvPr id="22" name="Group 61"/>
              <p:cNvGrpSpPr>
                <a:grpSpLocks/>
              </p:cNvGrpSpPr>
              <p:nvPr/>
            </p:nvGrpSpPr>
            <p:grpSpPr bwMode="auto">
              <a:xfrm>
                <a:off x="0" y="3689"/>
                <a:ext cx="884" cy="346"/>
                <a:chOff x="0" y="3689"/>
                <a:chExt cx="884" cy="346"/>
              </a:xfrm>
            </p:grpSpPr>
            <p:sp>
              <p:nvSpPr>
                <p:cNvPr id="105494" name="Rectangle 22"/>
                <p:cNvSpPr>
                  <a:spLocks noChangeArrowheads="1"/>
                </p:cNvSpPr>
                <p:nvPr/>
              </p:nvSpPr>
              <p:spPr bwMode="auto">
                <a:xfrm>
                  <a:off x="43" y="3689"/>
                  <a:ext cx="798"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开发人员</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32" name="Rectangle 60"/>
                <p:cNvSpPr>
                  <a:spLocks noChangeArrowheads="1"/>
                </p:cNvSpPr>
                <p:nvPr/>
              </p:nvSpPr>
              <p:spPr bwMode="auto">
                <a:xfrm>
                  <a:off x="0" y="3689"/>
                  <a:ext cx="884" cy="346"/>
                </a:xfrm>
                <a:prstGeom prst="rect">
                  <a:avLst/>
                </a:prstGeom>
                <a:noFill/>
                <a:ln w="7">
                  <a:solidFill>
                    <a:srgbClr val="A0A0A0"/>
                  </a:solidFill>
                  <a:miter lim="800000"/>
                  <a:headEnd/>
                  <a:tailEnd/>
                </a:ln>
                <a:effectLst/>
              </p:spPr>
              <p:txBody>
                <a:bodyPr/>
                <a:lstStyle/>
                <a:p>
                  <a:endParaRPr lang="zh-CN" altLang="en-US"/>
                </a:p>
              </p:txBody>
            </p:sp>
          </p:grpSp>
          <p:grpSp>
            <p:nvGrpSpPr>
              <p:cNvPr id="23" name="Group 63"/>
              <p:cNvGrpSpPr>
                <a:grpSpLocks/>
              </p:cNvGrpSpPr>
              <p:nvPr/>
            </p:nvGrpSpPr>
            <p:grpSpPr bwMode="auto">
              <a:xfrm>
                <a:off x="884" y="3689"/>
                <a:ext cx="2312" cy="346"/>
                <a:chOff x="884" y="3689"/>
                <a:chExt cx="2312" cy="346"/>
              </a:xfrm>
            </p:grpSpPr>
            <p:sp>
              <p:nvSpPr>
                <p:cNvPr id="105495" name="Rectangle 23"/>
                <p:cNvSpPr>
                  <a:spLocks noChangeArrowheads="1"/>
                </p:cNvSpPr>
                <p:nvPr/>
              </p:nvSpPr>
              <p:spPr bwMode="auto">
                <a:xfrm>
                  <a:off x="927" y="3689"/>
                  <a:ext cx="2226" cy="346"/>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加速转移过程</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05534" name="Rectangle 62"/>
                <p:cNvSpPr>
                  <a:spLocks noChangeArrowheads="1"/>
                </p:cNvSpPr>
                <p:nvPr/>
              </p:nvSpPr>
              <p:spPr bwMode="auto">
                <a:xfrm>
                  <a:off x="884" y="3689"/>
                  <a:ext cx="2312" cy="346"/>
                </a:xfrm>
                <a:prstGeom prst="rect">
                  <a:avLst/>
                </a:prstGeom>
                <a:noFill/>
                <a:ln w="7">
                  <a:solidFill>
                    <a:srgbClr val="A0A0A0"/>
                  </a:solidFill>
                  <a:miter lim="800000"/>
                  <a:headEnd/>
                  <a:tailEnd/>
                </a:ln>
                <a:effectLst/>
              </p:spPr>
              <p:txBody>
                <a:bodyPr/>
                <a:lstStyle/>
                <a:p>
                  <a:endParaRPr lang="zh-CN" altLang="en-US"/>
                </a:p>
              </p:txBody>
            </p:sp>
          </p:grpSp>
        </p:grpSp>
        <p:sp>
          <p:nvSpPr>
            <p:cNvPr id="105537" name="Rectangle 65"/>
            <p:cNvSpPr>
              <a:spLocks noChangeArrowheads="1"/>
            </p:cNvSpPr>
            <p:nvPr/>
          </p:nvSpPr>
          <p:spPr bwMode="auto">
            <a:xfrm>
              <a:off x="-3" y="-3"/>
              <a:ext cx="3202" cy="4041"/>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zh-CN" altLang="en-US">
                <a:latin typeface="Times New Roman" pitchFamily="18" charset="0"/>
              </a:rPr>
              <a:t>评估企业</a:t>
            </a:r>
            <a:r>
              <a:rPr lang="en-US" altLang="zh-CN">
                <a:latin typeface="Times New Roman" pitchFamily="18" charset="0"/>
                <a:cs typeface="Times New Roman" pitchFamily="18" charset="0"/>
              </a:rPr>
              <a:t>IT</a:t>
            </a:r>
            <a:r>
              <a:rPr lang="zh-CN" altLang="en-US">
                <a:latin typeface="Times New Roman" pitchFamily="18" charset="0"/>
              </a:rPr>
              <a:t>服务管理现状</a:t>
            </a:r>
            <a:r>
              <a:rPr lang="zh-CN" altLang="en-US"/>
              <a:t> </a:t>
            </a:r>
          </a:p>
        </p:txBody>
      </p:sp>
      <p:grpSp>
        <p:nvGrpSpPr>
          <p:cNvPr id="2" name="Group 4"/>
          <p:cNvGrpSpPr>
            <a:grpSpLocks/>
          </p:cNvGrpSpPr>
          <p:nvPr/>
        </p:nvGrpSpPr>
        <p:grpSpPr bwMode="auto">
          <a:xfrm>
            <a:off x="1600200" y="1905000"/>
            <a:ext cx="6705600" cy="4114800"/>
            <a:chOff x="2847" y="5961"/>
            <a:chExt cx="6090" cy="3747"/>
          </a:xfrm>
        </p:grpSpPr>
        <p:grpSp>
          <p:nvGrpSpPr>
            <p:cNvPr id="3" name="Group 5"/>
            <p:cNvGrpSpPr>
              <a:grpSpLocks/>
            </p:cNvGrpSpPr>
            <p:nvPr/>
          </p:nvGrpSpPr>
          <p:grpSpPr bwMode="auto">
            <a:xfrm>
              <a:off x="4737" y="8289"/>
              <a:ext cx="2520" cy="468"/>
              <a:chOff x="5367" y="11736"/>
              <a:chExt cx="2520" cy="468"/>
            </a:xfrm>
          </p:grpSpPr>
          <p:sp>
            <p:nvSpPr>
              <p:cNvPr id="106502" name="Rectangle 6"/>
              <p:cNvSpPr>
                <a:spLocks noChangeArrowheads="1"/>
              </p:cNvSpPr>
              <p:nvPr/>
            </p:nvSpPr>
            <p:spPr bwMode="auto">
              <a:xfrm>
                <a:off x="536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第二阶段</a:t>
                </a:r>
              </a:p>
            </p:txBody>
          </p:sp>
          <p:sp>
            <p:nvSpPr>
              <p:cNvPr id="106503" name="Rectangle 7"/>
              <p:cNvSpPr>
                <a:spLocks noChangeArrowheads="1"/>
              </p:cNvSpPr>
              <p:nvPr/>
            </p:nvSpPr>
            <p:spPr bwMode="auto">
              <a:xfrm>
                <a:off x="662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客户/服务</a:t>
                </a:r>
              </a:p>
            </p:txBody>
          </p:sp>
        </p:grpSp>
        <p:grpSp>
          <p:nvGrpSpPr>
            <p:cNvPr id="4" name="Group 8"/>
            <p:cNvGrpSpPr>
              <a:grpSpLocks/>
            </p:cNvGrpSpPr>
            <p:nvPr/>
          </p:nvGrpSpPr>
          <p:grpSpPr bwMode="auto">
            <a:xfrm>
              <a:off x="5892" y="6273"/>
              <a:ext cx="2520" cy="468"/>
              <a:chOff x="5892" y="10956"/>
              <a:chExt cx="2520" cy="468"/>
            </a:xfrm>
          </p:grpSpPr>
          <p:sp>
            <p:nvSpPr>
              <p:cNvPr id="106505" name="Rectangle 9"/>
              <p:cNvSpPr>
                <a:spLocks noChangeArrowheads="1"/>
              </p:cNvSpPr>
              <p:nvPr/>
            </p:nvSpPr>
            <p:spPr bwMode="auto">
              <a:xfrm>
                <a:off x="5892" y="1095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第五阶段</a:t>
                </a:r>
              </a:p>
            </p:txBody>
          </p:sp>
          <p:sp>
            <p:nvSpPr>
              <p:cNvPr id="106506" name="Rectangle 10"/>
              <p:cNvSpPr>
                <a:spLocks noChangeArrowheads="1"/>
              </p:cNvSpPr>
              <p:nvPr/>
            </p:nvSpPr>
            <p:spPr bwMode="auto">
              <a:xfrm>
                <a:off x="7152" y="1095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价值链</a:t>
                </a:r>
              </a:p>
            </p:txBody>
          </p:sp>
        </p:grpSp>
        <p:grpSp>
          <p:nvGrpSpPr>
            <p:cNvPr id="5" name="Group 11"/>
            <p:cNvGrpSpPr>
              <a:grpSpLocks/>
            </p:cNvGrpSpPr>
            <p:nvPr/>
          </p:nvGrpSpPr>
          <p:grpSpPr bwMode="auto">
            <a:xfrm>
              <a:off x="5367" y="6933"/>
              <a:ext cx="2520" cy="468"/>
              <a:chOff x="5367" y="11736"/>
              <a:chExt cx="2520" cy="468"/>
            </a:xfrm>
          </p:grpSpPr>
          <p:sp>
            <p:nvSpPr>
              <p:cNvPr id="106508" name="Rectangle 12"/>
              <p:cNvSpPr>
                <a:spLocks noChangeArrowheads="1"/>
              </p:cNvSpPr>
              <p:nvPr/>
            </p:nvSpPr>
            <p:spPr bwMode="auto">
              <a:xfrm>
                <a:off x="536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第四阶段</a:t>
                </a:r>
              </a:p>
            </p:txBody>
          </p:sp>
          <p:sp>
            <p:nvSpPr>
              <p:cNvPr id="106509" name="Rectangle 13"/>
              <p:cNvSpPr>
                <a:spLocks noChangeArrowheads="1"/>
              </p:cNvSpPr>
              <p:nvPr/>
            </p:nvSpPr>
            <p:spPr bwMode="auto">
              <a:xfrm>
                <a:off x="662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业务导向</a:t>
                </a:r>
              </a:p>
            </p:txBody>
          </p:sp>
        </p:grpSp>
        <p:grpSp>
          <p:nvGrpSpPr>
            <p:cNvPr id="6" name="Group 14"/>
            <p:cNvGrpSpPr>
              <a:grpSpLocks/>
            </p:cNvGrpSpPr>
            <p:nvPr/>
          </p:nvGrpSpPr>
          <p:grpSpPr bwMode="auto">
            <a:xfrm>
              <a:off x="4947" y="7632"/>
              <a:ext cx="2520" cy="468"/>
              <a:chOff x="5367" y="11736"/>
              <a:chExt cx="2520" cy="468"/>
            </a:xfrm>
          </p:grpSpPr>
          <p:sp>
            <p:nvSpPr>
              <p:cNvPr id="106511" name="Rectangle 15"/>
              <p:cNvSpPr>
                <a:spLocks noChangeArrowheads="1"/>
              </p:cNvSpPr>
              <p:nvPr/>
            </p:nvSpPr>
            <p:spPr bwMode="auto">
              <a:xfrm>
                <a:off x="536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第三阶段</a:t>
                </a:r>
              </a:p>
            </p:txBody>
          </p:sp>
          <p:sp>
            <p:nvSpPr>
              <p:cNvPr id="106512" name="Rectangle 16"/>
              <p:cNvSpPr>
                <a:spLocks noChangeArrowheads="1"/>
              </p:cNvSpPr>
              <p:nvPr/>
            </p:nvSpPr>
            <p:spPr bwMode="auto">
              <a:xfrm>
                <a:off x="662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客户导向</a:t>
                </a:r>
              </a:p>
            </p:txBody>
          </p:sp>
        </p:grpSp>
        <p:grpSp>
          <p:nvGrpSpPr>
            <p:cNvPr id="7" name="Group 17"/>
            <p:cNvGrpSpPr>
              <a:grpSpLocks/>
            </p:cNvGrpSpPr>
            <p:nvPr/>
          </p:nvGrpSpPr>
          <p:grpSpPr bwMode="auto">
            <a:xfrm>
              <a:off x="4002" y="8925"/>
              <a:ext cx="2520" cy="468"/>
              <a:chOff x="5367" y="11736"/>
              <a:chExt cx="2520" cy="468"/>
            </a:xfrm>
          </p:grpSpPr>
          <p:sp>
            <p:nvSpPr>
              <p:cNvPr id="106514" name="Rectangle 18"/>
              <p:cNvSpPr>
                <a:spLocks noChangeArrowheads="1"/>
              </p:cNvSpPr>
              <p:nvPr/>
            </p:nvSpPr>
            <p:spPr bwMode="auto">
              <a:xfrm>
                <a:off x="536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第一阶段</a:t>
                </a:r>
              </a:p>
            </p:txBody>
          </p:sp>
          <p:sp>
            <p:nvSpPr>
              <p:cNvPr id="106515" name="Rectangle 19"/>
              <p:cNvSpPr>
                <a:spLocks noChangeArrowheads="1"/>
              </p:cNvSpPr>
              <p:nvPr/>
            </p:nvSpPr>
            <p:spPr bwMode="auto">
              <a:xfrm>
                <a:off x="6627" y="11736"/>
                <a:ext cx="1260"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技术导向</a:t>
                </a:r>
              </a:p>
            </p:txBody>
          </p:sp>
        </p:grpSp>
        <p:sp>
          <p:nvSpPr>
            <p:cNvPr id="106516" name="Line 20"/>
            <p:cNvSpPr>
              <a:spLocks noChangeShapeType="1"/>
            </p:cNvSpPr>
            <p:nvPr/>
          </p:nvSpPr>
          <p:spPr bwMode="auto">
            <a:xfrm>
              <a:off x="3477" y="9705"/>
              <a:ext cx="5460" cy="0"/>
            </a:xfrm>
            <a:prstGeom prst="line">
              <a:avLst/>
            </a:prstGeom>
            <a:noFill/>
            <a:ln w="9525">
              <a:solidFill>
                <a:srgbClr val="FFFF00"/>
              </a:solidFill>
              <a:round/>
              <a:headEnd/>
              <a:tailEnd type="triangle" w="med" len="med"/>
            </a:ln>
            <a:effectLst/>
          </p:spPr>
          <p:txBody>
            <a:bodyPr/>
            <a:lstStyle/>
            <a:p>
              <a:endParaRPr lang="zh-CN" altLang="en-US"/>
            </a:p>
          </p:txBody>
        </p:sp>
        <p:sp>
          <p:nvSpPr>
            <p:cNvPr id="106517" name="Line 21"/>
            <p:cNvSpPr>
              <a:spLocks noChangeShapeType="1"/>
            </p:cNvSpPr>
            <p:nvPr/>
          </p:nvSpPr>
          <p:spPr bwMode="auto">
            <a:xfrm flipV="1">
              <a:off x="3477" y="5961"/>
              <a:ext cx="0" cy="3744"/>
            </a:xfrm>
            <a:prstGeom prst="line">
              <a:avLst/>
            </a:prstGeom>
            <a:noFill/>
            <a:ln w="9525">
              <a:solidFill>
                <a:srgbClr val="FFFF00"/>
              </a:solidFill>
              <a:round/>
              <a:headEnd/>
              <a:tailEnd type="triangle" w="med" len="med"/>
            </a:ln>
            <a:effectLst/>
          </p:spPr>
          <p:txBody>
            <a:bodyPr/>
            <a:lstStyle/>
            <a:p>
              <a:endParaRPr lang="zh-CN" altLang="en-US"/>
            </a:p>
          </p:txBody>
        </p:sp>
        <p:sp>
          <p:nvSpPr>
            <p:cNvPr id="106518" name="Rectangle 22"/>
            <p:cNvSpPr>
              <a:spLocks noChangeArrowheads="1"/>
            </p:cNvSpPr>
            <p:nvPr/>
          </p:nvSpPr>
          <p:spPr bwMode="auto">
            <a:xfrm>
              <a:off x="2847" y="5964"/>
              <a:ext cx="525" cy="3744"/>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高</a:t>
              </a:r>
            </a:p>
            <a:p>
              <a:pPr algn="just" eaLnBrk="0" hangingPunct="0"/>
              <a:endParaRPr lang="zh-CN" altLang="en-US">
                <a:solidFill>
                  <a:schemeClr val="accent1"/>
                </a:solidFill>
                <a:latin typeface="Times New Roman" pitchFamily="18" charset="0"/>
              </a:endParaRPr>
            </a:p>
            <a:p>
              <a:pPr algn="just" eaLnBrk="0" hangingPunct="0"/>
              <a:r>
                <a:rPr lang="zh-CN" altLang="en-US">
                  <a:solidFill>
                    <a:schemeClr val="accent1"/>
                  </a:solidFill>
                  <a:latin typeface="Times New Roman" pitchFamily="18" charset="0"/>
                </a:rPr>
                <a:t>对业务的影响</a:t>
              </a:r>
            </a:p>
            <a:p>
              <a:pPr algn="just" eaLnBrk="0" hangingPunct="0"/>
              <a:endParaRPr lang="zh-CN" altLang="en-US">
                <a:solidFill>
                  <a:schemeClr val="accent1"/>
                </a:solidFill>
                <a:latin typeface="Times New Roman" pitchFamily="18" charset="0"/>
              </a:endParaRPr>
            </a:p>
            <a:p>
              <a:pPr algn="just" eaLnBrk="0" hangingPunct="0"/>
              <a:endParaRPr lang="zh-CN" altLang="en-US">
                <a:solidFill>
                  <a:schemeClr val="accent1"/>
                </a:solidFill>
                <a:latin typeface="Times New Roman" pitchFamily="18" charset="0"/>
              </a:endParaRPr>
            </a:p>
            <a:p>
              <a:pPr algn="just" eaLnBrk="0" hangingPunct="0"/>
              <a:r>
                <a:rPr lang="zh-CN" altLang="en-US">
                  <a:solidFill>
                    <a:schemeClr val="accent1"/>
                  </a:solidFill>
                  <a:latin typeface="Times New Roman" pitchFamily="18" charset="0"/>
                </a:rPr>
                <a:t>低</a:t>
              </a:r>
            </a:p>
          </p:txBody>
        </p:sp>
      </p:grpSp>
      <p:sp>
        <p:nvSpPr>
          <p:cNvPr id="106519" name="Rectangle 23"/>
          <p:cNvSpPr>
            <a:spLocks noChangeArrowheads="1"/>
          </p:cNvSpPr>
          <p:nvPr/>
        </p:nvSpPr>
        <p:spPr bwMode="auto">
          <a:xfrm>
            <a:off x="2667000" y="6248400"/>
            <a:ext cx="4267200" cy="396875"/>
          </a:xfrm>
          <a:prstGeom prst="rect">
            <a:avLst/>
          </a:prstGeom>
          <a:noFill/>
          <a:ln w="9525">
            <a:noFill/>
            <a:miter lim="800000"/>
            <a:headEnd/>
            <a:tailEnd/>
          </a:ln>
          <a:effectLst/>
        </p:spPr>
        <p:txBody>
          <a:bodyPr>
            <a:spAutoFit/>
          </a:bodyPr>
          <a:lstStyle/>
          <a:p>
            <a:pPr algn="ctr"/>
            <a:r>
              <a:rPr lang="en-US" altLang="zh-CN" sz="2000">
                <a:solidFill>
                  <a:schemeClr val="accent1"/>
                </a:solidFill>
              </a:rPr>
              <a:t>IT</a:t>
            </a:r>
            <a:r>
              <a:rPr lang="zh-CN" altLang="en-US" sz="2000">
                <a:solidFill>
                  <a:schemeClr val="accent1"/>
                </a:solidFill>
                <a:latin typeface="" charset="0"/>
              </a:rPr>
              <a:t>组织发展阶段模型</a:t>
            </a:r>
            <a:r>
              <a:rPr lang="zh-CN" altLang="en-US" sz="2000">
                <a:solidFill>
                  <a:schemeClr val="accent1"/>
                </a:solidFill>
              </a:rPr>
              <a:t> </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ltLang="zh-CN" sz="3600">
                <a:latin typeface="Times New Roman" pitchFamily="18" charset="0"/>
              </a:rPr>
              <a:t>IT</a:t>
            </a:r>
            <a:r>
              <a:rPr lang="zh-CN" altLang="en-US" sz="3600">
                <a:latin typeface="Times New Roman" pitchFamily="18" charset="0"/>
              </a:rPr>
              <a:t>组织发展阶段模型各阶段要素特征</a:t>
            </a:r>
            <a:r>
              <a:rPr lang="zh-CN" altLang="en-US"/>
              <a:t> </a:t>
            </a:r>
          </a:p>
        </p:txBody>
      </p:sp>
      <p:grpSp>
        <p:nvGrpSpPr>
          <p:cNvPr id="2" name="Group 144"/>
          <p:cNvGrpSpPr>
            <a:grpSpLocks/>
          </p:cNvGrpSpPr>
          <p:nvPr/>
        </p:nvGrpSpPr>
        <p:grpSpPr bwMode="auto">
          <a:xfrm>
            <a:off x="1219200" y="1295400"/>
            <a:ext cx="6418263" cy="5307013"/>
            <a:chOff x="-3" y="-3"/>
            <a:chExt cx="4043" cy="3343"/>
          </a:xfrm>
        </p:grpSpPr>
        <p:grpSp>
          <p:nvGrpSpPr>
            <p:cNvPr id="3" name="Group 142"/>
            <p:cNvGrpSpPr>
              <a:grpSpLocks/>
            </p:cNvGrpSpPr>
            <p:nvPr/>
          </p:nvGrpSpPr>
          <p:grpSpPr bwMode="auto">
            <a:xfrm>
              <a:off x="0" y="0"/>
              <a:ext cx="4037" cy="3337"/>
              <a:chOff x="0" y="0"/>
              <a:chExt cx="4037" cy="3337"/>
            </a:xfrm>
          </p:grpSpPr>
          <p:grpSp>
            <p:nvGrpSpPr>
              <p:cNvPr id="4" name="Group 111"/>
              <p:cNvGrpSpPr>
                <a:grpSpLocks/>
              </p:cNvGrpSpPr>
              <p:nvPr/>
            </p:nvGrpSpPr>
            <p:grpSpPr bwMode="auto">
              <a:xfrm>
                <a:off x="0" y="0"/>
                <a:ext cx="425" cy="317"/>
                <a:chOff x="0" y="0"/>
                <a:chExt cx="425" cy="317"/>
              </a:xfrm>
            </p:grpSpPr>
            <p:sp>
              <p:nvSpPr>
                <p:cNvPr id="107614" name="Rectangle 94"/>
                <p:cNvSpPr>
                  <a:spLocks noChangeArrowheads="1"/>
                </p:cNvSpPr>
                <p:nvPr/>
              </p:nvSpPr>
              <p:spPr bwMode="auto">
                <a:xfrm>
                  <a:off x="43" y="0"/>
                  <a:ext cx="339" cy="317"/>
                </a:xfrm>
                <a:prstGeom prst="rect">
                  <a:avLst/>
                </a:prstGeom>
                <a:noFill/>
                <a:ln w="9525">
                  <a:noFill/>
                  <a:miter lim="800000"/>
                  <a:headEnd/>
                  <a:tailEnd/>
                </a:ln>
                <a:effectLst/>
              </p:spPr>
              <p:txBody>
                <a:bodyPr/>
                <a:lstStyle/>
                <a:p>
                  <a:pPr algn="ctr"/>
                  <a:r>
                    <a:rPr lang="zh-CN" altLang="en-US" sz="1600">
                      <a:solidFill>
                        <a:schemeClr val="accent1"/>
                      </a:solidFill>
                      <a:latin typeface="Times New Roman" pitchFamily="18" charset="0"/>
                    </a:rPr>
                    <a:t>阶段</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07630" name="Rectangle 110"/>
                <p:cNvSpPr>
                  <a:spLocks noChangeArrowheads="1"/>
                </p:cNvSpPr>
                <p:nvPr/>
              </p:nvSpPr>
              <p:spPr bwMode="auto">
                <a:xfrm>
                  <a:off x="0" y="0"/>
                  <a:ext cx="425" cy="317"/>
                </a:xfrm>
                <a:prstGeom prst="rect">
                  <a:avLst/>
                </a:prstGeom>
                <a:noFill/>
                <a:ln w="7">
                  <a:solidFill>
                    <a:srgbClr val="A0A0A0"/>
                  </a:solidFill>
                  <a:miter lim="800000"/>
                  <a:headEnd/>
                  <a:tailEnd/>
                </a:ln>
                <a:effectLst/>
              </p:spPr>
              <p:txBody>
                <a:bodyPr/>
                <a:lstStyle/>
                <a:p>
                  <a:endParaRPr lang="zh-CN" altLang="en-US"/>
                </a:p>
              </p:txBody>
            </p:sp>
          </p:grpSp>
          <p:grpSp>
            <p:nvGrpSpPr>
              <p:cNvPr id="5" name="Group 113"/>
              <p:cNvGrpSpPr>
                <a:grpSpLocks/>
              </p:cNvGrpSpPr>
              <p:nvPr/>
            </p:nvGrpSpPr>
            <p:grpSpPr bwMode="auto">
              <a:xfrm>
                <a:off x="425" y="0"/>
                <a:ext cx="611" cy="317"/>
                <a:chOff x="425" y="0"/>
                <a:chExt cx="611" cy="317"/>
              </a:xfrm>
            </p:grpSpPr>
            <p:sp>
              <p:nvSpPr>
                <p:cNvPr id="107615" name="Rectangle 95"/>
                <p:cNvSpPr>
                  <a:spLocks noChangeArrowheads="1"/>
                </p:cNvSpPr>
                <p:nvPr/>
              </p:nvSpPr>
              <p:spPr bwMode="auto">
                <a:xfrm>
                  <a:off x="468" y="0"/>
                  <a:ext cx="525" cy="317"/>
                </a:xfrm>
                <a:prstGeom prst="rect">
                  <a:avLst/>
                </a:prstGeom>
                <a:noFill/>
                <a:ln w="9525">
                  <a:noFill/>
                  <a:miter lim="800000"/>
                  <a:headEnd/>
                  <a:tailEnd/>
                </a:ln>
                <a:effectLst/>
              </p:spPr>
              <p:txBody>
                <a:bodyPr/>
                <a:lstStyle/>
                <a:p>
                  <a:pPr algn="ctr"/>
                  <a:r>
                    <a:rPr lang="zh-CN" altLang="en-US" sz="1600">
                      <a:solidFill>
                        <a:schemeClr val="accent1"/>
                      </a:solidFill>
                      <a:latin typeface="Times New Roman" pitchFamily="18" charset="0"/>
                    </a:rPr>
                    <a:t>要素</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07632" name="Rectangle 112"/>
                <p:cNvSpPr>
                  <a:spLocks noChangeArrowheads="1"/>
                </p:cNvSpPr>
                <p:nvPr/>
              </p:nvSpPr>
              <p:spPr bwMode="auto">
                <a:xfrm>
                  <a:off x="425" y="0"/>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6" name="Group 115"/>
              <p:cNvGrpSpPr>
                <a:grpSpLocks/>
              </p:cNvGrpSpPr>
              <p:nvPr/>
            </p:nvGrpSpPr>
            <p:grpSpPr bwMode="auto">
              <a:xfrm>
                <a:off x="1036" y="0"/>
                <a:ext cx="3001" cy="317"/>
                <a:chOff x="1036" y="0"/>
                <a:chExt cx="3001" cy="317"/>
              </a:xfrm>
            </p:grpSpPr>
            <p:sp>
              <p:nvSpPr>
                <p:cNvPr id="107616" name="Rectangle 96"/>
                <p:cNvSpPr>
                  <a:spLocks noChangeArrowheads="1"/>
                </p:cNvSpPr>
                <p:nvPr/>
              </p:nvSpPr>
              <p:spPr bwMode="auto">
                <a:xfrm>
                  <a:off x="1079" y="0"/>
                  <a:ext cx="2915" cy="317"/>
                </a:xfrm>
                <a:prstGeom prst="rect">
                  <a:avLst/>
                </a:prstGeom>
                <a:noFill/>
                <a:ln w="9525">
                  <a:noFill/>
                  <a:miter lim="800000"/>
                  <a:headEnd/>
                  <a:tailEnd/>
                </a:ln>
                <a:effectLst/>
              </p:spPr>
              <p:txBody>
                <a:bodyPr/>
                <a:lstStyle/>
                <a:p>
                  <a:pPr algn="ctr"/>
                  <a:r>
                    <a:rPr lang="zh-CN" altLang="en-US" sz="1600">
                      <a:solidFill>
                        <a:schemeClr val="accent1"/>
                      </a:solidFill>
                      <a:latin typeface="Times New Roman" pitchFamily="18" charset="0"/>
                    </a:rPr>
                    <a:t>特征</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07634" name="Rectangle 114"/>
                <p:cNvSpPr>
                  <a:spLocks noChangeArrowheads="1"/>
                </p:cNvSpPr>
                <p:nvPr/>
              </p:nvSpPr>
              <p:spPr bwMode="auto">
                <a:xfrm>
                  <a:off x="1036" y="0"/>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7" name="Group 117"/>
              <p:cNvGrpSpPr>
                <a:grpSpLocks/>
              </p:cNvGrpSpPr>
              <p:nvPr/>
            </p:nvGrpSpPr>
            <p:grpSpPr bwMode="auto">
              <a:xfrm>
                <a:off x="0" y="317"/>
                <a:ext cx="425" cy="3020"/>
                <a:chOff x="0" y="317"/>
                <a:chExt cx="425" cy="3020"/>
              </a:xfrm>
            </p:grpSpPr>
            <p:sp>
              <p:nvSpPr>
                <p:cNvPr id="107617" name="Rectangle 97"/>
                <p:cNvSpPr>
                  <a:spLocks noChangeArrowheads="1"/>
                </p:cNvSpPr>
                <p:nvPr/>
              </p:nvSpPr>
              <p:spPr bwMode="auto">
                <a:xfrm>
                  <a:off x="43" y="317"/>
                  <a:ext cx="339" cy="3020"/>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技术导向</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36" name="Rectangle 116"/>
                <p:cNvSpPr>
                  <a:spLocks noChangeArrowheads="1"/>
                </p:cNvSpPr>
                <p:nvPr/>
              </p:nvSpPr>
              <p:spPr bwMode="auto">
                <a:xfrm>
                  <a:off x="0" y="317"/>
                  <a:ext cx="425" cy="3020"/>
                </a:xfrm>
                <a:prstGeom prst="rect">
                  <a:avLst/>
                </a:prstGeom>
                <a:noFill/>
                <a:ln w="7">
                  <a:solidFill>
                    <a:srgbClr val="A0A0A0"/>
                  </a:solidFill>
                  <a:miter lim="800000"/>
                  <a:headEnd/>
                  <a:tailEnd/>
                </a:ln>
                <a:effectLst/>
              </p:spPr>
              <p:txBody>
                <a:bodyPr/>
                <a:lstStyle/>
                <a:p>
                  <a:endParaRPr lang="zh-CN" altLang="en-US"/>
                </a:p>
              </p:txBody>
            </p:sp>
          </p:grpSp>
          <p:grpSp>
            <p:nvGrpSpPr>
              <p:cNvPr id="8" name="Group 119"/>
              <p:cNvGrpSpPr>
                <a:grpSpLocks/>
              </p:cNvGrpSpPr>
              <p:nvPr/>
            </p:nvGrpSpPr>
            <p:grpSpPr bwMode="auto">
              <a:xfrm>
                <a:off x="425" y="317"/>
                <a:ext cx="611" cy="317"/>
                <a:chOff x="425" y="317"/>
                <a:chExt cx="611" cy="317"/>
              </a:xfrm>
            </p:grpSpPr>
            <p:sp>
              <p:nvSpPr>
                <p:cNvPr id="107618" name="Rectangle 98"/>
                <p:cNvSpPr>
                  <a:spLocks noChangeArrowheads="1"/>
                </p:cNvSpPr>
                <p:nvPr/>
              </p:nvSpPr>
              <p:spPr bwMode="auto">
                <a:xfrm>
                  <a:off x="468" y="317"/>
                  <a:ext cx="525" cy="31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远景与战略</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38" name="Rectangle 118"/>
                <p:cNvSpPr>
                  <a:spLocks noChangeArrowheads="1"/>
                </p:cNvSpPr>
                <p:nvPr/>
              </p:nvSpPr>
              <p:spPr bwMode="auto">
                <a:xfrm>
                  <a:off x="425" y="317"/>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9" name="Group 121"/>
              <p:cNvGrpSpPr>
                <a:grpSpLocks/>
              </p:cNvGrpSpPr>
              <p:nvPr/>
            </p:nvGrpSpPr>
            <p:grpSpPr bwMode="auto">
              <a:xfrm>
                <a:off x="1036" y="317"/>
                <a:ext cx="3001" cy="317"/>
                <a:chOff x="1036" y="317"/>
                <a:chExt cx="3001" cy="317"/>
              </a:xfrm>
            </p:grpSpPr>
            <p:sp>
              <p:nvSpPr>
                <p:cNvPr id="107619" name="Rectangle 99"/>
                <p:cNvSpPr>
                  <a:spLocks noChangeArrowheads="1"/>
                </p:cNvSpPr>
                <p:nvPr/>
              </p:nvSpPr>
              <p:spPr bwMode="auto">
                <a:xfrm>
                  <a:off x="1079" y="317"/>
                  <a:ext cx="2915" cy="317"/>
                </a:xfrm>
                <a:prstGeom prst="rect">
                  <a:avLst/>
                </a:prstGeom>
                <a:noFill/>
                <a:ln w="9525">
                  <a:noFill/>
                  <a:miter lim="800000"/>
                  <a:headEnd/>
                  <a:tailEnd/>
                </a:ln>
                <a:effectLst/>
              </p:spPr>
              <p:txBody>
                <a:bodyPr/>
                <a:lstStyle/>
                <a:p>
                  <a:pPr algn="just"/>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的角色是基础架构（硬件、软件、网络）提供者；没有明确的</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远景目标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40" name="Rectangle 120"/>
                <p:cNvSpPr>
                  <a:spLocks noChangeArrowheads="1"/>
                </p:cNvSpPr>
                <p:nvPr/>
              </p:nvSpPr>
              <p:spPr bwMode="auto">
                <a:xfrm>
                  <a:off x="1036" y="317"/>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10" name="Group 123"/>
              <p:cNvGrpSpPr>
                <a:grpSpLocks/>
              </p:cNvGrpSpPr>
              <p:nvPr/>
            </p:nvGrpSpPr>
            <p:grpSpPr bwMode="auto">
              <a:xfrm>
                <a:off x="425" y="634"/>
                <a:ext cx="611" cy="747"/>
                <a:chOff x="425" y="634"/>
                <a:chExt cx="611" cy="747"/>
              </a:xfrm>
            </p:grpSpPr>
            <p:sp>
              <p:nvSpPr>
                <p:cNvPr id="107620" name="Rectangle 100"/>
                <p:cNvSpPr>
                  <a:spLocks noChangeArrowheads="1"/>
                </p:cNvSpPr>
                <p:nvPr/>
              </p:nvSpPr>
              <p:spPr bwMode="auto">
                <a:xfrm>
                  <a:off x="468" y="634"/>
                  <a:ext cx="525" cy="74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目标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42" name="Rectangle 122"/>
                <p:cNvSpPr>
                  <a:spLocks noChangeArrowheads="1"/>
                </p:cNvSpPr>
                <p:nvPr/>
              </p:nvSpPr>
              <p:spPr bwMode="auto">
                <a:xfrm>
                  <a:off x="425" y="634"/>
                  <a:ext cx="611" cy="747"/>
                </a:xfrm>
                <a:prstGeom prst="rect">
                  <a:avLst/>
                </a:prstGeom>
                <a:noFill/>
                <a:ln w="7">
                  <a:solidFill>
                    <a:srgbClr val="A0A0A0"/>
                  </a:solidFill>
                  <a:miter lim="800000"/>
                  <a:headEnd/>
                  <a:tailEnd/>
                </a:ln>
                <a:effectLst/>
              </p:spPr>
              <p:txBody>
                <a:bodyPr/>
                <a:lstStyle/>
                <a:p>
                  <a:endParaRPr lang="zh-CN" altLang="en-US"/>
                </a:p>
              </p:txBody>
            </p:sp>
          </p:grpSp>
          <p:grpSp>
            <p:nvGrpSpPr>
              <p:cNvPr id="11" name="Group 125"/>
              <p:cNvGrpSpPr>
                <a:grpSpLocks/>
              </p:cNvGrpSpPr>
              <p:nvPr/>
            </p:nvGrpSpPr>
            <p:grpSpPr bwMode="auto">
              <a:xfrm>
                <a:off x="1036" y="634"/>
                <a:ext cx="3001" cy="747"/>
                <a:chOff x="1036" y="634"/>
                <a:chExt cx="3001" cy="747"/>
              </a:xfrm>
            </p:grpSpPr>
            <p:sp>
              <p:nvSpPr>
                <p:cNvPr id="107621" name="Rectangle 101"/>
                <p:cNvSpPr>
                  <a:spLocks noChangeArrowheads="1"/>
                </p:cNvSpPr>
                <p:nvPr/>
              </p:nvSpPr>
              <p:spPr bwMode="auto">
                <a:xfrm>
                  <a:off x="1079" y="634"/>
                  <a:ext cx="2915" cy="74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成本驱动：</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平台和网络的可靠性、可用性和性能是主要的关注点和控制参数</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44" name="Rectangle 124"/>
                <p:cNvSpPr>
                  <a:spLocks noChangeArrowheads="1"/>
                </p:cNvSpPr>
                <p:nvPr/>
              </p:nvSpPr>
              <p:spPr bwMode="auto">
                <a:xfrm>
                  <a:off x="1036" y="634"/>
                  <a:ext cx="3001" cy="747"/>
                </a:xfrm>
                <a:prstGeom prst="rect">
                  <a:avLst/>
                </a:prstGeom>
                <a:noFill/>
                <a:ln w="7">
                  <a:solidFill>
                    <a:srgbClr val="A0A0A0"/>
                  </a:solidFill>
                  <a:miter lim="800000"/>
                  <a:headEnd/>
                  <a:tailEnd/>
                </a:ln>
                <a:effectLst/>
              </p:spPr>
              <p:txBody>
                <a:bodyPr/>
                <a:lstStyle/>
                <a:p>
                  <a:endParaRPr lang="zh-CN" altLang="en-US"/>
                </a:p>
              </p:txBody>
            </p:sp>
          </p:grpSp>
          <p:grpSp>
            <p:nvGrpSpPr>
              <p:cNvPr id="12" name="Group 127"/>
              <p:cNvGrpSpPr>
                <a:grpSpLocks/>
              </p:cNvGrpSpPr>
              <p:nvPr/>
            </p:nvGrpSpPr>
            <p:grpSpPr bwMode="auto">
              <a:xfrm>
                <a:off x="425" y="1381"/>
                <a:ext cx="611" cy="489"/>
                <a:chOff x="425" y="1381"/>
                <a:chExt cx="611" cy="489"/>
              </a:xfrm>
            </p:grpSpPr>
            <p:sp>
              <p:nvSpPr>
                <p:cNvPr id="107622" name="Rectangle 102"/>
                <p:cNvSpPr>
                  <a:spLocks noChangeArrowheads="1"/>
                </p:cNvSpPr>
                <p:nvPr/>
              </p:nvSpPr>
              <p:spPr bwMode="auto">
                <a:xfrm>
                  <a:off x="468" y="1381"/>
                  <a:ext cx="525" cy="489"/>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46" name="Rectangle 126"/>
                <p:cNvSpPr>
                  <a:spLocks noChangeArrowheads="1"/>
                </p:cNvSpPr>
                <p:nvPr/>
              </p:nvSpPr>
              <p:spPr bwMode="auto">
                <a:xfrm>
                  <a:off x="425" y="1381"/>
                  <a:ext cx="611" cy="489"/>
                </a:xfrm>
                <a:prstGeom prst="rect">
                  <a:avLst/>
                </a:prstGeom>
                <a:noFill/>
                <a:ln w="7">
                  <a:solidFill>
                    <a:srgbClr val="A0A0A0"/>
                  </a:solidFill>
                  <a:miter lim="800000"/>
                  <a:headEnd/>
                  <a:tailEnd/>
                </a:ln>
                <a:effectLst/>
              </p:spPr>
              <p:txBody>
                <a:bodyPr/>
                <a:lstStyle/>
                <a:p>
                  <a:endParaRPr lang="zh-CN" altLang="en-US"/>
                </a:p>
              </p:txBody>
            </p:sp>
          </p:grpSp>
          <p:grpSp>
            <p:nvGrpSpPr>
              <p:cNvPr id="13" name="Group 129"/>
              <p:cNvGrpSpPr>
                <a:grpSpLocks/>
              </p:cNvGrpSpPr>
              <p:nvPr/>
            </p:nvGrpSpPr>
            <p:grpSpPr bwMode="auto">
              <a:xfrm>
                <a:off x="1036" y="1381"/>
                <a:ext cx="3001" cy="489"/>
                <a:chOff x="1036" y="1381"/>
                <a:chExt cx="3001" cy="489"/>
              </a:xfrm>
            </p:grpSpPr>
            <p:sp>
              <p:nvSpPr>
                <p:cNvPr id="107623" name="Rectangle 103"/>
                <p:cNvSpPr>
                  <a:spLocks noChangeArrowheads="1"/>
                </p:cNvSpPr>
                <p:nvPr/>
              </p:nvSpPr>
              <p:spPr bwMode="auto">
                <a:xfrm>
                  <a:off x="1079" y="1381"/>
                  <a:ext cx="2915" cy="489"/>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关注于系统和网络管理及</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设计和实施</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48" name="Rectangle 128"/>
                <p:cNvSpPr>
                  <a:spLocks noChangeArrowheads="1"/>
                </p:cNvSpPr>
                <p:nvPr/>
              </p:nvSpPr>
              <p:spPr bwMode="auto">
                <a:xfrm>
                  <a:off x="1036" y="1381"/>
                  <a:ext cx="3001" cy="489"/>
                </a:xfrm>
                <a:prstGeom prst="rect">
                  <a:avLst/>
                </a:prstGeom>
                <a:noFill/>
                <a:ln w="7">
                  <a:solidFill>
                    <a:srgbClr val="A0A0A0"/>
                  </a:solidFill>
                  <a:miter lim="800000"/>
                  <a:headEnd/>
                  <a:tailEnd/>
                </a:ln>
                <a:effectLst/>
              </p:spPr>
              <p:txBody>
                <a:bodyPr/>
                <a:lstStyle/>
                <a:p>
                  <a:endParaRPr lang="zh-CN" altLang="en-US"/>
                </a:p>
              </p:txBody>
            </p:sp>
          </p:grpSp>
          <p:grpSp>
            <p:nvGrpSpPr>
              <p:cNvPr id="14" name="Group 131"/>
              <p:cNvGrpSpPr>
                <a:grpSpLocks/>
              </p:cNvGrpSpPr>
              <p:nvPr/>
            </p:nvGrpSpPr>
            <p:grpSpPr bwMode="auto">
              <a:xfrm>
                <a:off x="425" y="1870"/>
                <a:ext cx="611" cy="317"/>
                <a:chOff x="425" y="1870"/>
                <a:chExt cx="611" cy="317"/>
              </a:xfrm>
            </p:grpSpPr>
            <p:sp>
              <p:nvSpPr>
                <p:cNvPr id="107624" name="Rectangle 104"/>
                <p:cNvSpPr>
                  <a:spLocks noChangeArrowheads="1"/>
                </p:cNvSpPr>
                <p:nvPr/>
              </p:nvSpPr>
              <p:spPr bwMode="auto">
                <a:xfrm>
                  <a:off x="468" y="1870"/>
                  <a:ext cx="525" cy="31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人员</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50" name="Rectangle 130"/>
                <p:cNvSpPr>
                  <a:spLocks noChangeArrowheads="1"/>
                </p:cNvSpPr>
                <p:nvPr/>
              </p:nvSpPr>
              <p:spPr bwMode="auto">
                <a:xfrm>
                  <a:off x="425" y="1870"/>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15" name="Group 133"/>
              <p:cNvGrpSpPr>
                <a:grpSpLocks/>
              </p:cNvGrpSpPr>
              <p:nvPr/>
            </p:nvGrpSpPr>
            <p:grpSpPr bwMode="auto">
              <a:xfrm>
                <a:off x="1036" y="1870"/>
                <a:ext cx="3001" cy="317"/>
                <a:chOff x="1036" y="1870"/>
                <a:chExt cx="3001" cy="317"/>
              </a:xfrm>
            </p:grpSpPr>
            <p:sp>
              <p:nvSpPr>
                <p:cNvPr id="107625" name="Rectangle 105"/>
                <p:cNvSpPr>
                  <a:spLocks noChangeArrowheads="1"/>
                </p:cNvSpPr>
                <p:nvPr/>
              </p:nvSpPr>
              <p:spPr bwMode="auto">
                <a:xfrm>
                  <a:off x="1079" y="1870"/>
                  <a:ext cx="2915" cy="31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擅长技术</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52" name="Rectangle 132"/>
                <p:cNvSpPr>
                  <a:spLocks noChangeArrowheads="1"/>
                </p:cNvSpPr>
                <p:nvPr/>
              </p:nvSpPr>
              <p:spPr bwMode="auto">
                <a:xfrm>
                  <a:off x="1036" y="1870"/>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16" name="Group 135"/>
              <p:cNvGrpSpPr>
                <a:grpSpLocks/>
              </p:cNvGrpSpPr>
              <p:nvPr/>
            </p:nvGrpSpPr>
            <p:grpSpPr bwMode="auto">
              <a:xfrm>
                <a:off x="425" y="2187"/>
                <a:ext cx="611" cy="575"/>
                <a:chOff x="425" y="2187"/>
                <a:chExt cx="611" cy="575"/>
              </a:xfrm>
            </p:grpSpPr>
            <p:sp>
              <p:nvSpPr>
                <p:cNvPr id="107626" name="Rectangle 106"/>
                <p:cNvSpPr>
                  <a:spLocks noChangeArrowheads="1"/>
                </p:cNvSpPr>
                <p:nvPr/>
              </p:nvSpPr>
              <p:spPr bwMode="auto">
                <a:xfrm>
                  <a:off x="468" y="2187"/>
                  <a:ext cx="52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技术</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54" name="Rectangle 134"/>
                <p:cNvSpPr>
                  <a:spLocks noChangeArrowheads="1"/>
                </p:cNvSpPr>
                <p:nvPr/>
              </p:nvSpPr>
              <p:spPr bwMode="auto">
                <a:xfrm>
                  <a:off x="425" y="2187"/>
                  <a:ext cx="611" cy="575"/>
                </a:xfrm>
                <a:prstGeom prst="rect">
                  <a:avLst/>
                </a:prstGeom>
                <a:noFill/>
                <a:ln w="7">
                  <a:solidFill>
                    <a:srgbClr val="A0A0A0"/>
                  </a:solidFill>
                  <a:miter lim="800000"/>
                  <a:headEnd/>
                  <a:tailEnd/>
                </a:ln>
                <a:effectLst/>
              </p:spPr>
              <p:txBody>
                <a:bodyPr/>
                <a:lstStyle/>
                <a:p>
                  <a:endParaRPr lang="zh-CN" altLang="en-US"/>
                </a:p>
              </p:txBody>
            </p:sp>
          </p:grpSp>
          <p:grpSp>
            <p:nvGrpSpPr>
              <p:cNvPr id="17" name="Group 137"/>
              <p:cNvGrpSpPr>
                <a:grpSpLocks/>
              </p:cNvGrpSpPr>
              <p:nvPr/>
            </p:nvGrpSpPr>
            <p:grpSpPr bwMode="auto">
              <a:xfrm>
                <a:off x="1036" y="2187"/>
                <a:ext cx="3001" cy="575"/>
                <a:chOff x="1036" y="2187"/>
                <a:chExt cx="3001" cy="575"/>
              </a:xfrm>
            </p:grpSpPr>
            <p:sp>
              <p:nvSpPr>
                <p:cNvPr id="107627" name="Rectangle 107"/>
                <p:cNvSpPr>
                  <a:spLocks noChangeArrowheads="1"/>
                </p:cNvSpPr>
                <p:nvPr/>
              </p:nvSpPr>
              <p:spPr bwMode="auto">
                <a:xfrm>
                  <a:off x="1079" y="2187"/>
                  <a:ext cx="291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系统和网络管理工具分别购买，用于管理技术设备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56" name="Rectangle 136"/>
                <p:cNvSpPr>
                  <a:spLocks noChangeArrowheads="1"/>
                </p:cNvSpPr>
                <p:nvPr/>
              </p:nvSpPr>
              <p:spPr bwMode="auto">
                <a:xfrm>
                  <a:off x="1036" y="2187"/>
                  <a:ext cx="3001" cy="575"/>
                </a:xfrm>
                <a:prstGeom prst="rect">
                  <a:avLst/>
                </a:prstGeom>
                <a:noFill/>
                <a:ln w="7">
                  <a:solidFill>
                    <a:srgbClr val="A0A0A0"/>
                  </a:solidFill>
                  <a:miter lim="800000"/>
                  <a:headEnd/>
                  <a:tailEnd/>
                </a:ln>
                <a:effectLst/>
              </p:spPr>
              <p:txBody>
                <a:bodyPr/>
                <a:lstStyle/>
                <a:p>
                  <a:endParaRPr lang="zh-CN" altLang="en-US"/>
                </a:p>
              </p:txBody>
            </p:sp>
          </p:grpSp>
          <p:grpSp>
            <p:nvGrpSpPr>
              <p:cNvPr id="18" name="Group 139"/>
              <p:cNvGrpSpPr>
                <a:grpSpLocks/>
              </p:cNvGrpSpPr>
              <p:nvPr/>
            </p:nvGrpSpPr>
            <p:grpSpPr bwMode="auto">
              <a:xfrm>
                <a:off x="425" y="2762"/>
                <a:ext cx="611" cy="575"/>
                <a:chOff x="425" y="2762"/>
                <a:chExt cx="611" cy="575"/>
              </a:xfrm>
            </p:grpSpPr>
            <p:sp>
              <p:nvSpPr>
                <p:cNvPr id="107628" name="Rectangle 108"/>
                <p:cNvSpPr>
                  <a:spLocks noChangeArrowheads="1"/>
                </p:cNvSpPr>
                <p:nvPr/>
              </p:nvSpPr>
              <p:spPr bwMode="auto">
                <a:xfrm>
                  <a:off x="468" y="2762"/>
                  <a:ext cx="52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文化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58" name="Rectangle 138"/>
                <p:cNvSpPr>
                  <a:spLocks noChangeArrowheads="1"/>
                </p:cNvSpPr>
                <p:nvPr/>
              </p:nvSpPr>
              <p:spPr bwMode="auto">
                <a:xfrm>
                  <a:off x="425" y="2762"/>
                  <a:ext cx="611" cy="575"/>
                </a:xfrm>
                <a:prstGeom prst="rect">
                  <a:avLst/>
                </a:prstGeom>
                <a:noFill/>
                <a:ln w="7">
                  <a:solidFill>
                    <a:srgbClr val="A0A0A0"/>
                  </a:solidFill>
                  <a:miter lim="800000"/>
                  <a:headEnd/>
                  <a:tailEnd/>
                </a:ln>
                <a:effectLst/>
              </p:spPr>
              <p:txBody>
                <a:bodyPr/>
                <a:lstStyle/>
                <a:p>
                  <a:endParaRPr lang="zh-CN" altLang="en-US"/>
                </a:p>
              </p:txBody>
            </p:sp>
          </p:grpSp>
          <p:grpSp>
            <p:nvGrpSpPr>
              <p:cNvPr id="19" name="Group 141"/>
              <p:cNvGrpSpPr>
                <a:grpSpLocks/>
              </p:cNvGrpSpPr>
              <p:nvPr/>
            </p:nvGrpSpPr>
            <p:grpSpPr bwMode="auto">
              <a:xfrm>
                <a:off x="1036" y="2762"/>
                <a:ext cx="3001" cy="575"/>
                <a:chOff x="1036" y="2762"/>
                <a:chExt cx="3001" cy="575"/>
              </a:xfrm>
            </p:grpSpPr>
            <p:sp>
              <p:nvSpPr>
                <p:cNvPr id="107629" name="Rectangle 109"/>
                <p:cNvSpPr>
                  <a:spLocks noChangeArrowheads="1"/>
                </p:cNvSpPr>
                <p:nvPr/>
              </p:nvSpPr>
              <p:spPr bwMode="auto">
                <a:xfrm>
                  <a:off x="1079" y="2762"/>
                  <a:ext cx="291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每个人都是</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专家，没有为业务提供服务的意思</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660" name="Rectangle 140"/>
                <p:cNvSpPr>
                  <a:spLocks noChangeArrowheads="1"/>
                </p:cNvSpPr>
                <p:nvPr/>
              </p:nvSpPr>
              <p:spPr bwMode="auto">
                <a:xfrm>
                  <a:off x="1036" y="2762"/>
                  <a:ext cx="3001" cy="575"/>
                </a:xfrm>
                <a:prstGeom prst="rect">
                  <a:avLst/>
                </a:prstGeom>
                <a:noFill/>
                <a:ln w="7">
                  <a:solidFill>
                    <a:srgbClr val="A0A0A0"/>
                  </a:solidFill>
                  <a:miter lim="800000"/>
                  <a:headEnd/>
                  <a:tailEnd/>
                </a:ln>
                <a:effectLst/>
              </p:spPr>
              <p:txBody>
                <a:bodyPr/>
                <a:lstStyle/>
                <a:p>
                  <a:endParaRPr lang="zh-CN" altLang="en-US"/>
                </a:p>
              </p:txBody>
            </p:sp>
          </p:grpSp>
        </p:grpSp>
        <p:sp>
          <p:nvSpPr>
            <p:cNvPr id="107663" name="Rectangle 143"/>
            <p:cNvSpPr>
              <a:spLocks noChangeArrowheads="1"/>
            </p:cNvSpPr>
            <p:nvPr/>
          </p:nvSpPr>
          <p:spPr bwMode="auto">
            <a:xfrm>
              <a:off x="-3" y="-3"/>
              <a:ext cx="4043" cy="3343"/>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ltLang="zh-CN" sz="3600">
                <a:latin typeface="Times New Roman" pitchFamily="18" charset="0"/>
              </a:rPr>
              <a:t>IT</a:t>
            </a:r>
            <a:r>
              <a:rPr lang="zh-CN" altLang="en-US" sz="3600">
                <a:latin typeface="Times New Roman" pitchFamily="18" charset="0"/>
              </a:rPr>
              <a:t>组织发展阶段模型各阶段要素特征(续)</a:t>
            </a:r>
          </a:p>
        </p:txBody>
      </p:sp>
      <p:grpSp>
        <p:nvGrpSpPr>
          <p:cNvPr id="2" name="Group 126"/>
          <p:cNvGrpSpPr>
            <a:grpSpLocks/>
          </p:cNvGrpSpPr>
          <p:nvPr/>
        </p:nvGrpSpPr>
        <p:grpSpPr bwMode="auto">
          <a:xfrm>
            <a:off x="1295400" y="1600200"/>
            <a:ext cx="6418263" cy="4584700"/>
            <a:chOff x="-3" y="-3"/>
            <a:chExt cx="4043" cy="3800"/>
          </a:xfrm>
        </p:grpSpPr>
        <p:grpSp>
          <p:nvGrpSpPr>
            <p:cNvPr id="3" name="Group 124"/>
            <p:cNvGrpSpPr>
              <a:grpSpLocks/>
            </p:cNvGrpSpPr>
            <p:nvPr/>
          </p:nvGrpSpPr>
          <p:grpSpPr bwMode="auto">
            <a:xfrm>
              <a:off x="0" y="0"/>
              <a:ext cx="4037" cy="3794"/>
              <a:chOff x="0" y="0"/>
              <a:chExt cx="4037" cy="3794"/>
            </a:xfrm>
          </p:grpSpPr>
          <p:grpSp>
            <p:nvGrpSpPr>
              <p:cNvPr id="4" name="Group 99"/>
              <p:cNvGrpSpPr>
                <a:grpSpLocks/>
              </p:cNvGrpSpPr>
              <p:nvPr/>
            </p:nvGrpSpPr>
            <p:grpSpPr bwMode="auto">
              <a:xfrm>
                <a:off x="0" y="0"/>
                <a:ext cx="425" cy="3794"/>
                <a:chOff x="0" y="0"/>
                <a:chExt cx="425" cy="3794"/>
              </a:xfrm>
            </p:grpSpPr>
            <p:sp>
              <p:nvSpPr>
                <p:cNvPr id="108629" name="Rectangle 85"/>
                <p:cNvSpPr>
                  <a:spLocks noChangeArrowheads="1"/>
                </p:cNvSpPr>
                <p:nvPr/>
              </p:nvSpPr>
              <p:spPr bwMode="auto">
                <a:xfrm>
                  <a:off x="43" y="0"/>
                  <a:ext cx="339" cy="3794"/>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服务</a:t>
                  </a:r>
                  <a:r>
                    <a:rPr lang="zh-CN" altLang="en-US" sz="1600">
                      <a:solidFill>
                        <a:schemeClr val="accent1"/>
                      </a:solidFill>
                      <a:latin typeface="Arial Unicode MS" pitchFamily="34" charset="-122"/>
                      <a:ea typeface="Arial Unicode MS" pitchFamily="34" charset="-122"/>
                      <a:cs typeface="Arial Unicode MS" pitchFamily="34" charset="-122"/>
                    </a:rPr>
                    <a:t>/</a:t>
                  </a:r>
                  <a:r>
                    <a:rPr lang="zh-CN" altLang="en-US" sz="1600">
                      <a:solidFill>
                        <a:schemeClr val="accent1"/>
                      </a:solidFill>
                      <a:latin typeface="Times New Roman" pitchFamily="18" charset="0"/>
                    </a:rPr>
                    <a:t>产品</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42" name="Rectangle 98"/>
                <p:cNvSpPr>
                  <a:spLocks noChangeArrowheads="1"/>
                </p:cNvSpPr>
                <p:nvPr/>
              </p:nvSpPr>
              <p:spPr bwMode="auto">
                <a:xfrm>
                  <a:off x="0" y="0"/>
                  <a:ext cx="425" cy="3794"/>
                </a:xfrm>
                <a:prstGeom prst="rect">
                  <a:avLst/>
                </a:prstGeom>
                <a:noFill/>
                <a:ln w="7">
                  <a:solidFill>
                    <a:srgbClr val="A0A0A0"/>
                  </a:solidFill>
                  <a:miter lim="800000"/>
                  <a:headEnd/>
                  <a:tailEnd/>
                </a:ln>
                <a:effectLst/>
              </p:spPr>
              <p:txBody>
                <a:bodyPr/>
                <a:lstStyle/>
                <a:p>
                  <a:endParaRPr lang="zh-CN" altLang="en-US"/>
                </a:p>
              </p:txBody>
            </p:sp>
          </p:grpSp>
          <p:grpSp>
            <p:nvGrpSpPr>
              <p:cNvPr id="5" name="Group 101"/>
              <p:cNvGrpSpPr>
                <a:grpSpLocks/>
              </p:cNvGrpSpPr>
              <p:nvPr/>
            </p:nvGrpSpPr>
            <p:grpSpPr bwMode="auto">
              <a:xfrm>
                <a:off x="425" y="0"/>
                <a:ext cx="611" cy="403"/>
                <a:chOff x="425" y="0"/>
                <a:chExt cx="611" cy="403"/>
              </a:xfrm>
            </p:grpSpPr>
            <p:sp>
              <p:nvSpPr>
                <p:cNvPr id="108630" name="Rectangle 86"/>
                <p:cNvSpPr>
                  <a:spLocks noChangeArrowheads="1"/>
                </p:cNvSpPr>
                <p:nvPr/>
              </p:nvSpPr>
              <p:spPr bwMode="auto">
                <a:xfrm>
                  <a:off x="468" y="0"/>
                  <a:ext cx="525" cy="40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远景与战略</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44" name="Rectangle 100"/>
                <p:cNvSpPr>
                  <a:spLocks noChangeArrowheads="1"/>
                </p:cNvSpPr>
                <p:nvPr/>
              </p:nvSpPr>
              <p:spPr bwMode="auto">
                <a:xfrm>
                  <a:off x="425" y="0"/>
                  <a:ext cx="611" cy="403"/>
                </a:xfrm>
                <a:prstGeom prst="rect">
                  <a:avLst/>
                </a:prstGeom>
                <a:noFill/>
                <a:ln w="7">
                  <a:solidFill>
                    <a:srgbClr val="A0A0A0"/>
                  </a:solidFill>
                  <a:miter lim="800000"/>
                  <a:headEnd/>
                  <a:tailEnd/>
                </a:ln>
                <a:effectLst/>
              </p:spPr>
              <p:txBody>
                <a:bodyPr/>
                <a:lstStyle/>
                <a:p>
                  <a:endParaRPr lang="zh-CN" altLang="en-US"/>
                </a:p>
              </p:txBody>
            </p:sp>
          </p:grpSp>
          <p:grpSp>
            <p:nvGrpSpPr>
              <p:cNvPr id="6" name="Group 103"/>
              <p:cNvGrpSpPr>
                <a:grpSpLocks/>
              </p:cNvGrpSpPr>
              <p:nvPr/>
            </p:nvGrpSpPr>
            <p:grpSpPr bwMode="auto">
              <a:xfrm>
                <a:off x="1036" y="0"/>
                <a:ext cx="3001" cy="403"/>
                <a:chOff x="1036" y="0"/>
                <a:chExt cx="3001" cy="403"/>
              </a:xfrm>
            </p:grpSpPr>
            <p:sp>
              <p:nvSpPr>
                <p:cNvPr id="108631" name="Rectangle 87"/>
                <p:cNvSpPr>
                  <a:spLocks noChangeArrowheads="1"/>
                </p:cNvSpPr>
                <p:nvPr/>
              </p:nvSpPr>
              <p:spPr bwMode="auto">
                <a:xfrm>
                  <a:off x="1079" y="0"/>
                  <a:ext cx="2915" cy="403"/>
                </a:xfrm>
                <a:prstGeom prst="rect">
                  <a:avLst/>
                </a:prstGeom>
                <a:noFill/>
                <a:ln w="9525">
                  <a:noFill/>
                  <a:miter lim="800000"/>
                  <a:headEnd/>
                  <a:tailEnd/>
                </a:ln>
                <a:effectLst/>
              </p:spPr>
              <p:txBody>
                <a:bodyPr/>
                <a:lstStyle/>
                <a:p>
                  <a:pPr algn="just"/>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部门认识到它应该给业务部门提供一组合理的产品与服务，确定</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战略，但很少考虑业务方面的要求</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46" name="Rectangle 102"/>
                <p:cNvSpPr>
                  <a:spLocks noChangeArrowheads="1"/>
                </p:cNvSpPr>
                <p:nvPr/>
              </p:nvSpPr>
              <p:spPr bwMode="auto">
                <a:xfrm>
                  <a:off x="1036" y="0"/>
                  <a:ext cx="3001" cy="403"/>
                </a:xfrm>
                <a:prstGeom prst="rect">
                  <a:avLst/>
                </a:prstGeom>
                <a:noFill/>
                <a:ln w="7">
                  <a:solidFill>
                    <a:srgbClr val="A0A0A0"/>
                  </a:solidFill>
                  <a:miter lim="800000"/>
                  <a:headEnd/>
                  <a:tailEnd/>
                </a:ln>
                <a:effectLst/>
              </p:spPr>
              <p:txBody>
                <a:bodyPr/>
                <a:lstStyle/>
                <a:p>
                  <a:endParaRPr lang="zh-CN" altLang="en-US"/>
                </a:p>
              </p:txBody>
            </p:sp>
          </p:grpSp>
          <p:grpSp>
            <p:nvGrpSpPr>
              <p:cNvPr id="7" name="Group 105"/>
              <p:cNvGrpSpPr>
                <a:grpSpLocks/>
              </p:cNvGrpSpPr>
              <p:nvPr/>
            </p:nvGrpSpPr>
            <p:grpSpPr bwMode="auto">
              <a:xfrm>
                <a:off x="425" y="403"/>
                <a:ext cx="611" cy="661"/>
                <a:chOff x="425" y="403"/>
                <a:chExt cx="611" cy="661"/>
              </a:xfrm>
            </p:grpSpPr>
            <p:sp>
              <p:nvSpPr>
                <p:cNvPr id="108632" name="Rectangle 88"/>
                <p:cNvSpPr>
                  <a:spLocks noChangeArrowheads="1"/>
                </p:cNvSpPr>
                <p:nvPr/>
              </p:nvSpPr>
              <p:spPr bwMode="auto">
                <a:xfrm>
                  <a:off x="468" y="403"/>
                  <a:ext cx="525" cy="66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目标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48" name="Rectangle 104"/>
                <p:cNvSpPr>
                  <a:spLocks noChangeArrowheads="1"/>
                </p:cNvSpPr>
                <p:nvPr/>
              </p:nvSpPr>
              <p:spPr bwMode="auto">
                <a:xfrm>
                  <a:off x="425" y="403"/>
                  <a:ext cx="611" cy="661"/>
                </a:xfrm>
                <a:prstGeom prst="rect">
                  <a:avLst/>
                </a:prstGeom>
                <a:noFill/>
                <a:ln w="7">
                  <a:solidFill>
                    <a:srgbClr val="A0A0A0"/>
                  </a:solidFill>
                  <a:miter lim="800000"/>
                  <a:headEnd/>
                  <a:tailEnd/>
                </a:ln>
                <a:effectLst/>
              </p:spPr>
              <p:txBody>
                <a:bodyPr/>
                <a:lstStyle/>
                <a:p>
                  <a:endParaRPr lang="zh-CN" altLang="en-US"/>
                </a:p>
              </p:txBody>
            </p:sp>
          </p:grpSp>
          <p:grpSp>
            <p:nvGrpSpPr>
              <p:cNvPr id="8" name="Group 107"/>
              <p:cNvGrpSpPr>
                <a:grpSpLocks/>
              </p:cNvGrpSpPr>
              <p:nvPr/>
            </p:nvGrpSpPr>
            <p:grpSpPr bwMode="auto">
              <a:xfrm>
                <a:off x="1036" y="403"/>
                <a:ext cx="3001" cy="661"/>
                <a:chOff x="1036" y="403"/>
                <a:chExt cx="3001" cy="661"/>
              </a:xfrm>
            </p:grpSpPr>
            <p:sp>
              <p:nvSpPr>
                <p:cNvPr id="108633" name="Rectangle 89"/>
                <p:cNvSpPr>
                  <a:spLocks noChangeArrowheads="1"/>
                </p:cNvSpPr>
                <p:nvPr/>
              </p:nvSpPr>
              <p:spPr bwMode="auto">
                <a:xfrm>
                  <a:off x="1079" y="403"/>
                  <a:ext cx="2915" cy="66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用于技术语，如带宽和磁盘容量定义服务，报告</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性质的参数</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50" name="Rectangle 106"/>
                <p:cNvSpPr>
                  <a:spLocks noChangeArrowheads="1"/>
                </p:cNvSpPr>
                <p:nvPr/>
              </p:nvSpPr>
              <p:spPr bwMode="auto">
                <a:xfrm>
                  <a:off x="1036" y="403"/>
                  <a:ext cx="3001" cy="661"/>
                </a:xfrm>
                <a:prstGeom prst="rect">
                  <a:avLst/>
                </a:prstGeom>
                <a:noFill/>
                <a:ln w="7">
                  <a:solidFill>
                    <a:srgbClr val="A0A0A0"/>
                  </a:solidFill>
                  <a:miter lim="800000"/>
                  <a:headEnd/>
                  <a:tailEnd/>
                </a:ln>
                <a:effectLst/>
              </p:spPr>
              <p:txBody>
                <a:bodyPr/>
                <a:lstStyle/>
                <a:p>
                  <a:endParaRPr lang="zh-CN" altLang="en-US"/>
                </a:p>
              </p:txBody>
            </p:sp>
          </p:grpSp>
          <p:grpSp>
            <p:nvGrpSpPr>
              <p:cNvPr id="9" name="Group 109"/>
              <p:cNvGrpSpPr>
                <a:grpSpLocks/>
              </p:cNvGrpSpPr>
              <p:nvPr/>
            </p:nvGrpSpPr>
            <p:grpSpPr bwMode="auto">
              <a:xfrm>
                <a:off x="425" y="1064"/>
                <a:ext cx="611" cy="1177"/>
                <a:chOff x="425" y="1064"/>
                <a:chExt cx="611" cy="1177"/>
              </a:xfrm>
            </p:grpSpPr>
            <p:sp>
              <p:nvSpPr>
                <p:cNvPr id="108634" name="Rectangle 90"/>
                <p:cNvSpPr>
                  <a:spLocks noChangeArrowheads="1"/>
                </p:cNvSpPr>
                <p:nvPr/>
              </p:nvSpPr>
              <p:spPr bwMode="auto">
                <a:xfrm>
                  <a:off x="468" y="1064"/>
                  <a:ext cx="525" cy="117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52" name="Rectangle 108"/>
                <p:cNvSpPr>
                  <a:spLocks noChangeArrowheads="1"/>
                </p:cNvSpPr>
                <p:nvPr/>
              </p:nvSpPr>
              <p:spPr bwMode="auto">
                <a:xfrm>
                  <a:off x="425" y="1064"/>
                  <a:ext cx="611" cy="1177"/>
                </a:xfrm>
                <a:prstGeom prst="rect">
                  <a:avLst/>
                </a:prstGeom>
                <a:noFill/>
                <a:ln w="7">
                  <a:solidFill>
                    <a:srgbClr val="A0A0A0"/>
                  </a:solidFill>
                  <a:miter lim="800000"/>
                  <a:headEnd/>
                  <a:tailEnd/>
                </a:ln>
                <a:effectLst/>
              </p:spPr>
              <p:txBody>
                <a:bodyPr/>
                <a:lstStyle/>
                <a:p>
                  <a:endParaRPr lang="zh-CN" altLang="en-US"/>
                </a:p>
              </p:txBody>
            </p:sp>
          </p:grpSp>
          <p:grpSp>
            <p:nvGrpSpPr>
              <p:cNvPr id="10" name="Group 111"/>
              <p:cNvGrpSpPr>
                <a:grpSpLocks/>
              </p:cNvGrpSpPr>
              <p:nvPr/>
            </p:nvGrpSpPr>
            <p:grpSpPr bwMode="auto">
              <a:xfrm>
                <a:off x="1036" y="1064"/>
                <a:ext cx="3001" cy="1177"/>
                <a:chOff x="1036" y="1064"/>
                <a:chExt cx="3001" cy="1177"/>
              </a:xfrm>
            </p:grpSpPr>
            <p:sp>
              <p:nvSpPr>
                <p:cNvPr id="108635" name="Rectangle 91"/>
                <p:cNvSpPr>
                  <a:spLocks noChangeArrowheads="1"/>
                </p:cNvSpPr>
                <p:nvPr/>
              </p:nvSpPr>
              <p:spPr bwMode="auto">
                <a:xfrm>
                  <a:off x="1079" y="1064"/>
                  <a:ext cx="2915" cy="117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主要关注</a:t>
                  </a:r>
                  <a:r>
                    <a:rPr lang="en-US" altLang="zh-CN" sz="1600">
                      <a:solidFill>
                        <a:schemeClr val="accent1"/>
                      </a:solidFill>
                      <a:latin typeface="Arial Unicode MS" pitchFamily="34" charset="-122"/>
                      <a:ea typeface="Arial Unicode MS" pitchFamily="34" charset="-122"/>
                      <a:cs typeface="Arial Unicode MS" pitchFamily="34" charset="-122"/>
                    </a:rPr>
                    <a:t>ITIL</a:t>
                  </a:r>
                  <a:r>
                    <a:rPr lang="zh-CN" altLang="en-US" sz="1600">
                      <a:solidFill>
                        <a:schemeClr val="accent1"/>
                      </a:solidFill>
                      <a:latin typeface="Times New Roman" pitchFamily="18" charset="0"/>
                    </a:rPr>
                    <a:t>服务支持流程和</a:t>
                  </a:r>
                  <a:r>
                    <a:rPr lang="en-US" altLang="zh-CN" sz="1600">
                      <a:solidFill>
                        <a:schemeClr val="accent1"/>
                      </a:solidFill>
                      <a:latin typeface="Arial Unicode MS" pitchFamily="34" charset="-122"/>
                      <a:ea typeface="Arial Unicode MS" pitchFamily="34" charset="-122"/>
                      <a:cs typeface="Arial Unicode MS" pitchFamily="34" charset="-122"/>
                    </a:rPr>
                    <a:t>ITIL</a:t>
                  </a:r>
                  <a:r>
                    <a:rPr lang="zh-CN" altLang="en-US" sz="1600">
                      <a:solidFill>
                        <a:schemeClr val="accent1"/>
                      </a:solidFill>
                      <a:latin typeface="Times New Roman" pitchFamily="18" charset="0"/>
                    </a:rPr>
                    <a:t>服务提供流程的运营方面，如性能指标，可用性指标和恢复能力；报告机制主要从提高产品和服务性能和绩效角度建立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54" name="Rectangle 110"/>
                <p:cNvSpPr>
                  <a:spLocks noChangeArrowheads="1"/>
                </p:cNvSpPr>
                <p:nvPr/>
              </p:nvSpPr>
              <p:spPr bwMode="auto">
                <a:xfrm>
                  <a:off x="1036" y="1064"/>
                  <a:ext cx="3001" cy="1177"/>
                </a:xfrm>
                <a:prstGeom prst="rect">
                  <a:avLst/>
                </a:prstGeom>
                <a:noFill/>
                <a:ln w="7">
                  <a:solidFill>
                    <a:srgbClr val="A0A0A0"/>
                  </a:solidFill>
                  <a:miter lim="800000"/>
                  <a:headEnd/>
                  <a:tailEnd/>
                </a:ln>
                <a:effectLst/>
              </p:spPr>
              <p:txBody>
                <a:bodyPr/>
                <a:lstStyle/>
                <a:p>
                  <a:endParaRPr lang="zh-CN" altLang="en-US"/>
                </a:p>
              </p:txBody>
            </p:sp>
          </p:grpSp>
          <p:grpSp>
            <p:nvGrpSpPr>
              <p:cNvPr id="11" name="Group 113"/>
              <p:cNvGrpSpPr>
                <a:grpSpLocks/>
              </p:cNvGrpSpPr>
              <p:nvPr/>
            </p:nvGrpSpPr>
            <p:grpSpPr bwMode="auto">
              <a:xfrm>
                <a:off x="425" y="2241"/>
                <a:ext cx="611" cy="575"/>
                <a:chOff x="425" y="2241"/>
                <a:chExt cx="611" cy="575"/>
              </a:xfrm>
            </p:grpSpPr>
            <p:sp>
              <p:nvSpPr>
                <p:cNvPr id="108636" name="Rectangle 92"/>
                <p:cNvSpPr>
                  <a:spLocks noChangeArrowheads="1"/>
                </p:cNvSpPr>
                <p:nvPr/>
              </p:nvSpPr>
              <p:spPr bwMode="auto">
                <a:xfrm>
                  <a:off x="468" y="2241"/>
                  <a:ext cx="52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人员</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56" name="Rectangle 112"/>
                <p:cNvSpPr>
                  <a:spLocks noChangeArrowheads="1"/>
                </p:cNvSpPr>
                <p:nvPr/>
              </p:nvSpPr>
              <p:spPr bwMode="auto">
                <a:xfrm>
                  <a:off x="425" y="2241"/>
                  <a:ext cx="611" cy="575"/>
                </a:xfrm>
                <a:prstGeom prst="rect">
                  <a:avLst/>
                </a:prstGeom>
                <a:noFill/>
                <a:ln w="7">
                  <a:solidFill>
                    <a:srgbClr val="A0A0A0"/>
                  </a:solidFill>
                  <a:miter lim="800000"/>
                  <a:headEnd/>
                  <a:tailEnd/>
                </a:ln>
                <a:effectLst/>
              </p:spPr>
              <p:txBody>
                <a:bodyPr/>
                <a:lstStyle/>
                <a:p>
                  <a:endParaRPr lang="zh-CN" altLang="en-US"/>
                </a:p>
              </p:txBody>
            </p:sp>
          </p:grpSp>
          <p:grpSp>
            <p:nvGrpSpPr>
              <p:cNvPr id="12" name="Group 115"/>
              <p:cNvGrpSpPr>
                <a:grpSpLocks/>
              </p:cNvGrpSpPr>
              <p:nvPr/>
            </p:nvGrpSpPr>
            <p:grpSpPr bwMode="auto">
              <a:xfrm>
                <a:off x="1036" y="2241"/>
                <a:ext cx="3001" cy="575"/>
                <a:chOff x="1036" y="2241"/>
                <a:chExt cx="3001" cy="575"/>
              </a:xfrm>
            </p:grpSpPr>
            <p:sp>
              <p:nvSpPr>
                <p:cNvPr id="108637" name="Rectangle 93"/>
                <p:cNvSpPr>
                  <a:spLocks noChangeArrowheads="1"/>
                </p:cNvSpPr>
                <p:nvPr/>
              </p:nvSpPr>
              <p:spPr bwMode="auto">
                <a:xfrm>
                  <a:off x="1079" y="2241"/>
                  <a:ext cx="2915" cy="575"/>
                </a:xfrm>
                <a:prstGeom prst="rect">
                  <a:avLst/>
                </a:prstGeom>
                <a:noFill/>
                <a:ln w="9525">
                  <a:noFill/>
                  <a:miter lim="800000"/>
                  <a:headEnd/>
                  <a:tailEnd/>
                </a:ln>
                <a:effectLst/>
              </p:spPr>
              <p:txBody>
                <a:bodyPr/>
                <a:lstStyle/>
                <a:p>
                  <a:pPr algn="just"/>
                  <a:r>
                    <a:rPr lang="zh-CN" altLang="en-US" sz="1600">
                      <a:solidFill>
                        <a:schemeClr val="accent1"/>
                      </a:solidFill>
                      <a:latin typeface="Arial Unicode MS" pitchFamily="34" charset="-122"/>
                      <a:ea typeface="Arial Unicode MS" pitchFamily="34" charset="-122"/>
                      <a:cs typeface="Arial Unicode MS" pitchFamily="34" charset="-122"/>
                    </a:rPr>
                    <a:t> </a:t>
                  </a:r>
                  <a:r>
                    <a:rPr lang="zh-CN" altLang="en-US" sz="1600">
                      <a:solidFill>
                        <a:schemeClr val="accent1"/>
                      </a:solidFill>
                      <a:latin typeface="Times New Roman" pitchFamily="18" charset="0"/>
                    </a:rPr>
                    <a:t>清楚定义</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功能和操作程序，区分一线和二线支持专家</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58" name="Rectangle 114"/>
                <p:cNvSpPr>
                  <a:spLocks noChangeArrowheads="1"/>
                </p:cNvSpPr>
                <p:nvPr/>
              </p:nvSpPr>
              <p:spPr bwMode="auto">
                <a:xfrm>
                  <a:off x="1036" y="2241"/>
                  <a:ext cx="3001" cy="575"/>
                </a:xfrm>
                <a:prstGeom prst="rect">
                  <a:avLst/>
                </a:prstGeom>
                <a:noFill/>
                <a:ln w="7">
                  <a:solidFill>
                    <a:srgbClr val="A0A0A0"/>
                  </a:solidFill>
                  <a:miter lim="800000"/>
                  <a:headEnd/>
                  <a:tailEnd/>
                </a:ln>
                <a:effectLst/>
              </p:spPr>
              <p:txBody>
                <a:bodyPr/>
                <a:lstStyle/>
                <a:p>
                  <a:endParaRPr lang="zh-CN" altLang="en-US"/>
                </a:p>
              </p:txBody>
            </p:sp>
          </p:grpSp>
          <p:grpSp>
            <p:nvGrpSpPr>
              <p:cNvPr id="13" name="Group 117"/>
              <p:cNvGrpSpPr>
                <a:grpSpLocks/>
              </p:cNvGrpSpPr>
              <p:nvPr/>
            </p:nvGrpSpPr>
            <p:grpSpPr bwMode="auto">
              <a:xfrm>
                <a:off x="425" y="2816"/>
                <a:ext cx="611" cy="403"/>
                <a:chOff x="425" y="2816"/>
                <a:chExt cx="611" cy="403"/>
              </a:xfrm>
            </p:grpSpPr>
            <p:sp>
              <p:nvSpPr>
                <p:cNvPr id="108638" name="Rectangle 94"/>
                <p:cNvSpPr>
                  <a:spLocks noChangeArrowheads="1"/>
                </p:cNvSpPr>
                <p:nvPr/>
              </p:nvSpPr>
              <p:spPr bwMode="auto">
                <a:xfrm>
                  <a:off x="468" y="2816"/>
                  <a:ext cx="525" cy="40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技术</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60" name="Rectangle 116"/>
                <p:cNvSpPr>
                  <a:spLocks noChangeArrowheads="1"/>
                </p:cNvSpPr>
                <p:nvPr/>
              </p:nvSpPr>
              <p:spPr bwMode="auto">
                <a:xfrm>
                  <a:off x="425" y="2816"/>
                  <a:ext cx="611" cy="403"/>
                </a:xfrm>
                <a:prstGeom prst="rect">
                  <a:avLst/>
                </a:prstGeom>
                <a:noFill/>
                <a:ln w="7">
                  <a:solidFill>
                    <a:srgbClr val="A0A0A0"/>
                  </a:solidFill>
                  <a:miter lim="800000"/>
                  <a:headEnd/>
                  <a:tailEnd/>
                </a:ln>
                <a:effectLst/>
              </p:spPr>
              <p:txBody>
                <a:bodyPr/>
                <a:lstStyle/>
                <a:p>
                  <a:endParaRPr lang="zh-CN" altLang="en-US"/>
                </a:p>
              </p:txBody>
            </p:sp>
          </p:grpSp>
          <p:grpSp>
            <p:nvGrpSpPr>
              <p:cNvPr id="14" name="Group 119"/>
              <p:cNvGrpSpPr>
                <a:grpSpLocks/>
              </p:cNvGrpSpPr>
              <p:nvPr/>
            </p:nvGrpSpPr>
            <p:grpSpPr bwMode="auto">
              <a:xfrm>
                <a:off x="1036" y="2816"/>
                <a:ext cx="3001" cy="403"/>
                <a:chOff x="1036" y="2816"/>
                <a:chExt cx="3001" cy="403"/>
              </a:xfrm>
            </p:grpSpPr>
            <p:sp>
              <p:nvSpPr>
                <p:cNvPr id="108639" name="Rectangle 95"/>
                <p:cNvSpPr>
                  <a:spLocks noChangeArrowheads="1"/>
                </p:cNvSpPr>
                <p:nvPr/>
              </p:nvSpPr>
              <p:spPr bwMode="auto">
                <a:xfrm>
                  <a:off x="1079" y="2816"/>
                  <a:ext cx="2915" cy="40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更多产品标准化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62" name="Rectangle 118"/>
                <p:cNvSpPr>
                  <a:spLocks noChangeArrowheads="1"/>
                </p:cNvSpPr>
                <p:nvPr/>
              </p:nvSpPr>
              <p:spPr bwMode="auto">
                <a:xfrm>
                  <a:off x="1036" y="2816"/>
                  <a:ext cx="3001" cy="403"/>
                </a:xfrm>
                <a:prstGeom prst="rect">
                  <a:avLst/>
                </a:prstGeom>
                <a:noFill/>
                <a:ln w="7">
                  <a:solidFill>
                    <a:srgbClr val="A0A0A0"/>
                  </a:solidFill>
                  <a:miter lim="800000"/>
                  <a:headEnd/>
                  <a:tailEnd/>
                </a:ln>
                <a:effectLst/>
              </p:spPr>
              <p:txBody>
                <a:bodyPr/>
                <a:lstStyle/>
                <a:p>
                  <a:endParaRPr lang="zh-CN" altLang="en-US"/>
                </a:p>
              </p:txBody>
            </p:sp>
          </p:grpSp>
          <p:grpSp>
            <p:nvGrpSpPr>
              <p:cNvPr id="15" name="Group 121"/>
              <p:cNvGrpSpPr>
                <a:grpSpLocks/>
              </p:cNvGrpSpPr>
              <p:nvPr/>
            </p:nvGrpSpPr>
            <p:grpSpPr bwMode="auto">
              <a:xfrm>
                <a:off x="425" y="3219"/>
                <a:ext cx="611" cy="575"/>
                <a:chOff x="425" y="3219"/>
                <a:chExt cx="611" cy="575"/>
              </a:xfrm>
            </p:grpSpPr>
            <p:sp>
              <p:nvSpPr>
                <p:cNvPr id="108640" name="Rectangle 96"/>
                <p:cNvSpPr>
                  <a:spLocks noChangeArrowheads="1"/>
                </p:cNvSpPr>
                <p:nvPr/>
              </p:nvSpPr>
              <p:spPr bwMode="auto">
                <a:xfrm>
                  <a:off x="468" y="3219"/>
                  <a:ext cx="52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文化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64" name="Rectangle 120"/>
                <p:cNvSpPr>
                  <a:spLocks noChangeArrowheads="1"/>
                </p:cNvSpPr>
                <p:nvPr/>
              </p:nvSpPr>
              <p:spPr bwMode="auto">
                <a:xfrm>
                  <a:off x="425" y="3219"/>
                  <a:ext cx="611" cy="575"/>
                </a:xfrm>
                <a:prstGeom prst="rect">
                  <a:avLst/>
                </a:prstGeom>
                <a:noFill/>
                <a:ln w="7">
                  <a:solidFill>
                    <a:srgbClr val="A0A0A0"/>
                  </a:solidFill>
                  <a:miter lim="800000"/>
                  <a:headEnd/>
                  <a:tailEnd/>
                </a:ln>
                <a:effectLst/>
              </p:spPr>
              <p:txBody>
                <a:bodyPr/>
                <a:lstStyle/>
                <a:p>
                  <a:endParaRPr lang="zh-CN" altLang="en-US"/>
                </a:p>
              </p:txBody>
            </p:sp>
          </p:grpSp>
          <p:grpSp>
            <p:nvGrpSpPr>
              <p:cNvPr id="16" name="Group 123"/>
              <p:cNvGrpSpPr>
                <a:grpSpLocks/>
              </p:cNvGrpSpPr>
              <p:nvPr/>
            </p:nvGrpSpPr>
            <p:grpSpPr bwMode="auto">
              <a:xfrm>
                <a:off x="1036" y="3219"/>
                <a:ext cx="3001" cy="575"/>
                <a:chOff x="1036" y="3219"/>
                <a:chExt cx="3001" cy="575"/>
              </a:xfrm>
            </p:grpSpPr>
            <p:sp>
              <p:nvSpPr>
                <p:cNvPr id="108641" name="Rectangle 97"/>
                <p:cNvSpPr>
                  <a:spLocks noChangeArrowheads="1"/>
                </p:cNvSpPr>
                <p:nvPr/>
              </p:nvSpPr>
              <p:spPr bwMode="auto">
                <a:xfrm>
                  <a:off x="1079" y="3219"/>
                  <a:ext cx="2915" cy="575"/>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面向小组和产品，同时有一定的客户服务意识</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8666" name="Rectangle 122"/>
                <p:cNvSpPr>
                  <a:spLocks noChangeArrowheads="1"/>
                </p:cNvSpPr>
                <p:nvPr/>
              </p:nvSpPr>
              <p:spPr bwMode="auto">
                <a:xfrm>
                  <a:off x="1036" y="3219"/>
                  <a:ext cx="3001" cy="575"/>
                </a:xfrm>
                <a:prstGeom prst="rect">
                  <a:avLst/>
                </a:prstGeom>
                <a:noFill/>
                <a:ln w="7">
                  <a:solidFill>
                    <a:srgbClr val="A0A0A0"/>
                  </a:solidFill>
                  <a:miter lim="800000"/>
                  <a:headEnd/>
                  <a:tailEnd/>
                </a:ln>
                <a:effectLst/>
              </p:spPr>
              <p:txBody>
                <a:bodyPr/>
                <a:lstStyle/>
                <a:p>
                  <a:endParaRPr lang="zh-CN" altLang="en-US"/>
                </a:p>
              </p:txBody>
            </p:sp>
          </p:grpSp>
        </p:grpSp>
        <p:sp>
          <p:nvSpPr>
            <p:cNvPr id="108669" name="Rectangle 125"/>
            <p:cNvSpPr>
              <a:spLocks noChangeArrowheads="1"/>
            </p:cNvSpPr>
            <p:nvPr/>
          </p:nvSpPr>
          <p:spPr bwMode="auto">
            <a:xfrm>
              <a:off x="-3" y="-3"/>
              <a:ext cx="4043" cy="380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zh-CN" sz="3600">
                <a:latin typeface="Times New Roman" pitchFamily="18" charset="0"/>
              </a:rPr>
              <a:t>IT</a:t>
            </a:r>
            <a:r>
              <a:rPr lang="zh-CN" altLang="en-US" sz="3600">
                <a:latin typeface="Times New Roman" pitchFamily="18" charset="0"/>
              </a:rPr>
              <a:t>组织发展阶段模型各阶段要素特征(续)</a:t>
            </a:r>
          </a:p>
        </p:txBody>
      </p:sp>
      <p:grpSp>
        <p:nvGrpSpPr>
          <p:cNvPr id="2" name="Group 45"/>
          <p:cNvGrpSpPr>
            <a:grpSpLocks/>
          </p:cNvGrpSpPr>
          <p:nvPr/>
        </p:nvGrpSpPr>
        <p:grpSpPr bwMode="auto">
          <a:xfrm>
            <a:off x="1219200" y="1143000"/>
            <a:ext cx="6418263" cy="5410200"/>
            <a:chOff x="-3" y="-3"/>
            <a:chExt cx="4043" cy="3800"/>
          </a:xfrm>
        </p:grpSpPr>
        <p:grpSp>
          <p:nvGrpSpPr>
            <p:cNvPr id="3" name="Group 43"/>
            <p:cNvGrpSpPr>
              <a:grpSpLocks/>
            </p:cNvGrpSpPr>
            <p:nvPr/>
          </p:nvGrpSpPr>
          <p:grpSpPr bwMode="auto">
            <a:xfrm>
              <a:off x="0" y="0"/>
              <a:ext cx="4037" cy="3794"/>
              <a:chOff x="0" y="0"/>
              <a:chExt cx="4037" cy="3794"/>
            </a:xfrm>
          </p:grpSpPr>
          <p:grpSp>
            <p:nvGrpSpPr>
              <p:cNvPr id="4" name="Group 18"/>
              <p:cNvGrpSpPr>
                <a:grpSpLocks/>
              </p:cNvGrpSpPr>
              <p:nvPr/>
            </p:nvGrpSpPr>
            <p:grpSpPr bwMode="auto">
              <a:xfrm>
                <a:off x="0" y="0"/>
                <a:ext cx="425" cy="3794"/>
                <a:chOff x="0" y="0"/>
                <a:chExt cx="425" cy="3794"/>
              </a:xfrm>
            </p:grpSpPr>
            <p:sp>
              <p:nvSpPr>
                <p:cNvPr id="109572" name="Rectangle 4"/>
                <p:cNvSpPr>
                  <a:spLocks noChangeArrowheads="1"/>
                </p:cNvSpPr>
                <p:nvPr/>
              </p:nvSpPr>
              <p:spPr bwMode="auto">
                <a:xfrm>
                  <a:off x="43" y="0"/>
                  <a:ext cx="339" cy="3794"/>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客户导向</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85" name="Rectangle 17"/>
                <p:cNvSpPr>
                  <a:spLocks noChangeArrowheads="1"/>
                </p:cNvSpPr>
                <p:nvPr/>
              </p:nvSpPr>
              <p:spPr bwMode="auto">
                <a:xfrm>
                  <a:off x="0" y="0"/>
                  <a:ext cx="425" cy="3794"/>
                </a:xfrm>
                <a:prstGeom prst="rect">
                  <a:avLst/>
                </a:prstGeom>
                <a:noFill/>
                <a:ln w="7">
                  <a:solidFill>
                    <a:srgbClr val="A0A0A0"/>
                  </a:solidFill>
                  <a:miter lim="800000"/>
                  <a:headEnd/>
                  <a:tailEnd/>
                </a:ln>
                <a:effectLst/>
              </p:spPr>
              <p:txBody>
                <a:bodyPr/>
                <a:lstStyle/>
                <a:p>
                  <a:endParaRPr lang="zh-CN" altLang="en-US"/>
                </a:p>
              </p:txBody>
            </p:sp>
          </p:grpSp>
          <p:grpSp>
            <p:nvGrpSpPr>
              <p:cNvPr id="5" name="Group 20"/>
              <p:cNvGrpSpPr>
                <a:grpSpLocks/>
              </p:cNvGrpSpPr>
              <p:nvPr/>
            </p:nvGrpSpPr>
            <p:grpSpPr bwMode="auto">
              <a:xfrm>
                <a:off x="425" y="0"/>
                <a:ext cx="611" cy="317"/>
                <a:chOff x="425" y="0"/>
                <a:chExt cx="611" cy="317"/>
              </a:xfrm>
            </p:grpSpPr>
            <p:sp>
              <p:nvSpPr>
                <p:cNvPr id="109573" name="Rectangle 5"/>
                <p:cNvSpPr>
                  <a:spLocks noChangeArrowheads="1"/>
                </p:cNvSpPr>
                <p:nvPr/>
              </p:nvSpPr>
              <p:spPr bwMode="auto">
                <a:xfrm>
                  <a:off x="468" y="0"/>
                  <a:ext cx="525" cy="31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远景与战略</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87" name="Rectangle 19"/>
                <p:cNvSpPr>
                  <a:spLocks noChangeArrowheads="1"/>
                </p:cNvSpPr>
                <p:nvPr/>
              </p:nvSpPr>
              <p:spPr bwMode="auto">
                <a:xfrm>
                  <a:off x="425" y="0"/>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6" name="Group 22"/>
              <p:cNvGrpSpPr>
                <a:grpSpLocks/>
              </p:cNvGrpSpPr>
              <p:nvPr/>
            </p:nvGrpSpPr>
            <p:grpSpPr bwMode="auto">
              <a:xfrm>
                <a:off x="1036" y="0"/>
                <a:ext cx="3001" cy="317"/>
                <a:chOff x="1036" y="0"/>
                <a:chExt cx="3001" cy="317"/>
              </a:xfrm>
            </p:grpSpPr>
            <p:sp>
              <p:nvSpPr>
                <p:cNvPr id="109574" name="Rectangle 6"/>
                <p:cNvSpPr>
                  <a:spLocks noChangeArrowheads="1"/>
                </p:cNvSpPr>
                <p:nvPr/>
              </p:nvSpPr>
              <p:spPr bwMode="auto">
                <a:xfrm>
                  <a:off x="1079" y="0"/>
                  <a:ext cx="2915" cy="317"/>
                </a:xfrm>
                <a:prstGeom prst="rect">
                  <a:avLst/>
                </a:prstGeom>
                <a:noFill/>
                <a:ln w="9525">
                  <a:noFill/>
                  <a:miter lim="800000"/>
                  <a:headEnd/>
                  <a:tailEnd/>
                </a:ln>
                <a:effectLst/>
              </p:spPr>
              <p:txBody>
                <a:bodyPr/>
                <a:lstStyle/>
                <a:p>
                  <a:pPr algn="just"/>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被看成是</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服务提供者，</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战略与业务战略相联系</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89" name="Rectangle 21"/>
                <p:cNvSpPr>
                  <a:spLocks noChangeArrowheads="1"/>
                </p:cNvSpPr>
                <p:nvPr/>
              </p:nvSpPr>
              <p:spPr bwMode="auto">
                <a:xfrm>
                  <a:off x="1036" y="0"/>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7" name="Group 24"/>
              <p:cNvGrpSpPr>
                <a:grpSpLocks/>
              </p:cNvGrpSpPr>
              <p:nvPr/>
            </p:nvGrpSpPr>
            <p:grpSpPr bwMode="auto">
              <a:xfrm>
                <a:off x="425" y="317"/>
                <a:ext cx="611" cy="747"/>
                <a:chOff x="425" y="317"/>
                <a:chExt cx="611" cy="747"/>
              </a:xfrm>
            </p:grpSpPr>
            <p:sp>
              <p:nvSpPr>
                <p:cNvPr id="109575" name="Rectangle 7"/>
                <p:cNvSpPr>
                  <a:spLocks noChangeArrowheads="1"/>
                </p:cNvSpPr>
                <p:nvPr/>
              </p:nvSpPr>
              <p:spPr bwMode="auto">
                <a:xfrm>
                  <a:off x="468" y="317"/>
                  <a:ext cx="525" cy="74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目标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91" name="Rectangle 23"/>
                <p:cNvSpPr>
                  <a:spLocks noChangeArrowheads="1"/>
                </p:cNvSpPr>
                <p:nvPr/>
              </p:nvSpPr>
              <p:spPr bwMode="auto">
                <a:xfrm>
                  <a:off x="425" y="317"/>
                  <a:ext cx="611" cy="747"/>
                </a:xfrm>
                <a:prstGeom prst="rect">
                  <a:avLst/>
                </a:prstGeom>
                <a:noFill/>
                <a:ln w="7">
                  <a:solidFill>
                    <a:srgbClr val="A0A0A0"/>
                  </a:solidFill>
                  <a:miter lim="800000"/>
                  <a:headEnd/>
                  <a:tailEnd/>
                </a:ln>
                <a:effectLst/>
              </p:spPr>
              <p:txBody>
                <a:bodyPr/>
                <a:lstStyle/>
                <a:p>
                  <a:endParaRPr lang="zh-CN" altLang="en-US"/>
                </a:p>
              </p:txBody>
            </p:sp>
          </p:grpSp>
          <p:grpSp>
            <p:nvGrpSpPr>
              <p:cNvPr id="8" name="Group 26"/>
              <p:cNvGrpSpPr>
                <a:grpSpLocks/>
              </p:cNvGrpSpPr>
              <p:nvPr/>
            </p:nvGrpSpPr>
            <p:grpSpPr bwMode="auto">
              <a:xfrm>
                <a:off x="1036" y="317"/>
                <a:ext cx="3001" cy="747"/>
                <a:chOff x="1036" y="317"/>
                <a:chExt cx="3001" cy="747"/>
              </a:xfrm>
            </p:grpSpPr>
            <p:sp>
              <p:nvSpPr>
                <p:cNvPr id="109576" name="Rectangle 8"/>
                <p:cNvSpPr>
                  <a:spLocks noChangeArrowheads="1"/>
                </p:cNvSpPr>
                <p:nvPr/>
              </p:nvSpPr>
              <p:spPr bwMode="auto">
                <a:xfrm>
                  <a:off x="1079" y="317"/>
                  <a:ext cx="2915" cy="747"/>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利用服务级别协议管理</a:t>
                  </a:r>
                  <a:r>
                    <a:rPr lang="en-US" altLang="zh-CN" sz="1600">
                      <a:solidFill>
                        <a:schemeClr val="accent1"/>
                      </a:solidFill>
                      <a:latin typeface="Arial Unicode MS" pitchFamily="34" charset="-122"/>
                      <a:ea typeface="Arial Unicode MS" pitchFamily="34" charset="-122"/>
                      <a:cs typeface="Arial Unicode MS" pitchFamily="34" charset="-122"/>
                    </a:rPr>
                    <a:t>IT</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变更管理被集成进项目结构以确保</a:t>
                  </a:r>
                  <a:r>
                    <a:rPr lang="en-US" altLang="zh-CN" sz="1600">
                      <a:solidFill>
                        <a:schemeClr val="accent1"/>
                      </a:solidFill>
                      <a:latin typeface="Arial Unicode MS" pitchFamily="34" charset="-122"/>
                      <a:ea typeface="Arial Unicode MS" pitchFamily="34" charset="-122"/>
                      <a:cs typeface="Arial Unicode MS" pitchFamily="34" charset="-122"/>
                    </a:rPr>
                    <a:t>IT</a:t>
                  </a:r>
                  <a:r>
                    <a:rPr lang="zh-CN" altLang="en-US" sz="1600">
                      <a:solidFill>
                        <a:schemeClr val="accent1"/>
                      </a:solidFill>
                      <a:latin typeface="Times New Roman" pitchFamily="18" charset="0"/>
                    </a:rPr>
                    <a:t>部门之间平稳过度</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93" name="Rectangle 25"/>
                <p:cNvSpPr>
                  <a:spLocks noChangeArrowheads="1"/>
                </p:cNvSpPr>
                <p:nvPr/>
              </p:nvSpPr>
              <p:spPr bwMode="auto">
                <a:xfrm>
                  <a:off x="1036" y="317"/>
                  <a:ext cx="3001" cy="747"/>
                </a:xfrm>
                <a:prstGeom prst="rect">
                  <a:avLst/>
                </a:prstGeom>
                <a:noFill/>
                <a:ln w="7">
                  <a:solidFill>
                    <a:srgbClr val="A0A0A0"/>
                  </a:solidFill>
                  <a:miter lim="800000"/>
                  <a:headEnd/>
                  <a:tailEnd/>
                </a:ln>
                <a:effectLst/>
              </p:spPr>
              <p:txBody>
                <a:bodyPr/>
                <a:lstStyle/>
                <a:p>
                  <a:endParaRPr lang="zh-CN" altLang="en-US"/>
                </a:p>
              </p:txBody>
            </p:sp>
          </p:grpSp>
          <p:grpSp>
            <p:nvGrpSpPr>
              <p:cNvPr id="9" name="Group 28"/>
              <p:cNvGrpSpPr>
                <a:grpSpLocks/>
              </p:cNvGrpSpPr>
              <p:nvPr/>
            </p:nvGrpSpPr>
            <p:grpSpPr bwMode="auto">
              <a:xfrm>
                <a:off x="425" y="1064"/>
                <a:ext cx="611" cy="661"/>
                <a:chOff x="425" y="1064"/>
                <a:chExt cx="611" cy="661"/>
              </a:xfrm>
            </p:grpSpPr>
            <p:sp>
              <p:nvSpPr>
                <p:cNvPr id="109577" name="Rectangle 9"/>
                <p:cNvSpPr>
                  <a:spLocks noChangeArrowheads="1"/>
                </p:cNvSpPr>
                <p:nvPr/>
              </p:nvSpPr>
              <p:spPr bwMode="auto">
                <a:xfrm>
                  <a:off x="468" y="1064"/>
                  <a:ext cx="525" cy="66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过程</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95" name="Rectangle 27"/>
                <p:cNvSpPr>
                  <a:spLocks noChangeArrowheads="1"/>
                </p:cNvSpPr>
                <p:nvPr/>
              </p:nvSpPr>
              <p:spPr bwMode="auto">
                <a:xfrm>
                  <a:off x="425" y="1064"/>
                  <a:ext cx="611" cy="66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0"/>
              <p:cNvGrpSpPr>
                <a:grpSpLocks/>
              </p:cNvGrpSpPr>
              <p:nvPr/>
            </p:nvGrpSpPr>
            <p:grpSpPr bwMode="auto">
              <a:xfrm>
                <a:off x="1036" y="1064"/>
                <a:ext cx="3001" cy="661"/>
                <a:chOff x="1036" y="1064"/>
                <a:chExt cx="3001" cy="661"/>
              </a:xfrm>
            </p:grpSpPr>
            <p:sp>
              <p:nvSpPr>
                <p:cNvPr id="109578" name="Rectangle 10"/>
                <p:cNvSpPr>
                  <a:spLocks noChangeArrowheads="1"/>
                </p:cNvSpPr>
                <p:nvPr/>
              </p:nvSpPr>
              <p:spPr bwMode="auto">
                <a:xfrm>
                  <a:off x="1079" y="1064"/>
                  <a:ext cx="2915" cy="66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服务水平管理，形式上的财务管理，服务提供过程主要强调计划方面</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97" name="Rectangle 29"/>
                <p:cNvSpPr>
                  <a:spLocks noChangeArrowheads="1"/>
                </p:cNvSpPr>
                <p:nvPr/>
              </p:nvSpPr>
              <p:spPr bwMode="auto">
                <a:xfrm>
                  <a:off x="1036" y="1064"/>
                  <a:ext cx="3001" cy="66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2"/>
              <p:cNvGrpSpPr>
                <a:grpSpLocks/>
              </p:cNvGrpSpPr>
              <p:nvPr/>
            </p:nvGrpSpPr>
            <p:grpSpPr bwMode="auto">
              <a:xfrm>
                <a:off x="425" y="1725"/>
                <a:ext cx="611" cy="833"/>
                <a:chOff x="425" y="1725"/>
                <a:chExt cx="611" cy="833"/>
              </a:xfrm>
            </p:grpSpPr>
            <p:sp>
              <p:nvSpPr>
                <p:cNvPr id="109579" name="Rectangle 11"/>
                <p:cNvSpPr>
                  <a:spLocks noChangeArrowheads="1"/>
                </p:cNvSpPr>
                <p:nvPr/>
              </p:nvSpPr>
              <p:spPr bwMode="auto">
                <a:xfrm>
                  <a:off x="468" y="1725"/>
                  <a:ext cx="525" cy="83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人员</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599" name="Rectangle 31"/>
                <p:cNvSpPr>
                  <a:spLocks noChangeArrowheads="1"/>
                </p:cNvSpPr>
                <p:nvPr/>
              </p:nvSpPr>
              <p:spPr bwMode="auto">
                <a:xfrm>
                  <a:off x="425" y="1725"/>
                  <a:ext cx="611" cy="833"/>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4"/>
              <p:cNvGrpSpPr>
                <a:grpSpLocks/>
              </p:cNvGrpSpPr>
              <p:nvPr/>
            </p:nvGrpSpPr>
            <p:grpSpPr bwMode="auto">
              <a:xfrm>
                <a:off x="1036" y="1725"/>
                <a:ext cx="3001" cy="833"/>
                <a:chOff x="1036" y="1725"/>
                <a:chExt cx="3001" cy="833"/>
              </a:xfrm>
            </p:grpSpPr>
            <p:sp>
              <p:nvSpPr>
                <p:cNvPr id="109580" name="Rectangle 12"/>
                <p:cNvSpPr>
                  <a:spLocks noChangeArrowheads="1"/>
                </p:cNvSpPr>
                <p:nvPr/>
              </p:nvSpPr>
              <p:spPr bwMode="auto">
                <a:xfrm>
                  <a:off x="1079" y="1725"/>
                  <a:ext cx="2915" cy="83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服务管理培训和经过定义的角色；出现流程所有人，形式上的财务管理人员和服务管理人员</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601" name="Rectangle 33"/>
                <p:cNvSpPr>
                  <a:spLocks noChangeArrowheads="1"/>
                </p:cNvSpPr>
                <p:nvPr/>
              </p:nvSpPr>
              <p:spPr bwMode="auto">
                <a:xfrm>
                  <a:off x="1036" y="1725"/>
                  <a:ext cx="3001" cy="833"/>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6"/>
              <p:cNvGrpSpPr>
                <a:grpSpLocks/>
              </p:cNvGrpSpPr>
              <p:nvPr/>
            </p:nvGrpSpPr>
            <p:grpSpPr bwMode="auto">
              <a:xfrm>
                <a:off x="425" y="2558"/>
                <a:ext cx="611" cy="833"/>
                <a:chOff x="425" y="2558"/>
                <a:chExt cx="611" cy="833"/>
              </a:xfrm>
            </p:grpSpPr>
            <p:sp>
              <p:nvSpPr>
                <p:cNvPr id="109581" name="Rectangle 13"/>
                <p:cNvSpPr>
                  <a:spLocks noChangeArrowheads="1"/>
                </p:cNvSpPr>
                <p:nvPr/>
              </p:nvSpPr>
              <p:spPr bwMode="auto">
                <a:xfrm>
                  <a:off x="468" y="2558"/>
                  <a:ext cx="525" cy="83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技术</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603" name="Rectangle 35"/>
                <p:cNvSpPr>
                  <a:spLocks noChangeArrowheads="1"/>
                </p:cNvSpPr>
                <p:nvPr/>
              </p:nvSpPr>
              <p:spPr bwMode="auto">
                <a:xfrm>
                  <a:off x="425" y="2558"/>
                  <a:ext cx="611" cy="833"/>
                </a:xfrm>
                <a:prstGeom prst="rect">
                  <a:avLst/>
                </a:prstGeom>
                <a:noFill/>
                <a:ln w="7">
                  <a:solidFill>
                    <a:srgbClr val="A0A0A0"/>
                  </a:solidFill>
                  <a:miter lim="800000"/>
                  <a:headEnd/>
                  <a:tailEnd/>
                </a:ln>
                <a:effectLst/>
              </p:spPr>
              <p:txBody>
                <a:bodyPr/>
                <a:lstStyle/>
                <a:p>
                  <a:endParaRPr lang="zh-CN" altLang="en-US"/>
                </a:p>
              </p:txBody>
            </p:sp>
          </p:grpSp>
          <p:grpSp>
            <p:nvGrpSpPr>
              <p:cNvPr id="14" name="Group 38"/>
              <p:cNvGrpSpPr>
                <a:grpSpLocks/>
              </p:cNvGrpSpPr>
              <p:nvPr/>
            </p:nvGrpSpPr>
            <p:grpSpPr bwMode="auto">
              <a:xfrm>
                <a:off x="1036" y="2558"/>
                <a:ext cx="3001" cy="833"/>
                <a:chOff x="1036" y="2558"/>
                <a:chExt cx="3001" cy="833"/>
              </a:xfrm>
            </p:grpSpPr>
            <p:sp>
              <p:nvSpPr>
                <p:cNvPr id="109582" name="Rectangle 14"/>
                <p:cNvSpPr>
                  <a:spLocks noChangeArrowheads="1"/>
                </p:cNvSpPr>
                <p:nvPr/>
              </p:nvSpPr>
              <p:spPr bwMode="auto">
                <a:xfrm>
                  <a:off x="1079" y="2558"/>
                  <a:ext cx="2915" cy="83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集成系统和服务管理平台，技术计划和方案有可操作性，定义运营规则以平稳过度运营环境</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605" name="Rectangle 37"/>
                <p:cNvSpPr>
                  <a:spLocks noChangeArrowheads="1"/>
                </p:cNvSpPr>
                <p:nvPr/>
              </p:nvSpPr>
              <p:spPr bwMode="auto">
                <a:xfrm>
                  <a:off x="1036" y="2558"/>
                  <a:ext cx="3001" cy="833"/>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0"/>
              <p:cNvGrpSpPr>
                <a:grpSpLocks/>
              </p:cNvGrpSpPr>
              <p:nvPr/>
            </p:nvGrpSpPr>
            <p:grpSpPr bwMode="auto">
              <a:xfrm>
                <a:off x="425" y="3391"/>
                <a:ext cx="611" cy="403"/>
                <a:chOff x="425" y="3391"/>
                <a:chExt cx="611" cy="403"/>
              </a:xfrm>
            </p:grpSpPr>
            <p:sp>
              <p:nvSpPr>
                <p:cNvPr id="109583" name="Rectangle 15"/>
                <p:cNvSpPr>
                  <a:spLocks noChangeArrowheads="1"/>
                </p:cNvSpPr>
                <p:nvPr/>
              </p:nvSpPr>
              <p:spPr bwMode="auto">
                <a:xfrm>
                  <a:off x="468" y="3391"/>
                  <a:ext cx="525" cy="40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文化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607" name="Rectangle 39"/>
                <p:cNvSpPr>
                  <a:spLocks noChangeArrowheads="1"/>
                </p:cNvSpPr>
                <p:nvPr/>
              </p:nvSpPr>
              <p:spPr bwMode="auto">
                <a:xfrm>
                  <a:off x="425" y="3391"/>
                  <a:ext cx="611" cy="403"/>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2"/>
              <p:cNvGrpSpPr>
                <a:grpSpLocks/>
              </p:cNvGrpSpPr>
              <p:nvPr/>
            </p:nvGrpSpPr>
            <p:grpSpPr bwMode="auto">
              <a:xfrm>
                <a:off x="1036" y="3391"/>
                <a:ext cx="3001" cy="403"/>
                <a:chOff x="1036" y="3391"/>
                <a:chExt cx="3001" cy="403"/>
              </a:xfrm>
            </p:grpSpPr>
            <p:sp>
              <p:nvSpPr>
                <p:cNvPr id="109584" name="Rectangle 16"/>
                <p:cNvSpPr>
                  <a:spLocks noChangeArrowheads="1"/>
                </p:cNvSpPr>
                <p:nvPr/>
              </p:nvSpPr>
              <p:spPr bwMode="auto">
                <a:xfrm>
                  <a:off x="1079" y="3391"/>
                  <a:ext cx="2915" cy="403"/>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追求客户满意度</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9609" name="Rectangle 41"/>
                <p:cNvSpPr>
                  <a:spLocks noChangeArrowheads="1"/>
                </p:cNvSpPr>
                <p:nvPr/>
              </p:nvSpPr>
              <p:spPr bwMode="auto">
                <a:xfrm>
                  <a:off x="1036" y="3391"/>
                  <a:ext cx="3001" cy="403"/>
                </a:xfrm>
                <a:prstGeom prst="rect">
                  <a:avLst/>
                </a:prstGeom>
                <a:noFill/>
                <a:ln w="7">
                  <a:solidFill>
                    <a:srgbClr val="A0A0A0"/>
                  </a:solidFill>
                  <a:miter lim="800000"/>
                  <a:headEnd/>
                  <a:tailEnd/>
                </a:ln>
                <a:effectLst/>
              </p:spPr>
              <p:txBody>
                <a:bodyPr/>
                <a:lstStyle/>
                <a:p>
                  <a:endParaRPr lang="zh-CN" altLang="en-US"/>
                </a:p>
              </p:txBody>
            </p:sp>
          </p:grpSp>
        </p:grpSp>
        <p:sp>
          <p:nvSpPr>
            <p:cNvPr id="109612" name="Rectangle 44"/>
            <p:cNvSpPr>
              <a:spLocks noChangeArrowheads="1"/>
            </p:cNvSpPr>
            <p:nvPr/>
          </p:nvSpPr>
          <p:spPr bwMode="auto">
            <a:xfrm>
              <a:off x="-3" y="-3"/>
              <a:ext cx="4043" cy="380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zh-CN" sz="3600">
                <a:latin typeface="Times New Roman" pitchFamily="18" charset="0"/>
              </a:rPr>
              <a:t>IT</a:t>
            </a:r>
            <a:r>
              <a:rPr lang="zh-CN" altLang="en-US" sz="3600">
                <a:latin typeface="Times New Roman" pitchFamily="18" charset="0"/>
              </a:rPr>
              <a:t>组织发展阶段模型各阶段要素特征(续)</a:t>
            </a:r>
          </a:p>
        </p:txBody>
      </p:sp>
      <p:grpSp>
        <p:nvGrpSpPr>
          <p:cNvPr id="2" name="Group 84"/>
          <p:cNvGrpSpPr>
            <a:grpSpLocks/>
          </p:cNvGrpSpPr>
          <p:nvPr/>
        </p:nvGrpSpPr>
        <p:grpSpPr bwMode="auto">
          <a:xfrm>
            <a:off x="762000" y="1219200"/>
            <a:ext cx="7924800" cy="5181600"/>
            <a:chOff x="-3" y="-3"/>
            <a:chExt cx="4043" cy="7766"/>
          </a:xfrm>
        </p:grpSpPr>
        <p:grpSp>
          <p:nvGrpSpPr>
            <p:cNvPr id="3" name="Group 82"/>
            <p:cNvGrpSpPr>
              <a:grpSpLocks/>
            </p:cNvGrpSpPr>
            <p:nvPr/>
          </p:nvGrpSpPr>
          <p:grpSpPr bwMode="auto">
            <a:xfrm>
              <a:off x="0" y="0"/>
              <a:ext cx="4037" cy="7760"/>
              <a:chOff x="0" y="0"/>
              <a:chExt cx="4037" cy="7760"/>
            </a:xfrm>
          </p:grpSpPr>
          <p:grpSp>
            <p:nvGrpSpPr>
              <p:cNvPr id="4" name="Group 31"/>
              <p:cNvGrpSpPr>
                <a:grpSpLocks/>
              </p:cNvGrpSpPr>
              <p:nvPr/>
            </p:nvGrpSpPr>
            <p:grpSpPr bwMode="auto">
              <a:xfrm>
                <a:off x="0" y="0"/>
                <a:ext cx="425" cy="4310"/>
                <a:chOff x="0" y="0"/>
                <a:chExt cx="425" cy="4310"/>
              </a:xfrm>
            </p:grpSpPr>
            <p:sp>
              <p:nvSpPr>
                <p:cNvPr id="110596" name="Rectangle 4"/>
                <p:cNvSpPr>
                  <a:spLocks noChangeArrowheads="1"/>
                </p:cNvSpPr>
                <p:nvPr/>
              </p:nvSpPr>
              <p:spPr bwMode="auto">
                <a:xfrm>
                  <a:off x="43" y="0"/>
                  <a:ext cx="339" cy="4310"/>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业务导向</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22" name="Rectangle 30"/>
                <p:cNvSpPr>
                  <a:spLocks noChangeArrowheads="1"/>
                </p:cNvSpPr>
                <p:nvPr/>
              </p:nvSpPr>
              <p:spPr bwMode="auto">
                <a:xfrm>
                  <a:off x="0" y="0"/>
                  <a:ext cx="425" cy="4310"/>
                </a:xfrm>
                <a:prstGeom prst="rect">
                  <a:avLst/>
                </a:prstGeom>
                <a:noFill/>
                <a:ln w="7">
                  <a:solidFill>
                    <a:srgbClr val="A0A0A0"/>
                  </a:solidFill>
                  <a:miter lim="800000"/>
                  <a:headEnd/>
                  <a:tailEnd/>
                </a:ln>
                <a:effectLst/>
              </p:spPr>
              <p:txBody>
                <a:bodyPr/>
                <a:lstStyle/>
                <a:p>
                  <a:endParaRPr lang="zh-CN" altLang="en-US"/>
                </a:p>
              </p:txBody>
            </p:sp>
          </p:grpSp>
          <p:grpSp>
            <p:nvGrpSpPr>
              <p:cNvPr id="5" name="Group 33"/>
              <p:cNvGrpSpPr>
                <a:grpSpLocks/>
              </p:cNvGrpSpPr>
              <p:nvPr/>
            </p:nvGrpSpPr>
            <p:grpSpPr bwMode="auto">
              <a:xfrm>
                <a:off x="425" y="0"/>
                <a:ext cx="611" cy="317"/>
                <a:chOff x="425" y="0"/>
                <a:chExt cx="611" cy="317"/>
              </a:xfrm>
            </p:grpSpPr>
            <p:sp>
              <p:nvSpPr>
                <p:cNvPr id="110597" name="Rectangle 5"/>
                <p:cNvSpPr>
                  <a:spLocks noChangeArrowheads="1"/>
                </p:cNvSpPr>
                <p:nvPr/>
              </p:nvSpPr>
              <p:spPr bwMode="auto">
                <a:xfrm>
                  <a:off x="468" y="0"/>
                  <a:ext cx="525" cy="317"/>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远景与战略</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24" name="Rectangle 32"/>
                <p:cNvSpPr>
                  <a:spLocks noChangeArrowheads="1"/>
                </p:cNvSpPr>
                <p:nvPr/>
              </p:nvSpPr>
              <p:spPr bwMode="auto">
                <a:xfrm>
                  <a:off x="425" y="0"/>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6" name="Group 35"/>
              <p:cNvGrpSpPr>
                <a:grpSpLocks/>
              </p:cNvGrpSpPr>
              <p:nvPr/>
            </p:nvGrpSpPr>
            <p:grpSpPr bwMode="auto">
              <a:xfrm>
                <a:off x="1036" y="0"/>
                <a:ext cx="3001" cy="317"/>
                <a:chOff x="1036" y="0"/>
                <a:chExt cx="3001" cy="317"/>
              </a:xfrm>
            </p:grpSpPr>
            <p:sp>
              <p:nvSpPr>
                <p:cNvPr id="110598" name="Rectangle 6"/>
                <p:cNvSpPr>
                  <a:spLocks noChangeArrowheads="1"/>
                </p:cNvSpPr>
                <p:nvPr/>
              </p:nvSpPr>
              <p:spPr bwMode="auto">
                <a:xfrm>
                  <a:off x="1079" y="0"/>
                  <a:ext cx="2915" cy="317"/>
                </a:xfrm>
                <a:prstGeom prst="rect">
                  <a:avLst/>
                </a:prstGeom>
                <a:noFill/>
                <a:ln w="9525">
                  <a:noFill/>
                  <a:miter lim="800000"/>
                  <a:headEnd/>
                  <a:tailEnd/>
                </a:ln>
                <a:effectLst/>
              </p:spPr>
              <p:txBody>
                <a:bodyPr/>
                <a:lstStyle/>
                <a:p>
                  <a:pPr algn="just"/>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被看作是业务伙伴，</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战略是业务战略制定过程的一部分</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26" name="Rectangle 34"/>
                <p:cNvSpPr>
                  <a:spLocks noChangeArrowheads="1"/>
                </p:cNvSpPr>
                <p:nvPr/>
              </p:nvSpPr>
              <p:spPr bwMode="auto">
                <a:xfrm>
                  <a:off x="1036" y="0"/>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7" name="Group 37"/>
              <p:cNvGrpSpPr>
                <a:grpSpLocks/>
              </p:cNvGrpSpPr>
              <p:nvPr/>
            </p:nvGrpSpPr>
            <p:grpSpPr bwMode="auto">
              <a:xfrm>
                <a:off x="425" y="317"/>
                <a:ext cx="611" cy="919"/>
                <a:chOff x="425" y="317"/>
                <a:chExt cx="611" cy="919"/>
              </a:xfrm>
            </p:grpSpPr>
            <p:sp>
              <p:nvSpPr>
                <p:cNvPr id="110599" name="Rectangle 7"/>
                <p:cNvSpPr>
                  <a:spLocks noChangeArrowheads="1"/>
                </p:cNvSpPr>
                <p:nvPr/>
              </p:nvSpPr>
              <p:spPr bwMode="auto">
                <a:xfrm>
                  <a:off x="468" y="317"/>
                  <a:ext cx="525" cy="91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目标</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28" name="Rectangle 36"/>
                <p:cNvSpPr>
                  <a:spLocks noChangeArrowheads="1"/>
                </p:cNvSpPr>
                <p:nvPr/>
              </p:nvSpPr>
              <p:spPr bwMode="auto">
                <a:xfrm>
                  <a:off x="425" y="317"/>
                  <a:ext cx="611" cy="919"/>
                </a:xfrm>
                <a:prstGeom prst="rect">
                  <a:avLst/>
                </a:prstGeom>
                <a:noFill/>
                <a:ln w="7">
                  <a:solidFill>
                    <a:srgbClr val="A0A0A0"/>
                  </a:solidFill>
                  <a:miter lim="800000"/>
                  <a:headEnd/>
                  <a:tailEnd/>
                </a:ln>
                <a:effectLst/>
              </p:spPr>
              <p:txBody>
                <a:bodyPr/>
                <a:lstStyle/>
                <a:p>
                  <a:endParaRPr lang="zh-CN" altLang="en-US"/>
                </a:p>
              </p:txBody>
            </p:sp>
          </p:grpSp>
          <p:grpSp>
            <p:nvGrpSpPr>
              <p:cNvPr id="8" name="Group 39"/>
              <p:cNvGrpSpPr>
                <a:grpSpLocks/>
              </p:cNvGrpSpPr>
              <p:nvPr/>
            </p:nvGrpSpPr>
            <p:grpSpPr bwMode="auto">
              <a:xfrm>
                <a:off x="1036" y="317"/>
                <a:ext cx="3001" cy="919"/>
                <a:chOff x="1036" y="317"/>
                <a:chExt cx="3001" cy="919"/>
              </a:xfrm>
            </p:grpSpPr>
            <p:sp>
              <p:nvSpPr>
                <p:cNvPr id="110600" name="Rectangle 8"/>
                <p:cNvSpPr>
                  <a:spLocks noChangeArrowheads="1"/>
                </p:cNvSpPr>
                <p:nvPr/>
              </p:nvSpPr>
              <p:spPr bwMode="auto">
                <a:xfrm>
                  <a:off x="1079" y="317"/>
                  <a:ext cx="2915" cy="91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在高层讨论</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目标和计划，从业务优先级和风险评估的角度综合考虑</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投资，用业务术语定义服务水平</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30" name="Rectangle 38"/>
                <p:cNvSpPr>
                  <a:spLocks noChangeArrowheads="1"/>
                </p:cNvSpPr>
                <p:nvPr/>
              </p:nvSpPr>
              <p:spPr bwMode="auto">
                <a:xfrm>
                  <a:off x="1036" y="317"/>
                  <a:ext cx="3001" cy="919"/>
                </a:xfrm>
                <a:prstGeom prst="rect">
                  <a:avLst/>
                </a:prstGeom>
                <a:noFill/>
                <a:ln w="7">
                  <a:solidFill>
                    <a:srgbClr val="A0A0A0"/>
                  </a:solidFill>
                  <a:miter lim="800000"/>
                  <a:headEnd/>
                  <a:tailEnd/>
                </a:ln>
                <a:effectLst/>
              </p:spPr>
              <p:txBody>
                <a:bodyPr/>
                <a:lstStyle/>
                <a:p>
                  <a:endParaRPr lang="zh-CN" altLang="en-US"/>
                </a:p>
              </p:txBody>
            </p:sp>
          </p:grpSp>
          <p:grpSp>
            <p:nvGrpSpPr>
              <p:cNvPr id="9" name="Group 41"/>
              <p:cNvGrpSpPr>
                <a:grpSpLocks/>
              </p:cNvGrpSpPr>
              <p:nvPr/>
            </p:nvGrpSpPr>
            <p:grpSpPr bwMode="auto">
              <a:xfrm>
                <a:off x="425" y="1236"/>
                <a:ext cx="611" cy="1091"/>
                <a:chOff x="425" y="1236"/>
                <a:chExt cx="611" cy="1091"/>
              </a:xfrm>
            </p:grpSpPr>
            <p:sp>
              <p:nvSpPr>
                <p:cNvPr id="110601" name="Rectangle 9"/>
                <p:cNvSpPr>
                  <a:spLocks noChangeArrowheads="1"/>
                </p:cNvSpPr>
                <p:nvPr/>
              </p:nvSpPr>
              <p:spPr bwMode="auto">
                <a:xfrm>
                  <a:off x="468" y="1236"/>
                  <a:ext cx="525" cy="1091"/>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过程</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32" name="Rectangle 40"/>
                <p:cNvSpPr>
                  <a:spLocks noChangeArrowheads="1"/>
                </p:cNvSpPr>
                <p:nvPr/>
              </p:nvSpPr>
              <p:spPr bwMode="auto">
                <a:xfrm>
                  <a:off x="425" y="1236"/>
                  <a:ext cx="611" cy="109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43"/>
              <p:cNvGrpSpPr>
                <a:grpSpLocks/>
              </p:cNvGrpSpPr>
              <p:nvPr/>
            </p:nvGrpSpPr>
            <p:grpSpPr bwMode="auto">
              <a:xfrm>
                <a:off x="1036" y="1236"/>
                <a:ext cx="3001" cy="1091"/>
                <a:chOff x="1036" y="1236"/>
                <a:chExt cx="3001" cy="1091"/>
              </a:xfrm>
            </p:grpSpPr>
            <p:sp>
              <p:nvSpPr>
                <p:cNvPr id="110602" name="Rectangle 10"/>
                <p:cNvSpPr>
                  <a:spLocks noChangeArrowheads="1"/>
                </p:cNvSpPr>
                <p:nvPr/>
              </p:nvSpPr>
              <p:spPr bwMode="auto">
                <a:xfrm>
                  <a:off x="1079" y="1236"/>
                  <a:ext cx="2915" cy="1091"/>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业务与</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流程整合，高度集成系统开发和服务管理流程；集成服务提供与服务支持流程，服务提供流程提供合理的业务计划和建议</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34" name="Rectangle 42"/>
                <p:cNvSpPr>
                  <a:spLocks noChangeArrowheads="1"/>
                </p:cNvSpPr>
                <p:nvPr/>
              </p:nvSpPr>
              <p:spPr bwMode="auto">
                <a:xfrm>
                  <a:off x="1036" y="1236"/>
                  <a:ext cx="3001" cy="109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45"/>
              <p:cNvGrpSpPr>
                <a:grpSpLocks/>
              </p:cNvGrpSpPr>
              <p:nvPr/>
            </p:nvGrpSpPr>
            <p:grpSpPr bwMode="auto">
              <a:xfrm>
                <a:off x="425" y="2327"/>
                <a:ext cx="611" cy="575"/>
                <a:chOff x="425" y="2327"/>
                <a:chExt cx="611" cy="575"/>
              </a:xfrm>
            </p:grpSpPr>
            <p:sp>
              <p:nvSpPr>
                <p:cNvPr id="110603" name="Rectangle 11"/>
                <p:cNvSpPr>
                  <a:spLocks noChangeArrowheads="1"/>
                </p:cNvSpPr>
                <p:nvPr/>
              </p:nvSpPr>
              <p:spPr bwMode="auto">
                <a:xfrm>
                  <a:off x="468" y="2327"/>
                  <a:ext cx="525" cy="575"/>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人员</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36" name="Rectangle 44"/>
                <p:cNvSpPr>
                  <a:spLocks noChangeArrowheads="1"/>
                </p:cNvSpPr>
                <p:nvPr/>
              </p:nvSpPr>
              <p:spPr bwMode="auto">
                <a:xfrm>
                  <a:off x="425" y="2327"/>
                  <a:ext cx="611" cy="575"/>
                </a:xfrm>
                <a:prstGeom prst="rect">
                  <a:avLst/>
                </a:prstGeom>
                <a:noFill/>
                <a:ln w="7">
                  <a:solidFill>
                    <a:srgbClr val="A0A0A0"/>
                  </a:solidFill>
                  <a:miter lim="800000"/>
                  <a:headEnd/>
                  <a:tailEnd/>
                </a:ln>
                <a:effectLst/>
              </p:spPr>
              <p:txBody>
                <a:bodyPr/>
                <a:lstStyle/>
                <a:p>
                  <a:endParaRPr lang="zh-CN" altLang="en-US"/>
                </a:p>
              </p:txBody>
            </p:sp>
          </p:grpSp>
          <p:grpSp>
            <p:nvGrpSpPr>
              <p:cNvPr id="12" name="Group 47"/>
              <p:cNvGrpSpPr>
                <a:grpSpLocks/>
              </p:cNvGrpSpPr>
              <p:nvPr/>
            </p:nvGrpSpPr>
            <p:grpSpPr bwMode="auto">
              <a:xfrm>
                <a:off x="1036" y="2327"/>
                <a:ext cx="3001" cy="575"/>
                <a:chOff x="1036" y="2327"/>
                <a:chExt cx="3001" cy="575"/>
              </a:xfrm>
            </p:grpSpPr>
            <p:sp>
              <p:nvSpPr>
                <p:cNvPr id="110604" name="Rectangle 12"/>
                <p:cNvSpPr>
                  <a:spLocks noChangeArrowheads="1"/>
                </p:cNvSpPr>
                <p:nvPr/>
              </p:nvSpPr>
              <p:spPr bwMode="auto">
                <a:xfrm>
                  <a:off x="1079" y="2327"/>
                  <a:ext cx="2915" cy="575"/>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商务智能与业务能力，相对应的业务角色与</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角色</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38" name="Rectangle 46"/>
                <p:cNvSpPr>
                  <a:spLocks noChangeArrowheads="1"/>
                </p:cNvSpPr>
                <p:nvPr/>
              </p:nvSpPr>
              <p:spPr bwMode="auto">
                <a:xfrm>
                  <a:off x="1036" y="2327"/>
                  <a:ext cx="3001" cy="575"/>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9"/>
              <p:cNvGrpSpPr>
                <a:grpSpLocks/>
              </p:cNvGrpSpPr>
              <p:nvPr/>
            </p:nvGrpSpPr>
            <p:grpSpPr bwMode="auto">
              <a:xfrm>
                <a:off x="425" y="2902"/>
                <a:ext cx="611" cy="919"/>
                <a:chOff x="425" y="2902"/>
                <a:chExt cx="611" cy="919"/>
              </a:xfrm>
            </p:grpSpPr>
            <p:sp>
              <p:nvSpPr>
                <p:cNvPr id="110605" name="Rectangle 13"/>
                <p:cNvSpPr>
                  <a:spLocks noChangeArrowheads="1"/>
                </p:cNvSpPr>
                <p:nvPr/>
              </p:nvSpPr>
              <p:spPr bwMode="auto">
                <a:xfrm>
                  <a:off x="468" y="2902"/>
                  <a:ext cx="525" cy="91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技术</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40" name="Rectangle 48"/>
                <p:cNvSpPr>
                  <a:spLocks noChangeArrowheads="1"/>
                </p:cNvSpPr>
                <p:nvPr/>
              </p:nvSpPr>
              <p:spPr bwMode="auto">
                <a:xfrm>
                  <a:off x="425" y="2902"/>
                  <a:ext cx="611" cy="919"/>
                </a:xfrm>
                <a:prstGeom prst="rect">
                  <a:avLst/>
                </a:prstGeom>
                <a:noFill/>
                <a:ln w="7">
                  <a:solidFill>
                    <a:srgbClr val="A0A0A0"/>
                  </a:solidFill>
                  <a:miter lim="800000"/>
                  <a:headEnd/>
                  <a:tailEnd/>
                </a:ln>
                <a:effectLst/>
              </p:spPr>
              <p:txBody>
                <a:bodyPr/>
                <a:lstStyle/>
                <a:p>
                  <a:endParaRPr lang="zh-CN" altLang="en-US"/>
                </a:p>
              </p:txBody>
            </p:sp>
          </p:grpSp>
          <p:grpSp>
            <p:nvGrpSpPr>
              <p:cNvPr id="14" name="Group 51"/>
              <p:cNvGrpSpPr>
                <a:grpSpLocks/>
              </p:cNvGrpSpPr>
              <p:nvPr/>
            </p:nvGrpSpPr>
            <p:grpSpPr bwMode="auto">
              <a:xfrm>
                <a:off x="1036" y="2902"/>
                <a:ext cx="3001" cy="919"/>
                <a:chOff x="1036" y="2902"/>
                <a:chExt cx="3001" cy="919"/>
              </a:xfrm>
            </p:grpSpPr>
            <p:sp>
              <p:nvSpPr>
                <p:cNvPr id="110606" name="Rectangle 14"/>
                <p:cNvSpPr>
                  <a:spLocks noChangeArrowheads="1"/>
                </p:cNvSpPr>
                <p:nvPr/>
              </p:nvSpPr>
              <p:spPr bwMode="auto">
                <a:xfrm>
                  <a:off x="1079" y="2902"/>
                  <a:ext cx="2915" cy="91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研究和开发；技术引导项目，存在企业范围内的管理架构，这个架构定义了一组集成服务与系统管理工具</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42" name="Rectangle 50"/>
                <p:cNvSpPr>
                  <a:spLocks noChangeArrowheads="1"/>
                </p:cNvSpPr>
                <p:nvPr/>
              </p:nvSpPr>
              <p:spPr bwMode="auto">
                <a:xfrm>
                  <a:off x="1036" y="2902"/>
                  <a:ext cx="3001" cy="919"/>
                </a:xfrm>
                <a:prstGeom prst="rect">
                  <a:avLst/>
                </a:prstGeom>
                <a:noFill/>
                <a:ln w="7">
                  <a:solidFill>
                    <a:srgbClr val="A0A0A0"/>
                  </a:solidFill>
                  <a:miter lim="800000"/>
                  <a:headEnd/>
                  <a:tailEnd/>
                </a:ln>
                <a:effectLst/>
              </p:spPr>
              <p:txBody>
                <a:bodyPr/>
                <a:lstStyle/>
                <a:p>
                  <a:endParaRPr lang="zh-CN" altLang="en-US"/>
                </a:p>
              </p:txBody>
            </p:sp>
          </p:grpSp>
          <p:grpSp>
            <p:nvGrpSpPr>
              <p:cNvPr id="15" name="Group 53"/>
              <p:cNvGrpSpPr>
                <a:grpSpLocks/>
              </p:cNvGrpSpPr>
              <p:nvPr/>
            </p:nvGrpSpPr>
            <p:grpSpPr bwMode="auto">
              <a:xfrm>
                <a:off x="425" y="3821"/>
                <a:ext cx="611" cy="489"/>
                <a:chOff x="425" y="3821"/>
                <a:chExt cx="611" cy="489"/>
              </a:xfrm>
            </p:grpSpPr>
            <p:sp>
              <p:nvSpPr>
                <p:cNvPr id="110607" name="Rectangle 15"/>
                <p:cNvSpPr>
                  <a:spLocks noChangeArrowheads="1"/>
                </p:cNvSpPr>
                <p:nvPr/>
              </p:nvSpPr>
              <p:spPr bwMode="auto">
                <a:xfrm>
                  <a:off x="468" y="3821"/>
                  <a:ext cx="525" cy="48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文化</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44" name="Rectangle 52"/>
                <p:cNvSpPr>
                  <a:spLocks noChangeArrowheads="1"/>
                </p:cNvSpPr>
                <p:nvPr/>
              </p:nvSpPr>
              <p:spPr bwMode="auto">
                <a:xfrm>
                  <a:off x="425" y="3821"/>
                  <a:ext cx="611" cy="489"/>
                </a:xfrm>
                <a:prstGeom prst="rect">
                  <a:avLst/>
                </a:prstGeom>
                <a:noFill/>
                <a:ln w="7">
                  <a:solidFill>
                    <a:srgbClr val="A0A0A0"/>
                  </a:solidFill>
                  <a:miter lim="800000"/>
                  <a:headEnd/>
                  <a:tailEnd/>
                </a:ln>
                <a:effectLst/>
              </p:spPr>
              <p:txBody>
                <a:bodyPr/>
                <a:lstStyle/>
                <a:p>
                  <a:endParaRPr lang="zh-CN" altLang="en-US"/>
                </a:p>
              </p:txBody>
            </p:sp>
          </p:grpSp>
          <p:grpSp>
            <p:nvGrpSpPr>
              <p:cNvPr id="16" name="Group 55"/>
              <p:cNvGrpSpPr>
                <a:grpSpLocks/>
              </p:cNvGrpSpPr>
              <p:nvPr/>
            </p:nvGrpSpPr>
            <p:grpSpPr bwMode="auto">
              <a:xfrm>
                <a:off x="1036" y="3821"/>
                <a:ext cx="3001" cy="489"/>
                <a:chOff x="1036" y="3821"/>
                <a:chExt cx="3001" cy="489"/>
              </a:xfrm>
            </p:grpSpPr>
            <p:sp>
              <p:nvSpPr>
                <p:cNvPr id="110608" name="Rectangle 16"/>
                <p:cNvSpPr>
                  <a:spLocks noChangeArrowheads="1"/>
                </p:cNvSpPr>
                <p:nvPr/>
              </p:nvSpPr>
              <p:spPr bwMode="auto">
                <a:xfrm>
                  <a:off x="1079" y="3821"/>
                  <a:ext cx="2915" cy="489"/>
                </a:xfrm>
                <a:prstGeom prst="rect">
                  <a:avLst/>
                </a:prstGeom>
                <a:noFill/>
                <a:ln w="9525">
                  <a:noFill/>
                  <a:miter lim="800000"/>
                  <a:headEnd/>
                  <a:tailEnd/>
                </a:ln>
                <a:effectLst/>
              </p:spPr>
              <p:txBody>
                <a:bodyPr/>
                <a:lstStyle/>
                <a:p>
                  <a:pPr algn="just"/>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组织（部门）给业务部门提供帮助与建议</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46" name="Rectangle 54"/>
                <p:cNvSpPr>
                  <a:spLocks noChangeArrowheads="1"/>
                </p:cNvSpPr>
                <p:nvPr/>
              </p:nvSpPr>
              <p:spPr bwMode="auto">
                <a:xfrm>
                  <a:off x="1036" y="3821"/>
                  <a:ext cx="3001" cy="489"/>
                </a:xfrm>
                <a:prstGeom prst="rect">
                  <a:avLst/>
                </a:prstGeom>
                <a:noFill/>
                <a:ln w="7">
                  <a:solidFill>
                    <a:srgbClr val="A0A0A0"/>
                  </a:solidFill>
                  <a:miter lim="800000"/>
                  <a:headEnd/>
                  <a:tailEnd/>
                </a:ln>
                <a:effectLst/>
              </p:spPr>
              <p:txBody>
                <a:bodyPr/>
                <a:lstStyle/>
                <a:p>
                  <a:endParaRPr lang="zh-CN" altLang="en-US"/>
                </a:p>
              </p:txBody>
            </p:sp>
          </p:grpSp>
          <p:grpSp>
            <p:nvGrpSpPr>
              <p:cNvPr id="17" name="Group 57"/>
              <p:cNvGrpSpPr>
                <a:grpSpLocks/>
              </p:cNvGrpSpPr>
              <p:nvPr/>
            </p:nvGrpSpPr>
            <p:grpSpPr bwMode="auto">
              <a:xfrm>
                <a:off x="0" y="4310"/>
                <a:ext cx="425" cy="3450"/>
                <a:chOff x="0" y="4310"/>
                <a:chExt cx="425" cy="3450"/>
              </a:xfrm>
            </p:grpSpPr>
            <p:sp>
              <p:nvSpPr>
                <p:cNvPr id="110609" name="Rectangle 17"/>
                <p:cNvSpPr>
                  <a:spLocks noChangeArrowheads="1"/>
                </p:cNvSpPr>
                <p:nvPr/>
              </p:nvSpPr>
              <p:spPr bwMode="auto">
                <a:xfrm>
                  <a:off x="43" y="4310"/>
                  <a:ext cx="339" cy="3450"/>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价值链</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48" name="Rectangle 56"/>
                <p:cNvSpPr>
                  <a:spLocks noChangeArrowheads="1"/>
                </p:cNvSpPr>
                <p:nvPr/>
              </p:nvSpPr>
              <p:spPr bwMode="auto">
                <a:xfrm>
                  <a:off x="0" y="4310"/>
                  <a:ext cx="425" cy="3450"/>
                </a:xfrm>
                <a:prstGeom prst="rect">
                  <a:avLst/>
                </a:prstGeom>
                <a:noFill/>
                <a:ln w="7">
                  <a:solidFill>
                    <a:srgbClr val="A0A0A0"/>
                  </a:solidFill>
                  <a:miter lim="800000"/>
                  <a:headEnd/>
                  <a:tailEnd/>
                </a:ln>
                <a:effectLst/>
              </p:spPr>
              <p:txBody>
                <a:bodyPr/>
                <a:lstStyle/>
                <a:p>
                  <a:endParaRPr lang="zh-CN" altLang="en-US"/>
                </a:p>
              </p:txBody>
            </p:sp>
          </p:grpSp>
          <p:grpSp>
            <p:nvGrpSpPr>
              <p:cNvPr id="18" name="Group 59"/>
              <p:cNvGrpSpPr>
                <a:grpSpLocks/>
              </p:cNvGrpSpPr>
              <p:nvPr/>
            </p:nvGrpSpPr>
            <p:grpSpPr bwMode="auto">
              <a:xfrm>
                <a:off x="425" y="4310"/>
                <a:ext cx="611" cy="317"/>
                <a:chOff x="425" y="4310"/>
                <a:chExt cx="611" cy="317"/>
              </a:xfrm>
            </p:grpSpPr>
            <p:sp>
              <p:nvSpPr>
                <p:cNvPr id="110610" name="Rectangle 18"/>
                <p:cNvSpPr>
                  <a:spLocks noChangeArrowheads="1"/>
                </p:cNvSpPr>
                <p:nvPr/>
              </p:nvSpPr>
              <p:spPr bwMode="auto">
                <a:xfrm>
                  <a:off x="468" y="4310"/>
                  <a:ext cx="525" cy="317"/>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远景与战略</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50" name="Rectangle 58"/>
                <p:cNvSpPr>
                  <a:spLocks noChangeArrowheads="1"/>
                </p:cNvSpPr>
                <p:nvPr/>
              </p:nvSpPr>
              <p:spPr bwMode="auto">
                <a:xfrm>
                  <a:off x="425" y="4310"/>
                  <a:ext cx="611" cy="317"/>
                </a:xfrm>
                <a:prstGeom prst="rect">
                  <a:avLst/>
                </a:prstGeom>
                <a:noFill/>
                <a:ln w="7">
                  <a:solidFill>
                    <a:srgbClr val="A0A0A0"/>
                  </a:solidFill>
                  <a:miter lim="800000"/>
                  <a:headEnd/>
                  <a:tailEnd/>
                </a:ln>
                <a:effectLst/>
              </p:spPr>
              <p:txBody>
                <a:bodyPr/>
                <a:lstStyle/>
                <a:p>
                  <a:endParaRPr lang="zh-CN" altLang="en-US"/>
                </a:p>
              </p:txBody>
            </p:sp>
          </p:grpSp>
          <p:grpSp>
            <p:nvGrpSpPr>
              <p:cNvPr id="19" name="Group 61"/>
              <p:cNvGrpSpPr>
                <a:grpSpLocks/>
              </p:cNvGrpSpPr>
              <p:nvPr/>
            </p:nvGrpSpPr>
            <p:grpSpPr bwMode="auto">
              <a:xfrm>
                <a:off x="1036" y="4310"/>
                <a:ext cx="3001" cy="317"/>
                <a:chOff x="1036" y="4310"/>
                <a:chExt cx="3001" cy="317"/>
              </a:xfrm>
            </p:grpSpPr>
            <p:sp>
              <p:nvSpPr>
                <p:cNvPr id="110611" name="Rectangle 19"/>
                <p:cNvSpPr>
                  <a:spLocks noChangeArrowheads="1"/>
                </p:cNvSpPr>
                <p:nvPr/>
              </p:nvSpPr>
              <p:spPr bwMode="auto">
                <a:xfrm>
                  <a:off x="1079" y="4310"/>
                  <a:ext cx="2915" cy="317"/>
                </a:xfrm>
                <a:prstGeom prst="rect">
                  <a:avLst/>
                </a:prstGeom>
                <a:noFill/>
                <a:ln w="9525">
                  <a:noFill/>
                  <a:miter lim="800000"/>
                  <a:headEnd/>
                  <a:tailEnd/>
                </a:ln>
                <a:effectLst/>
              </p:spPr>
              <p:txBody>
                <a:bodyPr/>
                <a:lstStyle/>
                <a:p>
                  <a:pPr algn="just"/>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帮助形成和驱动业务变革，</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被看着是增值伙伴，</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有助于确定业务战略</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52" name="Rectangle 60"/>
                <p:cNvSpPr>
                  <a:spLocks noChangeArrowheads="1"/>
                </p:cNvSpPr>
                <p:nvPr/>
              </p:nvSpPr>
              <p:spPr bwMode="auto">
                <a:xfrm>
                  <a:off x="1036" y="4310"/>
                  <a:ext cx="3001" cy="317"/>
                </a:xfrm>
                <a:prstGeom prst="rect">
                  <a:avLst/>
                </a:prstGeom>
                <a:noFill/>
                <a:ln w="7">
                  <a:solidFill>
                    <a:srgbClr val="A0A0A0"/>
                  </a:solidFill>
                  <a:miter lim="800000"/>
                  <a:headEnd/>
                  <a:tailEnd/>
                </a:ln>
                <a:effectLst/>
              </p:spPr>
              <p:txBody>
                <a:bodyPr/>
                <a:lstStyle/>
                <a:p>
                  <a:endParaRPr lang="zh-CN" altLang="en-US"/>
                </a:p>
              </p:txBody>
            </p:sp>
          </p:grpSp>
          <p:grpSp>
            <p:nvGrpSpPr>
              <p:cNvPr id="20" name="Group 63"/>
              <p:cNvGrpSpPr>
                <a:grpSpLocks/>
              </p:cNvGrpSpPr>
              <p:nvPr/>
            </p:nvGrpSpPr>
            <p:grpSpPr bwMode="auto">
              <a:xfrm>
                <a:off x="425" y="4627"/>
                <a:ext cx="611" cy="489"/>
                <a:chOff x="425" y="4627"/>
                <a:chExt cx="611" cy="489"/>
              </a:xfrm>
            </p:grpSpPr>
            <p:sp>
              <p:nvSpPr>
                <p:cNvPr id="110612" name="Rectangle 20"/>
                <p:cNvSpPr>
                  <a:spLocks noChangeArrowheads="1"/>
                </p:cNvSpPr>
                <p:nvPr/>
              </p:nvSpPr>
              <p:spPr bwMode="auto">
                <a:xfrm>
                  <a:off x="468" y="4627"/>
                  <a:ext cx="525" cy="489"/>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目标</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54" name="Rectangle 62"/>
                <p:cNvSpPr>
                  <a:spLocks noChangeArrowheads="1"/>
                </p:cNvSpPr>
                <p:nvPr/>
              </p:nvSpPr>
              <p:spPr bwMode="auto">
                <a:xfrm>
                  <a:off x="425" y="4627"/>
                  <a:ext cx="611" cy="489"/>
                </a:xfrm>
                <a:prstGeom prst="rect">
                  <a:avLst/>
                </a:prstGeom>
                <a:noFill/>
                <a:ln w="7">
                  <a:solidFill>
                    <a:srgbClr val="A0A0A0"/>
                  </a:solidFill>
                  <a:miter lim="800000"/>
                  <a:headEnd/>
                  <a:tailEnd/>
                </a:ln>
                <a:effectLst/>
              </p:spPr>
              <p:txBody>
                <a:bodyPr/>
                <a:lstStyle/>
                <a:p>
                  <a:endParaRPr lang="zh-CN" altLang="en-US"/>
                </a:p>
              </p:txBody>
            </p:sp>
          </p:grpSp>
          <p:grpSp>
            <p:nvGrpSpPr>
              <p:cNvPr id="21" name="Group 65"/>
              <p:cNvGrpSpPr>
                <a:grpSpLocks/>
              </p:cNvGrpSpPr>
              <p:nvPr/>
            </p:nvGrpSpPr>
            <p:grpSpPr bwMode="auto">
              <a:xfrm>
                <a:off x="1036" y="4627"/>
                <a:ext cx="3001" cy="489"/>
                <a:chOff x="1036" y="4627"/>
                <a:chExt cx="3001" cy="489"/>
              </a:xfrm>
            </p:grpSpPr>
            <p:sp>
              <p:nvSpPr>
                <p:cNvPr id="110613" name="Rectangle 21"/>
                <p:cNvSpPr>
                  <a:spLocks noChangeArrowheads="1"/>
                </p:cNvSpPr>
                <p:nvPr/>
              </p:nvSpPr>
              <p:spPr bwMode="auto">
                <a:xfrm>
                  <a:off x="1079" y="4627"/>
                  <a:ext cx="2915" cy="489"/>
                </a:xfrm>
                <a:prstGeom prst="rect">
                  <a:avLst/>
                </a:prstGeom>
                <a:noFill/>
                <a:ln w="9525">
                  <a:noFill/>
                  <a:miter lim="800000"/>
                  <a:headEnd/>
                  <a:tailEnd/>
                </a:ln>
                <a:effectLst/>
              </p:spPr>
              <p:txBody>
                <a:bodyPr/>
                <a:lstStyle/>
                <a:p>
                  <a:pPr algn="just"/>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增加业务价值，通过应用</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来改进业务</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56" name="Rectangle 64"/>
                <p:cNvSpPr>
                  <a:spLocks noChangeArrowheads="1"/>
                </p:cNvSpPr>
                <p:nvPr/>
              </p:nvSpPr>
              <p:spPr bwMode="auto">
                <a:xfrm>
                  <a:off x="1036" y="4627"/>
                  <a:ext cx="3001" cy="489"/>
                </a:xfrm>
                <a:prstGeom prst="rect">
                  <a:avLst/>
                </a:prstGeom>
                <a:noFill/>
                <a:ln w="7">
                  <a:solidFill>
                    <a:srgbClr val="A0A0A0"/>
                  </a:solidFill>
                  <a:miter lim="800000"/>
                  <a:headEnd/>
                  <a:tailEnd/>
                </a:ln>
                <a:effectLst/>
              </p:spPr>
              <p:txBody>
                <a:bodyPr/>
                <a:lstStyle/>
                <a:p>
                  <a:endParaRPr lang="zh-CN" altLang="en-US"/>
                </a:p>
              </p:txBody>
            </p:sp>
          </p:grpSp>
          <p:grpSp>
            <p:nvGrpSpPr>
              <p:cNvPr id="22" name="Group 67"/>
              <p:cNvGrpSpPr>
                <a:grpSpLocks/>
              </p:cNvGrpSpPr>
              <p:nvPr/>
            </p:nvGrpSpPr>
            <p:grpSpPr bwMode="auto">
              <a:xfrm>
                <a:off x="425" y="5116"/>
                <a:ext cx="611" cy="1091"/>
                <a:chOff x="425" y="5116"/>
                <a:chExt cx="611" cy="1091"/>
              </a:xfrm>
            </p:grpSpPr>
            <p:sp>
              <p:nvSpPr>
                <p:cNvPr id="110614" name="Rectangle 22"/>
                <p:cNvSpPr>
                  <a:spLocks noChangeArrowheads="1"/>
                </p:cNvSpPr>
                <p:nvPr/>
              </p:nvSpPr>
              <p:spPr bwMode="auto">
                <a:xfrm>
                  <a:off x="468" y="5116"/>
                  <a:ext cx="525" cy="1091"/>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过程</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58" name="Rectangle 66"/>
                <p:cNvSpPr>
                  <a:spLocks noChangeArrowheads="1"/>
                </p:cNvSpPr>
                <p:nvPr/>
              </p:nvSpPr>
              <p:spPr bwMode="auto">
                <a:xfrm>
                  <a:off x="425" y="5116"/>
                  <a:ext cx="611" cy="1091"/>
                </a:xfrm>
                <a:prstGeom prst="rect">
                  <a:avLst/>
                </a:prstGeom>
                <a:noFill/>
                <a:ln w="7">
                  <a:solidFill>
                    <a:srgbClr val="A0A0A0"/>
                  </a:solidFill>
                  <a:miter lim="800000"/>
                  <a:headEnd/>
                  <a:tailEnd/>
                </a:ln>
                <a:effectLst/>
              </p:spPr>
              <p:txBody>
                <a:bodyPr/>
                <a:lstStyle/>
                <a:p>
                  <a:endParaRPr lang="zh-CN" altLang="en-US"/>
                </a:p>
              </p:txBody>
            </p:sp>
          </p:grpSp>
          <p:grpSp>
            <p:nvGrpSpPr>
              <p:cNvPr id="23" name="Group 69"/>
              <p:cNvGrpSpPr>
                <a:grpSpLocks/>
              </p:cNvGrpSpPr>
              <p:nvPr/>
            </p:nvGrpSpPr>
            <p:grpSpPr bwMode="auto">
              <a:xfrm>
                <a:off x="1036" y="5116"/>
                <a:ext cx="3001" cy="1091"/>
                <a:chOff x="1036" y="5116"/>
                <a:chExt cx="3001" cy="1091"/>
              </a:xfrm>
            </p:grpSpPr>
            <p:sp>
              <p:nvSpPr>
                <p:cNvPr id="110615" name="Rectangle 23"/>
                <p:cNvSpPr>
                  <a:spLocks noChangeArrowheads="1"/>
                </p:cNvSpPr>
                <p:nvPr/>
              </p:nvSpPr>
              <p:spPr bwMode="auto">
                <a:xfrm>
                  <a:off x="1079" y="5116"/>
                  <a:ext cx="2915" cy="1091"/>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一体化业务战略与</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战略制定过程，</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部门确保无缝集成价值链上的系统开发和其他</a:t>
                  </a:r>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供应商以管理提供给业务端到端的服务</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60" name="Rectangle 68"/>
                <p:cNvSpPr>
                  <a:spLocks noChangeArrowheads="1"/>
                </p:cNvSpPr>
                <p:nvPr/>
              </p:nvSpPr>
              <p:spPr bwMode="auto">
                <a:xfrm>
                  <a:off x="1036" y="5116"/>
                  <a:ext cx="3001" cy="1091"/>
                </a:xfrm>
                <a:prstGeom prst="rect">
                  <a:avLst/>
                </a:prstGeom>
                <a:noFill/>
                <a:ln w="7">
                  <a:solidFill>
                    <a:srgbClr val="A0A0A0"/>
                  </a:solidFill>
                  <a:miter lim="800000"/>
                  <a:headEnd/>
                  <a:tailEnd/>
                </a:ln>
                <a:effectLst/>
              </p:spPr>
              <p:txBody>
                <a:bodyPr/>
                <a:lstStyle/>
                <a:p>
                  <a:endParaRPr lang="zh-CN" altLang="en-US"/>
                </a:p>
              </p:txBody>
            </p:sp>
          </p:grpSp>
          <p:grpSp>
            <p:nvGrpSpPr>
              <p:cNvPr id="24" name="Group 71"/>
              <p:cNvGrpSpPr>
                <a:grpSpLocks/>
              </p:cNvGrpSpPr>
              <p:nvPr/>
            </p:nvGrpSpPr>
            <p:grpSpPr bwMode="auto">
              <a:xfrm>
                <a:off x="425" y="6207"/>
                <a:ext cx="611" cy="747"/>
                <a:chOff x="425" y="6207"/>
                <a:chExt cx="611" cy="747"/>
              </a:xfrm>
            </p:grpSpPr>
            <p:sp>
              <p:nvSpPr>
                <p:cNvPr id="110616" name="Rectangle 24"/>
                <p:cNvSpPr>
                  <a:spLocks noChangeArrowheads="1"/>
                </p:cNvSpPr>
                <p:nvPr/>
              </p:nvSpPr>
              <p:spPr bwMode="auto">
                <a:xfrm>
                  <a:off x="468" y="6207"/>
                  <a:ext cx="525" cy="747"/>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人员</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62" name="Rectangle 70"/>
                <p:cNvSpPr>
                  <a:spLocks noChangeArrowheads="1"/>
                </p:cNvSpPr>
                <p:nvPr/>
              </p:nvSpPr>
              <p:spPr bwMode="auto">
                <a:xfrm>
                  <a:off x="425" y="6207"/>
                  <a:ext cx="611" cy="747"/>
                </a:xfrm>
                <a:prstGeom prst="rect">
                  <a:avLst/>
                </a:prstGeom>
                <a:noFill/>
                <a:ln w="7">
                  <a:solidFill>
                    <a:srgbClr val="A0A0A0"/>
                  </a:solidFill>
                  <a:miter lim="800000"/>
                  <a:headEnd/>
                  <a:tailEnd/>
                </a:ln>
                <a:effectLst/>
              </p:spPr>
              <p:txBody>
                <a:bodyPr/>
                <a:lstStyle/>
                <a:p>
                  <a:endParaRPr lang="zh-CN" altLang="en-US"/>
                </a:p>
              </p:txBody>
            </p:sp>
          </p:grpSp>
          <p:grpSp>
            <p:nvGrpSpPr>
              <p:cNvPr id="25" name="Group 73"/>
              <p:cNvGrpSpPr>
                <a:grpSpLocks/>
              </p:cNvGrpSpPr>
              <p:nvPr/>
            </p:nvGrpSpPr>
            <p:grpSpPr bwMode="auto">
              <a:xfrm>
                <a:off x="1036" y="6207"/>
                <a:ext cx="3001" cy="747"/>
                <a:chOff x="1036" y="6207"/>
                <a:chExt cx="3001" cy="747"/>
              </a:xfrm>
            </p:grpSpPr>
            <p:sp>
              <p:nvSpPr>
                <p:cNvPr id="110617" name="Rectangle 25"/>
                <p:cNvSpPr>
                  <a:spLocks noChangeArrowheads="1"/>
                </p:cNvSpPr>
                <p:nvPr/>
              </p:nvSpPr>
              <p:spPr bwMode="auto">
                <a:xfrm>
                  <a:off x="1079" y="6207"/>
                  <a:ext cx="2915" cy="747"/>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制定战略和业务方针计划，管理合作伙伴和供应商，基础架构集成管理者</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64" name="Rectangle 72"/>
                <p:cNvSpPr>
                  <a:spLocks noChangeArrowheads="1"/>
                </p:cNvSpPr>
                <p:nvPr/>
              </p:nvSpPr>
              <p:spPr bwMode="auto">
                <a:xfrm>
                  <a:off x="1036" y="6207"/>
                  <a:ext cx="3001" cy="747"/>
                </a:xfrm>
                <a:prstGeom prst="rect">
                  <a:avLst/>
                </a:prstGeom>
                <a:noFill/>
                <a:ln w="7">
                  <a:solidFill>
                    <a:srgbClr val="A0A0A0"/>
                  </a:solidFill>
                  <a:miter lim="800000"/>
                  <a:headEnd/>
                  <a:tailEnd/>
                </a:ln>
                <a:effectLst/>
              </p:spPr>
              <p:txBody>
                <a:bodyPr/>
                <a:lstStyle/>
                <a:p>
                  <a:endParaRPr lang="zh-CN" altLang="en-US"/>
                </a:p>
              </p:txBody>
            </p:sp>
          </p:grpSp>
          <p:grpSp>
            <p:nvGrpSpPr>
              <p:cNvPr id="26" name="Group 75"/>
              <p:cNvGrpSpPr>
                <a:grpSpLocks/>
              </p:cNvGrpSpPr>
              <p:nvPr/>
            </p:nvGrpSpPr>
            <p:grpSpPr bwMode="auto">
              <a:xfrm>
                <a:off x="425" y="6954"/>
                <a:ext cx="611" cy="403"/>
                <a:chOff x="425" y="6954"/>
                <a:chExt cx="611" cy="403"/>
              </a:xfrm>
            </p:grpSpPr>
            <p:sp>
              <p:nvSpPr>
                <p:cNvPr id="110618" name="Rectangle 26"/>
                <p:cNvSpPr>
                  <a:spLocks noChangeArrowheads="1"/>
                </p:cNvSpPr>
                <p:nvPr/>
              </p:nvSpPr>
              <p:spPr bwMode="auto">
                <a:xfrm>
                  <a:off x="468" y="6954"/>
                  <a:ext cx="525" cy="403"/>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技术</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66" name="Rectangle 74"/>
                <p:cNvSpPr>
                  <a:spLocks noChangeArrowheads="1"/>
                </p:cNvSpPr>
                <p:nvPr/>
              </p:nvSpPr>
              <p:spPr bwMode="auto">
                <a:xfrm>
                  <a:off x="425" y="6954"/>
                  <a:ext cx="611" cy="403"/>
                </a:xfrm>
                <a:prstGeom prst="rect">
                  <a:avLst/>
                </a:prstGeom>
                <a:noFill/>
                <a:ln w="7">
                  <a:solidFill>
                    <a:srgbClr val="A0A0A0"/>
                  </a:solidFill>
                  <a:miter lim="800000"/>
                  <a:headEnd/>
                  <a:tailEnd/>
                </a:ln>
                <a:effectLst/>
              </p:spPr>
              <p:txBody>
                <a:bodyPr/>
                <a:lstStyle/>
                <a:p>
                  <a:endParaRPr lang="zh-CN" altLang="en-US"/>
                </a:p>
              </p:txBody>
            </p:sp>
          </p:grpSp>
          <p:grpSp>
            <p:nvGrpSpPr>
              <p:cNvPr id="27" name="Group 77"/>
              <p:cNvGrpSpPr>
                <a:grpSpLocks/>
              </p:cNvGrpSpPr>
              <p:nvPr/>
            </p:nvGrpSpPr>
            <p:grpSpPr bwMode="auto">
              <a:xfrm>
                <a:off x="1036" y="6954"/>
                <a:ext cx="3001" cy="403"/>
                <a:chOff x="1036" y="6954"/>
                <a:chExt cx="3001" cy="403"/>
              </a:xfrm>
            </p:grpSpPr>
            <p:sp>
              <p:nvSpPr>
                <p:cNvPr id="110619" name="Rectangle 27"/>
                <p:cNvSpPr>
                  <a:spLocks noChangeArrowheads="1"/>
                </p:cNvSpPr>
                <p:nvPr/>
              </p:nvSpPr>
              <p:spPr bwMode="auto">
                <a:xfrm>
                  <a:off x="1079" y="6954"/>
                  <a:ext cx="2915" cy="403"/>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与供应商的技术互动</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68" name="Rectangle 76"/>
                <p:cNvSpPr>
                  <a:spLocks noChangeArrowheads="1"/>
                </p:cNvSpPr>
                <p:nvPr/>
              </p:nvSpPr>
              <p:spPr bwMode="auto">
                <a:xfrm>
                  <a:off x="1036" y="6954"/>
                  <a:ext cx="3001" cy="403"/>
                </a:xfrm>
                <a:prstGeom prst="rect">
                  <a:avLst/>
                </a:prstGeom>
                <a:noFill/>
                <a:ln w="7">
                  <a:solidFill>
                    <a:srgbClr val="A0A0A0"/>
                  </a:solidFill>
                  <a:miter lim="800000"/>
                  <a:headEnd/>
                  <a:tailEnd/>
                </a:ln>
                <a:effectLst/>
              </p:spPr>
              <p:txBody>
                <a:bodyPr/>
                <a:lstStyle/>
                <a:p>
                  <a:endParaRPr lang="zh-CN" altLang="en-US"/>
                </a:p>
              </p:txBody>
            </p:sp>
          </p:grpSp>
          <p:grpSp>
            <p:nvGrpSpPr>
              <p:cNvPr id="28" name="Group 79"/>
              <p:cNvGrpSpPr>
                <a:grpSpLocks/>
              </p:cNvGrpSpPr>
              <p:nvPr/>
            </p:nvGrpSpPr>
            <p:grpSpPr bwMode="auto">
              <a:xfrm>
                <a:off x="425" y="7357"/>
                <a:ext cx="611" cy="403"/>
                <a:chOff x="425" y="7357"/>
                <a:chExt cx="611" cy="403"/>
              </a:xfrm>
            </p:grpSpPr>
            <p:sp>
              <p:nvSpPr>
                <p:cNvPr id="110620" name="Rectangle 28"/>
                <p:cNvSpPr>
                  <a:spLocks noChangeArrowheads="1"/>
                </p:cNvSpPr>
                <p:nvPr/>
              </p:nvSpPr>
              <p:spPr bwMode="auto">
                <a:xfrm>
                  <a:off x="468" y="7357"/>
                  <a:ext cx="525" cy="403"/>
                </a:xfrm>
                <a:prstGeom prst="rect">
                  <a:avLst/>
                </a:prstGeom>
                <a:noFill/>
                <a:ln w="9525">
                  <a:noFill/>
                  <a:miter lim="800000"/>
                  <a:headEnd/>
                  <a:tailEnd/>
                </a:ln>
                <a:effectLst/>
              </p:spPr>
              <p:txBody>
                <a:bodyPr/>
                <a:lstStyle/>
                <a:p>
                  <a:pPr algn="just"/>
                  <a:r>
                    <a:rPr lang="zh-CN" altLang="en-US" sz="1400">
                      <a:solidFill>
                        <a:schemeClr val="accent1"/>
                      </a:solidFill>
                      <a:latin typeface="Times New Roman" pitchFamily="18" charset="0"/>
                    </a:rPr>
                    <a:t>文化</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70" name="Rectangle 78"/>
                <p:cNvSpPr>
                  <a:spLocks noChangeArrowheads="1"/>
                </p:cNvSpPr>
                <p:nvPr/>
              </p:nvSpPr>
              <p:spPr bwMode="auto">
                <a:xfrm>
                  <a:off x="425" y="7357"/>
                  <a:ext cx="611" cy="403"/>
                </a:xfrm>
                <a:prstGeom prst="rect">
                  <a:avLst/>
                </a:prstGeom>
                <a:noFill/>
                <a:ln w="7">
                  <a:solidFill>
                    <a:srgbClr val="A0A0A0"/>
                  </a:solidFill>
                  <a:miter lim="800000"/>
                  <a:headEnd/>
                  <a:tailEnd/>
                </a:ln>
                <a:effectLst/>
              </p:spPr>
              <p:txBody>
                <a:bodyPr/>
                <a:lstStyle/>
                <a:p>
                  <a:endParaRPr lang="zh-CN" altLang="en-US"/>
                </a:p>
              </p:txBody>
            </p:sp>
          </p:grpSp>
          <p:grpSp>
            <p:nvGrpSpPr>
              <p:cNvPr id="29" name="Group 81"/>
              <p:cNvGrpSpPr>
                <a:grpSpLocks/>
              </p:cNvGrpSpPr>
              <p:nvPr/>
            </p:nvGrpSpPr>
            <p:grpSpPr bwMode="auto">
              <a:xfrm>
                <a:off x="1036" y="7357"/>
                <a:ext cx="3001" cy="403"/>
                <a:chOff x="1036" y="7357"/>
                <a:chExt cx="3001" cy="403"/>
              </a:xfrm>
            </p:grpSpPr>
            <p:sp>
              <p:nvSpPr>
                <p:cNvPr id="110621" name="Rectangle 29"/>
                <p:cNvSpPr>
                  <a:spLocks noChangeArrowheads="1"/>
                </p:cNvSpPr>
                <p:nvPr/>
              </p:nvSpPr>
              <p:spPr bwMode="auto">
                <a:xfrm>
                  <a:off x="1079" y="7357"/>
                  <a:ext cx="2915" cy="403"/>
                </a:xfrm>
                <a:prstGeom prst="rect">
                  <a:avLst/>
                </a:prstGeom>
                <a:noFill/>
                <a:ln w="9525">
                  <a:noFill/>
                  <a:miter lim="800000"/>
                  <a:headEnd/>
                  <a:tailEnd/>
                </a:ln>
                <a:effectLst/>
              </p:spPr>
              <p:txBody>
                <a:bodyPr/>
                <a:lstStyle/>
                <a:p>
                  <a:pPr algn="just"/>
                  <a:r>
                    <a:rPr lang="en-US" altLang="zh-CN" sz="1400">
                      <a:solidFill>
                        <a:schemeClr val="accent1"/>
                      </a:solidFill>
                      <a:latin typeface="Arial Unicode MS" pitchFamily="34" charset="-122"/>
                      <a:ea typeface="Arial Unicode MS" pitchFamily="34" charset="-122"/>
                      <a:cs typeface="Arial Unicode MS" pitchFamily="34" charset="-122"/>
                    </a:rPr>
                    <a:t>IT</a:t>
                  </a:r>
                  <a:r>
                    <a:rPr lang="zh-CN" altLang="en-US" sz="1400">
                      <a:solidFill>
                        <a:schemeClr val="accent1"/>
                      </a:solidFill>
                      <a:latin typeface="Times New Roman" pitchFamily="18" charset="0"/>
                    </a:rPr>
                    <a:t>部门驱动业务运作</a:t>
                  </a:r>
                  <a:endParaRPr lang="zh-CN" altLang="en-US" sz="14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400">
                    <a:solidFill>
                      <a:schemeClr val="accent1"/>
                    </a:solidFill>
                  </a:endParaRPr>
                </a:p>
              </p:txBody>
            </p:sp>
            <p:sp>
              <p:nvSpPr>
                <p:cNvPr id="110672" name="Rectangle 80"/>
                <p:cNvSpPr>
                  <a:spLocks noChangeArrowheads="1"/>
                </p:cNvSpPr>
                <p:nvPr/>
              </p:nvSpPr>
              <p:spPr bwMode="auto">
                <a:xfrm>
                  <a:off x="1036" y="7357"/>
                  <a:ext cx="3001" cy="403"/>
                </a:xfrm>
                <a:prstGeom prst="rect">
                  <a:avLst/>
                </a:prstGeom>
                <a:noFill/>
                <a:ln w="7">
                  <a:solidFill>
                    <a:srgbClr val="A0A0A0"/>
                  </a:solidFill>
                  <a:miter lim="800000"/>
                  <a:headEnd/>
                  <a:tailEnd/>
                </a:ln>
                <a:effectLst/>
              </p:spPr>
              <p:txBody>
                <a:bodyPr/>
                <a:lstStyle/>
                <a:p>
                  <a:endParaRPr lang="zh-CN" altLang="en-US"/>
                </a:p>
              </p:txBody>
            </p:sp>
          </p:grpSp>
        </p:grpSp>
        <p:sp>
          <p:nvSpPr>
            <p:cNvPr id="110675" name="Rectangle 83"/>
            <p:cNvSpPr>
              <a:spLocks noChangeArrowheads="1"/>
            </p:cNvSpPr>
            <p:nvPr/>
          </p:nvSpPr>
          <p:spPr bwMode="auto">
            <a:xfrm>
              <a:off x="-3" y="-3"/>
              <a:ext cx="4043" cy="7766"/>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ITIL</a:t>
            </a:r>
            <a:r>
              <a:rPr lang="zh-CN" altLang="en-US"/>
              <a:t>的核心流程</a:t>
            </a:r>
          </a:p>
        </p:txBody>
      </p:sp>
      <p:grpSp>
        <p:nvGrpSpPr>
          <p:cNvPr id="2" name="Group 5"/>
          <p:cNvGrpSpPr>
            <a:grpSpLocks/>
          </p:cNvGrpSpPr>
          <p:nvPr/>
        </p:nvGrpSpPr>
        <p:grpSpPr bwMode="auto">
          <a:xfrm>
            <a:off x="346075" y="1311275"/>
            <a:ext cx="7539038" cy="4781550"/>
            <a:chOff x="534" y="3780"/>
            <a:chExt cx="9157" cy="6250"/>
          </a:xfrm>
        </p:grpSpPr>
        <p:sp>
          <p:nvSpPr>
            <p:cNvPr id="96262" name="Rectangle 6"/>
            <p:cNvSpPr>
              <a:spLocks noChangeArrowheads="1"/>
            </p:cNvSpPr>
            <p:nvPr/>
          </p:nvSpPr>
          <p:spPr bwMode="auto">
            <a:xfrm>
              <a:off x="2518" y="5965"/>
              <a:ext cx="1851"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Service Level </a:t>
              </a:r>
              <a:endParaRPr lang="en-US" altLang="zh-CN">
                <a:solidFill>
                  <a:schemeClr val="accent2"/>
                </a:solidFill>
              </a:endParaRPr>
            </a:p>
          </p:txBody>
        </p:sp>
        <p:sp>
          <p:nvSpPr>
            <p:cNvPr id="96263" name="Rectangle 7"/>
            <p:cNvSpPr>
              <a:spLocks noChangeArrowheads="1"/>
            </p:cNvSpPr>
            <p:nvPr/>
          </p:nvSpPr>
          <p:spPr bwMode="auto">
            <a:xfrm>
              <a:off x="7553" y="4896"/>
              <a:ext cx="1372"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Continuity</a:t>
              </a:r>
              <a:endParaRPr lang="en-US" altLang="zh-CN">
                <a:solidFill>
                  <a:schemeClr val="accent2"/>
                </a:solidFill>
              </a:endParaRPr>
            </a:p>
          </p:txBody>
        </p:sp>
        <p:sp>
          <p:nvSpPr>
            <p:cNvPr id="96264" name="Rectangle 8"/>
            <p:cNvSpPr>
              <a:spLocks noChangeArrowheads="1"/>
            </p:cNvSpPr>
            <p:nvPr/>
          </p:nvSpPr>
          <p:spPr bwMode="auto">
            <a:xfrm>
              <a:off x="3141" y="4656"/>
              <a:ext cx="1465"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Availability</a:t>
              </a:r>
              <a:endParaRPr lang="en-US" altLang="zh-CN">
                <a:solidFill>
                  <a:schemeClr val="accent2"/>
                </a:solidFill>
              </a:endParaRPr>
            </a:p>
          </p:txBody>
        </p:sp>
        <p:sp>
          <p:nvSpPr>
            <p:cNvPr id="96265" name="Rectangle 9"/>
            <p:cNvSpPr>
              <a:spLocks noChangeArrowheads="1"/>
            </p:cNvSpPr>
            <p:nvPr/>
          </p:nvSpPr>
          <p:spPr bwMode="auto">
            <a:xfrm>
              <a:off x="2746" y="7374"/>
              <a:ext cx="1126"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Release </a:t>
              </a:r>
              <a:endParaRPr lang="en-US" altLang="zh-CN">
                <a:solidFill>
                  <a:schemeClr val="accent2"/>
                </a:solidFill>
              </a:endParaRPr>
            </a:p>
          </p:txBody>
        </p:sp>
        <p:sp>
          <p:nvSpPr>
            <p:cNvPr id="96266" name="Rectangle 10"/>
            <p:cNvSpPr>
              <a:spLocks noChangeArrowheads="1"/>
            </p:cNvSpPr>
            <p:nvPr/>
          </p:nvSpPr>
          <p:spPr bwMode="auto">
            <a:xfrm>
              <a:off x="7649" y="8580"/>
              <a:ext cx="1142"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Incident </a:t>
              </a:r>
              <a:endParaRPr lang="en-US" altLang="zh-CN">
                <a:solidFill>
                  <a:schemeClr val="accent2"/>
                </a:solidFill>
              </a:endParaRPr>
            </a:p>
          </p:txBody>
        </p:sp>
        <p:sp>
          <p:nvSpPr>
            <p:cNvPr id="96267" name="Rectangle 11"/>
            <p:cNvSpPr>
              <a:spLocks noChangeArrowheads="1"/>
            </p:cNvSpPr>
            <p:nvPr/>
          </p:nvSpPr>
          <p:spPr bwMode="auto">
            <a:xfrm>
              <a:off x="3280" y="8580"/>
              <a:ext cx="1018"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Change</a:t>
              </a:r>
              <a:endParaRPr lang="en-US" altLang="zh-CN">
                <a:solidFill>
                  <a:schemeClr val="accent2"/>
                </a:solidFill>
              </a:endParaRPr>
            </a:p>
          </p:txBody>
        </p:sp>
        <p:sp>
          <p:nvSpPr>
            <p:cNvPr id="96268" name="Rectangle 12"/>
            <p:cNvSpPr>
              <a:spLocks noChangeArrowheads="1"/>
            </p:cNvSpPr>
            <p:nvPr/>
          </p:nvSpPr>
          <p:spPr bwMode="auto">
            <a:xfrm>
              <a:off x="5445" y="9385"/>
              <a:ext cx="1188" cy="359"/>
            </a:xfrm>
            <a:prstGeom prst="rect">
              <a:avLst/>
            </a:prstGeom>
            <a:noFill/>
            <a:ln w="9525">
              <a:noFill/>
              <a:miter lim="800000"/>
              <a:headEnd/>
              <a:tailEnd/>
            </a:ln>
          </p:spPr>
          <p:txBody>
            <a:bodyPr wrap="none" lIns="0" tIns="0" rIns="0" bIns="0">
              <a:spAutoFit/>
            </a:bodyPr>
            <a:lstStyle/>
            <a:p>
              <a:pPr algn="just"/>
              <a:r>
                <a:rPr lang="en-US" altLang="zh-CN" b="1">
                  <a:solidFill>
                    <a:schemeClr val="accent2"/>
                  </a:solidFill>
                </a:rPr>
                <a:t>Problem </a:t>
              </a:r>
              <a:endParaRPr lang="en-US" altLang="zh-CN">
                <a:solidFill>
                  <a:schemeClr val="accent2"/>
                </a:solidFill>
              </a:endParaRPr>
            </a:p>
          </p:txBody>
        </p:sp>
        <p:sp>
          <p:nvSpPr>
            <p:cNvPr id="96269" name="Rectangle 13"/>
            <p:cNvSpPr>
              <a:spLocks noChangeArrowheads="1"/>
            </p:cNvSpPr>
            <p:nvPr/>
          </p:nvSpPr>
          <p:spPr bwMode="auto">
            <a:xfrm>
              <a:off x="852" y="8207"/>
              <a:ext cx="2962" cy="1331"/>
            </a:xfrm>
            <a:prstGeom prst="rect">
              <a:avLst/>
            </a:prstGeom>
            <a:noFill/>
            <a:ln w="9525">
              <a:noFill/>
              <a:miter lim="800000"/>
              <a:headEnd/>
              <a:tailEnd/>
            </a:ln>
          </p:spPr>
          <p:txBody>
            <a:bodyPr/>
            <a:lstStyle/>
            <a:p>
              <a:endParaRPr lang="zh-CN" altLang="en-US"/>
            </a:p>
          </p:txBody>
        </p:sp>
        <p:grpSp>
          <p:nvGrpSpPr>
            <p:cNvPr id="3" name="Group 14"/>
            <p:cNvGrpSpPr>
              <a:grpSpLocks/>
            </p:cNvGrpSpPr>
            <p:nvPr/>
          </p:nvGrpSpPr>
          <p:grpSpPr bwMode="auto">
            <a:xfrm>
              <a:off x="2980" y="6895"/>
              <a:ext cx="5634" cy="2641"/>
              <a:chOff x="2045" y="2400"/>
              <a:chExt cx="2868" cy="1260"/>
            </a:xfrm>
          </p:grpSpPr>
          <p:sp>
            <p:nvSpPr>
              <p:cNvPr id="96271" name="Freeform 15"/>
              <p:cNvSpPr>
                <a:spLocks/>
              </p:cNvSpPr>
              <p:nvPr/>
            </p:nvSpPr>
            <p:spPr bwMode="auto">
              <a:xfrm>
                <a:off x="2051" y="2406"/>
                <a:ext cx="2857" cy="1248"/>
              </a:xfrm>
              <a:custGeom>
                <a:avLst/>
                <a:gdLst/>
                <a:ahLst/>
                <a:cxnLst>
                  <a:cxn ang="0">
                    <a:pos x="4278" y="64"/>
                  </a:cxn>
                  <a:cxn ang="0">
                    <a:pos x="4241" y="156"/>
                  </a:cxn>
                  <a:cxn ang="0">
                    <a:pos x="4174" y="243"/>
                  </a:cxn>
                  <a:cxn ang="0">
                    <a:pos x="4079" y="324"/>
                  </a:cxn>
                  <a:cxn ang="0">
                    <a:pos x="3960" y="397"/>
                  </a:cxn>
                  <a:cxn ang="0">
                    <a:pos x="3817" y="462"/>
                  </a:cxn>
                  <a:cxn ang="0">
                    <a:pos x="3655" y="518"/>
                  </a:cxn>
                  <a:cxn ang="0">
                    <a:pos x="3477" y="563"/>
                  </a:cxn>
                  <a:cxn ang="0">
                    <a:pos x="3281" y="596"/>
                  </a:cxn>
                  <a:cxn ang="0">
                    <a:pos x="3075" y="617"/>
                  </a:cxn>
                  <a:cxn ang="0">
                    <a:pos x="2857" y="624"/>
                  </a:cxn>
                  <a:cxn ang="0">
                    <a:pos x="2640" y="617"/>
                  </a:cxn>
                  <a:cxn ang="0">
                    <a:pos x="2433" y="596"/>
                  </a:cxn>
                  <a:cxn ang="0">
                    <a:pos x="2238" y="563"/>
                  </a:cxn>
                  <a:cxn ang="0">
                    <a:pos x="2059" y="518"/>
                  </a:cxn>
                  <a:cxn ang="0">
                    <a:pos x="1897" y="462"/>
                  </a:cxn>
                  <a:cxn ang="0">
                    <a:pos x="1754" y="397"/>
                  </a:cxn>
                  <a:cxn ang="0">
                    <a:pos x="1635" y="324"/>
                  </a:cxn>
                  <a:cxn ang="0">
                    <a:pos x="1540" y="243"/>
                  </a:cxn>
                  <a:cxn ang="0">
                    <a:pos x="1473" y="156"/>
                  </a:cxn>
                  <a:cxn ang="0">
                    <a:pos x="1436" y="64"/>
                  </a:cxn>
                  <a:cxn ang="0">
                    <a:pos x="0" y="0"/>
                  </a:cxn>
                  <a:cxn ang="0">
                    <a:pos x="15" y="128"/>
                  </a:cxn>
                  <a:cxn ang="0">
                    <a:pos x="89" y="312"/>
                  </a:cxn>
                  <a:cxn ang="0">
                    <a:pos x="225" y="486"/>
                  </a:cxn>
                  <a:cxn ang="0">
                    <a:pos x="415" y="647"/>
                  </a:cxn>
                  <a:cxn ang="0">
                    <a:pos x="653" y="794"/>
                  </a:cxn>
                  <a:cxn ang="0">
                    <a:pos x="936" y="924"/>
                  </a:cxn>
                  <a:cxn ang="0">
                    <a:pos x="1259" y="1035"/>
                  </a:cxn>
                  <a:cxn ang="0">
                    <a:pos x="1618" y="1125"/>
                  </a:cxn>
                  <a:cxn ang="0">
                    <a:pos x="2007" y="1192"/>
                  </a:cxn>
                  <a:cxn ang="0">
                    <a:pos x="2422" y="1234"/>
                  </a:cxn>
                  <a:cxn ang="0">
                    <a:pos x="2857" y="1248"/>
                  </a:cxn>
                  <a:cxn ang="0">
                    <a:pos x="3292" y="1234"/>
                  </a:cxn>
                  <a:cxn ang="0">
                    <a:pos x="3707" y="1192"/>
                  </a:cxn>
                  <a:cxn ang="0">
                    <a:pos x="4096" y="1125"/>
                  </a:cxn>
                  <a:cxn ang="0">
                    <a:pos x="4455" y="1035"/>
                  </a:cxn>
                  <a:cxn ang="0">
                    <a:pos x="4779" y="924"/>
                  </a:cxn>
                  <a:cxn ang="0">
                    <a:pos x="5061" y="794"/>
                  </a:cxn>
                  <a:cxn ang="0">
                    <a:pos x="5301" y="647"/>
                  </a:cxn>
                  <a:cxn ang="0">
                    <a:pos x="5489" y="486"/>
                  </a:cxn>
                  <a:cxn ang="0">
                    <a:pos x="5625" y="312"/>
                  </a:cxn>
                  <a:cxn ang="0">
                    <a:pos x="5699" y="128"/>
                  </a:cxn>
                  <a:cxn ang="0">
                    <a:pos x="5714" y="0"/>
                  </a:cxn>
                </a:cxnLst>
                <a:rect l="0" t="0" r="r" b="b"/>
                <a:pathLst>
                  <a:path w="5714" h="1248">
                    <a:moveTo>
                      <a:pt x="4286" y="0"/>
                    </a:moveTo>
                    <a:lnTo>
                      <a:pt x="4284" y="32"/>
                    </a:lnTo>
                    <a:lnTo>
                      <a:pt x="4278" y="64"/>
                    </a:lnTo>
                    <a:lnTo>
                      <a:pt x="4269" y="95"/>
                    </a:lnTo>
                    <a:lnTo>
                      <a:pt x="4256" y="126"/>
                    </a:lnTo>
                    <a:lnTo>
                      <a:pt x="4241" y="156"/>
                    </a:lnTo>
                    <a:lnTo>
                      <a:pt x="4221" y="186"/>
                    </a:lnTo>
                    <a:lnTo>
                      <a:pt x="4198" y="215"/>
                    </a:lnTo>
                    <a:lnTo>
                      <a:pt x="4174" y="243"/>
                    </a:lnTo>
                    <a:lnTo>
                      <a:pt x="4144" y="271"/>
                    </a:lnTo>
                    <a:lnTo>
                      <a:pt x="4113" y="298"/>
                    </a:lnTo>
                    <a:lnTo>
                      <a:pt x="4079" y="324"/>
                    </a:lnTo>
                    <a:lnTo>
                      <a:pt x="4042" y="349"/>
                    </a:lnTo>
                    <a:lnTo>
                      <a:pt x="4001" y="374"/>
                    </a:lnTo>
                    <a:lnTo>
                      <a:pt x="3960" y="397"/>
                    </a:lnTo>
                    <a:lnTo>
                      <a:pt x="3914" y="420"/>
                    </a:lnTo>
                    <a:lnTo>
                      <a:pt x="3867" y="441"/>
                    </a:lnTo>
                    <a:lnTo>
                      <a:pt x="3817" y="462"/>
                    </a:lnTo>
                    <a:lnTo>
                      <a:pt x="3765" y="482"/>
                    </a:lnTo>
                    <a:lnTo>
                      <a:pt x="3711" y="500"/>
                    </a:lnTo>
                    <a:lnTo>
                      <a:pt x="3655" y="518"/>
                    </a:lnTo>
                    <a:lnTo>
                      <a:pt x="3597" y="534"/>
                    </a:lnTo>
                    <a:lnTo>
                      <a:pt x="3538" y="549"/>
                    </a:lnTo>
                    <a:lnTo>
                      <a:pt x="3477" y="563"/>
                    </a:lnTo>
                    <a:lnTo>
                      <a:pt x="3413" y="575"/>
                    </a:lnTo>
                    <a:lnTo>
                      <a:pt x="3348" y="586"/>
                    </a:lnTo>
                    <a:lnTo>
                      <a:pt x="3281" y="596"/>
                    </a:lnTo>
                    <a:lnTo>
                      <a:pt x="3214" y="604"/>
                    </a:lnTo>
                    <a:lnTo>
                      <a:pt x="3145" y="611"/>
                    </a:lnTo>
                    <a:lnTo>
                      <a:pt x="3075" y="617"/>
                    </a:lnTo>
                    <a:lnTo>
                      <a:pt x="3004" y="621"/>
                    </a:lnTo>
                    <a:lnTo>
                      <a:pt x="2932" y="623"/>
                    </a:lnTo>
                    <a:lnTo>
                      <a:pt x="2857" y="624"/>
                    </a:lnTo>
                    <a:lnTo>
                      <a:pt x="2785" y="623"/>
                    </a:lnTo>
                    <a:lnTo>
                      <a:pt x="2712" y="621"/>
                    </a:lnTo>
                    <a:lnTo>
                      <a:pt x="2640" y="617"/>
                    </a:lnTo>
                    <a:lnTo>
                      <a:pt x="2569" y="611"/>
                    </a:lnTo>
                    <a:lnTo>
                      <a:pt x="2500" y="604"/>
                    </a:lnTo>
                    <a:lnTo>
                      <a:pt x="2433" y="596"/>
                    </a:lnTo>
                    <a:lnTo>
                      <a:pt x="2366" y="586"/>
                    </a:lnTo>
                    <a:lnTo>
                      <a:pt x="2301" y="575"/>
                    </a:lnTo>
                    <a:lnTo>
                      <a:pt x="2238" y="563"/>
                    </a:lnTo>
                    <a:lnTo>
                      <a:pt x="2176" y="549"/>
                    </a:lnTo>
                    <a:lnTo>
                      <a:pt x="2117" y="534"/>
                    </a:lnTo>
                    <a:lnTo>
                      <a:pt x="2059" y="518"/>
                    </a:lnTo>
                    <a:lnTo>
                      <a:pt x="2003" y="500"/>
                    </a:lnTo>
                    <a:lnTo>
                      <a:pt x="1949" y="482"/>
                    </a:lnTo>
                    <a:lnTo>
                      <a:pt x="1897" y="462"/>
                    </a:lnTo>
                    <a:lnTo>
                      <a:pt x="1847" y="441"/>
                    </a:lnTo>
                    <a:lnTo>
                      <a:pt x="1801" y="420"/>
                    </a:lnTo>
                    <a:lnTo>
                      <a:pt x="1754" y="397"/>
                    </a:lnTo>
                    <a:lnTo>
                      <a:pt x="1713" y="374"/>
                    </a:lnTo>
                    <a:lnTo>
                      <a:pt x="1672" y="349"/>
                    </a:lnTo>
                    <a:lnTo>
                      <a:pt x="1635" y="324"/>
                    </a:lnTo>
                    <a:lnTo>
                      <a:pt x="1602" y="298"/>
                    </a:lnTo>
                    <a:lnTo>
                      <a:pt x="1570" y="271"/>
                    </a:lnTo>
                    <a:lnTo>
                      <a:pt x="1540" y="243"/>
                    </a:lnTo>
                    <a:lnTo>
                      <a:pt x="1516" y="215"/>
                    </a:lnTo>
                    <a:lnTo>
                      <a:pt x="1494" y="186"/>
                    </a:lnTo>
                    <a:lnTo>
                      <a:pt x="1473" y="156"/>
                    </a:lnTo>
                    <a:lnTo>
                      <a:pt x="1458" y="126"/>
                    </a:lnTo>
                    <a:lnTo>
                      <a:pt x="1445" y="95"/>
                    </a:lnTo>
                    <a:lnTo>
                      <a:pt x="1436" y="64"/>
                    </a:lnTo>
                    <a:lnTo>
                      <a:pt x="1431" y="32"/>
                    </a:lnTo>
                    <a:lnTo>
                      <a:pt x="1429" y="0"/>
                    </a:lnTo>
                    <a:lnTo>
                      <a:pt x="0" y="0"/>
                    </a:lnTo>
                    <a:lnTo>
                      <a:pt x="2" y="32"/>
                    </a:lnTo>
                    <a:lnTo>
                      <a:pt x="4" y="64"/>
                    </a:lnTo>
                    <a:lnTo>
                      <a:pt x="15" y="128"/>
                    </a:lnTo>
                    <a:lnTo>
                      <a:pt x="34" y="190"/>
                    </a:lnTo>
                    <a:lnTo>
                      <a:pt x="58" y="252"/>
                    </a:lnTo>
                    <a:lnTo>
                      <a:pt x="89" y="312"/>
                    </a:lnTo>
                    <a:lnTo>
                      <a:pt x="129" y="371"/>
                    </a:lnTo>
                    <a:lnTo>
                      <a:pt x="173" y="429"/>
                    </a:lnTo>
                    <a:lnTo>
                      <a:pt x="225" y="486"/>
                    </a:lnTo>
                    <a:lnTo>
                      <a:pt x="283" y="541"/>
                    </a:lnTo>
                    <a:lnTo>
                      <a:pt x="346" y="595"/>
                    </a:lnTo>
                    <a:lnTo>
                      <a:pt x="415" y="647"/>
                    </a:lnTo>
                    <a:lnTo>
                      <a:pt x="487" y="698"/>
                    </a:lnTo>
                    <a:lnTo>
                      <a:pt x="567" y="747"/>
                    </a:lnTo>
                    <a:lnTo>
                      <a:pt x="653" y="794"/>
                    </a:lnTo>
                    <a:lnTo>
                      <a:pt x="742" y="839"/>
                    </a:lnTo>
                    <a:lnTo>
                      <a:pt x="837" y="882"/>
                    </a:lnTo>
                    <a:lnTo>
                      <a:pt x="936" y="924"/>
                    </a:lnTo>
                    <a:lnTo>
                      <a:pt x="1040" y="963"/>
                    </a:lnTo>
                    <a:lnTo>
                      <a:pt x="1148" y="1000"/>
                    </a:lnTo>
                    <a:lnTo>
                      <a:pt x="1259" y="1035"/>
                    </a:lnTo>
                    <a:lnTo>
                      <a:pt x="1377" y="1067"/>
                    </a:lnTo>
                    <a:lnTo>
                      <a:pt x="1496" y="1097"/>
                    </a:lnTo>
                    <a:lnTo>
                      <a:pt x="1618" y="1125"/>
                    </a:lnTo>
                    <a:lnTo>
                      <a:pt x="1745" y="1150"/>
                    </a:lnTo>
                    <a:lnTo>
                      <a:pt x="1875" y="1172"/>
                    </a:lnTo>
                    <a:lnTo>
                      <a:pt x="2007" y="1192"/>
                    </a:lnTo>
                    <a:lnTo>
                      <a:pt x="2143" y="1209"/>
                    </a:lnTo>
                    <a:lnTo>
                      <a:pt x="2282" y="1223"/>
                    </a:lnTo>
                    <a:lnTo>
                      <a:pt x="2422" y="1234"/>
                    </a:lnTo>
                    <a:lnTo>
                      <a:pt x="2565" y="1242"/>
                    </a:lnTo>
                    <a:lnTo>
                      <a:pt x="2710" y="1246"/>
                    </a:lnTo>
                    <a:lnTo>
                      <a:pt x="2857" y="1248"/>
                    </a:lnTo>
                    <a:lnTo>
                      <a:pt x="3004" y="1246"/>
                    </a:lnTo>
                    <a:lnTo>
                      <a:pt x="3149" y="1242"/>
                    </a:lnTo>
                    <a:lnTo>
                      <a:pt x="3292" y="1234"/>
                    </a:lnTo>
                    <a:lnTo>
                      <a:pt x="3434" y="1223"/>
                    </a:lnTo>
                    <a:lnTo>
                      <a:pt x="3571" y="1209"/>
                    </a:lnTo>
                    <a:lnTo>
                      <a:pt x="3707" y="1192"/>
                    </a:lnTo>
                    <a:lnTo>
                      <a:pt x="3839" y="1172"/>
                    </a:lnTo>
                    <a:lnTo>
                      <a:pt x="3969" y="1150"/>
                    </a:lnTo>
                    <a:lnTo>
                      <a:pt x="4096" y="1125"/>
                    </a:lnTo>
                    <a:lnTo>
                      <a:pt x="4219" y="1097"/>
                    </a:lnTo>
                    <a:lnTo>
                      <a:pt x="4338" y="1067"/>
                    </a:lnTo>
                    <a:lnTo>
                      <a:pt x="4455" y="1035"/>
                    </a:lnTo>
                    <a:lnTo>
                      <a:pt x="4567" y="1000"/>
                    </a:lnTo>
                    <a:lnTo>
                      <a:pt x="4674" y="963"/>
                    </a:lnTo>
                    <a:lnTo>
                      <a:pt x="4779" y="924"/>
                    </a:lnTo>
                    <a:lnTo>
                      <a:pt x="4877" y="882"/>
                    </a:lnTo>
                    <a:lnTo>
                      <a:pt x="4972" y="839"/>
                    </a:lnTo>
                    <a:lnTo>
                      <a:pt x="5061" y="794"/>
                    </a:lnTo>
                    <a:lnTo>
                      <a:pt x="5147" y="747"/>
                    </a:lnTo>
                    <a:lnTo>
                      <a:pt x="5227" y="698"/>
                    </a:lnTo>
                    <a:lnTo>
                      <a:pt x="5301" y="647"/>
                    </a:lnTo>
                    <a:lnTo>
                      <a:pt x="5370" y="595"/>
                    </a:lnTo>
                    <a:lnTo>
                      <a:pt x="5433" y="541"/>
                    </a:lnTo>
                    <a:lnTo>
                      <a:pt x="5489" y="486"/>
                    </a:lnTo>
                    <a:lnTo>
                      <a:pt x="5541" y="429"/>
                    </a:lnTo>
                    <a:lnTo>
                      <a:pt x="5586" y="371"/>
                    </a:lnTo>
                    <a:lnTo>
                      <a:pt x="5625" y="312"/>
                    </a:lnTo>
                    <a:lnTo>
                      <a:pt x="5656" y="252"/>
                    </a:lnTo>
                    <a:lnTo>
                      <a:pt x="5681" y="190"/>
                    </a:lnTo>
                    <a:lnTo>
                      <a:pt x="5699" y="128"/>
                    </a:lnTo>
                    <a:lnTo>
                      <a:pt x="5710" y="64"/>
                    </a:lnTo>
                    <a:lnTo>
                      <a:pt x="5714" y="32"/>
                    </a:lnTo>
                    <a:lnTo>
                      <a:pt x="5714" y="0"/>
                    </a:lnTo>
                    <a:lnTo>
                      <a:pt x="4286" y="0"/>
                    </a:lnTo>
                    <a:close/>
                  </a:path>
                </a:pathLst>
              </a:custGeom>
              <a:solidFill>
                <a:srgbClr val="CCFFCC"/>
              </a:solidFill>
              <a:ln w="9525">
                <a:noFill/>
                <a:round/>
                <a:headEnd/>
                <a:tailEnd/>
              </a:ln>
            </p:spPr>
            <p:txBody>
              <a:bodyPr/>
              <a:lstStyle/>
              <a:p>
                <a:endParaRPr lang="zh-CN" altLang="en-US"/>
              </a:p>
            </p:txBody>
          </p:sp>
          <p:sp>
            <p:nvSpPr>
              <p:cNvPr id="96272" name="Freeform 16"/>
              <p:cNvSpPr>
                <a:spLocks noEditPoints="1"/>
              </p:cNvSpPr>
              <p:nvPr/>
            </p:nvSpPr>
            <p:spPr bwMode="auto">
              <a:xfrm>
                <a:off x="2045" y="2400"/>
                <a:ext cx="2868" cy="1260"/>
              </a:xfrm>
              <a:custGeom>
                <a:avLst/>
                <a:gdLst/>
                <a:ahLst/>
                <a:cxnLst>
                  <a:cxn ang="0">
                    <a:pos x="4241" y="162"/>
                  </a:cxn>
                  <a:cxn ang="0">
                    <a:pos x="4176" y="245"/>
                  </a:cxn>
                  <a:cxn ang="0">
                    <a:pos x="4005" y="375"/>
                  </a:cxn>
                  <a:cxn ang="0">
                    <a:pos x="3768" y="483"/>
                  </a:cxn>
                  <a:cxn ang="0">
                    <a:pos x="3605" y="534"/>
                  </a:cxn>
                  <a:cxn ang="0">
                    <a:pos x="3289" y="597"/>
                  </a:cxn>
                  <a:cxn ang="0">
                    <a:pos x="3086" y="617"/>
                  </a:cxn>
                  <a:cxn ang="0">
                    <a:pos x="2723" y="621"/>
                  </a:cxn>
                  <a:cxn ang="0">
                    <a:pos x="2517" y="605"/>
                  </a:cxn>
                  <a:cxn ang="0">
                    <a:pos x="2193" y="549"/>
                  </a:cxn>
                  <a:cxn ang="0">
                    <a:pos x="1960" y="488"/>
                  </a:cxn>
                  <a:cxn ang="0">
                    <a:pos x="1774" y="399"/>
                  </a:cxn>
                  <a:cxn ang="0">
                    <a:pos x="1588" y="272"/>
                  </a:cxn>
                  <a:cxn ang="0">
                    <a:pos x="1516" y="192"/>
                  </a:cxn>
                  <a:cxn ang="0">
                    <a:pos x="1453" y="38"/>
                  </a:cxn>
                  <a:cxn ang="0">
                    <a:pos x="0" y="0"/>
                  </a:cxn>
                  <a:cxn ang="0">
                    <a:pos x="33" y="196"/>
                  </a:cxn>
                  <a:cxn ang="0">
                    <a:pos x="177" y="440"/>
                  </a:cxn>
                  <a:cxn ang="0">
                    <a:pos x="491" y="708"/>
                  </a:cxn>
                  <a:cxn ang="0">
                    <a:pos x="939" y="934"/>
                  </a:cxn>
                  <a:cxn ang="0">
                    <a:pos x="1382" y="1079"/>
                  </a:cxn>
                  <a:cxn ang="0">
                    <a:pos x="2014" y="1203"/>
                  </a:cxn>
                  <a:cxn ang="0">
                    <a:pos x="2576" y="1254"/>
                  </a:cxn>
                  <a:cxn ang="0">
                    <a:pos x="3303" y="1246"/>
                  </a:cxn>
                  <a:cxn ang="0">
                    <a:pos x="3856" y="1184"/>
                  </a:cxn>
                  <a:cxn ang="0">
                    <a:pos x="4470" y="1046"/>
                  </a:cxn>
                  <a:cxn ang="0">
                    <a:pos x="4897" y="893"/>
                  </a:cxn>
                  <a:cxn ang="0">
                    <a:pos x="5320" y="658"/>
                  </a:cxn>
                  <a:cxn ang="0">
                    <a:pos x="5606" y="382"/>
                  </a:cxn>
                  <a:cxn ang="0">
                    <a:pos x="5721" y="134"/>
                  </a:cxn>
                  <a:cxn ang="0">
                    <a:pos x="5725" y="0"/>
                  </a:cxn>
                  <a:cxn ang="0">
                    <a:pos x="4308" y="6"/>
                  </a:cxn>
                  <a:cxn ang="0">
                    <a:pos x="5714" y="6"/>
                  </a:cxn>
                  <a:cxn ang="0">
                    <a:pos x="5656" y="258"/>
                  </a:cxn>
                  <a:cxn ang="0">
                    <a:pos x="5543" y="431"/>
                  </a:cxn>
                  <a:cxn ang="0">
                    <a:pos x="5229" y="699"/>
                  </a:cxn>
                  <a:cxn ang="0">
                    <a:pos x="4780" y="925"/>
                  </a:cxn>
                  <a:cxn ang="0">
                    <a:pos x="4460" y="1035"/>
                  </a:cxn>
                  <a:cxn ang="0">
                    <a:pos x="3847" y="1173"/>
                  </a:cxn>
                  <a:cxn ang="0">
                    <a:pos x="3445" y="1223"/>
                  </a:cxn>
                  <a:cxn ang="0">
                    <a:pos x="2721" y="1246"/>
                  </a:cxn>
                  <a:cxn ang="0">
                    <a:pos x="2154" y="1215"/>
                  </a:cxn>
                  <a:cxn ang="0">
                    <a:pos x="1635" y="1125"/>
                  </a:cxn>
                  <a:cxn ang="0">
                    <a:pos x="1056" y="964"/>
                  </a:cxn>
                  <a:cxn ang="0">
                    <a:pos x="763" y="841"/>
                  </a:cxn>
                  <a:cxn ang="0">
                    <a:pos x="365" y="596"/>
                  </a:cxn>
                  <a:cxn ang="0">
                    <a:pos x="140" y="377"/>
                  </a:cxn>
                  <a:cxn ang="0">
                    <a:pos x="37" y="134"/>
                  </a:cxn>
                  <a:cxn ang="0">
                    <a:pos x="11" y="12"/>
                  </a:cxn>
                  <a:cxn ang="0">
                    <a:pos x="1436" y="70"/>
                  </a:cxn>
                  <a:cxn ang="0">
                    <a:pos x="1495" y="196"/>
                  </a:cxn>
                  <a:cxn ang="0">
                    <a:pos x="1639" y="334"/>
                  </a:cxn>
                  <a:cxn ang="0">
                    <a:pos x="1851" y="452"/>
                  </a:cxn>
                  <a:cxn ang="0">
                    <a:pos x="2065" y="529"/>
                  </a:cxn>
                  <a:cxn ang="0">
                    <a:pos x="2373" y="598"/>
                  </a:cxn>
                  <a:cxn ang="0">
                    <a:pos x="2651" y="629"/>
                  </a:cxn>
                  <a:cxn ang="0">
                    <a:pos x="3015" y="633"/>
                  </a:cxn>
                  <a:cxn ang="0">
                    <a:pos x="3298" y="608"/>
                  </a:cxn>
                  <a:cxn ang="0">
                    <a:pos x="3614" y="545"/>
                  </a:cxn>
                  <a:cxn ang="0">
                    <a:pos x="3837" y="473"/>
                  </a:cxn>
                  <a:cxn ang="0">
                    <a:pos x="4060" y="360"/>
                  </a:cxn>
                  <a:cxn ang="0">
                    <a:pos x="4219" y="225"/>
                  </a:cxn>
                  <a:cxn ang="0">
                    <a:pos x="4278" y="132"/>
                  </a:cxn>
                </a:cxnLst>
                <a:rect l="0" t="0" r="r" b="b"/>
                <a:pathLst>
                  <a:path w="5736" h="1260">
                    <a:moveTo>
                      <a:pt x="4284" y="38"/>
                    </a:moveTo>
                    <a:lnTo>
                      <a:pt x="4278" y="70"/>
                    </a:lnTo>
                    <a:lnTo>
                      <a:pt x="4269" y="101"/>
                    </a:lnTo>
                    <a:lnTo>
                      <a:pt x="4256" y="132"/>
                    </a:lnTo>
                    <a:lnTo>
                      <a:pt x="4241" y="162"/>
                    </a:lnTo>
                    <a:lnTo>
                      <a:pt x="4220" y="192"/>
                    </a:lnTo>
                    <a:lnTo>
                      <a:pt x="4232" y="192"/>
                    </a:lnTo>
                    <a:lnTo>
                      <a:pt x="4224" y="187"/>
                    </a:lnTo>
                    <a:lnTo>
                      <a:pt x="4202" y="216"/>
                    </a:lnTo>
                    <a:lnTo>
                      <a:pt x="4176" y="245"/>
                    </a:lnTo>
                    <a:lnTo>
                      <a:pt x="4148" y="272"/>
                    </a:lnTo>
                    <a:lnTo>
                      <a:pt x="4116" y="299"/>
                    </a:lnTo>
                    <a:lnTo>
                      <a:pt x="4081" y="325"/>
                    </a:lnTo>
                    <a:lnTo>
                      <a:pt x="4044" y="351"/>
                    </a:lnTo>
                    <a:lnTo>
                      <a:pt x="4005" y="375"/>
                    </a:lnTo>
                    <a:lnTo>
                      <a:pt x="3962" y="399"/>
                    </a:lnTo>
                    <a:lnTo>
                      <a:pt x="3917" y="421"/>
                    </a:lnTo>
                    <a:lnTo>
                      <a:pt x="3871" y="443"/>
                    </a:lnTo>
                    <a:lnTo>
                      <a:pt x="3820" y="464"/>
                    </a:lnTo>
                    <a:lnTo>
                      <a:pt x="3768" y="483"/>
                    </a:lnTo>
                    <a:lnTo>
                      <a:pt x="3776" y="488"/>
                    </a:lnTo>
                    <a:lnTo>
                      <a:pt x="3772" y="482"/>
                    </a:lnTo>
                    <a:lnTo>
                      <a:pt x="3718" y="501"/>
                    </a:lnTo>
                    <a:lnTo>
                      <a:pt x="3662" y="518"/>
                    </a:lnTo>
                    <a:lnTo>
                      <a:pt x="3605" y="534"/>
                    </a:lnTo>
                    <a:lnTo>
                      <a:pt x="3545" y="549"/>
                    </a:lnTo>
                    <a:lnTo>
                      <a:pt x="3482" y="563"/>
                    </a:lnTo>
                    <a:lnTo>
                      <a:pt x="3419" y="576"/>
                    </a:lnTo>
                    <a:lnTo>
                      <a:pt x="3355" y="587"/>
                    </a:lnTo>
                    <a:lnTo>
                      <a:pt x="3289" y="597"/>
                    </a:lnTo>
                    <a:lnTo>
                      <a:pt x="3220" y="605"/>
                    </a:lnTo>
                    <a:lnTo>
                      <a:pt x="3225" y="610"/>
                    </a:lnTo>
                    <a:lnTo>
                      <a:pt x="3225" y="604"/>
                    </a:lnTo>
                    <a:lnTo>
                      <a:pt x="3156" y="611"/>
                    </a:lnTo>
                    <a:lnTo>
                      <a:pt x="3086" y="617"/>
                    </a:lnTo>
                    <a:lnTo>
                      <a:pt x="3015" y="621"/>
                    </a:lnTo>
                    <a:lnTo>
                      <a:pt x="2943" y="623"/>
                    </a:lnTo>
                    <a:lnTo>
                      <a:pt x="2868" y="624"/>
                    </a:lnTo>
                    <a:lnTo>
                      <a:pt x="2796" y="623"/>
                    </a:lnTo>
                    <a:lnTo>
                      <a:pt x="2723" y="621"/>
                    </a:lnTo>
                    <a:lnTo>
                      <a:pt x="2651" y="617"/>
                    </a:lnTo>
                    <a:lnTo>
                      <a:pt x="2580" y="611"/>
                    </a:lnTo>
                    <a:lnTo>
                      <a:pt x="2511" y="604"/>
                    </a:lnTo>
                    <a:lnTo>
                      <a:pt x="2511" y="610"/>
                    </a:lnTo>
                    <a:lnTo>
                      <a:pt x="2517" y="605"/>
                    </a:lnTo>
                    <a:lnTo>
                      <a:pt x="2448" y="597"/>
                    </a:lnTo>
                    <a:lnTo>
                      <a:pt x="2383" y="587"/>
                    </a:lnTo>
                    <a:lnTo>
                      <a:pt x="2318" y="576"/>
                    </a:lnTo>
                    <a:lnTo>
                      <a:pt x="2254" y="563"/>
                    </a:lnTo>
                    <a:lnTo>
                      <a:pt x="2193" y="549"/>
                    </a:lnTo>
                    <a:lnTo>
                      <a:pt x="2132" y="534"/>
                    </a:lnTo>
                    <a:lnTo>
                      <a:pt x="2074" y="518"/>
                    </a:lnTo>
                    <a:lnTo>
                      <a:pt x="2018" y="501"/>
                    </a:lnTo>
                    <a:lnTo>
                      <a:pt x="1964" y="482"/>
                    </a:lnTo>
                    <a:lnTo>
                      <a:pt x="1960" y="488"/>
                    </a:lnTo>
                    <a:lnTo>
                      <a:pt x="1968" y="483"/>
                    </a:lnTo>
                    <a:lnTo>
                      <a:pt x="1916" y="464"/>
                    </a:lnTo>
                    <a:lnTo>
                      <a:pt x="1867" y="443"/>
                    </a:lnTo>
                    <a:lnTo>
                      <a:pt x="1819" y="421"/>
                    </a:lnTo>
                    <a:lnTo>
                      <a:pt x="1774" y="399"/>
                    </a:lnTo>
                    <a:lnTo>
                      <a:pt x="1732" y="375"/>
                    </a:lnTo>
                    <a:lnTo>
                      <a:pt x="1693" y="351"/>
                    </a:lnTo>
                    <a:lnTo>
                      <a:pt x="1655" y="325"/>
                    </a:lnTo>
                    <a:lnTo>
                      <a:pt x="1620" y="299"/>
                    </a:lnTo>
                    <a:lnTo>
                      <a:pt x="1588" y="272"/>
                    </a:lnTo>
                    <a:lnTo>
                      <a:pt x="1561" y="245"/>
                    </a:lnTo>
                    <a:lnTo>
                      <a:pt x="1535" y="216"/>
                    </a:lnTo>
                    <a:lnTo>
                      <a:pt x="1512" y="187"/>
                    </a:lnTo>
                    <a:lnTo>
                      <a:pt x="1505" y="192"/>
                    </a:lnTo>
                    <a:lnTo>
                      <a:pt x="1516" y="192"/>
                    </a:lnTo>
                    <a:lnTo>
                      <a:pt x="1495" y="162"/>
                    </a:lnTo>
                    <a:lnTo>
                      <a:pt x="1481" y="132"/>
                    </a:lnTo>
                    <a:lnTo>
                      <a:pt x="1468" y="101"/>
                    </a:lnTo>
                    <a:lnTo>
                      <a:pt x="1458" y="70"/>
                    </a:lnTo>
                    <a:lnTo>
                      <a:pt x="1453" y="38"/>
                    </a:lnTo>
                    <a:lnTo>
                      <a:pt x="1451" y="6"/>
                    </a:lnTo>
                    <a:lnTo>
                      <a:pt x="1451" y="0"/>
                    </a:lnTo>
                    <a:lnTo>
                      <a:pt x="1440" y="0"/>
                    </a:lnTo>
                    <a:lnTo>
                      <a:pt x="11" y="0"/>
                    </a:lnTo>
                    <a:lnTo>
                      <a:pt x="0" y="0"/>
                    </a:lnTo>
                    <a:lnTo>
                      <a:pt x="0" y="6"/>
                    </a:lnTo>
                    <a:lnTo>
                      <a:pt x="2" y="38"/>
                    </a:lnTo>
                    <a:lnTo>
                      <a:pt x="4" y="70"/>
                    </a:lnTo>
                    <a:lnTo>
                      <a:pt x="15" y="134"/>
                    </a:lnTo>
                    <a:lnTo>
                      <a:pt x="33" y="196"/>
                    </a:lnTo>
                    <a:lnTo>
                      <a:pt x="58" y="258"/>
                    </a:lnTo>
                    <a:lnTo>
                      <a:pt x="89" y="318"/>
                    </a:lnTo>
                    <a:lnTo>
                      <a:pt x="128" y="377"/>
                    </a:lnTo>
                    <a:lnTo>
                      <a:pt x="132" y="382"/>
                    </a:lnTo>
                    <a:lnTo>
                      <a:pt x="177" y="440"/>
                    </a:lnTo>
                    <a:lnTo>
                      <a:pt x="227" y="496"/>
                    </a:lnTo>
                    <a:lnTo>
                      <a:pt x="285" y="552"/>
                    </a:lnTo>
                    <a:lnTo>
                      <a:pt x="348" y="605"/>
                    </a:lnTo>
                    <a:lnTo>
                      <a:pt x="417" y="658"/>
                    </a:lnTo>
                    <a:lnTo>
                      <a:pt x="491" y="708"/>
                    </a:lnTo>
                    <a:lnTo>
                      <a:pt x="571" y="757"/>
                    </a:lnTo>
                    <a:lnTo>
                      <a:pt x="655" y="804"/>
                    </a:lnTo>
                    <a:lnTo>
                      <a:pt x="746" y="850"/>
                    </a:lnTo>
                    <a:lnTo>
                      <a:pt x="841" y="893"/>
                    </a:lnTo>
                    <a:lnTo>
                      <a:pt x="939" y="934"/>
                    </a:lnTo>
                    <a:lnTo>
                      <a:pt x="1043" y="974"/>
                    </a:lnTo>
                    <a:lnTo>
                      <a:pt x="1047" y="975"/>
                    </a:lnTo>
                    <a:lnTo>
                      <a:pt x="1155" y="1012"/>
                    </a:lnTo>
                    <a:lnTo>
                      <a:pt x="1267" y="1046"/>
                    </a:lnTo>
                    <a:lnTo>
                      <a:pt x="1382" y="1079"/>
                    </a:lnTo>
                    <a:lnTo>
                      <a:pt x="1503" y="1109"/>
                    </a:lnTo>
                    <a:lnTo>
                      <a:pt x="1626" y="1136"/>
                    </a:lnTo>
                    <a:lnTo>
                      <a:pt x="1752" y="1161"/>
                    </a:lnTo>
                    <a:lnTo>
                      <a:pt x="1882" y="1184"/>
                    </a:lnTo>
                    <a:lnTo>
                      <a:pt x="2014" y="1203"/>
                    </a:lnTo>
                    <a:lnTo>
                      <a:pt x="2150" y="1220"/>
                    </a:lnTo>
                    <a:lnTo>
                      <a:pt x="2154" y="1221"/>
                    </a:lnTo>
                    <a:lnTo>
                      <a:pt x="2293" y="1235"/>
                    </a:lnTo>
                    <a:lnTo>
                      <a:pt x="2433" y="1246"/>
                    </a:lnTo>
                    <a:lnTo>
                      <a:pt x="2576" y="1254"/>
                    </a:lnTo>
                    <a:lnTo>
                      <a:pt x="2721" y="1258"/>
                    </a:lnTo>
                    <a:lnTo>
                      <a:pt x="2868" y="1260"/>
                    </a:lnTo>
                    <a:lnTo>
                      <a:pt x="3015" y="1259"/>
                    </a:lnTo>
                    <a:lnTo>
                      <a:pt x="3160" y="1254"/>
                    </a:lnTo>
                    <a:lnTo>
                      <a:pt x="3303" y="1246"/>
                    </a:lnTo>
                    <a:lnTo>
                      <a:pt x="3445" y="1235"/>
                    </a:lnTo>
                    <a:lnTo>
                      <a:pt x="3582" y="1221"/>
                    </a:lnTo>
                    <a:lnTo>
                      <a:pt x="3586" y="1220"/>
                    </a:lnTo>
                    <a:lnTo>
                      <a:pt x="3722" y="1203"/>
                    </a:lnTo>
                    <a:lnTo>
                      <a:pt x="3856" y="1184"/>
                    </a:lnTo>
                    <a:lnTo>
                      <a:pt x="3984" y="1162"/>
                    </a:lnTo>
                    <a:lnTo>
                      <a:pt x="4111" y="1137"/>
                    </a:lnTo>
                    <a:lnTo>
                      <a:pt x="4235" y="1109"/>
                    </a:lnTo>
                    <a:lnTo>
                      <a:pt x="4354" y="1079"/>
                    </a:lnTo>
                    <a:lnTo>
                      <a:pt x="4470" y="1046"/>
                    </a:lnTo>
                    <a:lnTo>
                      <a:pt x="4581" y="1012"/>
                    </a:lnTo>
                    <a:lnTo>
                      <a:pt x="4691" y="975"/>
                    </a:lnTo>
                    <a:lnTo>
                      <a:pt x="4695" y="974"/>
                    </a:lnTo>
                    <a:lnTo>
                      <a:pt x="4797" y="934"/>
                    </a:lnTo>
                    <a:lnTo>
                      <a:pt x="4897" y="893"/>
                    </a:lnTo>
                    <a:lnTo>
                      <a:pt x="4990" y="850"/>
                    </a:lnTo>
                    <a:lnTo>
                      <a:pt x="5082" y="804"/>
                    </a:lnTo>
                    <a:lnTo>
                      <a:pt x="5165" y="757"/>
                    </a:lnTo>
                    <a:lnTo>
                      <a:pt x="5245" y="708"/>
                    </a:lnTo>
                    <a:lnTo>
                      <a:pt x="5320" y="658"/>
                    </a:lnTo>
                    <a:lnTo>
                      <a:pt x="5388" y="605"/>
                    </a:lnTo>
                    <a:lnTo>
                      <a:pt x="5452" y="552"/>
                    </a:lnTo>
                    <a:lnTo>
                      <a:pt x="5509" y="496"/>
                    </a:lnTo>
                    <a:lnTo>
                      <a:pt x="5560" y="440"/>
                    </a:lnTo>
                    <a:lnTo>
                      <a:pt x="5606" y="382"/>
                    </a:lnTo>
                    <a:lnTo>
                      <a:pt x="5608" y="377"/>
                    </a:lnTo>
                    <a:lnTo>
                      <a:pt x="5647" y="318"/>
                    </a:lnTo>
                    <a:lnTo>
                      <a:pt x="5679" y="258"/>
                    </a:lnTo>
                    <a:lnTo>
                      <a:pt x="5703" y="196"/>
                    </a:lnTo>
                    <a:lnTo>
                      <a:pt x="5721" y="134"/>
                    </a:lnTo>
                    <a:lnTo>
                      <a:pt x="5733" y="70"/>
                    </a:lnTo>
                    <a:lnTo>
                      <a:pt x="5736" y="38"/>
                    </a:lnTo>
                    <a:lnTo>
                      <a:pt x="5736" y="6"/>
                    </a:lnTo>
                    <a:lnTo>
                      <a:pt x="5736" y="0"/>
                    </a:lnTo>
                    <a:lnTo>
                      <a:pt x="5725" y="0"/>
                    </a:lnTo>
                    <a:lnTo>
                      <a:pt x="4297" y="0"/>
                    </a:lnTo>
                    <a:lnTo>
                      <a:pt x="4285" y="0"/>
                    </a:lnTo>
                    <a:lnTo>
                      <a:pt x="4285" y="6"/>
                    </a:lnTo>
                    <a:lnTo>
                      <a:pt x="4284" y="38"/>
                    </a:lnTo>
                    <a:close/>
                    <a:moveTo>
                      <a:pt x="4308" y="6"/>
                    </a:moveTo>
                    <a:lnTo>
                      <a:pt x="4297" y="6"/>
                    </a:lnTo>
                    <a:lnTo>
                      <a:pt x="4297" y="12"/>
                    </a:lnTo>
                    <a:lnTo>
                      <a:pt x="5725" y="12"/>
                    </a:lnTo>
                    <a:lnTo>
                      <a:pt x="5725" y="6"/>
                    </a:lnTo>
                    <a:lnTo>
                      <a:pt x="5714" y="6"/>
                    </a:lnTo>
                    <a:lnTo>
                      <a:pt x="5714" y="38"/>
                    </a:lnTo>
                    <a:lnTo>
                      <a:pt x="5710" y="70"/>
                    </a:lnTo>
                    <a:lnTo>
                      <a:pt x="5699" y="134"/>
                    </a:lnTo>
                    <a:lnTo>
                      <a:pt x="5681" y="196"/>
                    </a:lnTo>
                    <a:lnTo>
                      <a:pt x="5656" y="258"/>
                    </a:lnTo>
                    <a:lnTo>
                      <a:pt x="5625" y="318"/>
                    </a:lnTo>
                    <a:lnTo>
                      <a:pt x="5586" y="377"/>
                    </a:lnTo>
                    <a:lnTo>
                      <a:pt x="5597" y="377"/>
                    </a:lnTo>
                    <a:lnTo>
                      <a:pt x="5589" y="373"/>
                    </a:lnTo>
                    <a:lnTo>
                      <a:pt x="5543" y="431"/>
                    </a:lnTo>
                    <a:lnTo>
                      <a:pt x="5493" y="487"/>
                    </a:lnTo>
                    <a:lnTo>
                      <a:pt x="5435" y="543"/>
                    </a:lnTo>
                    <a:lnTo>
                      <a:pt x="5372" y="596"/>
                    </a:lnTo>
                    <a:lnTo>
                      <a:pt x="5303" y="649"/>
                    </a:lnTo>
                    <a:lnTo>
                      <a:pt x="5229" y="699"/>
                    </a:lnTo>
                    <a:lnTo>
                      <a:pt x="5149" y="748"/>
                    </a:lnTo>
                    <a:lnTo>
                      <a:pt x="5065" y="795"/>
                    </a:lnTo>
                    <a:lnTo>
                      <a:pt x="4974" y="841"/>
                    </a:lnTo>
                    <a:lnTo>
                      <a:pt x="4881" y="884"/>
                    </a:lnTo>
                    <a:lnTo>
                      <a:pt x="4780" y="925"/>
                    </a:lnTo>
                    <a:lnTo>
                      <a:pt x="4678" y="965"/>
                    </a:lnTo>
                    <a:lnTo>
                      <a:pt x="4685" y="969"/>
                    </a:lnTo>
                    <a:lnTo>
                      <a:pt x="4682" y="964"/>
                    </a:lnTo>
                    <a:lnTo>
                      <a:pt x="4572" y="1001"/>
                    </a:lnTo>
                    <a:lnTo>
                      <a:pt x="4460" y="1035"/>
                    </a:lnTo>
                    <a:lnTo>
                      <a:pt x="4345" y="1068"/>
                    </a:lnTo>
                    <a:lnTo>
                      <a:pt x="4226" y="1098"/>
                    </a:lnTo>
                    <a:lnTo>
                      <a:pt x="4101" y="1126"/>
                    </a:lnTo>
                    <a:lnTo>
                      <a:pt x="3975" y="1151"/>
                    </a:lnTo>
                    <a:lnTo>
                      <a:pt x="3847" y="1173"/>
                    </a:lnTo>
                    <a:lnTo>
                      <a:pt x="3713" y="1192"/>
                    </a:lnTo>
                    <a:lnTo>
                      <a:pt x="3577" y="1209"/>
                    </a:lnTo>
                    <a:lnTo>
                      <a:pt x="3582" y="1215"/>
                    </a:lnTo>
                    <a:lnTo>
                      <a:pt x="3582" y="1209"/>
                    </a:lnTo>
                    <a:lnTo>
                      <a:pt x="3445" y="1223"/>
                    </a:lnTo>
                    <a:lnTo>
                      <a:pt x="3303" y="1234"/>
                    </a:lnTo>
                    <a:lnTo>
                      <a:pt x="3160" y="1242"/>
                    </a:lnTo>
                    <a:lnTo>
                      <a:pt x="3015" y="1247"/>
                    </a:lnTo>
                    <a:lnTo>
                      <a:pt x="2868" y="1248"/>
                    </a:lnTo>
                    <a:lnTo>
                      <a:pt x="2721" y="1246"/>
                    </a:lnTo>
                    <a:lnTo>
                      <a:pt x="2576" y="1242"/>
                    </a:lnTo>
                    <a:lnTo>
                      <a:pt x="2433" y="1234"/>
                    </a:lnTo>
                    <a:lnTo>
                      <a:pt x="2293" y="1223"/>
                    </a:lnTo>
                    <a:lnTo>
                      <a:pt x="2154" y="1209"/>
                    </a:lnTo>
                    <a:lnTo>
                      <a:pt x="2154" y="1215"/>
                    </a:lnTo>
                    <a:lnTo>
                      <a:pt x="2159" y="1209"/>
                    </a:lnTo>
                    <a:lnTo>
                      <a:pt x="2024" y="1192"/>
                    </a:lnTo>
                    <a:lnTo>
                      <a:pt x="1892" y="1173"/>
                    </a:lnTo>
                    <a:lnTo>
                      <a:pt x="1761" y="1150"/>
                    </a:lnTo>
                    <a:lnTo>
                      <a:pt x="1635" y="1125"/>
                    </a:lnTo>
                    <a:lnTo>
                      <a:pt x="1512" y="1098"/>
                    </a:lnTo>
                    <a:lnTo>
                      <a:pt x="1391" y="1068"/>
                    </a:lnTo>
                    <a:lnTo>
                      <a:pt x="1276" y="1035"/>
                    </a:lnTo>
                    <a:lnTo>
                      <a:pt x="1164" y="1001"/>
                    </a:lnTo>
                    <a:lnTo>
                      <a:pt x="1056" y="964"/>
                    </a:lnTo>
                    <a:lnTo>
                      <a:pt x="1051" y="969"/>
                    </a:lnTo>
                    <a:lnTo>
                      <a:pt x="1060" y="965"/>
                    </a:lnTo>
                    <a:lnTo>
                      <a:pt x="956" y="925"/>
                    </a:lnTo>
                    <a:lnTo>
                      <a:pt x="857" y="884"/>
                    </a:lnTo>
                    <a:lnTo>
                      <a:pt x="763" y="841"/>
                    </a:lnTo>
                    <a:lnTo>
                      <a:pt x="671" y="795"/>
                    </a:lnTo>
                    <a:lnTo>
                      <a:pt x="588" y="748"/>
                    </a:lnTo>
                    <a:lnTo>
                      <a:pt x="508" y="699"/>
                    </a:lnTo>
                    <a:lnTo>
                      <a:pt x="433" y="649"/>
                    </a:lnTo>
                    <a:lnTo>
                      <a:pt x="365" y="596"/>
                    </a:lnTo>
                    <a:lnTo>
                      <a:pt x="301" y="543"/>
                    </a:lnTo>
                    <a:lnTo>
                      <a:pt x="244" y="487"/>
                    </a:lnTo>
                    <a:lnTo>
                      <a:pt x="193" y="431"/>
                    </a:lnTo>
                    <a:lnTo>
                      <a:pt x="149" y="373"/>
                    </a:lnTo>
                    <a:lnTo>
                      <a:pt x="140" y="377"/>
                    </a:lnTo>
                    <a:lnTo>
                      <a:pt x="151" y="377"/>
                    </a:lnTo>
                    <a:lnTo>
                      <a:pt x="112" y="318"/>
                    </a:lnTo>
                    <a:lnTo>
                      <a:pt x="80" y="258"/>
                    </a:lnTo>
                    <a:lnTo>
                      <a:pt x="56" y="196"/>
                    </a:lnTo>
                    <a:lnTo>
                      <a:pt x="37" y="134"/>
                    </a:lnTo>
                    <a:lnTo>
                      <a:pt x="26" y="70"/>
                    </a:lnTo>
                    <a:lnTo>
                      <a:pt x="24" y="38"/>
                    </a:lnTo>
                    <a:lnTo>
                      <a:pt x="22" y="6"/>
                    </a:lnTo>
                    <a:lnTo>
                      <a:pt x="11" y="6"/>
                    </a:lnTo>
                    <a:lnTo>
                      <a:pt x="11" y="12"/>
                    </a:lnTo>
                    <a:lnTo>
                      <a:pt x="1440" y="12"/>
                    </a:lnTo>
                    <a:lnTo>
                      <a:pt x="1440" y="6"/>
                    </a:lnTo>
                    <a:lnTo>
                      <a:pt x="1428" y="6"/>
                    </a:lnTo>
                    <a:lnTo>
                      <a:pt x="1430" y="38"/>
                    </a:lnTo>
                    <a:lnTo>
                      <a:pt x="1436" y="70"/>
                    </a:lnTo>
                    <a:lnTo>
                      <a:pt x="1445" y="101"/>
                    </a:lnTo>
                    <a:lnTo>
                      <a:pt x="1458" y="132"/>
                    </a:lnTo>
                    <a:lnTo>
                      <a:pt x="1473" y="162"/>
                    </a:lnTo>
                    <a:lnTo>
                      <a:pt x="1494" y="192"/>
                    </a:lnTo>
                    <a:lnTo>
                      <a:pt x="1495" y="196"/>
                    </a:lnTo>
                    <a:lnTo>
                      <a:pt x="1518" y="225"/>
                    </a:lnTo>
                    <a:lnTo>
                      <a:pt x="1544" y="254"/>
                    </a:lnTo>
                    <a:lnTo>
                      <a:pt x="1572" y="281"/>
                    </a:lnTo>
                    <a:lnTo>
                      <a:pt x="1603" y="308"/>
                    </a:lnTo>
                    <a:lnTo>
                      <a:pt x="1639" y="334"/>
                    </a:lnTo>
                    <a:lnTo>
                      <a:pt x="1676" y="360"/>
                    </a:lnTo>
                    <a:lnTo>
                      <a:pt x="1715" y="384"/>
                    </a:lnTo>
                    <a:lnTo>
                      <a:pt x="1758" y="408"/>
                    </a:lnTo>
                    <a:lnTo>
                      <a:pt x="1802" y="430"/>
                    </a:lnTo>
                    <a:lnTo>
                      <a:pt x="1851" y="452"/>
                    </a:lnTo>
                    <a:lnTo>
                      <a:pt x="1899" y="473"/>
                    </a:lnTo>
                    <a:lnTo>
                      <a:pt x="1951" y="492"/>
                    </a:lnTo>
                    <a:lnTo>
                      <a:pt x="1955" y="493"/>
                    </a:lnTo>
                    <a:lnTo>
                      <a:pt x="2009" y="512"/>
                    </a:lnTo>
                    <a:lnTo>
                      <a:pt x="2065" y="529"/>
                    </a:lnTo>
                    <a:lnTo>
                      <a:pt x="2122" y="545"/>
                    </a:lnTo>
                    <a:lnTo>
                      <a:pt x="2184" y="560"/>
                    </a:lnTo>
                    <a:lnTo>
                      <a:pt x="2245" y="574"/>
                    </a:lnTo>
                    <a:lnTo>
                      <a:pt x="2308" y="587"/>
                    </a:lnTo>
                    <a:lnTo>
                      <a:pt x="2373" y="598"/>
                    </a:lnTo>
                    <a:lnTo>
                      <a:pt x="2438" y="608"/>
                    </a:lnTo>
                    <a:lnTo>
                      <a:pt x="2507" y="616"/>
                    </a:lnTo>
                    <a:lnTo>
                      <a:pt x="2511" y="616"/>
                    </a:lnTo>
                    <a:lnTo>
                      <a:pt x="2580" y="623"/>
                    </a:lnTo>
                    <a:lnTo>
                      <a:pt x="2651" y="629"/>
                    </a:lnTo>
                    <a:lnTo>
                      <a:pt x="2723" y="633"/>
                    </a:lnTo>
                    <a:lnTo>
                      <a:pt x="2796" y="635"/>
                    </a:lnTo>
                    <a:lnTo>
                      <a:pt x="2868" y="636"/>
                    </a:lnTo>
                    <a:lnTo>
                      <a:pt x="2943" y="635"/>
                    </a:lnTo>
                    <a:lnTo>
                      <a:pt x="3015" y="633"/>
                    </a:lnTo>
                    <a:lnTo>
                      <a:pt x="3086" y="629"/>
                    </a:lnTo>
                    <a:lnTo>
                      <a:pt x="3156" y="623"/>
                    </a:lnTo>
                    <a:lnTo>
                      <a:pt x="3225" y="616"/>
                    </a:lnTo>
                    <a:lnTo>
                      <a:pt x="3229" y="616"/>
                    </a:lnTo>
                    <a:lnTo>
                      <a:pt x="3298" y="608"/>
                    </a:lnTo>
                    <a:lnTo>
                      <a:pt x="3365" y="598"/>
                    </a:lnTo>
                    <a:lnTo>
                      <a:pt x="3428" y="587"/>
                    </a:lnTo>
                    <a:lnTo>
                      <a:pt x="3491" y="574"/>
                    </a:lnTo>
                    <a:lnTo>
                      <a:pt x="3555" y="560"/>
                    </a:lnTo>
                    <a:lnTo>
                      <a:pt x="3614" y="545"/>
                    </a:lnTo>
                    <a:lnTo>
                      <a:pt x="3672" y="529"/>
                    </a:lnTo>
                    <a:lnTo>
                      <a:pt x="3727" y="512"/>
                    </a:lnTo>
                    <a:lnTo>
                      <a:pt x="3781" y="493"/>
                    </a:lnTo>
                    <a:lnTo>
                      <a:pt x="3785" y="492"/>
                    </a:lnTo>
                    <a:lnTo>
                      <a:pt x="3837" y="473"/>
                    </a:lnTo>
                    <a:lnTo>
                      <a:pt x="3887" y="452"/>
                    </a:lnTo>
                    <a:lnTo>
                      <a:pt x="3934" y="430"/>
                    </a:lnTo>
                    <a:lnTo>
                      <a:pt x="3979" y="408"/>
                    </a:lnTo>
                    <a:lnTo>
                      <a:pt x="4021" y="384"/>
                    </a:lnTo>
                    <a:lnTo>
                      <a:pt x="4060" y="360"/>
                    </a:lnTo>
                    <a:lnTo>
                      <a:pt x="4098" y="334"/>
                    </a:lnTo>
                    <a:lnTo>
                      <a:pt x="4133" y="308"/>
                    </a:lnTo>
                    <a:lnTo>
                      <a:pt x="4165" y="281"/>
                    </a:lnTo>
                    <a:lnTo>
                      <a:pt x="4192" y="254"/>
                    </a:lnTo>
                    <a:lnTo>
                      <a:pt x="4219" y="225"/>
                    </a:lnTo>
                    <a:lnTo>
                      <a:pt x="4241" y="196"/>
                    </a:lnTo>
                    <a:lnTo>
                      <a:pt x="4243" y="192"/>
                    </a:lnTo>
                    <a:lnTo>
                      <a:pt x="4243" y="192"/>
                    </a:lnTo>
                    <a:lnTo>
                      <a:pt x="4263" y="162"/>
                    </a:lnTo>
                    <a:lnTo>
                      <a:pt x="4278" y="132"/>
                    </a:lnTo>
                    <a:lnTo>
                      <a:pt x="4291" y="101"/>
                    </a:lnTo>
                    <a:lnTo>
                      <a:pt x="4300" y="70"/>
                    </a:lnTo>
                    <a:lnTo>
                      <a:pt x="4306" y="38"/>
                    </a:lnTo>
                    <a:lnTo>
                      <a:pt x="4308" y="6"/>
                    </a:lnTo>
                    <a:close/>
                  </a:path>
                </a:pathLst>
              </a:custGeom>
              <a:solidFill>
                <a:srgbClr val="000000"/>
              </a:solidFill>
              <a:ln w="9525">
                <a:noFill/>
                <a:round/>
                <a:headEnd/>
                <a:tailEnd/>
              </a:ln>
            </p:spPr>
            <p:txBody>
              <a:bodyPr/>
              <a:lstStyle/>
              <a:p>
                <a:endParaRPr lang="zh-CN" altLang="en-US"/>
              </a:p>
            </p:txBody>
          </p:sp>
        </p:grpSp>
        <p:sp>
          <p:nvSpPr>
            <p:cNvPr id="96273" name="Rectangle 17"/>
            <p:cNvSpPr>
              <a:spLocks noChangeArrowheads="1"/>
            </p:cNvSpPr>
            <p:nvPr/>
          </p:nvSpPr>
          <p:spPr bwMode="auto">
            <a:xfrm>
              <a:off x="4645" y="8470"/>
              <a:ext cx="1110"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服务支持</a:t>
              </a:r>
              <a:endParaRPr lang="zh-CN" altLang="en-US">
                <a:solidFill>
                  <a:schemeClr val="accent2"/>
                </a:solidFill>
              </a:endParaRPr>
            </a:p>
          </p:txBody>
        </p:sp>
        <p:grpSp>
          <p:nvGrpSpPr>
            <p:cNvPr id="4" name="Group 18"/>
            <p:cNvGrpSpPr>
              <a:grpSpLocks/>
            </p:cNvGrpSpPr>
            <p:nvPr/>
          </p:nvGrpSpPr>
          <p:grpSpPr bwMode="auto">
            <a:xfrm>
              <a:off x="2980" y="4288"/>
              <a:ext cx="5634" cy="2642"/>
              <a:chOff x="2045" y="1152"/>
              <a:chExt cx="2868" cy="1260"/>
            </a:xfrm>
          </p:grpSpPr>
          <p:sp>
            <p:nvSpPr>
              <p:cNvPr id="96275" name="Freeform 19"/>
              <p:cNvSpPr>
                <a:spLocks/>
              </p:cNvSpPr>
              <p:nvPr/>
            </p:nvSpPr>
            <p:spPr bwMode="auto">
              <a:xfrm>
                <a:off x="2051" y="1158"/>
                <a:ext cx="2857" cy="1248"/>
              </a:xfrm>
              <a:custGeom>
                <a:avLst/>
                <a:gdLst/>
                <a:ahLst/>
                <a:cxnLst>
                  <a:cxn ang="0">
                    <a:pos x="1436" y="1184"/>
                  </a:cxn>
                  <a:cxn ang="0">
                    <a:pos x="1473" y="1092"/>
                  </a:cxn>
                  <a:cxn ang="0">
                    <a:pos x="1540" y="1005"/>
                  </a:cxn>
                  <a:cxn ang="0">
                    <a:pos x="1635" y="924"/>
                  </a:cxn>
                  <a:cxn ang="0">
                    <a:pos x="1754" y="851"/>
                  </a:cxn>
                  <a:cxn ang="0">
                    <a:pos x="1897" y="786"/>
                  </a:cxn>
                  <a:cxn ang="0">
                    <a:pos x="2059" y="731"/>
                  </a:cxn>
                  <a:cxn ang="0">
                    <a:pos x="2238" y="685"/>
                  </a:cxn>
                  <a:cxn ang="0">
                    <a:pos x="2433" y="652"/>
                  </a:cxn>
                  <a:cxn ang="0">
                    <a:pos x="2640" y="631"/>
                  </a:cxn>
                  <a:cxn ang="0">
                    <a:pos x="2857" y="624"/>
                  </a:cxn>
                  <a:cxn ang="0">
                    <a:pos x="3075" y="631"/>
                  </a:cxn>
                  <a:cxn ang="0">
                    <a:pos x="3281" y="652"/>
                  </a:cxn>
                  <a:cxn ang="0">
                    <a:pos x="3477" y="686"/>
                  </a:cxn>
                  <a:cxn ang="0">
                    <a:pos x="3655" y="731"/>
                  </a:cxn>
                  <a:cxn ang="0">
                    <a:pos x="3817" y="786"/>
                  </a:cxn>
                  <a:cxn ang="0">
                    <a:pos x="3960" y="851"/>
                  </a:cxn>
                  <a:cxn ang="0">
                    <a:pos x="4079" y="924"/>
                  </a:cxn>
                  <a:cxn ang="0">
                    <a:pos x="4174" y="1005"/>
                  </a:cxn>
                  <a:cxn ang="0">
                    <a:pos x="4241" y="1092"/>
                  </a:cxn>
                  <a:cxn ang="0">
                    <a:pos x="4278" y="1184"/>
                  </a:cxn>
                  <a:cxn ang="0">
                    <a:pos x="5714" y="1248"/>
                  </a:cxn>
                  <a:cxn ang="0">
                    <a:pos x="5699" y="1121"/>
                  </a:cxn>
                  <a:cxn ang="0">
                    <a:pos x="5625" y="936"/>
                  </a:cxn>
                  <a:cxn ang="0">
                    <a:pos x="5489" y="762"/>
                  </a:cxn>
                  <a:cxn ang="0">
                    <a:pos x="5301" y="601"/>
                  </a:cxn>
                  <a:cxn ang="0">
                    <a:pos x="5061" y="454"/>
                  </a:cxn>
                  <a:cxn ang="0">
                    <a:pos x="4779" y="324"/>
                  </a:cxn>
                  <a:cxn ang="0">
                    <a:pos x="4455" y="213"/>
                  </a:cxn>
                  <a:cxn ang="0">
                    <a:pos x="4096" y="123"/>
                  </a:cxn>
                  <a:cxn ang="0">
                    <a:pos x="3707" y="56"/>
                  </a:cxn>
                  <a:cxn ang="0">
                    <a:pos x="3292" y="14"/>
                  </a:cxn>
                  <a:cxn ang="0">
                    <a:pos x="2857" y="0"/>
                  </a:cxn>
                  <a:cxn ang="0">
                    <a:pos x="2422" y="14"/>
                  </a:cxn>
                  <a:cxn ang="0">
                    <a:pos x="2007" y="56"/>
                  </a:cxn>
                  <a:cxn ang="0">
                    <a:pos x="1618" y="123"/>
                  </a:cxn>
                  <a:cxn ang="0">
                    <a:pos x="1259" y="213"/>
                  </a:cxn>
                  <a:cxn ang="0">
                    <a:pos x="936" y="324"/>
                  </a:cxn>
                  <a:cxn ang="0">
                    <a:pos x="653" y="454"/>
                  </a:cxn>
                  <a:cxn ang="0">
                    <a:pos x="415" y="601"/>
                  </a:cxn>
                  <a:cxn ang="0">
                    <a:pos x="225" y="762"/>
                  </a:cxn>
                  <a:cxn ang="0">
                    <a:pos x="89" y="936"/>
                  </a:cxn>
                  <a:cxn ang="0">
                    <a:pos x="15" y="1121"/>
                  </a:cxn>
                  <a:cxn ang="0">
                    <a:pos x="0" y="1248"/>
                  </a:cxn>
                </a:cxnLst>
                <a:rect l="0" t="0" r="r" b="b"/>
                <a:pathLst>
                  <a:path w="5714" h="1248">
                    <a:moveTo>
                      <a:pt x="1429" y="1248"/>
                    </a:moveTo>
                    <a:lnTo>
                      <a:pt x="1431" y="1216"/>
                    </a:lnTo>
                    <a:lnTo>
                      <a:pt x="1436" y="1184"/>
                    </a:lnTo>
                    <a:lnTo>
                      <a:pt x="1445" y="1153"/>
                    </a:lnTo>
                    <a:lnTo>
                      <a:pt x="1458" y="1122"/>
                    </a:lnTo>
                    <a:lnTo>
                      <a:pt x="1473" y="1092"/>
                    </a:lnTo>
                    <a:lnTo>
                      <a:pt x="1494" y="1062"/>
                    </a:lnTo>
                    <a:lnTo>
                      <a:pt x="1516" y="1033"/>
                    </a:lnTo>
                    <a:lnTo>
                      <a:pt x="1540" y="1005"/>
                    </a:lnTo>
                    <a:lnTo>
                      <a:pt x="1570" y="977"/>
                    </a:lnTo>
                    <a:lnTo>
                      <a:pt x="1602" y="950"/>
                    </a:lnTo>
                    <a:lnTo>
                      <a:pt x="1635" y="924"/>
                    </a:lnTo>
                    <a:lnTo>
                      <a:pt x="1672" y="899"/>
                    </a:lnTo>
                    <a:lnTo>
                      <a:pt x="1713" y="875"/>
                    </a:lnTo>
                    <a:lnTo>
                      <a:pt x="1754" y="851"/>
                    </a:lnTo>
                    <a:lnTo>
                      <a:pt x="1801" y="828"/>
                    </a:lnTo>
                    <a:lnTo>
                      <a:pt x="1847" y="807"/>
                    </a:lnTo>
                    <a:lnTo>
                      <a:pt x="1897" y="786"/>
                    </a:lnTo>
                    <a:lnTo>
                      <a:pt x="1949" y="766"/>
                    </a:lnTo>
                    <a:lnTo>
                      <a:pt x="2003" y="748"/>
                    </a:lnTo>
                    <a:lnTo>
                      <a:pt x="2059" y="731"/>
                    </a:lnTo>
                    <a:lnTo>
                      <a:pt x="2117" y="714"/>
                    </a:lnTo>
                    <a:lnTo>
                      <a:pt x="2176" y="699"/>
                    </a:lnTo>
                    <a:lnTo>
                      <a:pt x="2238" y="685"/>
                    </a:lnTo>
                    <a:lnTo>
                      <a:pt x="2301" y="673"/>
                    </a:lnTo>
                    <a:lnTo>
                      <a:pt x="2366" y="662"/>
                    </a:lnTo>
                    <a:lnTo>
                      <a:pt x="2433" y="652"/>
                    </a:lnTo>
                    <a:lnTo>
                      <a:pt x="2500" y="644"/>
                    </a:lnTo>
                    <a:lnTo>
                      <a:pt x="2569" y="637"/>
                    </a:lnTo>
                    <a:lnTo>
                      <a:pt x="2640" y="631"/>
                    </a:lnTo>
                    <a:lnTo>
                      <a:pt x="2712" y="627"/>
                    </a:lnTo>
                    <a:lnTo>
                      <a:pt x="2785" y="625"/>
                    </a:lnTo>
                    <a:lnTo>
                      <a:pt x="2857" y="624"/>
                    </a:lnTo>
                    <a:lnTo>
                      <a:pt x="2932" y="625"/>
                    </a:lnTo>
                    <a:lnTo>
                      <a:pt x="3004" y="627"/>
                    </a:lnTo>
                    <a:lnTo>
                      <a:pt x="3075" y="631"/>
                    </a:lnTo>
                    <a:lnTo>
                      <a:pt x="3145" y="637"/>
                    </a:lnTo>
                    <a:lnTo>
                      <a:pt x="3214" y="644"/>
                    </a:lnTo>
                    <a:lnTo>
                      <a:pt x="3281" y="652"/>
                    </a:lnTo>
                    <a:lnTo>
                      <a:pt x="3348" y="662"/>
                    </a:lnTo>
                    <a:lnTo>
                      <a:pt x="3413" y="673"/>
                    </a:lnTo>
                    <a:lnTo>
                      <a:pt x="3477" y="686"/>
                    </a:lnTo>
                    <a:lnTo>
                      <a:pt x="3538" y="699"/>
                    </a:lnTo>
                    <a:lnTo>
                      <a:pt x="3597" y="714"/>
                    </a:lnTo>
                    <a:lnTo>
                      <a:pt x="3655" y="731"/>
                    </a:lnTo>
                    <a:lnTo>
                      <a:pt x="3711" y="748"/>
                    </a:lnTo>
                    <a:lnTo>
                      <a:pt x="3765" y="766"/>
                    </a:lnTo>
                    <a:lnTo>
                      <a:pt x="3817" y="786"/>
                    </a:lnTo>
                    <a:lnTo>
                      <a:pt x="3867" y="807"/>
                    </a:lnTo>
                    <a:lnTo>
                      <a:pt x="3914" y="828"/>
                    </a:lnTo>
                    <a:lnTo>
                      <a:pt x="3960" y="851"/>
                    </a:lnTo>
                    <a:lnTo>
                      <a:pt x="4001" y="875"/>
                    </a:lnTo>
                    <a:lnTo>
                      <a:pt x="4042" y="899"/>
                    </a:lnTo>
                    <a:lnTo>
                      <a:pt x="4079" y="924"/>
                    </a:lnTo>
                    <a:lnTo>
                      <a:pt x="4113" y="950"/>
                    </a:lnTo>
                    <a:lnTo>
                      <a:pt x="4144" y="977"/>
                    </a:lnTo>
                    <a:lnTo>
                      <a:pt x="4174" y="1005"/>
                    </a:lnTo>
                    <a:lnTo>
                      <a:pt x="4198" y="1033"/>
                    </a:lnTo>
                    <a:lnTo>
                      <a:pt x="4221" y="1062"/>
                    </a:lnTo>
                    <a:lnTo>
                      <a:pt x="4241" y="1092"/>
                    </a:lnTo>
                    <a:lnTo>
                      <a:pt x="4256" y="1122"/>
                    </a:lnTo>
                    <a:lnTo>
                      <a:pt x="4269" y="1153"/>
                    </a:lnTo>
                    <a:lnTo>
                      <a:pt x="4278" y="1184"/>
                    </a:lnTo>
                    <a:lnTo>
                      <a:pt x="4284" y="1216"/>
                    </a:lnTo>
                    <a:lnTo>
                      <a:pt x="4286" y="1248"/>
                    </a:lnTo>
                    <a:lnTo>
                      <a:pt x="5714" y="1248"/>
                    </a:lnTo>
                    <a:lnTo>
                      <a:pt x="5714" y="1216"/>
                    </a:lnTo>
                    <a:lnTo>
                      <a:pt x="5710" y="1184"/>
                    </a:lnTo>
                    <a:lnTo>
                      <a:pt x="5699" y="1121"/>
                    </a:lnTo>
                    <a:lnTo>
                      <a:pt x="5681" y="1058"/>
                    </a:lnTo>
                    <a:lnTo>
                      <a:pt x="5656" y="997"/>
                    </a:lnTo>
                    <a:lnTo>
                      <a:pt x="5625" y="936"/>
                    </a:lnTo>
                    <a:lnTo>
                      <a:pt x="5586" y="877"/>
                    </a:lnTo>
                    <a:lnTo>
                      <a:pt x="5541" y="819"/>
                    </a:lnTo>
                    <a:lnTo>
                      <a:pt x="5489" y="762"/>
                    </a:lnTo>
                    <a:lnTo>
                      <a:pt x="5433" y="707"/>
                    </a:lnTo>
                    <a:lnTo>
                      <a:pt x="5370" y="653"/>
                    </a:lnTo>
                    <a:lnTo>
                      <a:pt x="5301" y="601"/>
                    </a:lnTo>
                    <a:lnTo>
                      <a:pt x="5227" y="550"/>
                    </a:lnTo>
                    <a:lnTo>
                      <a:pt x="5147" y="502"/>
                    </a:lnTo>
                    <a:lnTo>
                      <a:pt x="5061" y="454"/>
                    </a:lnTo>
                    <a:lnTo>
                      <a:pt x="4972" y="409"/>
                    </a:lnTo>
                    <a:lnTo>
                      <a:pt x="4877" y="366"/>
                    </a:lnTo>
                    <a:lnTo>
                      <a:pt x="4779" y="324"/>
                    </a:lnTo>
                    <a:lnTo>
                      <a:pt x="4674" y="285"/>
                    </a:lnTo>
                    <a:lnTo>
                      <a:pt x="4567" y="248"/>
                    </a:lnTo>
                    <a:lnTo>
                      <a:pt x="4455" y="213"/>
                    </a:lnTo>
                    <a:lnTo>
                      <a:pt x="4338" y="181"/>
                    </a:lnTo>
                    <a:lnTo>
                      <a:pt x="4219" y="151"/>
                    </a:lnTo>
                    <a:lnTo>
                      <a:pt x="4096" y="123"/>
                    </a:lnTo>
                    <a:lnTo>
                      <a:pt x="3969" y="98"/>
                    </a:lnTo>
                    <a:lnTo>
                      <a:pt x="3839" y="76"/>
                    </a:lnTo>
                    <a:lnTo>
                      <a:pt x="3707" y="56"/>
                    </a:lnTo>
                    <a:lnTo>
                      <a:pt x="3571" y="39"/>
                    </a:lnTo>
                    <a:lnTo>
                      <a:pt x="3434" y="25"/>
                    </a:lnTo>
                    <a:lnTo>
                      <a:pt x="3292" y="14"/>
                    </a:lnTo>
                    <a:lnTo>
                      <a:pt x="3149" y="7"/>
                    </a:lnTo>
                    <a:lnTo>
                      <a:pt x="3004" y="2"/>
                    </a:lnTo>
                    <a:lnTo>
                      <a:pt x="2857" y="0"/>
                    </a:lnTo>
                    <a:lnTo>
                      <a:pt x="2710" y="2"/>
                    </a:lnTo>
                    <a:lnTo>
                      <a:pt x="2565" y="7"/>
                    </a:lnTo>
                    <a:lnTo>
                      <a:pt x="2422" y="14"/>
                    </a:lnTo>
                    <a:lnTo>
                      <a:pt x="2282" y="25"/>
                    </a:lnTo>
                    <a:lnTo>
                      <a:pt x="2143" y="39"/>
                    </a:lnTo>
                    <a:lnTo>
                      <a:pt x="2007" y="56"/>
                    </a:lnTo>
                    <a:lnTo>
                      <a:pt x="1875" y="76"/>
                    </a:lnTo>
                    <a:lnTo>
                      <a:pt x="1745" y="98"/>
                    </a:lnTo>
                    <a:lnTo>
                      <a:pt x="1618" y="123"/>
                    </a:lnTo>
                    <a:lnTo>
                      <a:pt x="1496" y="151"/>
                    </a:lnTo>
                    <a:lnTo>
                      <a:pt x="1377" y="181"/>
                    </a:lnTo>
                    <a:lnTo>
                      <a:pt x="1259" y="213"/>
                    </a:lnTo>
                    <a:lnTo>
                      <a:pt x="1148" y="248"/>
                    </a:lnTo>
                    <a:lnTo>
                      <a:pt x="1040" y="285"/>
                    </a:lnTo>
                    <a:lnTo>
                      <a:pt x="936" y="324"/>
                    </a:lnTo>
                    <a:lnTo>
                      <a:pt x="837" y="366"/>
                    </a:lnTo>
                    <a:lnTo>
                      <a:pt x="742" y="409"/>
                    </a:lnTo>
                    <a:lnTo>
                      <a:pt x="653" y="454"/>
                    </a:lnTo>
                    <a:lnTo>
                      <a:pt x="567" y="502"/>
                    </a:lnTo>
                    <a:lnTo>
                      <a:pt x="487" y="550"/>
                    </a:lnTo>
                    <a:lnTo>
                      <a:pt x="415" y="601"/>
                    </a:lnTo>
                    <a:lnTo>
                      <a:pt x="346" y="653"/>
                    </a:lnTo>
                    <a:lnTo>
                      <a:pt x="283" y="707"/>
                    </a:lnTo>
                    <a:lnTo>
                      <a:pt x="225" y="762"/>
                    </a:lnTo>
                    <a:lnTo>
                      <a:pt x="173" y="819"/>
                    </a:lnTo>
                    <a:lnTo>
                      <a:pt x="129" y="877"/>
                    </a:lnTo>
                    <a:lnTo>
                      <a:pt x="89" y="936"/>
                    </a:lnTo>
                    <a:lnTo>
                      <a:pt x="58" y="997"/>
                    </a:lnTo>
                    <a:lnTo>
                      <a:pt x="34" y="1058"/>
                    </a:lnTo>
                    <a:lnTo>
                      <a:pt x="15" y="1121"/>
                    </a:lnTo>
                    <a:lnTo>
                      <a:pt x="4" y="1184"/>
                    </a:lnTo>
                    <a:lnTo>
                      <a:pt x="2" y="1216"/>
                    </a:lnTo>
                    <a:lnTo>
                      <a:pt x="0" y="1248"/>
                    </a:lnTo>
                    <a:lnTo>
                      <a:pt x="1429" y="1248"/>
                    </a:lnTo>
                    <a:close/>
                  </a:path>
                </a:pathLst>
              </a:custGeom>
              <a:solidFill>
                <a:srgbClr val="CCFFCC"/>
              </a:solidFill>
              <a:ln w="9525">
                <a:noFill/>
                <a:round/>
                <a:headEnd/>
                <a:tailEnd/>
              </a:ln>
            </p:spPr>
            <p:txBody>
              <a:bodyPr/>
              <a:lstStyle/>
              <a:p>
                <a:endParaRPr lang="zh-CN" altLang="en-US"/>
              </a:p>
            </p:txBody>
          </p:sp>
          <p:sp>
            <p:nvSpPr>
              <p:cNvPr id="96276" name="Freeform 20"/>
              <p:cNvSpPr>
                <a:spLocks noEditPoints="1"/>
              </p:cNvSpPr>
              <p:nvPr/>
            </p:nvSpPr>
            <p:spPr bwMode="auto">
              <a:xfrm>
                <a:off x="2045" y="1152"/>
                <a:ext cx="2868" cy="1260"/>
              </a:xfrm>
              <a:custGeom>
                <a:avLst/>
                <a:gdLst/>
                <a:ahLst/>
                <a:cxnLst>
                  <a:cxn ang="0">
                    <a:pos x="1495" y="1098"/>
                  </a:cxn>
                  <a:cxn ang="0">
                    <a:pos x="1561" y="1015"/>
                  </a:cxn>
                  <a:cxn ang="0">
                    <a:pos x="1732" y="885"/>
                  </a:cxn>
                  <a:cxn ang="0">
                    <a:pos x="1968" y="777"/>
                  </a:cxn>
                  <a:cxn ang="0">
                    <a:pos x="2132" y="726"/>
                  </a:cxn>
                  <a:cxn ang="0">
                    <a:pos x="2448" y="664"/>
                  </a:cxn>
                  <a:cxn ang="0">
                    <a:pos x="2651" y="643"/>
                  </a:cxn>
                  <a:cxn ang="0">
                    <a:pos x="3015" y="639"/>
                  </a:cxn>
                  <a:cxn ang="0">
                    <a:pos x="3220" y="655"/>
                  </a:cxn>
                  <a:cxn ang="0">
                    <a:pos x="3545" y="711"/>
                  </a:cxn>
                  <a:cxn ang="0">
                    <a:pos x="3776" y="772"/>
                  </a:cxn>
                  <a:cxn ang="0">
                    <a:pos x="3962" y="861"/>
                  </a:cxn>
                  <a:cxn ang="0">
                    <a:pos x="4148" y="988"/>
                  </a:cxn>
                  <a:cxn ang="0">
                    <a:pos x="4220" y="1068"/>
                  </a:cxn>
                  <a:cxn ang="0">
                    <a:pos x="4284" y="1222"/>
                  </a:cxn>
                  <a:cxn ang="0">
                    <a:pos x="5736" y="1260"/>
                  </a:cxn>
                  <a:cxn ang="0">
                    <a:pos x="5703" y="1064"/>
                  </a:cxn>
                  <a:cxn ang="0">
                    <a:pos x="5560" y="821"/>
                  </a:cxn>
                  <a:cxn ang="0">
                    <a:pos x="5245" y="552"/>
                  </a:cxn>
                  <a:cxn ang="0">
                    <a:pos x="4797" y="326"/>
                  </a:cxn>
                  <a:cxn ang="0">
                    <a:pos x="4354" y="181"/>
                  </a:cxn>
                  <a:cxn ang="0">
                    <a:pos x="3722" y="57"/>
                  </a:cxn>
                  <a:cxn ang="0">
                    <a:pos x="3160" y="7"/>
                  </a:cxn>
                  <a:cxn ang="0">
                    <a:pos x="2433" y="15"/>
                  </a:cxn>
                  <a:cxn ang="0">
                    <a:pos x="1882" y="76"/>
                  </a:cxn>
                  <a:cxn ang="0">
                    <a:pos x="1267" y="214"/>
                  </a:cxn>
                  <a:cxn ang="0">
                    <a:pos x="841" y="367"/>
                  </a:cxn>
                  <a:cxn ang="0">
                    <a:pos x="417" y="603"/>
                  </a:cxn>
                  <a:cxn ang="0">
                    <a:pos x="132" y="879"/>
                  </a:cxn>
                  <a:cxn ang="0">
                    <a:pos x="15" y="1127"/>
                  </a:cxn>
                  <a:cxn ang="0">
                    <a:pos x="11" y="1260"/>
                  </a:cxn>
                  <a:cxn ang="0">
                    <a:pos x="1428" y="1254"/>
                  </a:cxn>
                  <a:cxn ang="0">
                    <a:pos x="22" y="1254"/>
                  </a:cxn>
                  <a:cxn ang="0">
                    <a:pos x="80" y="1003"/>
                  </a:cxn>
                  <a:cxn ang="0">
                    <a:pos x="193" y="830"/>
                  </a:cxn>
                  <a:cxn ang="0">
                    <a:pos x="508" y="561"/>
                  </a:cxn>
                  <a:cxn ang="0">
                    <a:pos x="956" y="335"/>
                  </a:cxn>
                  <a:cxn ang="0">
                    <a:pos x="1276" y="225"/>
                  </a:cxn>
                  <a:cxn ang="0">
                    <a:pos x="1892" y="87"/>
                  </a:cxn>
                  <a:cxn ang="0">
                    <a:pos x="2293" y="38"/>
                  </a:cxn>
                  <a:cxn ang="0">
                    <a:pos x="3015" y="14"/>
                  </a:cxn>
                  <a:cxn ang="0">
                    <a:pos x="3582" y="45"/>
                  </a:cxn>
                  <a:cxn ang="0">
                    <a:pos x="4101" y="135"/>
                  </a:cxn>
                  <a:cxn ang="0">
                    <a:pos x="4682" y="297"/>
                  </a:cxn>
                  <a:cxn ang="0">
                    <a:pos x="4974" y="420"/>
                  </a:cxn>
                  <a:cxn ang="0">
                    <a:pos x="5372" y="664"/>
                  </a:cxn>
                  <a:cxn ang="0">
                    <a:pos x="5597" y="883"/>
                  </a:cxn>
                  <a:cxn ang="0">
                    <a:pos x="5699" y="1127"/>
                  </a:cxn>
                  <a:cxn ang="0">
                    <a:pos x="5725" y="1248"/>
                  </a:cxn>
                  <a:cxn ang="0">
                    <a:pos x="4300" y="1190"/>
                  </a:cxn>
                  <a:cxn ang="0">
                    <a:pos x="4241" y="1064"/>
                  </a:cxn>
                  <a:cxn ang="0">
                    <a:pos x="4098" y="926"/>
                  </a:cxn>
                  <a:cxn ang="0">
                    <a:pos x="3887" y="808"/>
                  </a:cxn>
                  <a:cxn ang="0">
                    <a:pos x="3672" y="731"/>
                  </a:cxn>
                  <a:cxn ang="0">
                    <a:pos x="3365" y="662"/>
                  </a:cxn>
                  <a:cxn ang="0">
                    <a:pos x="3086" y="631"/>
                  </a:cxn>
                  <a:cxn ang="0">
                    <a:pos x="2723" y="627"/>
                  </a:cxn>
                  <a:cxn ang="0">
                    <a:pos x="2438" y="653"/>
                  </a:cxn>
                  <a:cxn ang="0">
                    <a:pos x="2122" y="715"/>
                  </a:cxn>
                  <a:cxn ang="0">
                    <a:pos x="1899" y="788"/>
                  </a:cxn>
                  <a:cxn ang="0">
                    <a:pos x="1676" y="900"/>
                  </a:cxn>
                  <a:cxn ang="0">
                    <a:pos x="1518" y="1035"/>
                  </a:cxn>
                  <a:cxn ang="0">
                    <a:pos x="1458" y="1128"/>
                  </a:cxn>
                </a:cxnLst>
                <a:rect l="0" t="0" r="r" b="b"/>
                <a:pathLst>
                  <a:path w="5736" h="1260">
                    <a:moveTo>
                      <a:pt x="1453" y="1222"/>
                    </a:moveTo>
                    <a:lnTo>
                      <a:pt x="1458" y="1190"/>
                    </a:lnTo>
                    <a:lnTo>
                      <a:pt x="1468" y="1159"/>
                    </a:lnTo>
                    <a:lnTo>
                      <a:pt x="1481" y="1128"/>
                    </a:lnTo>
                    <a:lnTo>
                      <a:pt x="1495" y="1098"/>
                    </a:lnTo>
                    <a:lnTo>
                      <a:pt x="1516" y="1068"/>
                    </a:lnTo>
                    <a:lnTo>
                      <a:pt x="1505" y="1068"/>
                    </a:lnTo>
                    <a:lnTo>
                      <a:pt x="1512" y="1073"/>
                    </a:lnTo>
                    <a:lnTo>
                      <a:pt x="1535" y="1044"/>
                    </a:lnTo>
                    <a:lnTo>
                      <a:pt x="1561" y="1015"/>
                    </a:lnTo>
                    <a:lnTo>
                      <a:pt x="1588" y="988"/>
                    </a:lnTo>
                    <a:lnTo>
                      <a:pt x="1620" y="961"/>
                    </a:lnTo>
                    <a:lnTo>
                      <a:pt x="1655" y="935"/>
                    </a:lnTo>
                    <a:lnTo>
                      <a:pt x="1693" y="909"/>
                    </a:lnTo>
                    <a:lnTo>
                      <a:pt x="1732" y="885"/>
                    </a:lnTo>
                    <a:lnTo>
                      <a:pt x="1774" y="861"/>
                    </a:lnTo>
                    <a:lnTo>
                      <a:pt x="1819" y="839"/>
                    </a:lnTo>
                    <a:lnTo>
                      <a:pt x="1867" y="817"/>
                    </a:lnTo>
                    <a:lnTo>
                      <a:pt x="1916" y="797"/>
                    </a:lnTo>
                    <a:lnTo>
                      <a:pt x="1968" y="777"/>
                    </a:lnTo>
                    <a:lnTo>
                      <a:pt x="1960" y="772"/>
                    </a:lnTo>
                    <a:lnTo>
                      <a:pt x="1964" y="778"/>
                    </a:lnTo>
                    <a:lnTo>
                      <a:pt x="2018" y="759"/>
                    </a:lnTo>
                    <a:lnTo>
                      <a:pt x="2074" y="742"/>
                    </a:lnTo>
                    <a:lnTo>
                      <a:pt x="2132" y="726"/>
                    </a:lnTo>
                    <a:lnTo>
                      <a:pt x="2193" y="711"/>
                    </a:lnTo>
                    <a:lnTo>
                      <a:pt x="2254" y="697"/>
                    </a:lnTo>
                    <a:lnTo>
                      <a:pt x="2318" y="685"/>
                    </a:lnTo>
                    <a:lnTo>
                      <a:pt x="2383" y="673"/>
                    </a:lnTo>
                    <a:lnTo>
                      <a:pt x="2448" y="664"/>
                    </a:lnTo>
                    <a:lnTo>
                      <a:pt x="2517" y="655"/>
                    </a:lnTo>
                    <a:lnTo>
                      <a:pt x="2511" y="650"/>
                    </a:lnTo>
                    <a:lnTo>
                      <a:pt x="2511" y="656"/>
                    </a:lnTo>
                    <a:lnTo>
                      <a:pt x="2580" y="649"/>
                    </a:lnTo>
                    <a:lnTo>
                      <a:pt x="2651" y="643"/>
                    </a:lnTo>
                    <a:lnTo>
                      <a:pt x="2723" y="639"/>
                    </a:lnTo>
                    <a:lnTo>
                      <a:pt x="2796" y="637"/>
                    </a:lnTo>
                    <a:lnTo>
                      <a:pt x="2868" y="636"/>
                    </a:lnTo>
                    <a:lnTo>
                      <a:pt x="2943" y="637"/>
                    </a:lnTo>
                    <a:lnTo>
                      <a:pt x="3015" y="639"/>
                    </a:lnTo>
                    <a:lnTo>
                      <a:pt x="3086" y="643"/>
                    </a:lnTo>
                    <a:lnTo>
                      <a:pt x="3156" y="649"/>
                    </a:lnTo>
                    <a:lnTo>
                      <a:pt x="3225" y="656"/>
                    </a:lnTo>
                    <a:lnTo>
                      <a:pt x="3225" y="650"/>
                    </a:lnTo>
                    <a:lnTo>
                      <a:pt x="3220" y="655"/>
                    </a:lnTo>
                    <a:lnTo>
                      <a:pt x="3289" y="664"/>
                    </a:lnTo>
                    <a:lnTo>
                      <a:pt x="3355" y="673"/>
                    </a:lnTo>
                    <a:lnTo>
                      <a:pt x="3419" y="685"/>
                    </a:lnTo>
                    <a:lnTo>
                      <a:pt x="3482" y="697"/>
                    </a:lnTo>
                    <a:lnTo>
                      <a:pt x="3545" y="711"/>
                    </a:lnTo>
                    <a:lnTo>
                      <a:pt x="3605" y="726"/>
                    </a:lnTo>
                    <a:lnTo>
                      <a:pt x="3662" y="742"/>
                    </a:lnTo>
                    <a:lnTo>
                      <a:pt x="3718" y="759"/>
                    </a:lnTo>
                    <a:lnTo>
                      <a:pt x="3772" y="778"/>
                    </a:lnTo>
                    <a:lnTo>
                      <a:pt x="3776" y="772"/>
                    </a:lnTo>
                    <a:lnTo>
                      <a:pt x="3768" y="777"/>
                    </a:lnTo>
                    <a:lnTo>
                      <a:pt x="3820" y="797"/>
                    </a:lnTo>
                    <a:lnTo>
                      <a:pt x="3871" y="817"/>
                    </a:lnTo>
                    <a:lnTo>
                      <a:pt x="3917" y="839"/>
                    </a:lnTo>
                    <a:lnTo>
                      <a:pt x="3962" y="861"/>
                    </a:lnTo>
                    <a:lnTo>
                      <a:pt x="4005" y="885"/>
                    </a:lnTo>
                    <a:lnTo>
                      <a:pt x="4044" y="909"/>
                    </a:lnTo>
                    <a:lnTo>
                      <a:pt x="4081" y="935"/>
                    </a:lnTo>
                    <a:lnTo>
                      <a:pt x="4116" y="961"/>
                    </a:lnTo>
                    <a:lnTo>
                      <a:pt x="4148" y="988"/>
                    </a:lnTo>
                    <a:lnTo>
                      <a:pt x="4176" y="1015"/>
                    </a:lnTo>
                    <a:lnTo>
                      <a:pt x="4202" y="1044"/>
                    </a:lnTo>
                    <a:lnTo>
                      <a:pt x="4224" y="1073"/>
                    </a:lnTo>
                    <a:lnTo>
                      <a:pt x="4232" y="1068"/>
                    </a:lnTo>
                    <a:lnTo>
                      <a:pt x="4220" y="1068"/>
                    </a:lnTo>
                    <a:lnTo>
                      <a:pt x="4241" y="1098"/>
                    </a:lnTo>
                    <a:lnTo>
                      <a:pt x="4256" y="1128"/>
                    </a:lnTo>
                    <a:lnTo>
                      <a:pt x="4269" y="1159"/>
                    </a:lnTo>
                    <a:lnTo>
                      <a:pt x="4278" y="1190"/>
                    </a:lnTo>
                    <a:lnTo>
                      <a:pt x="4284" y="1222"/>
                    </a:lnTo>
                    <a:lnTo>
                      <a:pt x="4285" y="1254"/>
                    </a:lnTo>
                    <a:lnTo>
                      <a:pt x="4285" y="1260"/>
                    </a:lnTo>
                    <a:lnTo>
                      <a:pt x="4297" y="1260"/>
                    </a:lnTo>
                    <a:lnTo>
                      <a:pt x="5725" y="1260"/>
                    </a:lnTo>
                    <a:lnTo>
                      <a:pt x="5736" y="1260"/>
                    </a:lnTo>
                    <a:lnTo>
                      <a:pt x="5736" y="1254"/>
                    </a:lnTo>
                    <a:lnTo>
                      <a:pt x="5736" y="1222"/>
                    </a:lnTo>
                    <a:lnTo>
                      <a:pt x="5733" y="1190"/>
                    </a:lnTo>
                    <a:lnTo>
                      <a:pt x="5721" y="1127"/>
                    </a:lnTo>
                    <a:lnTo>
                      <a:pt x="5703" y="1064"/>
                    </a:lnTo>
                    <a:lnTo>
                      <a:pt x="5679" y="1003"/>
                    </a:lnTo>
                    <a:lnTo>
                      <a:pt x="5647" y="942"/>
                    </a:lnTo>
                    <a:lnTo>
                      <a:pt x="5608" y="883"/>
                    </a:lnTo>
                    <a:lnTo>
                      <a:pt x="5606" y="879"/>
                    </a:lnTo>
                    <a:lnTo>
                      <a:pt x="5560" y="821"/>
                    </a:lnTo>
                    <a:lnTo>
                      <a:pt x="5509" y="764"/>
                    </a:lnTo>
                    <a:lnTo>
                      <a:pt x="5452" y="709"/>
                    </a:lnTo>
                    <a:lnTo>
                      <a:pt x="5388" y="655"/>
                    </a:lnTo>
                    <a:lnTo>
                      <a:pt x="5320" y="603"/>
                    </a:lnTo>
                    <a:lnTo>
                      <a:pt x="5245" y="552"/>
                    </a:lnTo>
                    <a:lnTo>
                      <a:pt x="5165" y="503"/>
                    </a:lnTo>
                    <a:lnTo>
                      <a:pt x="5082" y="456"/>
                    </a:lnTo>
                    <a:lnTo>
                      <a:pt x="4990" y="411"/>
                    </a:lnTo>
                    <a:lnTo>
                      <a:pt x="4897" y="367"/>
                    </a:lnTo>
                    <a:lnTo>
                      <a:pt x="4797" y="326"/>
                    </a:lnTo>
                    <a:lnTo>
                      <a:pt x="4695" y="287"/>
                    </a:lnTo>
                    <a:lnTo>
                      <a:pt x="4691" y="286"/>
                    </a:lnTo>
                    <a:lnTo>
                      <a:pt x="4581" y="249"/>
                    </a:lnTo>
                    <a:lnTo>
                      <a:pt x="4470" y="214"/>
                    </a:lnTo>
                    <a:lnTo>
                      <a:pt x="4354" y="181"/>
                    </a:lnTo>
                    <a:lnTo>
                      <a:pt x="4235" y="151"/>
                    </a:lnTo>
                    <a:lnTo>
                      <a:pt x="4111" y="124"/>
                    </a:lnTo>
                    <a:lnTo>
                      <a:pt x="3984" y="99"/>
                    </a:lnTo>
                    <a:lnTo>
                      <a:pt x="3856" y="76"/>
                    </a:lnTo>
                    <a:lnTo>
                      <a:pt x="3722" y="57"/>
                    </a:lnTo>
                    <a:lnTo>
                      <a:pt x="3586" y="40"/>
                    </a:lnTo>
                    <a:lnTo>
                      <a:pt x="3582" y="39"/>
                    </a:lnTo>
                    <a:lnTo>
                      <a:pt x="3445" y="25"/>
                    </a:lnTo>
                    <a:lnTo>
                      <a:pt x="3303" y="14"/>
                    </a:lnTo>
                    <a:lnTo>
                      <a:pt x="3160" y="7"/>
                    </a:lnTo>
                    <a:lnTo>
                      <a:pt x="3015" y="2"/>
                    </a:lnTo>
                    <a:lnTo>
                      <a:pt x="2868" y="0"/>
                    </a:lnTo>
                    <a:lnTo>
                      <a:pt x="2721" y="2"/>
                    </a:lnTo>
                    <a:lnTo>
                      <a:pt x="2576" y="7"/>
                    </a:lnTo>
                    <a:lnTo>
                      <a:pt x="2433" y="15"/>
                    </a:lnTo>
                    <a:lnTo>
                      <a:pt x="2293" y="26"/>
                    </a:lnTo>
                    <a:lnTo>
                      <a:pt x="2154" y="39"/>
                    </a:lnTo>
                    <a:lnTo>
                      <a:pt x="2150" y="40"/>
                    </a:lnTo>
                    <a:lnTo>
                      <a:pt x="2014" y="57"/>
                    </a:lnTo>
                    <a:lnTo>
                      <a:pt x="1882" y="76"/>
                    </a:lnTo>
                    <a:lnTo>
                      <a:pt x="1752" y="99"/>
                    </a:lnTo>
                    <a:lnTo>
                      <a:pt x="1626" y="124"/>
                    </a:lnTo>
                    <a:lnTo>
                      <a:pt x="1503" y="151"/>
                    </a:lnTo>
                    <a:lnTo>
                      <a:pt x="1382" y="181"/>
                    </a:lnTo>
                    <a:lnTo>
                      <a:pt x="1267" y="214"/>
                    </a:lnTo>
                    <a:lnTo>
                      <a:pt x="1155" y="249"/>
                    </a:lnTo>
                    <a:lnTo>
                      <a:pt x="1047" y="286"/>
                    </a:lnTo>
                    <a:lnTo>
                      <a:pt x="1043" y="287"/>
                    </a:lnTo>
                    <a:lnTo>
                      <a:pt x="939" y="326"/>
                    </a:lnTo>
                    <a:lnTo>
                      <a:pt x="841" y="367"/>
                    </a:lnTo>
                    <a:lnTo>
                      <a:pt x="746" y="411"/>
                    </a:lnTo>
                    <a:lnTo>
                      <a:pt x="655" y="456"/>
                    </a:lnTo>
                    <a:lnTo>
                      <a:pt x="571" y="503"/>
                    </a:lnTo>
                    <a:lnTo>
                      <a:pt x="491" y="552"/>
                    </a:lnTo>
                    <a:lnTo>
                      <a:pt x="417" y="603"/>
                    </a:lnTo>
                    <a:lnTo>
                      <a:pt x="348" y="655"/>
                    </a:lnTo>
                    <a:lnTo>
                      <a:pt x="285" y="709"/>
                    </a:lnTo>
                    <a:lnTo>
                      <a:pt x="227" y="764"/>
                    </a:lnTo>
                    <a:lnTo>
                      <a:pt x="177" y="821"/>
                    </a:lnTo>
                    <a:lnTo>
                      <a:pt x="132" y="879"/>
                    </a:lnTo>
                    <a:lnTo>
                      <a:pt x="128" y="883"/>
                    </a:lnTo>
                    <a:lnTo>
                      <a:pt x="89" y="942"/>
                    </a:lnTo>
                    <a:lnTo>
                      <a:pt x="58" y="1003"/>
                    </a:lnTo>
                    <a:lnTo>
                      <a:pt x="33" y="1064"/>
                    </a:lnTo>
                    <a:lnTo>
                      <a:pt x="15" y="1127"/>
                    </a:lnTo>
                    <a:lnTo>
                      <a:pt x="4" y="1190"/>
                    </a:lnTo>
                    <a:lnTo>
                      <a:pt x="2" y="1222"/>
                    </a:lnTo>
                    <a:lnTo>
                      <a:pt x="0" y="1254"/>
                    </a:lnTo>
                    <a:lnTo>
                      <a:pt x="0" y="1260"/>
                    </a:lnTo>
                    <a:lnTo>
                      <a:pt x="11" y="1260"/>
                    </a:lnTo>
                    <a:lnTo>
                      <a:pt x="1440" y="1260"/>
                    </a:lnTo>
                    <a:lnTo>
                      <a:pt x="1451" y="1260"/>
                    </a:lnTo>
                    <a:lnTo>
                      <a:pt x="1451" y="1254"/>
                    </a:lnTo>
                    <a:lnTo>
                      <a:pt x="1453" y="1222"/>
                    </a:lnTo>
                    <a:close/>
                    <a:moveTo>
                      <a:pt x="1428" y="1254"/>
                    </a:moveTo>
                    <a:lnTo>
                      <a:pt x="1440" y="1254"/>
                    </a:lnTo>
                    <a:lnTo>
                      <a:pt x="1440" y="1248"/>
                    </a:lnTo>
                    <a:lnTo>
                      <a:pt x="11" y="1248"/>
                    </a:lnTo>
                    <a:lnTo>
                      <a:pt x="11" y="1254"/>
                    </a:lnTo>
                    <a:lnTo>
                      <a:pt x="22" y="1254"/>
                    </a:lnTo>
                    <a:lnTo>
                      <a:pt x="24" y="1222"/>
                    </a:lnTo>
                    <a:lnTo>
                      <a:pt x="26" y="1190"/>
                    </a:lnTo>
                    <a:lnTo>
                      <a:pt x="37" y="1127"/>
                    </a:lnTo>
                    <a:lnTo>
                      <a:pt x="56" y="1064"/>
                    </a:lnTo>
                    <a:lnTo>
                      <a:pt x="80" y="1003"/>
                    </a:lnTo>
                    <a:lnTo>
                      <a:pt x="112" y="942"/>
                    </a:lnTo>
                    <a:lnTo>
                      <a:pt x="151" y="883"/>
                    </a:lnTo>
                    <a:lnTo>
                      <a:pt x="140" y="883"/>
                    </a:lnTo>
                    <a:lnTo>
                      <a:pt x="149" y="888"/>
                    </a:lnTo>
                    <a:lnTo>
                      <a:pt x="193" y="830"/>
                    </a:lnTo>
                    <a:lnTo>
                      <a:pt x="244" y="773"/>
                    </a:lnTo>
                    <a:lnTo>
                      <a:pt x="301" y="718"/>
                    </a:lnTo>
                    <a:lnTo>
                      <a:pt x="365" y="664"/>
                    </a:lnTo>
                    <a:lnTo>
                      <a:pt x="433" y="612"/>
                    </a:lnTo>
                    <a:lnTo>
                      <a:pt x="508" y="561"/>
                    </a:lnTo>
                    <a:lnTo>
                      <a:pt x="588" y="512"/>
                    </a:lnTo>
                    <a:lnTo>
                      <a:pt x="671" y="465"/>
                    </a:lnTo>
                    <a:lnTo>
                      <a:pt x="763" y="420"/>
                    </a:lnTo>
                    <a:lnTo>
                      <a:pt x="857" y="376"/>
                    </a:lnTo>
                    <a:lnTo>
                      <a:pt x="956" y="335"/>
                    </a:lnTo>
                    <a:lnTo>
                      <a:pt x="1060" y="296"/>
                    </a:lnTo>
                    <a:lnTo>
                      <a:pt x="1051" y="291"/>
                    </a:lnTo>
                    <a:lnTo>
                      <a:pt x="1056" y="297"/>
                    </a:lnTo>
                    <a:lnTo>
                      <a:pt x="1164" y="260"/>
                    </a:lnTo>
                    <a:lnTo>
                      <a:pt x="1276" y="225"/>
                    </a:lnTo>
                    <a:lnTo>
                      <a:pt x="1391" y="192"/>
                    </a:lnTo>
                    <a:lnTo>
                      <a:pt x="1512" y="162"/>
                    </a:lnTo>
                    <a:lnTo>
                      <a:pt x="1635" y="135"/>
                    </a:lnTo>
                    <a:lnTo>
                      <a:pt x="1761" y="110"/>
                    </a:lnTo>
                    <a:lnTo>
                      <a:pt x="1892" y="87"/>
                    </a:lnTo>
                    <a:lnTo>
                      <a:pt x="2024" y="68"/>
                    </a:lnTo>
                    <a:lnTo>
                      <a:pt x="2159" y="51"/>
                    </a:lnTo>
                    <a:lnTo>
                      <a:pt x="2154" y="45"/>
                    </a:lnTo>
                    <a:lnTo>
                      <a:pt x="2154" y="51"/>
                    </a:lnTo>
                    <a:lnTo>
                      <a:pt x="2293" y="38"/>
                    </a:lnTo>
                    <a:lnTo>
                      <a:pt x="2433" y="27"/>
                    </a:lnTo>
                    <a:lnTo>
                      <a:pt x="2576" y="19"/>
                    </a:lnTo>
                    <a:lnTo>
                      <a:pt x="2721" y="14"/>
                    </a:lnTo>
                    <a:lnTo>
                      <a:pt x="2868" y="12"/>
                    </a:lnTo>
                    <a:lnTo>
                      <a:pt x="3015" y="14"/>
                    </a:lnTo>
                    <a:lnTo>
                      <a:pt x="3160" y="19"/>
                    </a:lnTo>
                    <a:lnTo>
                      <a:pt x="3303" y="26"/>
                    </a:lnTo>
                    <a:lnTo>
                      <a:pt x="3445" y="37"/>
                    </a:lnTo>
                    <a:lnTo>
                      <a:pt x="3582" y="51"/>
                    </a:lnTo>
                    <a:lnTo>
                      <a:pt x="3582" y="45"/>
                    </a:lnTo>
                    <a:lnTo>
                      <a:pt x="3577" y="51"/>
                    </a:lnTo>
                    <a:lnTo>
                      <a:pt x="3713" y="68"/>
                    </a:lnTo>
                    <a:lnTo>
                      <a:pt x="3847" y="87"/>
                    </a:lnTo>
                    <a:lnTo>
                      <a:pt x="3975" y="110"/>
                    </a:lnTo>
                    <a:lnTo>
                      <a:pt x="4101" y="135"/>
                    </a:lnTo>
                    <a:lnTo>
                      <a:pt x="4226" y="162"/>
                    </a:lnTo>
                    <a:lnTo>
                      <a:pt x="4345" y="192"/>
                    </a:lnTo>
                    <a:lnTo>
                      <a:pt x="4460" y="225"/>
                    </a:lnTo>
                    <a:lnTo>
                      <a:pt x="4572" y="260"/>
                    </a:lnTo>
                    <a:lnTo>
                      <a:pt x="4682" y="297"/>
                    </a:lnTo>
                    <a:lnTo>
                      <a:pt x="4685" y="291"/>
                    </a:lnTo>
                    <a:lnTo>
                      <a:pt x="4678" y="296"/>
                    </a:lnTo>
                    <a:lnTo>
                      <a:pt x="4780" y="335"/>
                    </a:lnTo>
                    <a:lnTo>
                      <a:pt x="4881" y="376"/>
                    </a:lnTo>
                    <a:lnTo>
                      <a:pt x="4974" y="420"/>
                    </a:lnTo>
                    <a:lnTo>
                      <a:pt x="5065" y="465"/>
                    </a:lnTo>
                    <a:lnTo>
                      <a:pt x="5149" y="512"/>
                    </a:lnTo>
                    <a:lnTo>
                      <a:pt x="5229" y="561"/>
                    </a:lnTo>
                    <a:lnTo>
                      <a:pt x="5303" y="612"/>
                    </a:lnTo>
                    <a:lnTo>
                      <a:pt x="5372" y="664"/>
                    </a:lnTo>
                    <a:lnTo>
                      <a:pt x="5435" y="718"/>
                    </a:lnTo>
                    <a:lnTo>
                      <a:pt x="5493" y="773"/>
                    </a:lnTo>
                    <a:lnTo>
                      <a:pt x="5543" y="830"/>
                    </a:lnTo>
                    <a:lnTo>
                      <a:pt x="5589" y="888"/>
                    </a:lnTo>
                    <a:lnTo>
                      <a:pt x="5597" y="883"/>
                    </a:lnTo>
                    <a:lnTo>
                      <a:pt x="5586" y="883"/>
                    </a:lnTo>
                    <a:lnTo>
                      <a:pt x="5625" y="942"/>
                    </a:lnTo>
                    <a:lnTo>
                      <a:pt x="5656" y="1003"/>
                    </a:lnTo>
                    <a:lnTo>
                      <a:pt x="5681" y="1064"/>
                    </a:lnTo>
                    <a:lnTo>
                      <a:pt x="5699" y="1127"/>
                    </a:lnTo>
                    <a:lnTo>
                      <a:pt x="5710" y="1190"/>
                    </a:lnTo>
                    <a:lnTo>
                      <a:pt x="5714" y="1222"/>
                    </a:lnTo>
                    <a:lnTo>
                      <a:pt x="5714" y="1254"/>
                    </a:lnTo>
                    <a:lnTo>
                      <a:pt x="5725" y="1254"/>
                    </a:lnTo>
                    <a:lnTo>
                      <a:pt x="5725" y="1248"/>
                    </a:lnTo>
                    <a:lnTo>
                      <a:pt x="4297" y="1248"/>
                    </a:lnTo>
                    <a:lnTo>
                      <a:pt x="4297" y="1254"/>
                    </a:lnTo>
                    <a:lnTo>
                      <a:pt x="4308" y="1254"/>
                    </a:lnTo>
                    <a:lnTo>
                      <a:pt x="4306" y="1222"/>
                    </a:lnTo>
                    <a:lnTo>
                      <a:pt x="4300" y="1190"/>
                    </a:lnTo>
                    <a:lnTo>
                      <a:pt x="4291" y="1159"/>
                    </a:lnTo>
                    <a:lnTo>
                      <a:pt x="4278" y="1128"/>
                    </a:lnTo>
                    <a:lnTo>
                      <a:pt x="4263" y="1098"/>
                    </a:lnTo>
                    <a:lnTo>
                      <a:pt x="4243" y="1068"/>
                    </a:lnTo>
                    <a:lnTo>
                      <a:pt x="4241" y="1064"/>
                    </a:lnTo>
                    <a:lnTo>
                      <a:pt x="4219" y="1035"/>
                    </a:lnTo>
                    <a:lnTo>
                      <a:pt x="4192" y="1006"/>
                    </a:lnTo>
                    <a:lnTo>
                      <a:pt x="4165" y="979"/>
                    </a:lnTo>
                    <a:lnTo>
                      <a:pt x="4133" y="952"/>
                    </a:lnTo>
                    <a:lnTo>
                      <a:pt x="4098" y="926"/>
                    </a:lnTo>
                    <a:lnTo>
                      <a:pt x="4060" y="900"/>
                    </a:lnTo>
                    <a:lnTo>
                      <a:pt x="4021" y="876"/>
                    </a:lnTo>
                    <a:lnTo>
                      <a:pt x="3979" y="852"/>
                    </a:lnTo>
                    <a:lnTo>
                      <a:pt x="3934" y="830"/>
                    </a:lnTo>
                    <a:lnTo>
                      <a:pt x="3887" y="808"/>
                    </a:lnTo>
                    <a:lnTo>
                      <a:pt x="3837" y="788"/>
                    </a:lnTo>
                    <a:lnTo>
                      <a:pt x="3785" y="768"/>
                    </a:lnTo>
                    <a:lnTo>
                      <a:pt x="3781" y="767"/>
                    </a:lnTo>
                    <a:lnTo>
                      <a:pt x="3727" y="748"/>
                    </a:lnTo>
                    <a:lnTo>
                      <a:pt x="3672" y="731"/>
                    </a:lnTo>
                    <a:lnTo>
                      <a:pt x="3614" y="715"/>
                    </a:lnTo>
                    <a:lnTo>
                      <a:pt x="3555" y="700"/>
                    </a:lnTo>
                    <a:lnTo>
                      <a:pt x="3491" y="686"/>
                    </a:lnTo>
                    <a:lnTo>
                      <a:pt x="3428" y="674"/>
                    </a:lnTo>
                    <a:lnTo>
                      <a:pt x="3365" y="662"/>
                    </a:lnTo>
                    <a:lnTo>
                      <a:pt x="3298" y="653"/>
                    </a:lnTo>
                    <a:lnTo>
                      <a:pt x="3229" y="644"/>
                    </a:lnTo>
                    <a:lnTo>
                      <a:pt x="3225" y="644"/>
                    </a:lnTo>
                    <a:lnTo>
                      <a:pt x="3156" y="637"/>
                    </a:lnTo>
                    <a:lnTo>
                      <a:pt x="3086" y="631"/>
                    </a:lnTo>
                    <a:lnTo>
                      <a:pt x="3015" y="627"/>
                    </a:lnTo>
                    <a:lnTo>
                      <a:pt x="2943" y="625"/>
                    </a:lnTo>
                    <a:lnTo>
                      <a:pt x="2868" y="624"/>
                    </a:lnTo>
                    <a:lnTo>
                      <a:pt x="2796" y="625"/>
                    </a:lnTo>
                    <a:lnTo>
                      <a:pt x="2723" y="627"/>
                    </a:lnTo>
                    <a:lnTo>
                      <a:pt x="2651" y="631"/>
                    </a:lnTo>
                    <a:lnTo>
                      <a:pt x="2580" y="637"/>
                    </a:lnTo>
                    <a:lnTo>
                      <a:pt x="2511" y="644"/>
                    </a:lnTo>
                    <a:lnTo>
                      <a:pt x="2507" y="644"/>
                    </a:lnTo>
                    <a:lnTo>
                      <a:pt x="2438" y="653"/>
                    </a:lnTo>
                    <a:lnTo>
                      <a:pt x="2373" y="662"/>
                    </a:lnTo>
                    <a:lnTo>
                      <a:pt x="2308" y="674"/>
                    </a:lnTo>
                    <a:lnTo>
                      <a:pt x="2245" y="686"/>
                    </a:lnTo>
                    <a:lnTo>
                      <a:pt x="2184" y="700"/>
                    </a:lnTo>
                    <a:lnTo>
                      <a:pt x="2122" y="715"/>
                    </a:lnTo>
                    <a:lnTo>
                      <a:pt x="2065" y="731"/>
                    </a:lnTo>
                    <a:lnTo>
                      <a:pt x="2009" y="748"/>
                    </a:lnTo>
                    <a:lnTo>
                      <a:pt x="1955" y="767"/>
                    </a:lnTo>
                    <a:lnTo>
                      <a:pt x="1951" y="768"/>
                    </a:lnTo>
                    <a:lnTo>
                      <a:pt x="1899" y="788"/>
                    </a:lnTo>
                    <a:lnTo>
                      <a:pt x="1851" y="808"/>
                    </a:lnTo>
                    <a:lnTo>
                      <a:pt x="1802" y="830"/>
                    </a:lnTo>
                    <a:lnTo>
                      <a:pt x="1758" y="852"/>
                    </a:lnTo>
                    <a:lnTo>
                      <a:pt x="1715" y="876"/>
                    </a:lnTo>
                    <a:lnTo>
                      <a:pt x="1676" y="900"/>
                    </a:lnTo>
                    <a:lnTo>
                      <a:pt x="1639" y="926"/>
                    </a:lnTo>
                    <a:lnTo>
                      <a:pt x="1603" y="952"/>
                    </a:lnTo>
                    <a:lnTo>
                      <a:pt x="1572" y="979"/>
                    </a:lnTo>
                    <a:lnTo>
                      <a:pt x="1544" y="1006"/>
                    </a:lnTo>
                    <a:lnTo>
                      <a:pt x="1518" y="1035"/>
                    </a:lnTo>
                    <a:lnTo>
                      <a:pt x="1495" y="1064"/>
                    </a:lnTo>
                    <a:lnTo>
                      <a:pt x="1494" y="1068"/>
                    </a:lnTo>
                    <a:lnTo>
                      <a:pt x="1494" y="1068"/>
                    </a:lnTo>
                    <a:lnTo>
                      <a:pt x="1473" y="1098"/>
                    </a:lnTo>
                    <a:lnTo>
                      <a:pt x="1458" y="1128"/>
                    </a:lnTo>
                    <a:lnTo>
                      <a:pt x="1445" y="1159"/>
                    </a:lnTo>
                    <a:lnTo>
                      <a:pt x="1436" y="1190"/>
                    </a:lnTo>
                    <a:lnTo>
                      <a:pt x="1430" y="1222"/>
                    </a:lnTo>
                    <a:lnTo>
                      <a:pt x="1428" y="1254"/>
                    </a:lnTo>
                    <a:close/>
                  </a:path>
                </a:pathLst>
              </a:custGeom>
              <a:solidFill>
                <a:srgbClr val="000000"/>
              </a:solidFill>
              <a:ln w="9525">
                <a:noFill/>
                <a:round/>
                <a:headEnd/>
                <a:tailEnd/>
              </a:ln>
            </p:spPr>
            <p:txBody>
              <a:bodyPr/>
              <a:lstStyle/>
              <a:p>
                <a:endParaRPr lang="zh-CN" altLang="en-US"/>
              </a:p>
            </p:txBody>
          </p:sp>
        </p:grpSp>
        <p:sp>
          <p:nvSpPr>
            <p:cNvPr id="96277" name="Rectangle 21"/>
            <p:cNvSpPr>
              <a:spLocks noChangeArrowheads="1"/>
            </p:cNvSpPr>
            <p:nvPr/>
          </p:nvSpPr>
          <p:spPr bwMode="auto">
            <a:xfrm>
              <a:off x="4541" y="4882"/>
              <a:ext cx="1110"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服务提供</a:t>
              </a:r>
              <a:endParaRPr lang="zh-CN" altLang="en-US">
                <a:solidFill>
                  <a:schemeClr val="accent2"/>
                </a:solidFill>
              </a:endParaRPr>
            </a:p>
          </p:txBody>
        </p:sp>
        <p:sp>
          <p:nvSpPr>
            <p:cNvPr id="96278" name="Oval 22"/>
            <p:cNvSpPr>
              <a:spLocks noChangeArrowheads="1"/>
            </p:cNvSpPr>
            <p:nvPr/>
          </p:nvSpPr>
          <p:spPr bwMode="auto">
            <a:xfrm>
              <a:off x="2005" y="5662"/>
              <a:ext cx="1912" cy="786"/>
            </a:xfrm>
            <a:prstGeom prst="ellipse">
              <a:avLst/>
            </a:prstGeom>
            <a:solidFill>
              <a:srgbClr val="FFFF00"/>
            </a:solidFill>
            <a:ln w="17463">
              <a:solidFill>
                <a:srgbClr val="000000"/>
              </a:solidFill>
              <a:round/>
              <a:headEnd/>
              <a:tailEnd/>
            </a:ln>
          </p:spPr>
          <p:txBody>
            <a:bodyPr/>
            <a:lstStyle/>
            <a:p>
              <a:endParaRPr lang="zh-CN" altLang="en-US"/>
            </a:p>
          </p:txBody>
        </p:sp>
        <p:sp>
          <p:nvSpPr>
            <p:cNvPr id="96279" name="Rectangle 23"/>
            <p:cNvSpPr>
              <a:spLocks noChangeArrowheads="1"/>
            </p:cNvSpPr>
            <p:nvPr/>
          </p:nvSpPr>
          <p:spPr bwMode="auto">
            <a:xfrm>
              <a:off x="2518" y="5965"/>
              <a:ext cx="1735" cy="359"/>
            </a:xfrm>
            <a:prstGeom prst="rect">
              <a:avLst/>
            </a:prstGeom>
            <a:noFill/>
            <a:ln w="9525">
              <a:noFill/>
              <a:miter lim="800000"/>
              <a:headEnd/>
              <a:tailEnd/>
            </a:ln>
          </p:spPr>
          <p:txBody>
            <a:bodyPr wrap="none" lIns="0" tIns="0" rIns="0" bIns="0">
              <a:spAutoFit/>
            </a:bodyPr>
            <a:lstStyle/>
            <a:p>
              <a:pPr algn="just"/>
              <a:r>
                <a:rPr lang="zh-CN" altLang="en-US">
                  <a:solidFill>
                    <a:schemeClr val="accent2"/>
                  </a:solidFill>
                  <a:latin typeface="Times New Roman" pitchFamily="18" charset="0"/>
                </a:rPr>
                <a:t>服务水平管理 </a:t>
              </a:r>
              <a:endParaRPr lang="zh-CN" altLang="en-US">
                <a:solidFill>
                  <a:schemeClr val="accent2"/>
                </a:solidFill>
              </a:endParaRPr>
            </a:p>
          </p:txBody>
        </p:sp>
        <p:sp>
          <p:nvSpPr>
            <p:cNvPr id="96280" name="Oval 24"/>
            <p:cNvSpPr>
              <a:spLocks noChangeArrowheads="1"/>
            </p:cNvSpPr>
            <p:nvPr/>
          </p:nvSpPr>
          <p:spPr bwMode="auto">
            <a:xfrm>
              <a:off x="4990" y="3783"/>
              <a:ext cx="1911" cy="787"/>
            </a:xfrm>
            <a:prstGeom prst="ellipse">
              <a:avLst/>
            </a:prstGeom>
            <a:solidFill>
              <a:srgbClr val="FFFF00"/>
            </a:solidFill>
            <a:ln w="17463">
              <a:solidFill>
                <a:srgbClr val="000000"/>
              </a:solidFill>
              <a:round/>
              <a:headEnd/>
              <a:tailEnd/>
            </a:ln>
          </p:spPr>
          <p:txBody>
            <a:bodyPr/>
            <a:lstStyle/>
            <a:p>
              <a:endParaRPr lang="zh-CN" altLang="en-US"/>
            </a:p>
          </p:txBody>
        </p:sp>
        <p:sp>
          <p:nvSpPr>
            <p:cNvPr id="96281" name="Rectangle 25"/>
            <p:cNvSpPr>
              <a:spLocks noChangeArrowheads="1"/>
            </p:cNvSpPr>
            <p:nvPr/>
          </p:nvSpPr>
          <p:spPr bwMode="auto">
            <a:xfrm>
              <a:off x="5297" y="4048"/>
              <a:ext cx="1110"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能力管理</a:t>
              </a:r>
              <a:endParaRPr lang="zh-CN" altLang="en-US">
                <a:solidFill>
                  <a:schemeClr val="accent2"/>
                </a:solidFill>
              </a:endParaRPr>
            </a:p>
          </p:txBody>
        </p:sp>
        <p:sp>
          <p:nvSpPr>
            <p:cNvPr id="96282" name="Oval 26"/>
            <p:cNvSpPr>
              <a:spLocks noChangeArrowheads="1"/>
            </p:cNvSpPr>
            <p:nvPr/>
          </p:nvSpPr>
          <p:spPr bwMode="auto">
            <a:xfrm>
              <a:off x="7105" y="4510"/>
              <a:ext cx="1912" cy="786"/>
            </a:xfrm>
            <a:prstGeom prst="ellipse">
              <a:avLst/>
            </a:prstGeom>
            <a:solidFill>
              <a:srgbClr val="FFFF00"/>
            </a:solidFill>
            <a:ln w="17463">
              <a:solidFill>
                <a:srgbClr val="000000"/>
              </a:solidFill>
              <a:round/>
              <a:headEnd/>
              <a:tailEnd/>
            </a:ln>
          </p:spPr>
          <p:txBody>
            <a:bodyPr/>
            <a:lstStyle/>
            <a:p>
              <a:endParaRPr lang="zh-CN" altLang="en-US"/>
            </a:p>
          </p:txBody>
        </p:sp>
        <p:sp>
          <p:nvSpPr>
            <p:cNvPr id="96283" name="Rectangle 27"/>
            <p:cNvSpPr>
              <a:spLocks noChangeArrowheads="1"/>
            </p:cNvSpPr>
            <p:nvPr/>
          </p:nvSpPr>
          <p:spPr bwMode="auto">
            <a:xfrm>
              <a:off x="7400" y="4637"/>
              <a:ext cx="1165" cy="359"/>
            </a:xfrm>
            <a:prstGeom prst="rect">
              <a:avLst/>
            </a:prstGeom>
            <a:noFill/>
            <a:ln w="9525">
              <a:noFill/>
              <a:miter lim="800000"/>
              <a:headEnd/>
              <a:tailEnd/>
            </a:ln>
          </p:spPr>
          <p:txBody>
            <a:bodyPr wrap="none" lIns="0" tIns="0" rIns="0" bIns="0">
              <a:spAutoFit/>
            </a:bodyPr>
            <a:lstStyle/>
            <a:p>
              <a:pPr algn="ctr"/>
              <a:r>
                <a:rPr lang="en-US" altLang="zh-CN">
                  <a:solidFill>
                    <a:schemeClr val="accent2"/>
                  </a:solidFill>
                  <a:latin typeface="Times New Roman" pitchFamily="18" charset="0"/>
                </a:rPr>
                <a:t>IT </a:t>
              </a:r>
              <a:r>
                <a:rPr lang="zh-CN" altLang="en-US">
                  <a:solidFill>
                    <a:schemeClr val="accent2"/>
                  </a:solidFill>
                  <a:latin typeface="Times New Roman" pitchFamily="18" charset="0"/>
                </a:rPr>
                <a:t>服务可</a:t>
              </a:r>
              <a:endParaRPr lang="zh-CN" altLang="en-US">
                <a:solidFill>
                  <a:schemeClr val="accent2"/>
                </a:solidFill>
              </a:endParaRPr>
            </a:p>
          </p:txBody>
        </p:sp>
        <p:sp>
          <p:nvSpPr>
            <p:cNvPr id="96284" name="Rectangle 28"/>
            <p:cNvSpPr>
              <a:spLocks noChangeArrowheads="1"/>
            </p:cNvSpPr>
            <p:nvPr/>
          </p:nvSpPr>
          <p:spPr bwMode="auto">
            <a:xfrm>
              <a:off x="7308" y="4896"/>
              <a:ext cx="1388"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持续度管理</a:t>
              </a:r>
              <a:endParaRPr lang="zh-CN" altLang="en-US">
                <a:solidFill>
                  <a:schemeClr val="accent2"/>
                </a:solidFill>
              </a:endParaRPr>
            </a:p>
          </p:txBody>
        </p:sp>
        <p:sp>
          <p:nvSpPr>
            <p:cNvPr id="96285" name="Oval 29"/>
            <p:cNvSpPr>
              <a:spLocks noChangeArrowheads="1"/>
            </p:cNvSpPr>
            <p:nvPr/>
          </p:nvSpPr>
          <p:spPr bwMode="auto">
            <a:xfrm>
              <a:off x="2530" y="4414"/>
              <a:ext cx="1911" cy="786"/>
            </a:xfrm>
            <a:prstGeom prst="ellipse">
              <a:avLst/>
            </a:prstGeom>
            <a:solidFill>
              <a:srgbClr val="FFFF00"/>
            </a:solidFill>
            <a:ln w="17463">
              <a:solidFill>
                <a:srgbClr val="000000"/>
              </a:solidFill>
              <a:round/>
              <a:headEnd/>
              <a:tailEnd/>
            </a:ln>
          </p:spPr>
          <p:txBody>
            <a:bodyPr/>
            <a:lstStyle/>
            <a:p>
              <a:endParaRPr lang="zh-CN" altLang="en-US"/>
            </a:p>
          </p:txBody>
        </p:sp>
        <p:sp>
          <p:nvSpPr>
            <p:cNvPr id="96286" name="Rectangle 30"/>
            <p:cNvSpPr>
              <a:spLocks noChangeArrowheads="1"/>
            </p:cNvSpPr>
            <p:nvPr/>
          </p:nvSpPr>
          <p:spPr bwMode="auto">
            <a:xfrm>
              <a:off x="2971" y="4656"/>
              <a:ext cx="1388"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可用性管理</a:t>
              </a:r>
              <a:endParaRPr lang="zh-CN" altLang="en-US">
                <a:solidFill>
                  <a:schemeClr val="accent2"/>
                </a:solidFill>
              </a:endParaRPr>
            </a:p>
          </p:txBody>
        </p:sp>
        <p:sp>
          <p:nvSpPr>
            <p:cNvPr id="96287" name="Oval 31"/>
            <p:cNvSpPr>
              <a:spLocks noChangeArrowheads="1"/>
            </p:cNvSpPr>
            <p:nvPr/>
          </p:nvSpPr>
          <p:spPr bwMode="auto">
            <a:xfrm>
              <a:off x="7675" y="5662"/>
              <a:ext cx="1911" cy="786"/>
            </a:xfrm>
            <a:prstGeom prst="ellipse">
              <a:avLst/>
            </a:prstGeom>
            <a:solidFill>
              <a:srgbClr val="FFFF00"/>
            </a:solidFill>
            <a:ln w="17463">
              <a:solidFill>
                <a:srgbClr val="000000"/>
              </a:solidFill>
              <a:round/>
              <a:headEnd/>
              <a:tailEnd/>
            </a:ln>
          </p:spPr>
          <p:txBody>
            <a:bodyPr/>
            <a:lstStyle/>
            <a:p>
              <a:endParaRPr lang="zh-CN" altLang="en-US"/>
            </a:p>
          </p:txBody>
        </p:sp>
        <p:sp>
          <p:nvSpPr>
            <p:cNvPr id="96288" name="Rectangle 32"/>
            <p:cNvSpPr>
              <a:spLocks noChangeArrowheads="1"/>
            </p:cNvSpPr>
            <p:nvPr/>
          </p:nvSpPr>
          <p:spPr bwMode="auto">
            <a:xfrm>
              <a:off x="8200" y="5973"/>
              <a:ext cx="1119" cy="359"/>
            </a:xfrm>
            <a:prstGeom prst="rect">
              <a:avLst/>
            </a:prstGeom>
            <a:noFill/>
            <a:ln w="9525">
              <a:noFill/>
              <a:miter lim="800000"/>
              <a:headEnd/>
              <a:tailEnd/>
            </a:ln>
          </p:spPr>
          <p:txBody>
            <a:bodyPr wrap="none" lIns="0" tIns="0" rIns="0" bIns="0">
              <a:spAutoFit/>
            </a:bodyPr>
            <a:lstStyle/>
            <a:p>
              <a:pPr algn="just"/>
              <a:r>
                <a:rPr lang="zh-CN" altLang="en-US" b="1">
                  <a:solidFill>
                    <a:schemeClr val="accent2"/>
                  </a:solidFill>
                  <a:latin typeface="Times New Roman" pitchFamily="18" charset="0"/>
                </a:rPr>
                <a:t>财务管理</a:t>
              </a:r>
              <a:endParaRPr lang="zh-CN" altLang="en-US">
                <a:solidFill>
                  <a:schemeClr val="accent2"/>
                </a:solidFill>
              </a:endParaRPr>
            </a:p>
          </p:txBody>
        </p:sp>
        <p:sp>
          <p:nvSpPr>
            <p:cNvPr id="96289" name="Oval 33"/>
            <p:cNvSpPr>
              <a:spLocks noChangeArrowheads="1"/>
            </p:cNvSpPr>
            <p:nvPr/>
          </p:nvSpPr>
          <p:spPr bwMode="auto">
            <a:xfrm>
              <a:off x="2155" y="7162"/>
              <a:ext cx="1912" cy="786"/>
            </a:xfrm>
            <a:prstGeom prst="ellipse">
              <a:avLst/>
            </a:prstGeom>
            <a:solidFill>
              <a:srgbClr val="DDDDDD"/>
            </a:solidFill>
            <a:ln w="17463">
              <a:solidFill>
                <a:srgbClr val="000000"/>
              </a:solidFill>
              <a:round/>
              <a:headEnd/>
              <a:tailEnd/>
            </a:ln>
          </p:spPr>
          <p:txBody>
            <a:bodyPr/>
            <a:lstStyle/>
            <a:p>
              <a:endParaRPr lang="zh-CN" altLang="en-US"/>
            </a:p>
          </p:txBody>
        </p:sp>
        <p:sp>
          <p:nvSpPr>
            <p:cNvPr id="96290" name="Rectangle 34"/>
            <p:cNvSpPr>
              <a:spLocks noChangeArrowheads="1"/>
            </p:cNvSpPr>
            <p:nvPr/>
          </p:nvSpPr>
          <p:spPr bwMode="auto">
            <a:xfrm>
              <a:off x="2746" y="7374"/>
              <a:ext cx="1110" cy="359"/>
            </a:xfrm>
            <a:prstGeom prst="rect">
              <a:avLst/>
            </a:prstGeom>
            <a:noFill/>
            <a:ln w="9525">
              <a:noFill/>
              <a:miter lim="800000"/>
              <a:headEnd/>
              <a:tailEnd/>
            </a:ln>
          </p:spPr>
          <p:txBody>
            <a:bodyPr wrap="none" lIns="0" tIns="0" rIns="0" bIns="0">
              <a:spAutoFit/>
            </a:bodyPr>
            <a:lstStyle/>
            <a:p>
              <a:pPr algn="just"/>
              <a:r>
                <a:rPr lang="zh-CN" altLang="en-US">
                  <a:solidFill>
                    <a:schemeClr val="accent2"/>
                  </a:solidFill>
                  <a:latin typeface="Times New Roman" pitchFamily="18" charset="0"/>
                </a:rPr>
                <a:t>发布管理</a:t>
              </a:r>
              <a:endParaRPr lang="zh-CN" altLang="en-US">
                <a:solidFill>
                  <a:schemeClr val="accent2"/>
                </a:solidFill>
              </a:endParaRPr>
            </a:p>
          </p:txBody>
        </p:sp>
        <p:sp>
          <p:nvSpPr>
            <p:cNvPr id="96291" name="Oval 35"/>
            <p:cNvSpPr>
              <a:spLocks noChangeArrowheads="1"/>
            </p:cNvSpPr>
            <p:nvPr/>
          </p:nvSpPr>
          <p:spPr bwMode="auto">
            <a:xfrm>
              <a:off x="7780" y="7141"/>
              <a:ext cx="1911" cy="786"/>
            </a:xfrm>
            <a:prstGeom prst="ellipse">
              <a:avLst/>
            </a:prstGeom>
            <a:solidFill>
              <a:srgbClr val="DDDDDD"/>
            </a:solidFill>
            <a:ln w="17463">
              <a:solidFill>
                <a:srgbClr val="000000"/>
              </a:solidFill>
              <a:round/>
              <a:headEnd/>
              <a:tailEnd/>
            </a:ln>
          </p:spPr>
          <p:txBody>
            <a:bodyPr/>
            <a:lstStyle/>
            <a:p>
              <a:endParaRPr lang="zh-CN" altLang="en-US"/>
            </a:p>
          </p:txBody>
        </p:sp>
        <p:sp>
          <p:nvSpPr>
            <p:cNvPr id="96292" name="Rectangle 36"/>
            <p:cNvSpPr>
              <a:spLocks noChangeArrowheads="1"/>
            </p:cNvSpPr>
            <p:nvPr/>
          </p:nvSpPr>
          <p:spPr bwMode="auto">
            <a:xfrm>
              <a:off x="7796" y="7378"/>
              <a:ext cx="1110"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配置管理</a:t>
              </a:r>
              <a:endParaRPr lang="zh-CN" altLang="en-US">
                <a:solidFill>
                  <a:schemeClr val="accent2"/>
                </a:solidFill>
              </a:endParaRPr>
            </a:p>
          </p:txBody>
        </p:sp>
        <p:sp>
          <p:nvSpPr>
            <p:cNvPr id="96293" name="Oval 37"/>
            <p:cNvSpPr>
              <a:spLocks noChangeArrowheads="1"/>
            </p:cNvSpPr>
            <p:nvPr/>
          </p:nvSpPr>
          <p:spPr bwMode="auto">
            <a:xfrm>
              <a:off x="7150" y="8314"/>
              <a:ext cx="1912" cy="786"/>
            </a:xfrm>
            <a:prstGeom prst="ellipse">
              <a:avLst/>
            </a:prstGeom>
            <a:solidFill>
              <a:srgbClr val="DDDDDD"/>
            </a:solidFill>
            <a:ln w="17463">
              <a:solidFill>
                <a:srgbClr val="000000"/>
              </a:solidFill>
              <a:round/>
              <a:headEnd/>
              <a:tailEnd/>
            </a:ln>
          </p:spPr>
          <p:txBody>
            <a:bodyPr/>
            <a:lstStyle/>
            <a:p>
              <a:endParaRPr lang="zh-CN" altLang="en-US"/>
            </a:p>
          </p:txBody>
        </p:sp>
        <p:sp>
          <p:nvSpPr>
            <p:cNvPr id="96294" name="Rectangle 38"/>
            <p:cNvSpPr>
              <a:spLocks noChangeArrowheads="1"/>
            </p:cNvSpPr>
            <p:nvPr/>
          </p:nvSpPr>
          <p:spPr bwMode="auto">
            <a:xfrm>
              <a:off x="7454" y="8580"/>
              <a:ext cx="1111"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事故管理</a:t>
              </a:r>
              <a:endParaRPr lang="zh-CN" altLang="en-US">
                <a:solidFill>
                  <a:schemeClr val="accent2"/>
                </a:solidFill>
              </a:endParaRPr>
            </a:p>
          </p:txBody>
        </p:sp>
        <p:sp>
          <p:nvSpPr>
            <p:cNvPr id="96295" name="Oval 39"/>
            <p:cNvSpPr>
              <a:spLocks noChangeArrowheads="1"/>
            </p:cNvSpPr>
            <p:nvPr/>
          </p:nvSpPr>
          <p:spPr bwMode="auto">
            <a:xfrm>
              <a:off x="2650" y="8350"/>
              <a:ext cx="1911" cy="786"/>
            </a:xfrm>
            <a:prstGeom prst="ellipse">
              <a:avLst/>
            </a:prstGeom>
            <a:solidFill>
              <a:srgbClr val="DDDDDD"/>
            </a:solidFill>
            <a:ln w="17463">
              <a:solidFill>
                <a:srgbClr val="000000"/>
              </a:solidFill>
              <a:round/>
              <a:headEnd/>
              <a:tailEnd/>
            </a:ln>
          </p:spPr>
          <p:txBody>
            <a:bodyPr/>
            <a:lstStyle/>
            <a:p>
              <a:endParaRPr lang="zh-CN" altLang="en-US"/>
            </a:p>
          </p:txBody>
        </p:sp>
        <p:sp>
          <p:nvSpPr>
            <p:cNvPr id="96296" name="Rectangle 40"/>
            <p:cNvSpPr>
              <a:spLocks noChangeArrowheads="1"/>
            </p:cNvSpPr>
            <p:nvPr/>
          </p:nvSpPr>
          <p:spPr bwMode="auto">
            <a:xfrm>
              <a:off x="3085" y="8580"/>
              <a:ext cx="1111"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变更管理</a:t>
              </a:r>
              <a:endParaRPr lang="zh-CN" altLang="en-US">
                <a:solidFill>
                  <a:schemeClr val="accent2"/>
                </a:solidFill>
              </a:endParaRPr>
            </a:p>
          </p:txBody>
        </p:sp>
        <p:sp>
          <p:nvSpPr>
            <p:cNvPr id="96297" name="Oval 41"/>
            <p:cNvSpPr>
              <a:spLocks noChangeArrowheads="1"/>
            </p:cNvSpPr>
            <p:nvPr/>
          </p:nvSpPr>
          <p:spPr bwMode="auto">
            <a:xfrm>
              <a:off x="4930" y="9243"/>
              <a:ext cx="1911" cy="787"/>
            </a:xfrm>
            <a:prstGeom prst="ellipse">
              <a:avLst/>
            </a:prstGeom>
            <a:solidFill>
              <a:srgbClr val="DDDDDD"/>
            </a:solidFill>
            <a:ln w="17463">
              <a:solidFill>
                <a:srgbClr val="000000"/>
              </a:solidFill>
              <a:round/>
              <a:headEnd/>
              <a:tailEnd/>
            </a:ln>
          </p:spPr>
          <p:txBody>
            <a:bodyPr/>
            <a:lstStyle/>
            <a:p>
              <a:endParaRPr lang="zh-CN" altLang="en-US"/>
            </a:p>
          </p:txBody>
        </p:sp>
        <p:sp>
          <p:nvSpPr>
            <p:cNvPr id="96298" name="Rectangle 42"/>
            <p:cNvSpPr>
              <a:spLocks noChangeArrowheads="1"/>
            </p:cNvSpPr>
            <p:nvPr/>
          </p:nvSpPr>
          <p:spPr bwMode="auto">
            <a:xfrm>
              <a:off x="5250" y="9385"/>
              <a:ext cx="1111"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问题管理</a:t>
              </a:r>
              <a:endParaRPr lang="zh-CN" altLang="en-US">
                <a:solidFill>
                  <a:schemeClr val="accent2"/>
                </a:solidFill>
              </a:endParaRPr>
            </a:p>
          </p:txBody>
        </p:sp>
        <p:sp>
          <p:nvSpPr>
            <p:cNvPr id="96299" name="Oval 43"/>
            <p:cNvSpPr>
              <a:spLocks noChangeArrowheads="1"/>
            </p:cNvSpPr>
            <p:nvPr/>
          </p:nvSpPr>
          <p:spPr bwMode="auto">
            <a:xfrm>
              <a:off x="4394" y="5601"/>
              <a:ext cx="2788" cy="2598"/>
            </a:xfrm>
            <a:prstGeom prst="ellipse">
              <a:avLst/>
            </a:prstGeom>
            <a:solidFill>
              <a:srgbClr val="99CCFF"/>
            </a:solidFill>
            <a:ln w="17463">
              <a:solidFill>
                <a:srgbClr val="000000"/>
              </a:solidFill>
              <a:round/>
              <a:headEnd/>
              <a:tailEnd/>
            </a:ln>
          </p:spPr>
          <p:txBody>
            <a:bodyPr/>
            <a:lstStyle/>
            <a:p>
              <a:endParaRPr lang="zh-CN" altLang="en-US"/>
            </a:p>
          </p:txBody>
        </p:sp>
        <p:sp>
          <p:nvSpPr>
            <p:cNvPr id="96300" name="Rectangle 44"/>
            <p:cNvSpPr>
              <a:spLocks noChangeArrowheads="1"/>
            </p:cNvSpPr>
            <p:nvPr/>
          </p:nvSpPr>
          <p:spPr bwMode="auto">
            <a:xfrm>
              <a:off x="852" y="8207"/>
              <a:ext cx="2962" cy="1331"/>
            </a:xfrm>
            <a:prstGeom prst="rect">
              <a:avLst/>
            </a:prstGeom>
            <a:noFill/>
            <a:ln w="9525">
              <a:noFill/>
              <a:miter lim="800000"/>
              <a:headEnd/>
              <a:tailEnd/>
            </a:ln>
          </p:spPr>
          <p:txBody>
            <a:bodyPr/>
            <a:lstStyle/>
            <a:p>
              <a:endParaRPr lang="zh-CN" altLang="en-US"/>
            </a:p>
          </p:txBody>
        </p:sp>
        <p:sp>
          <p:nvSpPr>
            <p:cNvPr id="96301" name="Rectangle 45"/>
            <p:cNvSpPr>
              <a:spLocks noChangeArrowheads="1"/>
            </p:cNvSpPr>
            <p:nvPr/>
          </p:nvSpPr>
          <p:spPr bwMode="auto">
            <a:xfrm>
              <a:off x="4809" y="6662"/>
              <a:ext cx="2206" cy="359"/>
            </a:xfrm>
            <a:prstGeom prst="rect">
              <a:avLst/>
            </a:prstGeom>
            <a:noFill/>
            <a:ln w="9525">
              <a:noFill/>
              <a:miter lim="800000"/>
              <a:headEnd/>
              <a:tailEnd/>
            </a:ln>
          </p:spPr>
          <p:txBody>
            <a:bodyPr wrap="none" lIns="0" tIns="0" rIns="0" bIns="0">
              <a:spAutoFit/>
            </a:bodyPr>
            <a:lstStyle/>
            <a:p>
              <a:pPr algn="ctr"/>
              <a:r>
                <a:rPr lang="en-US" altLang="zh-CN">
                  <a:solidFill>
                    <a:schemeClr val="accent2"/>
                  </a:solidFill>
                  <a:latin typeface="Times New Roman" pitchFamily="18" charset="0"/>
                </a:rPr>
                <a:t>IT</a:t>
              </a:r>
              <a:r>
                <a:rPr lang="zh-CN" altLang="en-US">
                  <a:solidFill>
                    <a:schemeClr val="accent2"/>
                  </a:solidFill>
                  <a:latin typeface="Times New Roman" pitchFamily="18" charset="0"/>
                </a:rPr>
                <a:t>基础设施及人员</a:t>
              </a:r>
              <a:endParaRPr lang="zh-CN" altLang="en-US">
                <a:solidFill>
                  <a:schemeClr val="accent2"/>
                </a:solidFill>
              </a:endParaRPr>
            </a:p>
          </p:txBody>
        </p:sp>
        <p:sp>
          <p:nvSpPr>
            <p:cNvPr id="96302" name="Rectangle 46"/>
            <p:cNvSpPr>
              <a:spLocks noChangeArrowheads="1"/>
            </p:cNvSpPr>
            <p:nvPr/>
          </p:nvSpPr>
          <p:spPr bwMode="auto">
            <a:xfrm>
              <a:off x="534" y="3780"/>
              <a:ext cx="3594" cy="359"/>
            </a:xfrm>
            <a:prstGeom prst="rect">
              <a:avLst/>
            </a:prstGeom>
            <a:noFill/>
            <a:ln w="9525">
              <a:noFill/>
              <a:miter lim="800000"/>
              <a:headEnd/>
              <a:tailEnd/>
            </a:ln>
          </p:spPr>
          <p:txBody>
            <a:bodyPr wrap="none" lIns="0" tIns="0" rIns="0" bIns="0">
              <a:spAutoFit/>
            </a:bodyPr>
            <a:lstStyle/>
            <a:p>
              <a:pPr algn="ctr"/>
              <a:r>
                <a:rPr lang="zh-CN" altLang="en-US">
                  <a:solidFill>
                    <a:schemeClr val="accent2"/>
                  </a:solidFill>
                  <a:latin typeface="Times New Roman" pitchFamily="18" charset="0"/>
                </a:rPr>
                <a:t>提供高质量、低成本的</a:t>
              </a:r>
              <a:r>
                <a:rPr lang="en-US" altLang="zh-CN">
                  <a:solidFill>
                    <a:schemeClr val="accent2"/>
                  </a:solidFill>
                  <a:latin typeface="Times New Roman" pitchFamily="18" charset="0"/>
                </a:rPr>
                <a:t>IT</a:t>
              </a:r>
              <a:r>
                <a:rPr lang="zh-CN" altLang="en-US">
                  <a:solidFill>
                    <a:schemeClr val="accent2"/>
                  </a:solidFill>
                  <a:latin typeface="Times New Roman" pitchFamily="18" charset="0"/>
                </a:rPr>
                <a:t>服务</a:t>
              </a:r>
              <a:endParaRPr lang="zh-CN" altLang="en-US">
                <a:solidFill>
                  <a:schemeClr val="accent2"/>
                </a:solidFill>
              </a:endParaRPr>
            </a:p>
          </p:txBody>
        </p:sp>
        <p:sp>
          <p:nvSpPr>
            <p:cNvPr id="96303" name="Rectangle 47"/>
            <p:cNvSpPr>
              <a:spLocks noChangeArrowheads="1"/>
            </p:cNvSpPr>
            <p:nvPr/>
          </p:nvSpPr>
          <p:spPr bwMode="auto">
            <a:xfrm>
              <a:off x="688" y="9395"/>
              <a:ext cx="3317" cy="359"/>
            </a:xfrm>
            <a:prstGeom prst="rect">
              <a:avLst/>
            </a:prstGeom>
            <a:noFill/>
            <a:ln w="9525">
              <a:noFill/>
              <a:miter lim="800000"/>
              <a:headEnd/>
              <a:tailEnd/>
            </a:ln>
          </p:spPr>
          <p:txBody>
            <a:bodyPr wrap="none" lIns="0" tIns="0" rIns="0" bIns="0">
              <a:spAutoFit/>
            </a:bodyPr>
            <a:lstStyle/>
            <a:p>
              <a:pPr algn="ctr"/>
              <a:r>
                <a:rPr lang="zh-CN" altLang="en-US">
                  <a:solidFill>
                    <a:schemeClr val="accent1"/>
                  </a:solidFill>
                  <a:latin typeface="Times New Roman" pitchFamily="18" charset="0"/>
                </a:rPr>
                <a:t>确保</a:t>
              </a:r>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服务的稳定与灵活性</a:t>
              </a:r>
            </a:p>
          </p:txBody>
        </p:sp>
      </p:grpSp>
      <p:sp>
        <p:nvSpPr>
          <p:cNvPr id="96304" name="Rectangle 48"/>
          <p:cNvSpPr>
            <a:spLocks noChangeArrowheads="1"/>
          </p:cNvSpPr>
          <p:nvPr/>
        </p:nvSpPr>
        <p:spPr bwMode="auto">
          <a:xfrm>
            <a:off x="2627313" y="6237288"/>
            <a:ext cx="4108450" cy="366712"/>
          </a:xfrm>
          <a:prstGeom prst="rect">
            <a:avLst/>
          </a:prstGeom>
          <a:noFill/>
          <a:ln w="9525">
            <a:noFill/>
            <a:miter lim="800000"/>
            <a:headEnd/>
            <a:tailEnd/>
          </a:ln>
          <a:effectLst/>
        </p:spPr>
        <p:txBody>
          <a:bodyPr wrap="none" anchor="ctr">
            <a:spAutoFit/>
          </a:bodyPr>
          <a:lstStyle/>
          <a:p>
            <a:r>
              <a:rPr lang="en-US" altLang="zh-CN"/>
              <a:t>IT</a:t>
            </a:r>
            <a:r>
              <a:rPr lang="zh-CN" altLang="en-US"/>
              <a:t>服务支持与提供管理核心流程示意图 </a:t>
            </a: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zh-CN" altLang="en-US" sz="4000"/>
              <a:t>设计、规划并实施</a:t>
            </a:r>
            <a:r>
              <a:rPr lang="en-US" altLang="zh-CN" sz="4000"/>
              <a:t>IT</a:t>
            </a:r>
            <a:r>
              <a:rPr lang="zh-CN" altLang="en-US" sz="4000"/>
              <a:t>服务管理的“路线图” </a:t>
            </a:r>
          </a:p>
        </p:txBody>
      </p:sp>
      <p:sp>
        <p:nvSpPr>
          <p:cNvPr id="104451" name="Rectangle 3"/>
          <p:cNvSpPr>
            <a:spLocks noGrp="1" noChangeArrowheads="1"/>
          </p:cNvSpPr>
          <p:nvPr>
            <p:ph type="body" idx="1"/>
          </p:nvPr>
        </p:nvSpPr>
        <p:spPr/>
        <p:txBody>
          <a:bodyPr/>
          <a:lstStyle/>
          <a:p>
            <a:r>
              <a:rPr lang="zh-CN" altLang="en-US" b="1"/>
              <a:t>第一阶段路线图：实施服务支持流程的基本“路线图”</a:t>
            </a:r>
            <a:r>
              <a:rPr lang="zh-CN" altLang="en-US"/>
              <a:t> </a:t>
            </a:r>
            <a:endParaRPr lang="zh-CN" altLang="en-US" b="1"/>
          </a:p>
          <a:p>
            <a:r>
              <a:rPr lang="zh-CN" altLang="en-US" b="1"/>
              <a:t>第二阶段路线图：实施服务提供流程的基本“路线图”</a:t>
            </a: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sz="4000" b="1"/>
              <a:t>第一阶段路线图：实施服务支持流程的基本“路线图”</a:t>
            </a:r>
            <a:endParaRPr lang="en-US" altLang="zh-CN" sz="4000" b="1"/>
          </a:p>
        </p:txBody>
      </p:sp>
      <p:grpSp>
        <p:nvGrpSpPr>
          <p:cNvPr id="2" name="Group 84"/>
          <p:cNvGrpSpPr>
            <a:grpSpLocks/>
          </p:cNvGrpSpPr>
          <p:nvPr/>
        </p:nvGrpSpPr>
        <p:grpSpPr bwMode="auto">
          <a:xfrm>
            <a:off x="755650" y="1700213"/>
            <a:ext cx="7488238" cy="4752975"/>
            <a:chOff x="2112" y="9396"/>
            <a:chExt cx="8190" cy="5274"/>
          </a:xfrm>
        </p:grpSpPr>
        <p:sp>
          <p:nvSpPr>
            <p:cNvPr id="96341" name="Rectangle 85"/>
            <p:cNvSpPr>
              <a:spLocks noChangeArrowheads="1"/>
            </p:cNvSpPr>
            <p:nvPr/>
          </p:nvSpPr>
          <p:spPr bwMode="auto">
            <a:xfrm>
              <a:off x="2112" y="9708"/>
              <a:ext cx="7980" cy="468"/>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第一阶段：实施服务支持流程的基本“路线图”                        </a:t>
              </a:r>
              <a:endParaRPr lang="zh-CN" altLang="en-US" sz="1400">
                <a:solidFill>
                  <a:schemeClr val="accent1"/>
                </a:solidFill>
              </a:endParaRPr>
            </a:p>
          </p:txBody>
        </p:sp>
        <p:sp>
          <p:nvSpPr>
            <p:cNvPr id="96342" name="Line 86"/>
            <p:cNvSpPr>
              <a:spLocks noChangeShapeType="1"/>
            </p:cNvSpPr>
            <p:nvPr/>
          </p:nvSpPr>
          <p:spPr bwMode="auto">
            <a:xfrm>
              <a:off x="2322" y="14076"/>
              <a:ext cx="7980" cy="0"/>
            </a:xfrm>
            <a:prstGeom prst="line">
              <a:avLst/>
            </a:prstGeom>
            <a:noFill/>
            <a:ln w="9525">
              <a:solidFill>
                <a:srgbClr val="FFFF00"/>
              </a:solidFill>
              <a:round/>
              <a:headEnd/>
              <a:tailEnd type="triangle" w="med" len="med"/>
            </a:ln>
            <a:effectLst/>
          </p:spPr>
          <p:txBody>
            <a:bodyPr/>
            <a:lstStyle/>
            <a:p>
              <a:endParaRPr lang="zh-CN" altLang="en-US"/>
            </a:p>
          </p:txBody>
        </p:sp>
        <p:sp>
          <p:nvSpPr>
            <p:cNvPr id="96343" name="Rectangle 87"/>
            <p:cNvSpPr>
              <a:spLocks noChangeArrowheads="1"/>
            </p:cNvSpPr>
            <p:nvPr/>
          </p:nvSpPr>
          <p:spPr bwMode="auto">
            <a:xfrm>
              <a:off x="2112" y="10176"/>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发布</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6344" name="Rectangle 88"/>
            <p:cNvSpPr>
              <a:spLocks noChangeArrowheads="1"/>
            </p:cNvSpPr>
            <p:nvPr/>
          </p:nvSpPr>
          <p:spPr bwMode="auto">
            <a:xfrm>
              <a:off x="3582" y="10176"/>
              <a:ext cx="6510" cy="780"/>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发布        建立最终           建立发布</a:t>
              </a:r>
            </a:p>
            <a:p>
              <a:pPr algn="just"/>
              <a:r>
                <a:rPr lang="zh-CN" altLang="en-US" sz="1400">
                  <a:solidFill>
                    <a:schemeClr val="accent1"/>
                  </a:solidFill>
                  <a:latin typeface="Times New Roman" pitchFamily="18" charset="0"/>
                </a:rPr>
                <a:t>测试       软件库</a:t>
              </a:r>
              <a:r>
                <a:rPr lang="en-US" altLang="zh-CN" sz="1400">
                  <a:solidFill>
                    <a:schemeClr val="accent1"/>
                  </a:solidFill>
                  <a:latin typeface="Times New Roman" pitchFamily="18" charset="0"/>
                </a:rPr>
                <a:t>DSL          </a:t>
              </a:r>
              <a:r>
                <a:rPr lang="zh-CN" altLang="en-US" sz="1400">
                  <a:solidFill>
                    <a:schemeClr val="accent1"/>
                  </a:solidFill>
                  <a:latin typeface="Times New Roman" pitchFamily="18" charset="0"/>
                </a:rPr>
                <a:t>管理流程</a:t>
              </a:r>
              <a:endParaRPr lang="zh-CN" altLang="en-US" sz="1400">
                <a:solidFill>
                  <a:schemeClr val="accent1"/>
                </a:solidFill>
              </a:endParaRPr>
            </a:p>
          </p:txBody>
        </p:sp>
        <p:sp>
          <p:nvSpPr>
            <p:cNvPr id="96345" name="Rectangle 89"/>
            <p:cNvSpPr>
              <a:spLocks noChangeArrowheads="1"/>
            </p:cNvSpPr>
            <p:nvPr/>
          </p:nvSpPr>
          <p:spPr bwMode="auto">
            <a:xfrm>
              <a:off x="2112" y="10956"/>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变更</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6346" name="Rectangle 90"/>
            <p:cNvSpPr>
              <a:spLocks noChangeArrowheads="1"/>
            </p:cNvSpPr>
            <p:nvPr/>
          </p:nvSpPr>
          <p:spPr bwMode="auto">
            <a:xfrm>
              <a:off x="2112" y="11736"/>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配置</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6347" name="Rectangle 91"/>
            <p:cNvSpPr>
              <a:spLocks noChangeArrowheads="1"/>
            </p:cNvSpPr>
            <p:nvPr/>
          </p:nvSpPr>
          <p:spPr bwMode="auto">
            <a:xfrm>
              <a:off x="2112" y="12516"/>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问题</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6348" name="Rectangle 92"/>
            <p:cNvSpPr>
              <a:spLocks noChangeArrowheads="1"/>
            </p:cNvSpPr>
            <p:nvPr/>
          </p:nvSpPr>
          <p:spPr bwMode="auto">
            <a:xfrm>
              <a:off x="2112" y="13296"/>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服务台</a:t>
              </a:r>
              <a:r>
                <a:rPr lang="en-US" altLang="zh-CN" sz="1400">
                  <a:solidFill>
                    <a:schemeClr val="accent1"/>
                  </a:solidFill>
                  <a:latin typeface="Times New Roman" pitchFamily="18" charset="0"/>
                </a:rPr>
                <a:t>/</a:t>
              </a:r>
            </a:p>
            <a:p>
              <a:pPr algn="ctr"/>
              <a:r>
                <a:rPr lang="zh-CN" altLang="en-US" sz="1400">
                  <a:solidFill>
                    <a:schemeClr val="accent1"/>
                  </a:solidFill>
                  <a:latin typeface="Times New Roman" pitchFamily="18" charset="0"/>
                </a:rPr>
                <a:t>事故管理</a:t>
              </a:r>
              <a:endParaRPr lang="zh-CN" altLang="en-US" sz="1400">
                <a:solidFill>
                  <a:schemeClr val="accent1"/>
                </a:solidFill>
              </a:endParaRPr>
            </a:p>
          </p:txBody>
        </p:sp>
        <p:sp>
          <p:nvSpPr>
            <p:cNvPr id="96349" name="Rectangle 93"/>
            <p:cNvSpPr>
              <a:spLocks noChangeArrowheads="1"/>
            </p:cNvSpPr>
            <p:nvPr/>
          </p:nvSpPr>
          <p:spPr bwMode="auto">
            <a:xfrm>
              <a:off x="3582" y="10956"/>
              <a:ext cx="6510" cy="780"/>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计划与实施</a:t>
              </a:r>
            </a:p>
            <a:p>
              <a:pPr algn="just"/>
              <a:r>
                <a:rPr lang="zh-CN" altLang="en-US" sz="1400">
                  <a:solidFill>
                    <a:schemeClr val="accent1"/>
                  </a:solidFill>
                  <a:latin typeface="Times New Roman" pitchFamily="18" charset="0"/>
                </a:rPr>
                <a:t>变更管理流程</a:t>
              </a:r>
              <a:endParaRPr lang="zh-CN" altLang="en-US" sz="1400">
                <a:solidFill>
                  <a:schemeClr val="accent1"/>
                </a:solidFill>
              </a:endParaRPr>
            </a:p>
          </p:txBody>
        </p:sp>
        <p:sp>
          <p:nvSpPr>
            <p:cNvPr id="96350" name="Rectangle 94"/>
            <p:cNvSpPr>
              <a:spLocks noChangeArrowheads="1"/>
            </p:cNvSpPr>
            <p:nvPr/>
          </p:nvSpPr>
          <p:spPr bwMode="auto">
            <a:xfrm>
              <a:off x="3582" y="11736"/>
              <a:ext cx="6510" cy="780"/>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收集基础                          计划并建立配置</a:t>
              </a:r>
            </a:p>
            <a:p>
              <a:pPr algn="just"/>
              <a:r>
                <a:rPr lang="zh-CN" altLang="en-US" sz="1400">
                  <a:solidFill>
                    <a:schemeClr val="accent1"/>
                  </a:solidFill>
                  <a:latin typeface="Times New Roman" pitchFamily="18" charset="0"/>
                </a:rPr>
                <a:t>配置数据                         管理数据库</a:t>
              </a:r>
              <a:r>
                <a:rPr lang="en-US" altLang="zh-CN" sz="1400">
                  <a:solidFill>
                    <a:schemeClr val="accent1"/>
                  </a:solidFill>
                  <a:latin typeface="Times New Roman" pitchFamily="18" charset="0"/>
                </a:rPr>
                <a:t>CMDB</a:t>
              </a:r>
              <a:endParaRPr lang="en-US" altLang="zh-CN" sz="1400">
                <a:solidFill>
                  <a:schemeClr val="accent1"/>
                </a:solidFill>
              </a:endParaRPr>
            </a:p>
          </p:txBody>
        </p:sp>
        <p:sp>
          <p:nvSpPr>
            <p:cNvPr id="96351" name="Rectangle 95"/>
            <p:cNvSpPr>
              <a:spLocks noChangeArrowheads="1"/>
            </p:cNvSpPr>
            <p:nvPr/>
          </p:nvSpPr>
          <p:spPr bwMode="auto">
            <a:xfrm>
              <a:off x="3582" y="12516"/>
              <a:ext cx="6510" cy="780"/>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                              建立问题</a:t>
              </a:r>
              <a:r>
                <a:rPr lang="en-US" altLang="zh-CN" sz="1400">
                  <a:solidFill>
                    <a:schemeClr val="accent1"/>
                  </a:solidFill>
                  <a:latin typeface="Times New Roman" pitchFamily="18" charset="0"/>
                </a:rPr>
                <a:t>/       </a:t>
              </a:r>
              <a:r>
                <a:rPr lang="zh-CN" altLang="en-US" sz="1400">
                  <a:solidFill>
                    <a:schemeClr val="accent1"/>
                  </a:solidFill>
                  <a:latin typeface="Times New Roman" pitchFamily="18" charset="0"/>
                </a:rPr>
                <a:t>建立预防</a:t>
              </a:r>
            </a:p>
            <a:p>
              <a:pPr algn="just"/>
              <a:r>
                <a:rPr lang="zh-CN" altLang="en-US" sz="1400">
                  <a:solidFill>
                    <a:schemeClr val="accent1"/>
                  </a:solidFill>
                  <a:latin typeface="Times New Roman" pitchFamily="18" charset="0"/>
                </a:rPr>
                <a:t>错误控制流程   问题管理行动</a:t>
              </a:r>
              <a:endParaRPr lang="zh-CN" altLang="en-US" sz="1400">
                <a:solidFill>
                  <a:schemeClr val="accent1"/>
                </a:solidFill>
              </a:endParaRPr>
            </a:p>
          </p:txBody>
        </p:sp>
        <p:sp>
          <p:nvSpPr>
            <p:cNvPr id="96352" name="Rectangle 96"/>
            <p:cNvSpPr>
              <a:spLocks noChangeArrowheads="1"/>
            </p:cNvSpPr>
            <p:nvPr/>
          </p:nvSpPr>
          <p:spPr bwMode="auto">
            <a:xfrm>
              <a:off x="3582" y="13296"/>
              <a:ext cx="6510" cy="780"/>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更新</a:t>
              </a:r>
              <a:r>
                <a:rPr lang="en-US" altLang="zh-CN" sz="1400">
                  <a:solidFill>
                    <a:schemeClr val="accent1"/>
                  </a:solidFill>
                  <a:latin typeface="Times New Roman" pitchFamily="18" charset="0"/>
                </a:rPr>
                <a:t>/</a:t>
              </a:r>
              <a:r>
                <a:rPr lang="zh-CN" altLang="en-US" sz="1400">
                  <a:solidFill>
                    <a:schemeClr val="accent1"/>
                  </a:solidFill>
                  <a:latin typeface="Times New Roman" pitchFamily="18" charset="0"/>
                </a:rPr>
                <a:t>实施         建立事件</a:t>
              </a:r>
            </a:p>
            <a:p>
              <a:pPr algn="just"/>
              <a:r>
                <a:rPr lang="zh-CN" altLang="en-US" sz="1400">
                  <a:solidFill>
                    <a:schemeClr val="accent1"/>
                  </a:solidFill>
                  <a:latin typeface="Times New Roman" pitchFamily="18" charset="0"/>
                </a:rPr>
                <a:t>服务台           管理流程</a:t>
              </a:r>
              <a:endParaRPr lang="zh-CN" altLang="en-US" sz="1400">
                <a:solidFill>
                  <a:schemeClr val="accent1"/>
                </a:solidFill>
              </a:endParaRPr>
            </a:p>
          </p:txBody>
        </p:sp>
        <p:sp>
          <p:nvSpPr>
            <p:cNvPr id="96353" name="Line 97"/>
            <p:cNvSpPr>
              <a:spLocks noChangeShapeType="1"/>
            </p:cNvSpPr>
            <p:nvPr/>
          </p:nvSpPr>
          <p:spPr bwMode="auto">
            <a:xfrm>
              <a:off x="4527" y="12114"/>
              <a:ext cx="2730" cy="0"/>
            </a:xfrm>
            <a:prstGeom prst="line">
              <a:avLst/>
            </a:prstGeom>
            <a:noFill/>
            <a:ln w="9525">
              <a:solidFill>
                <a:srgbClr val="FFFF00"/>
              </a:solidFill>
              <a:round/>
              <a:headEnd/>
              <a:tailEnd type="triangle" w="med" len="med"/>
            </a:ln>
            <a:effectLst/>
          </p:spPr>
          <p:txBody>
            <a:bodyPr/>
            <a:lstStyle/>
            <a:p>
              <a:endParaRPr lang="zh-CN" altLang="en-US"/>
            </a:p>
          </p:txBody>
        </p:sp>
        <p:sp>
          <p:nvSpPr>
            <p:cNvPr id="96354" name="Line 98"/>
            <p:cNvSpPr>
              <a:spLocks noChangeShapeType="1"/>
            </p:cNvSpPr>
            <p:nvPr/>
          </p:nvSpPr>
          <p:spPr bwMode="auto">
            <a:xfrm>
              <a:off x="8832" y="12129"/>
              <a:ext cx="1260" cy="0"/>
            </a:xfrm>
            <a:prstGeom prst="line">
              <a:avLst/>
            </a:prstGeom>
            <a:noFill/>
            <a:ln w="9525">
              <a:solidFill>
                <a:srgbClr val="FFFF00"/>
              </a:solidFill>
              <a:round/>
              <a:headEnd/>
              <a:tailEnd type="triangle" w="med" len="med"/>
            </a:ln>
            <a:effectLst/>
          </p:spPr>
          <p:txBody>
            <a:bodyPr/>
            <a:lstStyle/>
            <a:p>
              <a:endParaRPr lang="zh-CN" altLang="en-US"/>
            </a:p>
          </p:txBody>
        </p:sp>
        <p:sp>
          <p:nvSpPr>
            <p:cNvPr id="96355" name="Line 99"/>
            <p:cNvSpPr>
              <a:spLocks noChangeShapeType="1"/>
            </p:cNvSpPr>
            <p:nvPr/>
          </p:nvSpPr>
          <p:spPr bwMode="auto">
            <a:xfrm>
              <a:off x="7947" y="12888"/>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96356" name="Line 100"/>
            <p:cNvSpPr>
              <a:spLocks noChangeShapeType="1"/>
            </p:cNvSpPr>
            <p:nvPr/>
          </p:nvSpPr>
          <p:spPr bwMode="auto">
            <a:xfrm>
              <a:off x="9567" y="12888"/>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96357" name="Line 101"/>
            <p:cNvSpPr>
              <a:spLocks noChangeShapeType="1"/>
            </p:cNvSpPr>
            <p:nvPr/>
          </p:nvSpPr>
          <p:spPr bwMode="auto">
            <a:xfrm>
              <a:off x="4542" y="13704"/>
              <a:ext cx="945" cy="0"/>
            </a:xfrm>
            <a:prstGeom prst="line">
              <a:avLst/>
            </a:prstGeom>
            <a:noFill/>
            <a:ln w="9525">
              <a:solidFill>
                <a:srgbClr val="FFFF00"/>
              </a:solidFill>
              <a:round/>
              <a:headEnd/>
              <a:tailEnd type="triangle" w="med" len="med"/>
            </a:ln>
            <a:effectLst/>
          </p:spPr>
          <p:txBody>
            <a:bodyPr/>
            <a:lstStyle/>
            <a:p>
              <a:endParaRPr lang="zh-CN" altLang="en-US"/>
            </a:p>
          </p:txBody>
        </p:sp>
        <p:sp>
          <p:nvSpPr>
            <p:cNvPr id="96358" name="Line 102"/>
            <p:cNvSpPr>
              <a:spLocks noChangeShapeType="1"/>
            </p:cNvSpPr>
            <p:nvPr/>
          </p:nvSpPr>
          <p:spPr bwMode="auto">
            <a:xfrm>
              <a:off x="6627" y="11328"/>
              <a:ext cx="3465" cy="0"/>
            </a:xfrm>
            <a:prstGeom prst="line">
              <a:avLst/>
            </a:prstGeom>
            <a:noFill/>
            <a:ln w="9525">
              <a:solidFill>
                <a:srgbClr val="FFFF00"/>
              </a:solidFill>
              <a:round/>
              <a:headEnd/>
              <a:tailEnd type="triangle" w="med" len="med"/>
            </a:ln>
            <a:effectLst/>
          </p:spPr>
          <p:txBody>
            <a:bodyPr/>
            <a:lstStyle/>
            <a:p>
              <a:endParaRPr lang="zh-CN" altLang="en-US"/>
            </a:p>
          </p:txBody>
        </p:sp>
        <p:sp>
          <p:nvSpPr>
            <p:cNvPr id="96359" name="Line 103"/>
            <p:cNvSpPr>
              <a:spLocks noChangeShapeType="1"/>
            </p:cNvSpPr>
            <p:nvPr/>
          </p:nvSpPr>
          <p:spPr bwMode="auto">
            <a:xfrm>
              <a:off x="6207" y="10548"/>
              <a:ext cx="735" cy="0"/>
            </a:xfrm>
            <a:prstGeom prst="line">
              <a:avLst/>
            </a:prstGeom>
            <a:noFill/>
            <a:ln w="9525">
              <a:solidFill>
                <a:srgbClr val="FFFF00"/>
              </a:solidFill>
              <a:round/>
              <a:headEnd/>
              <a:tailEnd type="triangle" w="med" len="med"/>
            </a:ln>
            <a:effectLst/>
          </p:spPr>
          <p:txBody>
            <a:bodyPr/>
            <a:lstStyle/>
            <a:p>
              <a:endParaRPr lang="zh-CN" altLang="en-US"/>
            </a:p>
          </p:txBody>
        </p:sp>
        <p:sp>
          <p:nvSpPr>
            <p:cNvPr id="96360" name="Line 104"/>
            <p:cNvSpPr>
              <a:spLocks noChangeShapeType="1"/>
            </p:cNvSpPr>
            <p:nvPr/>
          </p:nvSpPr>
          <p:spPr bwMode="auto">
            <a:xfrm>
              <a:off x="7902" y="10548"/>
              <a:ext cx="1050" cy="0"/>
            </a:xfrm>
            <a:prstGeom prst="line">
              <a:avLst/>
            </a:prstGeom>
            <a:noFill/>
            <a:ln w="9525">
              <a:solidFill>
                <a:srgbClr val="FFFF00"/>
              </a:solidFill>
              <a:round/>
              <a:headEnd/>
              <a:tailEnd type="triangle" w="med" len="med"/>
            </a:ln>
            <a:effectLst/>
          </p:spPr>
          <p:txBody>
            <a:bodyPr/>
            <a:lstStyle/>
            <a:p>
              <a:endParaRPr lang="zh-CN" altLang="en-US"/>
            </a:p>
          </p:txBody>
        </p:sp>
        <p:sp>
          <p:nvSpPr>
            <p:cNvPr id="96361" name="Line 105"/>
            <p:cNvSpPr>
              <a:spLocks noChangeShapeType="1"/>
            </p:cNvSpPr>
            <p:nvPr/>
          </p:nvSpPr>
          <p:spPr bwMode="auto">
            <a:xfrm>
              <a:off x="6522" y="13719"/>
              <a:ext cx="3465" cy="0"/>
            </a:xfrm>
            <a:prstGeom prst="line">
              <a:avLst/>
            </a:prstGeom>
            <a:noFill/>
            <a:ln w="9525">
              <a:solidFill>
                <a:srgbClr val="FFFF00"/>
              </a:solidFill>
              <a:round/>
              <a:headEnd/>
              <a:tailEnd type="triangle" w="med" len="med"/>
            </a:ln>
            <a:effectLst/>
          </p:spPr>
          <p:txBody>
            <a:bodyPr/>
            <a:lstStyle/>
            <a:p>
              <a:endParaRPr lang="zh-CN" altLang="en-US"/>
            </a:p>
          </p:txBody>
        </p:sp>
        <p:sp>
          <p:nvSpPr>
            <p:cNvPr id="96362" name="Line 106"/>
            <p:cNvSpPr>
              <a:spLocks noChangeShapeType="1"/>
            </p:cNvSpPr>
            <p:nvPr/>
          </p:nvSpPr>
          <p:spPr bwMode="auto">
            <a:xfrm flipV="1">
              <a:off x="2112" y="9396"/>
              <a:ext cx="0" cy="4680"/>
            </a:xfrm>
            <a:prstGeom prst="line">
              <a:avLst/>
            </a:prstGeom>
            <a:noFill/>
            <a:ln w="9525">
              <a:solidFill>
                <a:srgbClr val="FFFF00"/>
              </a:solidFill>
              <a:round/>
              <a:headEnd/>
              <a:tailEnd type="triangle" w="med" len="med"/>
            </a:ln>
            <a:effectLst/>
          </p:spPr>
          <p:txBody>
            <a:bodyPr/>
            <a:lstStyle/>
            <a:p>
              <a:endParaRPr lang="zh-CN" altLang="en-US"/>
            </a:p>
          </p:txBody>
        </p:sp>
        <p:sp>
          <p:nvSpPr>
            <p:cNvPr id="96363" name="Rectangle 107"/>
            <p:cNvSpPr>
              <a:spLocks noChangeArrowheads="1"/>
            </p:cNvSpPr>
            <p:nvPr/>
          </p:nvSpPr>
          <p:spPr bwMode="auto">
            <a:xfrm>
              <a:off x="9372" y="14202"/>
              <a:ext cx="735" cy="468"/>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时间</a:t>
              </a:r>
              <a:endParaRPr lang="zh-CN" altLang="en-US" sz="1400">
                <a:solidFill>
                  <a:schemeClr val="accent1"/>
                </a:solidFill>
              </a:endParaRPr>
            </a:p>
          </p:txBody>
        </p:sp>
      </p:gr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sz="4000" b="1"/>
              <a:t>第二阶段路线图：实施服务提供流程的基本“路线图”</a:t>
            </a:r>
          </a:p>
        </p:txBody>
      </p:sp>
      <p:grpSp>
        <p:nvGrpSpPr>
          <p:cNvPr id="2" name="Group 5"/>
          <p:cNvGrpSpPr>
            <a:grpSpLocks/>
          </p:cNvGrpSpPr>
          <p:nvPr/>
        </p:nvGrpSpPr>
        <p:grpSpPr bwMode="auto">
          <a:xfrm>
            <a:off x="1835150" y="1484313"/>
            <a:ext cx="6264275" cy="5111750"/>
            <a:chOff x="2112" y="2064"/>
            <a:chExt cx="8190" cy="7644"/>
          </a:xfrm>
        </p:grpSpPr>
        <p:sp>
          <p:nvSpPr>
            <p:cNvPr id="97286" name="Rectangle 6"/>
            <p:cNvSpPr>
              <a:spLocks noChangeArrowheads="1"/>
            </p:cNvSpPr>
            <p:nvPr/>
          </p:nvSpPr>
          <p:spPr bwMode="auto">
            <a:xfrm>
              <a:off x="2112" y="2376"/>
              <a:ext cx="7980" cy="468"/>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第二阶段：实施服务提供流程的基本“路线图”                        </a:t>
              </a:r>
              <a:endParaRPr lang="zh-CN" altLang="en-US" sz="1400">
                <a:solidFill>
                  <a:schemeClr val="accent1"/>
                </a:solidFill>
              </a:endParaRPr>
            </a:p>
          </p:txBody>
        </p:sp>
        <p:sp>
          <p:nvSpPr>
            <p:cNvPr id="97287" name="Line 7"/>
            <p:cNvSpPr>
              <a:spLocks noChangeShapeType="1"/>
            </p:cNvSpPr>
            <p:nvPr/>
          </p:nvSpPr>
          <p:spPr bwMode="auto">
            <a:xfrm>
              <a:off x="2322" y="9084"/>
              <a:ext cx="7980" cy="0"/>
            </a:xfrm>
            <a:prstGeom prst="line">
              <a:avLst/>
            </a:prstGeom>
            <a:noFill/>
            <a:ln w="9525">
              <a:solidFill>
                <a:srgbClr val="FFFF00"/>
              </a:solidFill>
              <a:round/>
              <a:headEnd/>
              <a:tailEnd type="triangle" w="med" len="med"/>
            </a:ln>
            <a:effectLst/>
          </p:spPr>
          <p:txBody>
            <a:bodyPr/>
            <a:lstStyle/>
            <a:p>
              <a:endParaRPr lang="zh-CN" altLang="en-US"/>
            </a:p>
          </p:txBody>
        </p:sp>
        <p:sp>
          <p:nvSpPr>
            <p:cNvPr id="97288" name="Rectangle 8"/>
            <p:cNvSpPr>
              <a:spLocks noChangeArrowheads="1"/>
            </p:cNvSpPr>
            <p:nvPr/>
          </p:nvSpPr>
          <p:spPr bwMode="auto">
            <a:xfrm>
              <a:off x="2112" y="2844"/>
              <a:ext cx="1050" cy="124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服务可持续性管理</a:t>
              </a:r>
              <a:endParaRPr lang="zh-CN" altLang="en-US" sz="1400">
                <a:solidFill>
                  <a:schemeClr val="accent1"/>
                </a:solidFill>
              </a:endParaRPr>
            </a:p>
          </p:txBody>
        </p:sp>
        <p:sp>
          <p:nvSpPr>
            <p:cNvPr id="97289" name="Rectangle 9"/>
            <p:cNvSpPr>
              <a:spLocks noChangeArrowheads="1"/>
            </p:cNvSpPr>
            <p:nvPr/>
          </p:nvSpPr>
          <p:spPr bwMode="auto">
            <a:xfrm>
              <a:off x="3162" y="2844"/>
              <a:ext cx="6930" cy="1248"/>
            </a:xfrm>
            <a:prstGeom prst="rect">
              <a:avLst/>
            </a:prstGeom>
            <a:solidFill>
              <a:srgbClr val="FFFFFF"/>
            </a:solidFill>
            <a:ln w="9525">
              <a:solidFill>
                <a:srgbClr val="FFFF00"/>
              </a:solidFill>
              <a:miter lim="800000"/>
              <a:headEnd/>
              <a:tailEnd/>
            </a:ln>
            <a:effectLst/>
          </p:spPr>
          <p:txBody>
            <a:bodyPr/>
            <a:lstStyle/>
            <a:p>
              <a:endParaRPr lang="zh-CN" altLang="en-US" sz="1400">
                <a:solidFill>
                  <a:schemeClr val="accent1"/>
                </a:solidFill>
              </a:endParaRPr>
            </a:p>
          </p:txBody>
        </p:sp>
        <p:sp>
          <p:nvSpPr>
            <p:cNvPr id="97290" name="Rectangle 10"/>
            <p:cNvSpPr>
              <a:spLocks noChangeArrowheads="1"/>
            </p:cNvSpPr>
            <p:nvPr/>
          </p:nvSpPr>
          <p:spPr bwMode="auto">
            <a:xfrm>
              <a:off x="2112" y="4092"/>
              <a:ext cx="1050" cy="124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可用性</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7291" name="Rectangle 11"/>
            <p:cNvSpPr>
              <a:spLocks noChangeArrowheads="1"/>
            </p:cNvSpPr>
            <p:nvPr/>
          </p:nvSpPr>
          <p:spPr bwMode="auto">
            <a:xfrm>
              <a:off x="2112" y="5340"/>
              <a:ext cx="1050" cy="124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服务水平</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7292" name="Rectangle 12"/>
            <p:cNvSpPr>
              <a:spLocks noChangeArrowheads="1"/>
            </p:cNvSpPr>
            <p:nvPr/>
          </p:nvSpPr>
          <p:spPr bwMode="auto">
            <a:xfrm>
              <a:off x="2112" y="6588"/>
              <a:ext cx="1050" cy="124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能力</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7293" name="Rectangle 13"/>
            <p:cNvSpPr>
              <a:spLocks noChangeArrowheads="1"/>
            </p:cNvSpPr>
            <p:nvPr/>
          </p:nvSpPr>
          <p:spPr bwMode="auto">
            <a:xfrm>
              <a:off x="2112" y="7836"/>
              <a:ext cx="1050" cy="1248"/>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财务</a:t>
              </a:r>
            </a:p>
            <a:p>
              <a:pPr algn="ctr"/>
              <a:r>
                <a:rPr lang="zh-CN" altLang="en-US" sz="1400">
                  <a:solidFill>
                    <a:schemeClr val="accent1"/>
                  </a:solidFill>
                  <a:latin typeface="Times New Roman" pitchFamily="18" charset="0"/>
                </a:rPr>
                <a:t>管理</a:t>
              </a:r>
              <a:endParaRPr lang="zh-CN" altLang="en-US" sz="1400">
                <a:solidFill>
                  <a:schemeClr val="accent1"/>
                </a:solidFill>
              </a:endParaRPr>
            </a:p>
          </p:txBody>
        </p:sp>
        <p:sp>
          <p:nvSpPr>
            <p:cNvPr id="97294" name="Rectangle 14"/>
            <p:cNvSpPr>
              <a:spLocks noChangeArrowheads="1"/>
            </p:cNvSpPr>
            <p:nvPr/>
          </p:nvSpPr>
          <p:spPr bwMode="auto">
            <a:xfrm>
              <a:off x="3162" y="4092"/>
              <a:ext cx="6930" cy="1248"/>
            </a:xfrm>
            <a:prstGeom prst="rect">
              <a:avLst/>
            </a:prstGeom>
            <a:solidFill>
              <a:srgbClr val="FFFFFF"/>
            </a:solidFill>
            <a:ln w="9525">
              <a:solidFill>
                <a:srgbClr val="FFFF00"/>
              </a:solidFill>
              <a:miter lim="800000"/>
              <a:headEnd/>
              <a:tailEnd/>
            </a:ln>
            <a:effectLst/>
          </p:spPr>
          <p:txBody>
            <a:bodyPr/>
            <a:lstStyle/>
            <a:p>
              <a:endParaRPr lang="zh-CN" altLang="en-US" sz="1400">
                <a:solidFill>
                  <a:schemeClr val="accent1"/>
                </a:solidFill>
              </a:endParaRPr>
            </a:p>
          </p:txBody>
        </p:sp>
        <p:sp>
          <p:nvSpPr>
            <p:cNvPr id="97295" name="Rectangle 15"/>
            <p:cNvSpPr>
              <a:spLocks noChangeArrowheads="1"/>
            </p:cNvSpPr>
            <p:nvPr/>
          </p:nvSpPr>
          <p:spPr bwMode="auto">
            <a:xfrm>
              <a:off x="3162" y="5340"/>
              <a:ext cx="6930" cy="1248"/>
            </a:xfrm>
            <a:prstGeom prst="rect">
              <a:avLst/>
            </a:prstGeom>
            <a:solidFill>
              <a:srgbClr val="FFFFFF"/>
            </a:solidFill>
            <a:ln w="9525">
              <a:solidFill>
                <a:srgbClr val="FFFF00"/>
              </a:solidFill>
              <a:miter lim="800000"/>
              <a:headEnd/>
              <a:tailEnd/>
            </a:ln>
            <a:effectLst/>
          </p:spPr>
          <p:txBody>
            <a:bodyPr/>
            <a:lstStyle/>
            <a:p>
              <a:endParaRPr lang="zh-CN" altLang="en-US" sz="1400">
                <a:solidFill>
                  <a:schemeClr val="accent1"/>
                </a:solidFill>
              </a:endParaRPr>
            </a:p>
          </p:txBody>
        </p:sp>
        <p:sp>
          <p:nvSpPr>
            <p:cNvPr id="97296" name="Rectangle 16"/>
            <p:cNvSpPr>
              <a:spLocks noChangeArrowheads="1"/>
            </p:cNvSpPr>
            <p:nvPr/>
          </p:nvSpPr>
          <p:spPr bwMode="auto">
            <a:xfrm>
              <a:off x="3162" y="6588"/>
              <a:ext cx="6930" cy="1248"/>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                             </a:t>
              </a:r>
              <a:endParaRPr lang="zh-CN" altLang="en-US" sz="1400">
                <a:solidFill>
                  <a:schemeClr val="accent1"/>
                </a:solidFill>
              </a:endParaRPr>
            </a:p>
          </p:txBody>
        </p:sp>
        <p:sp>
          <p:nvSpPr>
            <p:cNvPr id="97297" name="Rectangle 17"/>
            <p:cNvSpPr>
              <a:spLocks noChangeArrowheads="1"/>
            </p:cNvSpPr>
            <p:nvPr/>
          </p:nvSpPr>
          <p:spPr bwMode="auto">
            <a:xfrm>
              <a:off x="3162" y="7836"/>
              <a:ext cx="6930" cy="1248"/>
            </a:xfrm>
            <a:prstGeom prst="rect">
              <a:avLst/>
            </a:prstGeom>
            <a:solidFill>
              <a:srgbClr val="FFFFFF"/>
            </a:solidFill>
            <a:ln w="9525">
              <a:solidFill>
                <a:srgbClr val="FFFF00"/>
              </a:solidFill>
              <a:miter lim="800000"/>
              <a:headEnd/>
              <a:tailEnd/>
            </a:ln>
            <a:effectLst/>
          </p:spPr>
          <p:txBody>
            <a:bodyPr/>
            <a:lstStyle/>
            <a:p>
              <a:endParaRPr lang="zh-CN" altLang="en-US" sz="1400">
                <a:solidFill>
                  <a:schemeClr val="accent1"/>
                </a:solidFill>
              </a:endParaRPr>
            </a:p>
          </p:txBody>
        </p:sp>
        <p:sp>
          <p:nvSpPr>
            <p:cNvPr id="97298" name="Line 18"/>
            <p:cNvSpPr>
              <a:spLocks noChangeShapeType="1"/>
            </p:cNvSpPr>
            <p:nvPr/>
          </p:nvSpPr>
          <p:spPr bwMode="auto">
            <a:xfrm flipV="1">
              <a:off x="2112" y="2064"/>
              <a:ext cx="0" cy="4680"/>
            </a:xfrm>
            <a:prstGeom prst="line">
              <a:avLst/>
            </a:prstGeom>
            <a:noFill/>
            <a:ln w="9525">
              <a:solidFill>
                <a:srgbClr val="FFFF00"/>
              </a:solidFill>
              <a:round/>
              <a:headEnd/>
              <a:tailEnd type="triangle" w="med" len="med"/>
            </a:ln>
            <a:effectLst/>
          </p:spPr>
          <p:txBody>
            <a:bodyPr/>
            <a:lstStyle/>
            <a:p>
              <a:endParaRPr lang="zh-CN" altLang="en-US"/>
            </a:p>
          </p:txBody>
        </p:sp>
        <p:sp>
          <p:nvSpPr>
            <p:cNvPr id="97299" name="Rectangle 19"/>
            <p:cNvSpPr>
              <a:spLocks noChangeArrowheads="1"/>
            </p:cNvSpPr>
            <p:nvPr/>
          </p:nvSpPr>
          <p:spPr bwMode="auto">
            <a:xfrm>
              <a:off x="9252" y="9240"/>
              <a:ext cx="735" cy="468"/>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时间</a:t>
              </a:r>
              <a:endParaRPr lang="zh-CN" altLang="en-US" sz="1400">
                <a:solidFill>
                  <a:schemeClr val="accent1"/>
                </a:solidFill>
              </a:endParaRPr>
            </a:p>
          </p:txBody>
        </p:sp>
        <p:sp>
          <p:nvSpPr>
            <p:cNvPr id="97300" name="Rectangle 20"/>
            <p:cNvSpPr>
              <a:spLocks noChangeArrowheads="1"/>
            </p:cNvSpPr>
            <p:nvPr/>
          </p:nvSpPr>
          <p:spPr bwMode="auto">
            <a:xfrm>
              <a:off x="3267" y="2955"/>
              <a:ext cx="525" cy="3432"/>
            </a:xfrm>
            <a:prstGeom prst="rect">
              <a:avLst/>
            </a:prstGeom>
            <a:solidFill>
              <a:srgbClr val="FFFFFF"/>
            </a:solidFill>
            <a:ln w="9525">
              <a:solidFill>
                <a:srgbClr val="FFFF00"/>
              </a:solidFill>
              <a:miter lim="800000"/>
              <a:headEnd/>
              <a:tailEnd/>
            </a:ln>
            <a:effectLst/>
          </p:spPr>
          <p:txBody>
            <a:bodyPr/>
            <a:lstStyle/>
            <a:p>
              <a:pPr algn="just"/>
              <a:endParaRPr lang="zh-CN" altLang="en-US" sz="1400">
                <a:solidFill>
                  <a:schemeClr val="accent1"/>
                </a:solidFill>
                <a:latin typeface="Times New Roman" pitchFamily="18" charset="0"/>
              </a:endParaRPr>
            </a:p>
            <a:p>
              <a:pPr algn="just"/>
              <a:endParaRPr lang="zh-CN" altLang="en-US" sz="1400">
                <a:solidFill>
                  <a:schemeClr val="accent1"/>
                </a:solidFill>
                <a:latin typeface="Times New Roman" pitchFamily="18" charset="0"/>
              </a:endParaRPr>
            </a:p>
            <a:p>
              <a:pPr algn="just"/>
              <a:r>
                <a:rPr lang="zh-CN" altLang="en-US" sz="1400">
                  <a:solidFill>
                    <a:schemeClr val="accent1"/>
                  </a:solidFill>
                  <a:latin typeface="Times New Roman" pitchFamily="18" charset="0"/>
                </a:rPr>
                <a:t>建立服务目录</a:t>
              </a:r>
              <a:endParaRPr lang="zh-CN" altLang="en-US" sz="1400">
                <a:solidFill>
                  <a:schemeClr val="accent1"/>
                </a:solidFill>
              </a:endParaRPr>
            </a:p>
          </p:txBody>
        </p:sp>
        <p:sp>
          <p:nvSpPr>
            <p:cNvPr id="97301" name="Rectangle 21"/>
            <p:cNvSpPr>
              <a:spLocks noChangeArrowheads="1"/>
            </p:cNvSpPr>
            <p:nvPr/>
          </p:nvSpPr>
          <p:spPr bwMode="auto">
            <a:xfrm>
              <a:off x="4227" y="2955"/>
              <a:ext cx="525" cy="3432"/>
            </a:xfrm>
            <a:prstGeom prst="rect">
              <a:avLst/>
            </a:prstGeom>
            <a:solidFill>
              <a:srgbClr val="FFFFFF"/>
            </a:solidFill>
            <a:ln w="9525">
              <a:solidFill>
                <a:srgbClr val="FFFF00"/>
              </a:solidFill>
              <a:miter lim="800000"/>
              <a:headEnd/>
              <a:tailEnd/>
            </a:ln>
            <a:effectLst/>
          </p:spPr>
          <p:txBody>
            <a:bodyPr/>
            <a:lstStyle/>
            <a:p>
              <a:pPr algn="ctr"/>
              <a:endParaRPr lang="zh-CN" altLang="en-US" sz="1400">
                <a:solidFill>
                  <a:schemeClr val="accent1"/>
                </a:solidFill>
                <a:latin typeface="Times New Roman" pitchFamily="18" charset="0"/>
              </a:endParaRPr>
            </a:p>
            <a:p>
              <a:pPr algn="ctr"/>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执行</a:t>
              </a:r>
              <a:r>
                <a:rPr lang="en-US" altLang="zh-CN" sz="1400">
                  <a:solidFill>
                    <a:schemeClr val="accent1"/>
                  </a:solidFill>
                  <a:latin typeface="Times New Roman" pitchFamily="18" charset="0"/>
                </a:rPr>
                <a:t>B</a:t>
              </a:r>
            </a:p>
            <a:p>
              <a:pPr algn="ctr"/>
              <a:r>
                <a:rPr lang="en-US" altLang="zh-CN" sz="1400">
                  <a:solidFill>
                    <a:schemeClr val="accent1"/>
                  </a:solidFill>
                  <a:latin typeface="Times New Roman" pitchFamily="18" charset="0"/>
                </a:rPr>
                <a:t>I</a:t>
              </a:r>
            </a:p>
            <a:p>
              <a:pPr algn="ctr"/>
              <a:r>
                <a:rPr lang="en-US" altLang="zh-CN" sz="1400">
                  <a:solidFill>
                    <a:schemeClr val="accent1"/>
                  </a:solidFill>
                  <a:latin typeface="Times New Roman" pitchFamily="18" charset="0"/>
                </a:rPr>
                <a:t>A</a:t>
              </a:r>
              <a:endParaRPr lang="en-US" altLang="zh-CN" sz="1400">
                <a:solidFill>
                  <a:schemeClr val="accent1"/>
                </a:solidFill>
              </a:endParaRPr>
            </a:p>
          </p:txBody>
        </p:sp>
        <p:sp>
          <p:nvSpPr>
            <p:cNvPr id="97302" name="Rectangle 22"/>
            <p:cNvSpPr>
              <a:spLocks noChangeArrowheads="1"/>
            </p:cNvSpPr>
            <p:nvPr/>
          </p:nvSpPr>
          <p:spPr bwMode="auto">
            <a:xfrm>
              <a:off x="5157" y="2955"/>
              <a:ext cx="735" cy="2073"/>
            </a:xfrm>
            <a:prstGeom prst="rect">
              <a:avLst/>
            </a:prstGeom>
            <a:solidFill>
              <a:srgbClr val="FFFFFF"/>
            </a:solidFill>
            <a:ln w="9525">
              <a:solidFill>
                <a:srgbClr val="FFFF00"/>
              </a:solidFill>
              <a:miter lim="800000"/>
              <a:headEnd/>
              <a:tailEnd/>
            </a:ln>
            <a:effectLst/>
          </p:spPr>
          <p:txBody>
            <a:bodyPr/>
            <a:lstStyle/>
            <a:p>
              <a:pPr algn="just"/>
              <a:endParaRPr lang="zh-CN" altLang="en-US" sz="1400">
                <a:solidFill>
                  <a:schemeClr val="accent1"/>
                </a:solidFill>
                <a:latin typeface="Times New Roman" pitchFamily="18" charset="0"/>
              </a:endParaRPr>
            </a:p>
            <a:p>
              <a:pPr algn="just"/>
              <a:r>
                <a:rPr lang="zh-CN" altLang="en-US" sz="1400">
                  <a:solidFill>
                    <a:schemeClr val="accent1"/>
                  </a:solidFill>
                  <a:latin typeface="Times New Roman" pitchFamily="18" charset="0"/>
                </a:rPr>
                <a:t>风险分析</a:t>
              </a:r>
            </a:p>
            <a:p>
              <a:pPr algn="just"/>
              <a:r>
                <a:rPr lang="zh-CN" altLang="en-US" sz="1400">
                  <a:solidFill>
                    <a:schemeClr val="accent1"/>
                  </a:solidFill>
                  <a:latin typeface="Times New Roman" pitchFamily="18" charset="0"/>
                </a:rPr>
                <a:t>确认对策</a:t>
              </a:r>
              <a:endParaRPr lang="zh-CN" altLang="en-US" sz="1400">
                <a:solidFill>
                  <a:schemeClr val="accent1"/>
                </a:solidFill>
              </a:endParaRPr>
            </a:p>
          </p:txBody>
        </p:sp>
        <p:sp>
          <p:nvSpPr>
            <p:cNvPr id="97303" name="Rectangle 23"/>
            <p:cNvSpPr>
              <a:spLocks noChangeArrowheads="1"/>
            </p:cNvSpPr>
            <p:nvPr/>
          </p:nvSpPr>
          <p:spPr bwMode="auto">
            <a:xfrm>
              <a:off x="6222" y="4158"/>
              <a:ext cx="73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可用性报告</a:t>
              </a:r>
              <a:endParaRPr lang="zh-CN" altLang="en-US" sz="1400">
                <a:solidFill>
                  <a:schemeClr val="accent1"/>
                </a:solidFill>
              </a:endParaRPr>
            </a:p>
          </p:txBody>
        </p:sp>
        <p:sp>
          <p:nvSpPr>
            <p:cNvPr id="97304" name="Rectangle 24"/>
            <p:cNvSpPr>
              <a:spLocks noChangeArrowheads="1"/>
            </p:cNvSpPr>
            <p:nvPr/>
          </p:nvSpPr>
          <p:spPr bwMode="auto">
            <a:xfrm>
              <a:off x="7167" y="3000"/>
              <a:ext cx="525" cy="3432"/>
            </a:xfrm>
            <a:prstGeom prst="rect">
              <a:avLst/>
            </a:prstGeom>
            <a:solidFill>
              <a:srgbClr val="FFFFFF"/>
            </a:solidFill>
            <a:ln w="9525">
              <a:solidFill>
                <a:srgbClr val="FFFF00"/>
              </a:solidFill>
              <a:miter lim="800000"/>
              <a:headEnd/>
              <a:tailEnd/>
            </a:ln>
            <a:effectLst/>
          </p:spPr>
          <p:txBody>
            <a:bodyPr/>
            <a:lstStyle/>
            <a:p>
              <a:pPr algn="just"/>
              <a:endParaRPr lang="zh-CN" altLang="en-US" sz="1400">
                <a:solidFill>
                  <a:schemeClr val="accent1"/>
                </a:solidFill>
                <a:latin typeface="Times New Roman" pitchFamily="18" charset="0"/>
              </a:endParaRPr>
            </a:p>
            <a:p>
              <a:pPr algn="just"/>
              <a:endParaRPr lang="zh-CN" altLang="en-US" sz="1400">
                <a:solidFill>
                  <a:schemeClr val="accent1"/>
                </a:solidFill>
                <a:latin typeface="Times New Roman" pitchFamily="18" charset="0"/>
              </a:endParaRPr>
            </a:p>
            <a:p>
              <a:pPr algn="just"/>
              <a:r>
                <a:rPr lang="zh-CN" altLang="en-US" sz="1400">
                  <a:solidFill>
                    <a:schemeClr val="accent1"/>
                  </a:solidFill>
                  <a:latin typeface="Times New Roman" pitchFamily="18" charset="0"/>
                </a:rPr>
                <a:t>应对新服务</a:t>
              </a:r>
              <a:endParaRPr lang="zh-CN" altLang="en-US" sz="1400">
                <a:solidFill>
                  <a:schemeClr val="accent1"/>
                </a:solidFill>
              </a:endParaRPr>
            </a:p>
          </p:txBody>
        </p:sp>
        <p:sp>
          <p:nvSpPr>
            <p:cNvPr id="97305" name="Rectangle 25"/>
            <p:cNvSpPr>
              <a:spLocks noChangeArrowheads="1"/>
            </p:cNvSpPr>
            <p:nvPr/>
          </p:nvSpPr>
          <p:spPr bwMode="auto">
            <a:xfrm>
              <a:off x="8112" y="2904"/>
              <a:ext cx="735" cy="1092"/>
            </a:xfrm>
            <a:prstGeom prst="rect">
              <a:avLst/>
            </a:prstGeom>
            <a:solidFill>
              <a:srgbClr val="FFFFFF"/>
            </a:solidFill>
            <a:ln w="9525">
              <a:solidFill>
                <a:srgbClr val="FFFF00"/>
              </a:solidFill>
              <a:miter lim="800000"/>
              <a:headEnd/>
              <a:tailEnd/>
            </a:ln>
            <a:effectLst/>
          </p:spPr>
          <p:txBody>
            <a:bodyPr/>
            <a:lstStyle/>
            <a:p>
              <a:pPr algn="just"/>
              <a:r>
                <a:rPr lang="zh-CN" altLang="en-US" sz="1400">
                  <a:solidFill>
                    <a:schemeClr val="accent1"/>
                  </a:solidFill>
                  <a:latin typeface="Times New Roman" pitchFamily="18" charset="0"/>
                </a:rPr>
                <a:t>灾难恢复计划</a:t>
              </a:r>
              <a:endParaRPr lang="zh-CN" altLang="en-US" sz="1400">
                <a:solidFill>
                  <a:schemeClr val="accent1"/>
                </a:solidFill>
              </a:endParaRPr>
            </a:p>
          </p:txBody>
        </p:sp>
        <p:sp>
          <p:nvSpPr>
            <p:cNvPr id="97306" name="Rectangle 26"/>
            <p:cNvSpPr>
              <a:spLocks noChangeArrowheads="1"/>
            </p:cNvSpPr>
            <p:nvPr/>
          </p:nvSpPr>
          <p:spPr bwMode="auto">
            <a:xfrm>
              <a:off x="8112" y="4173"/>
              <a:ext cx="73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可用性计划</a:t>
              </a:r>
              <a:endParaRPr lang="zh-CN" altLang="en-US" sz="1400">
                <a:solidFill>
                  <a:schemeClr val="accent1"/>
                </a:solidFill>
              </a:endParaRPr>
            </a:p>
          </p:txBody>
        </p:sp>
        <p:sp>
          <p:nvSpPr>
            <p:cNvPr id="97307" name="Rectangle 27"/>
            <p:cNvSpPr>
              <a:spLocks noChangeArrowheads="1"/>
            </p:cNvSpPr>
            <p:nvPr/>
          </p:nvSpPr>
          <p:spPr bwMode="auto">
            <a:xfrm>
              <a:off x="9267" y="3000"/>
              <a:ext cx="525" cy="5928"/>
            </a:xfrm>
            <a:prstGeom prst="rect">
              <a:avLst/>
            </a:prstGeom>
            <a:solidFill>
              <a:srgbClr val="FFFFFF"/>
            </a:solidFill>
            <a:ln w="9525">
              <a:solidFill>
                <a:srgbClr val="FFFF00"/>
              </a:solidFill>
              <a:miter lim="800000"/>
              <a:headEnd/>
              <a:tailEnd/>
            </a:ln>
            <a:effectLst/>
          </p:spPr>
          <p:txBody>
            <a:bodyPr/>
            <a:lstStyle/>
            <a:p>
              <a:pPr algn="just"/>
              <a:endParaRPr lang="zh-CN" altLang="en-US" sz="1400">
                <a:solidFill>
                  <a:schemeClr val="accent1"/>
                </a:solidFill>
                <a:latin typeface="Times New Roman" pitchFamily="18" charset="0"/>
              </a:endParaRPr>
            </a:p>
            <a:p>
              <a:pPr algn="just"/>
              <a:endParaRPr lang="zh-CN" altLang="en-US" sz="1400">
                <a:solidFill>
                  <a:schemeClr val="accent1"/>
                </a:solidFill>
                <a:latin typeface="Times New Roman" pitchFamily="18" charset="0"/>
              </a:endParaRPr>
            </a:p>
            <a:p>
              <a:pPr algn="just"/>
              <a:endParaRPr lang="zh-CN" altLang="en-US" sz="1400">
                <a:solidFill>
                  <a:schemeClr val="accent1"/>
                </a:solidFill>
                <a:latin typeface="Times New Roman" pitchFamily="18" charset="0"/>
              </a:endParaRPr>
            </a:p>
            <a:p>
              <a:pPr algn="just"/>
              <a:r>
                <a:rPr lang="zh-CN" altLang="en-US" sz="1400">
                  <a:solidFill>
                    <a:schemeClr val="accent1"/>
                  </a:solidFill>
                  <a:latin typeface="Times New Roman" pitchFamily="18" charset="0"/>
                </a:rPr>
                <a:t>实施服务持续改进计划</a:t>
              </a:r>
              <a:endParaRPr lang="zh-CN" altLang="en-US" sz="1400">
                <a:solidFill>
                  <a:schemeClr val="accent1"/>
                </a:solidFill>
              </a:endParaRPr>
            </a:p>
          </p:txBody>
        </p:sp>
        <p:sp>
          <p:nvSpPr>
            <p:cNvPr id="97308" name="Rectangle 28"/>
            <p:cNvSpPr>
              <a:spLocks noChangeArrowheads="1"/>
            </p:cNvSpPr>
            <p:nvPr/>
          </p:nvSpPr>
          <p:spPr bwMode="auto">
            <a:xfrm>
              <a:off x="8112" y="6684"/>
              <a:ext cx="73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执行能力管理</a:t>
              </a:r>
              <a:endParaRPr lang="zh-CN" altLang="en-US" sz="1400">
                <a:solidFill>
                  <a:schemeClr val="accent1"/>
                </a:solidFill>
              </a:endParaRPr>
            </a:p>
          </p:txBody>
        </p:sp>
        <p:sp>
          <p:nvSpPr>
            <p:cNvPr id="97309" name="Rectangle 29"/>
            <p:cNvSpPr>
              <a:spLocks noChangeArrowheads="1"/>
            </p:cNvSpPr>
            <p:nvPr/>
          </p:nvSpPr>
          <p:spPr bwMode="auto">
            <a:xfrm>
              <a:off x="5127" y="5496"/>
              <a:ext cx="735" cy="2184"/>
            </a:xfrm>
            <a:prstGeom prst="rect">
              <a:avLst/>
            </a:prstGeom>
            <a:solidFill>
              <a:srgbClr val="FFFFFF"/>
            </a:solidFill>
            <a:ln w="9525">
              <a:solidFill>
                <a:srgbClr val="FFFF00"/>
              </a:solidFill>
              <a:miter lim="800000"/>
              <a:headEnd/>
              <a:tailEnd/>
            </a:ln>
            <a:effectLst/>
          </p:spPr>
          <p:txBody>
            <a:bodyPr/>
            <a:lstStyle/>
            <a:p>
              <a:pPr algn="ctr"/>
              <a:endParaRPr lang="zh-CN" altLang="en-US" sz="1400">
                <a:solidFill>
                  <a:schemeClr val="accent1"/>
                </a:solidFill>
                <a:latin typeface="Times New Roman" pitchFamily="18" charset="0"/>
              </a:endParaRPr>
            </a:p>
            <a:p>
              <a:pPr algn="ctr"/>
              <a:endParaRPr lang="zh-CN" altLang="en-US" sz="1400">
                <a:solidFill>
                  <a:schemeClr val="accent1"/>
                </a:solidFill>
                <a:latin typeface="Times New Roman" pitchFamily="18" charset="0"/>
              </a:endParaRPr>
            </a:p>
            <a:p>
              <a:pPr algn="ctr"/>
              <a:r>
                <a:rPr lang="zh-CN" altLang="en-US" sz="1400">
                  <a:solidFill>
                    <a:schemeClr val="accent1"/>
                  </a:solidFill>
                  <a:latin typeface="Times New Roman" pitchFamily="18" charset="0"/>
                </a:rPr>
                <a:t>绩效管理报告</a:t>
              </a:r>
              <a:endParaRPr lang="zh-CN" altLang="en-US" sz="1400">
                <a:solidFill>
                  <a:schemeClr val="accent1"/>
                </a:solidFill>
              </a:endParaRPr>
            </a:p>
          </p:txBody>
        </p:sp>
        <p:sp>
          <p:nvSpPr>
            <p:cNvPr id="97310" name="Rectangle 30"/>
            <p:cNvSpPr>
              <a:spLocks noChangeArrowheads="1"/>
            </p:cNvSpPr>
            <p:nvPr/>
          </p:nvSpPr>
          <p:spPr bwMode="auto">
            <a:xfrm>
              <a:off x="6222" y="5424"/>
              <a:ext cx="73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建立水平管理</a:t>
              </a:r>
              <a:endParaRPr lang="zh-CN" altLang="en-US" sz="1400">
                <a:solidFill>
                  <a:schemeClr val="accent1"/>
                </a:solidFill>
              </a:endParaRPr>
            </a:p>
          </p:txBody>
        </p:sp>
        <p:sp>
          <p:nvSpPr>
            <p:cNvPr id="97311" name="Line 31"/>
            <p:cNvSpPr>
              <a:spLocks noChangeShapeType="1"/>
            </p:cNvSpPr>
            <p:nvPr/>
          </p:nvSpPr>
          <p:spPr bwMode="auto">
            <a:xfrm>
              <a:off x="3792" y="3468"/>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2" name="Line 32"/>
            <p:cNvSpPr>
              <a:spLocks noChangeShapeType="1"/>
            </p:cNvSpPr>
            <p:nvPr/>
          </p:nvSpPr>
          <p:spPr bwMode="auto">
            <a:xfrm>
              <a:off x="4752" y="3468"/>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3" name="Line 33"/>
            <p:cNvSpPr>
              <a:spLocks noChangeShapeType="1"/>
            </p:cNvSpPr>
            <p:nvPr/>
          </p:nvSpPr>
          <p:spPr bwMode="auto">
            <a:xfrm>
              <a:off x="5892" y="3468"/>
              <a:ext cx="126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4" name="Line 34"/>
            <p:cNvSpPr>
              <a:spLocks noChangeShapeType="1"/>
            </p:cNvSpPr>
            <p:nvPr/>
          </p:nvSpPr>
          <p:spPr bwMode="auto">
            <a:xfrm>
              <a:off x="7692" y="3468"/>
              <a:ext cx="405" cy="0"/>
            </a:xfrm>
            <a:prstGeom prst="line">
              <a:avLst/>
            </a:prstGeom>
            <a:noFill/>
            <a:ln w="9525">
              <a:solidFill>
                <a:srgbClr val="FFFF00"/>
              </a:solidFill>
              <a:round/>
              <a:headEnd/>
              <a:tailEnd type="triangle" w="med" len="med"/>
            </a:ln>
            <a:effectLst/>
          </p:spPr>
          <p:txBody>
            <a:bodyPr/>
            <a:lstStyle/>
            <a:p>
              <a:endParaRPr lang="zh-CN" altLang="en-US"/>
            </a:p>
          </p:txBody>
        </p:sp>
        <p:sp>
          <p:nvSpPr>
            <p:cNvPr id="97315" name="Line 35"/>
            <p:cNvSpPr>
              <a:spLocks noChangeShapeType="1"/>
            </p:cNvSpPr>
            <p:nvPr/>
          </p:nvSpPr>
          <p:spPr bwMode="auto">
            <a:xfrm>
              <a:off x="8847" y="3468"/>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6" name="Line 36"/>
            <p:cNvSpPr>
              <a:spLocks noChangeShapeType="1"/>
            </p:cNvSpPr>
            <p:nvPr/>
          </p:nvSpPr>
          <p:spPr bwMode="auto">
            <a:xfrm>
              <a:off x="3792" y="4560"/>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7" name="Line 37"/>
            <p:cNvSpPr>
              <a:spLocks noChangeShapeType="1"/>
            </p:cNvSpPr>
            <p:nvPr/>
          </p:nvSpPr>
          <p:spPr bwMode="auto">
            <a:xfrm>
              <a:off x="4752" y="4560"/>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18" name="Line 38"/>
            <p:cNvSpPr>
              <a:spLocks noChangeShapeType="1"/>
            </p:cNvSpPr>
            <p:nvPr/>
          </p:nvSpPr>
          <p:spPr bwMode="auto">
            <a:xfrm>
              <a:off x="7692" y="4560"/>
              <a:ext cx="405" cy="0"/>
            </a:xfrm>
            <a:prstGeom prst="line">
              <a:avLst/>
            </a:prstGeom>
            <a:noFill/>
            <a:ln w="9525">
              <a:solidFill>
                <a:srgbClr val="FFFF00"/>
              </a:solidFill>
              <a:round/>
              <a:headEnd/>
              <a:tailEnd type="triangle" w="med" len="med"/>
            </a:ln>
            <a:effectLst/>
          </p:spPr>
          <p:txBody>
            <a:bodyPr/>
            <a:lstStyle/>
            <a:p>
              <a:endParaRPr lang="zh-CN" altLang="en-US"/>
            </a:p>
          </p:txBody>
        </p:sp>
        <p:sp>
          <p:nvSpPr>
            <p:cNvPr id="97319" name="Line 39"/>
            <p:cNvSpPr>
              <a:spLocks noChangeShapeType="1"/>
            </p:cNvSpPr>
            <p:nvPr/>
          </p:nvSpPr>
          <p:spPr bwMode="auto">
            <a:xfrm>
              <a:off x="8847" y="4560"/>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0" name="Line 40"/>
            <p:cNvSpPr>
              <a:spLocks noChangeShapeType="1"/>
            </p:cNvSpPr>
            <p:nvPr/>
          </p:nvSpPr>
          <p:spPr bwMode="auto">
            <a:xfrm>
              <a:off x="5892" y="4560"/>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97321" name="Line 41"/>
            <p:cNvSpPr>
              <a:spLocks noChangeShapeType="1"/>
            </p:cNvSpPr>
            <p:nvPr/>
          </p:nvSpPr>
          <p:spPr bwMode="auto">
            <a:xfrm>
              <a:off x="6972" y="4560"/>
              <a:ext cx="21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2" name="Line 42"/>
            <p:cNvSpPr>
              <a:spLocks noChangeShapeType="1"/>
            </p:cNvSpPr>
            <p:nvPr/>
          </p:nvSpPr>
          <p:spPr bwMode="auto">
            <a:xfrm>
              <a:off x="6942" y="5964"/>
              <a:ext cx="21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3" name="Line 43"/>
            <p:cNvSpPr>
              <a:spLocks noChangeShapeType="1"/>
            </p:cNvSpPr>
            <p:nvPr/>
          </p:nvSpPr>
          <p:spPr bwMode="auto">
            <a:xfrm>
              <a:off x="3792" y="5964"/>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4" name="Line 44"/>
            <p:cNvSpPr>
              <a:spLocks noChangeShapeType="1"/>
            </p:cNvSpPr>
            <p:nvPr/>
          </p:nvSpPr>
          <p:spPr bwMode="auto">
            <a:xfrm>
              <a:off x="4737" y="5964"/>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5" name="Line 45"/>
            <p:cNvSpPr>
              <a:spLocks noChangeShapeType="1"/>
            </p:cNvSpPr>
            <p:nvPr/>
          </p:nvSpPr>
          <p:spPr bwMode="auto">
            <a:xfrm>
              <a:off x="5877" y="5964"/>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97326" name="Line 46"/>
            <p:cNvSpPr>
              <a:spLocks noChangeShapeType="1"/>
            </p:cNvSpPr>
            <p:nvPr/>
          </p:nvSpPr>
          <p:spPr bwMode="auto">
            <a:xfrm>
              <a:off x="7692" y="5964"/>
              <a:ext cx="1575" cy="0"/>
            </a:xfrm>
            <a:prstGeom prst="line">
              <a:avLst/>
            </a:prstGeom>
            <a:noFill/>
            <a:ln w="9525">
              <a:solidFill>
                <a:srgbClr val="FFFF00"/>
              </a:solidFill>
              <a:round/>
              <a:headEnd/>
              <a:tailEnd type="triangle" w="med" len="med"/>
            </a:ln>
            <a:effectLst/>
          </p:spPr>
          <p:txBody>
            <a:bodyPr/>
            <a:lstStyle/>
            <a:p>
              <a:endParaRPr lang="zh-CN" altLang="en-US"/>
            </a:p>
          </p:txBody>
        </p:sp>
        <p:sp>
          <p:nvSpPr>
            <p:cNvPr id="97327" name="Line 47"/>
            <p:cNvSpPr>
              <a:spLocks noChangeShapeType="1"/>
            </p:cNvSpPr>
            <p:nvPr/>
          </p:nvSpPr>
          <p:spPr bwMode="auto">
            <a:xfrm>
              <a:off x="5892" y="7212"/>
              <a:ext cx="2205" cy="0"/>
            </a:xfrm>
            <a:prstGeom prst="line">
              <a:avLst/>
            </a:prstGeom>
            <a:noFill/>
            <a:ln w="9525">
              <a:solidFill>
                <a:srgbClr val="FFFF00"/>
              </a:solidFill>
              <a:round/>
              <a:headEnd/>
              <a:tailEnd type="triangle" w="med" len="med"/>
            </a:ln>
            <a:effectLst/>
          </p:spPr>
          <p:txBody>
            <a:bodyPr/>
            <a:lstStyle/>
            <a:p>
              <a:endParaRPr lang="zh-CN" altLang="en-US"/>
            </a:p>
          </p:txBody>
        </p:sp>
        <p:sp>
          <p:nvSpPr>
            <p:cNvPr id="97328" name="Line 48"/>
            <p:cNvSpPr>
              <a:spLocks noChangeShapeType="1"/>
            </p:cNvSpPr>
            <p:nvPr/>
          </p:nvSpPr>
          <p:spPr bwMode="auto">
            <a:xfrm>
              <a:off x="8847" y="7212"/>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29" name="Rectangle 49"/>
            <p:cNvSpPr>
              <a:spLocks noChangeArrowheads="1"/>
            </p:cNvSpPr>
            <p:nvPr/>
          </p:nvSpPr>
          <p:spPr bwMode="auto">
            <a:xfrm>
              <a:off x="4272" y="7881"/>
              <a:ext cx="94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建立初始成本模型</a:t>
              </a:r>
              <a:endParaRPr lang="zh-CN" altLang="en-US" sz="1400">
                <a:solidFill>
                  <a:schemeClr val="accent1"/>
                </a:solidFill>
              </a:endParaRPr>
            </a:p>
          </p:txBody>
        </p:sp>
        <p:sp>
          <p:nvSpPr>
            <p:cNvPr id="97330" name="Rectangle 50"/>
            <p:cNvSpPr>
              <a:spLocks noChangeArrowheads="1"/>
            </p:cNvSpPr>
            <p:nvPr/>
          </p:nvSpPr>
          <p:spPr bwMode="auto">
            <a:xfrm>
              <a:off x="7152" y="7881"/>
              <a:ext cx="945" cy="1092"/>
            </a:xfrm>
            <a:prstGeom prst="rect">
              <a:avLst/>
            </a:prstGeom>
            <a:solidFill>
              <a:srgbClr val="FFFFFF"/>
            </a:solidFill>
            <a:ln w="9525">
              <a:solidFill>
                <a:srgbClr val="FFFF00"/>
              </a:solidFill>
              <a:miter lim="800000"/>
              <a:headEnd/>
              <a:tailEnd/>
            </a:ln>
            <a:effectLst/>
          </p:spPr>
          <p:txBody>
            <a:bodyPr/>
            <a:lstStyle/>
            <a:p>
              <a:pPr algn="ctr"/>
              <a:r>
                <a:rPr lang="zh-CN" altLang="en-US" sz="1400">
                  <a:solidFill>
                    <a:schemeClr val="accent1"/>
                  </a:solidFill>
                  <a:latin typeface="Times New Roman" pitchFamily="18" charset="0"/>
                </a:rPr>
                <a:t>建立最终成本模型</a:t>
              </a:r>
              <a:endParaRPr lang="zh-CN" altLang="en-US" sz="1400">
                <a:solidFill>
                  <a:schemeClr val="accent1"/>
                </a:solidFill>
              </a:endParaRPr>
            </a:p>
          </p:txBody>
        </p:sp>
        <p:sp>
          <p:nvSpPr>
            <p:cNvPr id="97331" name="Line 51"/>
            <p:cNvSpPr>
              <a:spLocks noChangeShapeType="1"/>
            </p:cNvSpPr>
            <p:nvPr/>
          </p:nvSpPr>
          <p:spPr bwMode="auto">
            <a:xfrm>
              <a:off x="5247" y="8460"/>
              <a:ext cx="189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2" name="Line 52"/>
            <p:cNvSpPr>
              <a:spLocks noChangeShapeType="1"/>
            </p:cNvSpPr>
            <p:nvPr/>
          </p:nvSpPr>
          <p:spPr bwMode="auto">
            <a:xfrm>
              <a:off x="8097" y="8460"/>
              <a:ext cx="1155" cy="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sz="4000" b="1"/>
              <a:t>评审</a:t>
            </a:r>
            <a:r>
              <a:rPr lang="en-US" altLang="zh-CN" sz="4000" b="1"/>
              <a:t>IT</a:t>
            </a:r>
            <a:r>
              <a:rPr lang="zh-CN" altLang="en-US" sz="4000" b="1"/>
              <a:t>服务管理效果</a:t>
            </a:r>
            <a:r>
              <a:rPr lang="zh-CN" altLang="en-US">
                <a:solidFill>
                  <a:srgbClr val="000000"/>
                </a:solidFill>
                <a:effectLst>
                  <a:outerShdw blurRad="38100" dist="38100" dir="2700000" algn="tl">
                    <a:srgbClr val="FFFFFF"/>
                  </a:outerShdw>
                </a:effectLst>
                <a:latin typeface="" charset="0"/>
              </a:rPr>
              <a:t> </a:t>
            </a:r>
          </a:p>
        </p:txBody>
      </p:sp>
      <p:grpSp>
        <p:nvGrpSpPr>
          <p:cNvPr id="2" name="Group 4"/>
          <p:cNvGrpSpPr>
            <a:grpSpLocks/>
          </p:cNvGrpSpPr>
          <p:nvPr/>
        </p:nvGrpSpPr>
        <p:grpSpPr bwMode="auto">
          <a:xfrm>
            <a:off x="533400" y="1676400"/>
            <a:ext cx="8382000" cy="4800600"/>
            <a:chOff x="1716" y="4092"/>
            <a:chExt cx="9360" cy="5148"/>
          </a:xfrm>
        </p:grpSpPr>
        <p:sp>
          <p:nvSpPr>
            <p:cNvPr id="111621" name="Rectangle 5"/>
            <p:cNvSpPr>
              <a:spLocks noChangeArrowheads="1"/>
            </p:cNvSpPr>
            <p:nvPr/>
          </p:nvSpPr>
          <p:spPr bwMode="auto">
            <a:xfrm flipV="1">
              <a:off x="3336" y="4092"/>
              <a:ext cx="6120" cy="1248"/>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rot="10800000"/>
            <a:lstStyle/>
            <a:p>
              <a:pPr algn="just" eaLnBrk="0" hangingPunct="0"/>
              <a:endParaRPr lang="zh-CN" altLang="en-US" sz="1600">
                <a:solidFill>
                  <a:schemeClr val="accent1"/>
                </a:solidFill>
                <a:latin typeface="Times New Roman" pitchFamily="18" charset="0"/>
              </a:endParaRPr>
            </a:p>
          </p:txBody>
        </p:sp>
        <p:sp>
          <p:nvSpPr>
            <p:cNvPr id="111622" name="Rectangle 6"/>
            <p:cNvSpPr>
              <a:spLocks noChangeArrowheads="1"/>
            </p:cNvSpPr>
            <p:nvPr/>
          </p:nvSpPr>
          <p:spPr bwMode="auto">
            <a:xfrm>
              <a:off x="4842" y="5995"/>
              <a:ext cx="1194" cy="437"/>
            </a:xfrm>
            <a:prstGeom prst="rect">
              <a:avLst/>
            </a:prstGeom>
            <a:solidFill>
              <a:srgbClr val="FFFFFF"/>
            </a:solidFill>
            <a:ln w="9525" algn="ctr">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提取筛选</a:t>
              </a:r>
            </a:p>
          </p:txBody>
        </p:sp>
        <p:sp>
          <p:nvSpPr>
            <p:cNvPr id="111623" name="Rectangle 7"/>
            <p:cNvSpPr>
              <a:spLocks noChangeArrowheads="1"/>
            </p:cNvSpPr>
            <p:nvPr/>
          </p:nvSpPr>
          <p:spPr bwMode="auto">
            <a:xfrm>
              <a:off x="6462" y="5995"/>
              <a:ext cx="1194" cy="437"/>
            </a:xfrm>
            <a:prstGeom prst="rect">
              <a:avLst/>
            </a:prstGeom>
            <a:solidFill>
              <a:srgbClr val="FFFFFF"/>
            </a:solidFill>
            <a:ln w="9525" algn="ctr">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修改调整</a:t>
              </a:r>
            </a:p>
          </p:txBody>
        </p:sp>
        <p:sp>
          <p:nvSpPr>
            <p:cNvPr id="111624" name="Rectangle 8"/>
            <p:cNvSpPr>
              <a:spLocks noChangeArrowheads="1"/>
            </p:cNvSpPr>
            <p:nvPr/>
          </p:nvSpPr>
          <p:spPr bwMode="auto">
            <a:xfrm>
              <a:off x="3696" y="4716"/>
              <a:ext cx="1080" cy="46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r>
                <a:rPr lang="zh-CN" altLang="en-US" sz="1600">
                  <a:solidFill>
                    <a:schemeClr val="accent1"/>
                  </a:solidFill>
                  <a:latin typeface="Times New Roman" pitchFamily="18" charset="0"/>
                </a:rPr>
                <a:t>步骤一</a:t>
              </a:r>
            </a:p>
          </p:txBody>
        </p:sp>
        <p:sp>
          <p:nvSpPr>
            <p:cNvPr id="111625" name="Rectangle 9"/>
            <p:cNvSpPr>
              <a:spLocks noChangeArrowheads="1"/>
            </p:cNvSpPr>
            <p:nvPr/>
          </p:nvSpPr>
          <p:spPr bwMode="auto">
            <a:xfrm>
              <a:off x="5136" y="4716"/>
              <a:ext cx="1080" cy="467"/>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r>
                <a:rPr lang="zh-CN" altLang="en-US" sz="1600">
                  <a:solidFill>
                    <a:schemeClr val="accent1"/>
                  </a:solidFill>
                  <a:latin typeface="Times New Roman" pitchFamily="18" charset="0"/>
                </a:rPr>
                <a:t>步骤二</a:t>
              </a:r>
            </a:p>
          </p:txBody>
        </p:sp>
        <p:sp>
          <p:nvSpPr>
            <p:cNvPr id="111626" name="Rectangle 10"/>
            <p:cNvSpPr>
              <a:spLocks noChangeArrowheads="1"/>
            </p:cNvSpPr>
            <p:nvPr/>
          </p:nvSpPr>
          <p:spPr bwMode="auto">
            <a:xfrm>
              <a:off x="8016" y="4716"/>
              <a:ext cx="1080" cy="46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r>
                <a:rPr lang="zh-CN" altLang="en-US" sz="1600">
                  <a:solidFill>
                    <a:schemeClr val="accent1"/>
                  </a:solidFill>
                  <a:latin typeface="Times New Roman" pitchFamily="18" charset="0"/>
                </a:rPr>
                <a:t>步骤三</a:t>
              </a:r>
            </a:p>
          </p:txBody>
        </p:sp>
        <p:sp>
          <p:nvSpPr>
            <p:cNvPr id="111627" name="Rectangle 11"/>
            <p:cNvSpPr>
              <a:spLocks noChangeArrowheads="1"/>
            </p:cNvSpPr>
            <p:nvPr/>
          </p:nvSpPr>
          <p:spPr bwMode="auto">
            <a:xfrm>
              <a:off x="6576" y="4716"/>
              <a:ext cx="1080" cy="467"/>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r>
                <a:rPr lang="zh-CN" altLang="en-US" sz="1600">
                  <a:solidFill>
                    <a:schemeClr val="accent1"/>
                  </a:solidFill>
                  <a:latin typeface="Times New Roman" pitchFamily="18" charset="0"/>
                </a:rPr>
                <a:t>……</a:t>
              </a:r>
            </a:p>
          </p:txBody>
        </p:sp>
        <p:sp>
          <p:nvSpPr>
            <p:cNvPr id="111628" name="AutoShape 12"/>
            <p:cNvSpPr>
              <a:spLocks noChangeArrowheads="1"/>
            </p:cNvSpPr>
            <p:nvPr/>
          </p:nvSpPr>
          <p:spPr bwMode="auto">
            <a:xfrm>
              <a:off x="1716" y="4716"/>
              <a:ext cx="1080" cy="468"/>
            </a:xfrm>
            <a:prstGeom prst="roundRect">
              <a:avLst>
                <a:gd name="adj" fmla="val 16667"/>
              </a:avLst>
            </a:prstGeom>
            <a:solidFill>
              <a:srgbClr val="FFFFFF"/>
            </a:solidFill>
            <a:ln w="9525">
              <a:solidFill>
                <a:srgbClr val="FFFF00"/>
              </a:solidFill>
              <a:round/>
              <a:headEnd/>
              <a:tailEnd/>
            </a:ln>
          </p:spPr>
          <p:txBody>
            <a:bodyPr/>
            <a:lstStyle/>
            <a:p>
              <a:pPr algn="ctr" eaLnBrk="0" hangingPunct="0"/>
              <a:r>
                <a:rPr lang="zh-CN" altLang="en-US" sz="1600">
                  <a:solidFill>
                    <a:schemeClr val="accent1"/>
                  </a:solidFill>
                  <a:latin typeface="Times New Roman" pitchFamily="18" charset="0"/>
                </a:rPr>
                <a:t>开始</a:t>
              </a:r>
            </a:p>
            <a:p>
              <a:pPr algn="just" eaLnBrk="0" hangingPunct="0"/>
              <a:endParaRPr lang="zh-CN" altLang="en-US" sz="1600">
                <a:solidFill>
                  <a:schemeClr val="accent1"/>
                </a:solidFill>
                <a:latin typeface="Times New Roman" pitchFamily="18" charset="0"/>
              </a:endParaRPr>
            </a:p>
          </p:txBody>
        </p:sp>
        <p:sp>
          <p:nvSpPr>
            <p:cNvPr id="111629" name="AutoShape 13"/>
            <p:cNvSpPr>
              <a:spLocks noChangeArrowheads="1"/>
            </p:cNvSpPr>
            <p:nvPr/>
          </p:nvSpPr>
          <p:spPr bwMode="auto">
            <a:xfrm>
              <a:off x="9996" y="4716"/>
              <a:ext cx="1080" cy="468"/>
            </a:xfrm>
            <a:prstGeom prst="roundRect">
              <a:avLst>
                <a:gd name="adj" fmla="val 16667"/>
              </a:avLst>
            </a:prstGeom>
            <a:solidFill>
              <a:srgbClr val="FFFFFF"/>
            </a:solidFill>
            <a:ln w="9525">
              <a:solidFill>
                <a:srgbClr val="FFFF00"/>
              </a:solidFill>
              <a:round/>
              <a:headEnd/>
              <a:tailEnd/>
            </a:ln>
          </p:spPr>
          <p:txBody>
            <a:bodyPr/>
            <a:lstStyle/>
            <a:p>
              <a:pPr algn="ctr" eaLnBrk="0" hangingPunct="0"/>
              <a:r>
                <a:rPr lang="zh-CN" altLang="en-US" sz="1600">
                  <a:solidFill>
                    <a:schemeClr val="accent1"/>
                  </a:solidFill>
                  <a:latin typeface="Times New Roman" pitchFamily="18" charset="0"/>
                </a:rPr>
                <a:t>结束</a:t>
              </a:r>
            </a:p>
            <a:p>
              <a:pPr algn="just" eaLnBrk="0" hangingPunct="0"/>
              <a:endParaRPr lang="zh-CN" altLang="en-US" sz="1600">
                <a:solidFill>
                  <a:schemeClr val="accent1"/>
                </a:solidFill>
                <a:latin typeface="Times New Roman" pitchFamily="18" charset="0"/>
              </a:endParaRPr>
            </a:p>
          </p:txBody>
        </p:sp>
        <p:sp>
          <p:nvSpPr>
            <p:cNvPr id="111630" name="Line 14"/>
            <p:cNvSpPr>
              <a:spLocks noChangeShapeType="1"/>
            </p:cNvSpPr>
            <p:nvPr/>
          </p:nvSpPr>
          <p:spPr bwMode="auto">
            <a:xfrm>
              <a:off x="3354" y="4956"/>
              <a:ext cx="334" cy="2"/>
            </a:xfrm>
            <a:prstGeom prst="line">
              <a:avLst/>
            </a:prstGeom>
            <a:noFill/>
            <a:ln w="9525">
              <a:solidFill>
                <a:srgbClr val="FFFF00"/>
              </a:solidFill>
              <a:round/>
              <a:headEnd/>
              <a:tailEnd type="triangle" w="med" len="med"/>
            </a:ln>
            <a:effectLst/>
          </p:spPr>
          <p:txBody>
            <a:bodyPr/>
            <a:lstStyle/>
            <a:p>
              <a:endParaRPr lang="zh-CN" altLang="en-US"/>
            </a:p>
          </p:txBody>
        </p:sp>
        <p:sp>
          <p:nvSpPr>
            <p:cNvPr id="111631" name="Line 15"/>
            <p:cNvSpPr>
              <a:spLocks noChangeShapeType="1"/>
            </p:cNvSpPr>
            <p:nvPr/>
          </p:nvSpPr>
          <p:spPr bwMode="auto">
            <a:xfrm>
              <a:off x="9086" y="4956"/>
              <a:ext cx="334" cy="2"/>
            </a:xfrm>
            <a:prstGeom prst="line">
              <a:avLst/>
            </a:prstGeom>
            <a:noFill/>
            <a:ln w="9525">
              <a:solidFill>
                <a:srgbClr val="FFFF00"/>
              </a:solidFill>
              <a:round/>
              <a:headEnd/>
              <a:tailEnd type="triangle" w="med" len="med"/>
            </a:ln>
            <a:effectLst/>
          </p:spPr>
          <p:txBody>
            <a:bodyPr/>
            <a:lstStyle/>
            <a:p>
              <a:endParaRPr lang="zh-CN" altLang="en-US"/>
            </a:p>
          </p:txBody>
        </p:sp>
        <p:grpSp>
          <p:nvGrpSpPr>
            <p:cNvPr id="3" name="Group 16"/>
            <p:cNvGrpSpPr>
              <a:grpSpLocks/>
            </p:cNvGrpSpPr>
            <p:nvPr/>
          </p:nvGrpSpPr>
          <p:grpSpPr bwMode="auto">
            <a:xfrm>
              <a:off x="3876" y="7056"/>
              <a:ext cx="4680" cy="2184"/>
              <a:chOff x="4791" y="5266"/>
              <a:chExt cx="4680" cy="2184"/>
            </a:xfrm>
          </p:grpSpPr>
          <p:sp>
            <p:nvSpPr>
              <p:cNvPr id="111633" name="Rectangle 17"/>
              <p:cNvSpPr>
                <a:spLocks noChangeArrowheads="1"/>
              </p:cNvSpPr>
              <p:nvPr/>
            </p:nvSpPr>
            <p:spPr bwMode="auto">
              <a:xfrm>
                <a:off x="4791" y="5266"/>
                <a:ext cx="4680" cy="2184"/>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r>
                  <a:rPr lang="zh-CN" altLang="en-US" sz="1600">
                    <a:solidFill>
                      <a:schemeClr val="accent1"/>
                    </a:solidFill>
                    <a:latin typeface="" charset="0"/>
                  </a:rPr>
                  <a:t>关键成功因素（</a:t>
                </a:r>
                <a:r>
                  <a:rPr lang="en-US" altLang="zh-CN" sz="1600">
                    <a:solidFill>
                      <a:schemeClr val="accent1"/>
                    </a:solidFill>
                    <a:latin typeface="" charset="0"/>
                  </a:rPr>
                  <a:t>CSF）</a:t>
                </a:r>
                <a:r>
                  <a:rPr lang="zh-CN" altLang="en-US" sz="1600">
                    <a:solidFill>
                      <a:schemeClr val="accent1"/>
                    </a:solidFill>
                    <a:latin typeface="" charset="0"/>
                  </a:rPr>
                  <a:t>和关键绩效指标（</a:t>
                </a:r>
                <a:r>
                  <a:rPr lang="en-US" altLang="zh-CN" sz="1600">
                    <a:solidFill>
                      <a:schemeClr val="accent1"/>
                    </a:solidFill>
                    <a:latin typeface="" charset="0"/>
                  </a:rPr>
                  <a:t>KPI）</a:t>
                </a:r>
                <a:endParaRPr lang="en-US" altLang="zh-CN" sz="1600">
                  <a:solidFill>
                    <a:schemeClr val="accent1"/>
                  </a:solidFill>
                  <a:latin typeface="Times New Roman" pitchFamily="18" charset="0"/>
                </a:endParaRPr>
              </a:p>
            </p:txBody>
          </p:sp>
          <p:sp>
            <p:nvSpPr>
              <p:cNvPr id="111634" name="Rectangle 18"/>
              <p:cNvSpPr>
                <a:spLocks noChangeArrowheads="1"/>
              </p:cNvSpPr>
              <p:nvPr/>
            </p:nvSpPr>
            <p:spPr bwMode="auto">
              <a:xfrm>
                <a:off x="6809" y="5788"/>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35" name="Line 19"/>
              <p:cNvSpPr>
                <a:spLocks noChangeShapeType="1"/>
              </p:cNvSpPr>
              <p:nvPr/>
            </p:nvSpPr>
            <p:spPr bwMode="auto">
              <a:xfrm flipH="1">
                <a:off x="5891" y="6115"/>
                <a:ext cx="918" cy="243"/>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36" name="Line 20"/>
              <p:cNvSpPr>
                <a:spLocks noChangeShapeType="1"/>
              </p:cNvSpPr>
              <p:nvPr/>
            </p:nvSpPr>
            <p:spPr bwMode="auto">
              <a:xfrm flipH="1">
                <a:off x="7077" y="6115"/>
                <a:ext cx="0" cy="247"/>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37" name="Line 21"/>
              <p:cNvSpPr>
                <a:spLocks noChangeShapeType="1"/>
              </p:cNvSpPr>
              <p:nvPr/>
            </p:nvSpPr>
            <p:spPr bwMode="auto">
              <a:xfrm>
                <a:off x="7347" y="6115"/>
                <a:ext cx="884" cy="243"/>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38" name="Rectangle 22"/>
              <p:cNvSpPr>
                <a:spLocks noChangeArrowheads="1"/>
              </p:cNvSpPr>
              <p:nvPr/>
            </p:nvSpPr>
            <p:spPr bwMode="auto">
              <a:xfrm>
                <a:off x="5711" y="6362"/>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39" name="Rectangle 23"/>
              <p:cNvSpPr>
                <a:spLocks noChangeArrowheads="1"/>
              </p:cNvSpPr>
              <p:nvPr/>
            </p:nvSpPr>
            <p:spPr bwMode="auto">
              <a:xfrm>
                <a:off x="6809" y="6362"/>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40" name="Rectangle 24"/>
              <p:cNvSpPr>
                <a:spLocks noChangeArrowheads="1"/>
              </p:cNvSpPr>
              <p:nvPr/>
            </p:nvSpPr>
            <p:spPr bwMode="auto">
              <a:xfrm>
                <a:off x="7973" y="6362"/>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41" name="Rectangle 25"/>
              <p:cNvSpPr>
                <a:spLocks noChangeArrowheads="1"/>
              </p:cNvSpPr>
              <p:nvPr/>
            </p:nvSpPr>
            <p:spPr bwMode="auto">
              <a:xfrm>
                <a:off x="5040" y="6978"/>
                <a:ext cx="537"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42" name="Line 26"/>
              <p:cNvSpPr>
                <a:spLocks noChangeShapeType="1"/>
              </p:cNvSpPr>
              <p:nvPr/>
            </p:nvSpPr>
            <p:spPr bwMode="auto">
              <a:xfrm flipH="1">
                <a:off x="5308" y="6689"/>
                <a:ext cx="403"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43" name="Line 27"/>
              <p:cNvSpPr>
                <a:spLocks noChangeShapeType="1"/>
              </p:cNvSpPr>
              <p:nvPr/>
            </p:nvSpPr>
            <p:spPr bwMode="auto">
              <a:xfrm flipH="1">
                <a:off x="5979" y="6689"/>
                <a:ext cx="1"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44" name="Line 28"/>
              <p:cNvSpPr>
                <a:spLocks noChangeShapeType="1"/>
              </p:cNvSpPr>
              <p:nvPr/>
            </p:nvSpPr>
            <p:spPr bwMode="auto">
              <a:xfrm>
                <a:off x="6249" y="6689"/>
                <a:ext cx="403"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45" name="Rectangle 29"/>
              <p:cNvSpPr>
                <a:spLocks noChangeArrowheads="1"/>
              </p:cNvSpPr>
              <p:nvPr/>
            </p:nvSpPr>
            <p:spPr bwMode="auto">
              <a:xfrm>
                <a:off x="5678" y="6978"/>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46" name="Rectangle 30"/>
              <p:cNvSpPr>
                <a:spLocks noChangeArrowheads="1"/>
              </p:cNvSpPr>
              <p:nvPr/>
            </p:nvSpPr>
            <p:spPr bwMode="auto">
              <a:xfrm>
                <a:off x="6316" y="6982"/>
                <a:ext cx="538" cy="316"/>
              </a:xfrm>
              <a:prstGeom prst="rect">
                <a:avLst/>
              </a:prstGeom>
              <a:solidFill>
                <a:srgbClr val="FFFFFF"/>
              </a:solidFill>
              <a:ln w="9525" algn="ctr">
                <a:solidFill>
                  <a:srgbClr val="FFFF00"/>
                </a:solidFill>
                <a:miter lim="800000"/>
                <a:headEnd/>
                <a:tailEnd/>
              </a:ln>
              <a:effectLst>
                <a:outerShdw dist="35921" dir="2700000" algn="ctr" rotWithShape="0">
                  <a:srgbClr val="808080"/>
                </a:outerShdw>
              </a:effectLst>
            </p:spPr>
            <p:txBody>
              <a:bodyPr/>
              <a:lstStyle/>
              <a:p>
                <a:pPr algn="ctr" eaLnBrk="0" hangingPunct="0"/>
                <a:endParaRPr lang="zh-CN" altLang="en-US" sz="1600">
                  <a:solidFill>
                    <a:schemeClr val="accent1"/>
                  </a:solidFill>
                  <a:latin typeface="Times New Roman" pitchFamily="18" charset="0"/>
                </a:endParaRPr>
              </a:p>
            </p:txBody>
          </p:sp>
          <p:sp>
            <p:nvSpPr>
              <p:cNvPr id="111647" name="Line 31"/>
              <p:cNvSpPr>
                <a:spLocks noChangeShapeType="1"/>
              </p:cNvSpPr>
              <p:nvPr/>
            </p:nvSpPr>
            <p:spPr bwMode="auto">
              <a:xfrm flipH="1">
                <a:off x="7592" y="6670"/>
                <a:ext cx="403"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48" name="Line 32"/>
              <p:cNvSpPr>
                <a:spLocks noChangeShapeType="1"/>
              </p:cNvSpPr>
              <p:nvPr/>
            </p:nvSpPr>
            <p:spPr bwMode="auto">
              <a:xfrm flipH="1">
                <a:off x="8264" y="6670"/>
                <a:ext cx="1"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sp>
            <p:nvSpPr>
              <p:cNvPr id="111649" name="Line 33"/>
              <p:cNvSpPr>
                <a:spLocks noChangeShapeType="1"/>
              </p:cNvSpPr>
              <p:nvPr/>
            </p:nvSpPr>
            <p:spPr bwMode="auto">
              <a:xfrm>
                <a:off x="8533" y="6670"/>
                <a:ext cx="403" cy="246"/>
              </a:xfrm>
              <a:prstGeom prst="line">
                <a:avLst/>
              </a:prstGeom>
              <a:noFill/>
              <a:ln w="9525">
                <a:solidFill>
                  <a:srgbClr val="FFFF00"/>
                </a:solidFill>
                <a:round/>
                <a:headEnd/>
                <a:tailEnd/>
              </a:ln>
              <a:effectLst>
                <a:outerShdw dist="35921" dir="2700000" algn="ctr" rotWithShape="0">
                  <a:srgbClr val="808080"/>
                </a:outerShdw>
              </a:effectLst>
            </p:spPr>
            <p:txBody>
              <a:bodyPr/>
              <a:lstStyle/>
              <a:p>
                <a:endParaRPr lang="zh-CN" altLang="en-US"/>
              </a:p>
            </p:txBody>
          </p:sp>
        </p:grpSp>
        <p:sp>
          <p:nvSpPr>
            <p:cNvPr id="111650" name="Line 34"/>
            <p:cNvSpPr>
              <a:spLocks noChangeShapeType="1"/>
            </p:cNvSpPr>
            <p:nvPr/>
          </p:nvSpPr>
          <p:spPr bwMode="auto">
            <a:xfrm>
              <a:off x="5136" y="5340"/>
              <a:ext cx="1" cy="624"/>
            </a:xfrm>
            <a:prstGeom prst="line">
              <a:avLst/>
            </a:prstGeom>
            <a:noFill/>
            <a:ln w="9525">
              <a:solidFill>
                <a:srgbClr val="FFFF00"/>
              </a:solidFill>
              <a:round/>
              <a:headEnd/>
              <a:tailEnd type="triangle" w="med" len="med"/>
            </a:ln>
          </p:spPr>
          <p:txBody>
            <a:bodyPr/>
            <a:lstStyle/>
            <a:p>
              <a:endParaRPr lang="zh-CN" altLang="en-US"/>
            </a:p>
          </p:txBody>
        </p:sp>
        <p:sp>
          <p:nvSpPr>
            <p:cNvPr id="111651" name="Line 35"/>
            <p:cNvSpPr>
              <a:spLocks noChangeShapeType="1"/>
            </p:cNvSpPr>
            <p:nvPr/>
          </p:nvSpPr>
          <p:spPr bwMode="auto">
            <a:xfrm>
              <a:off x="5676" y="5340"/>
              <a:ext cx="1" cy="624"/>
            </a:xfrm>
            <a:prstGeom prst="line">
              <a:avLst/>
            </a:prstGeom>
            <a:noFill/>
            <a:ln w="9525">
              <a:solidFill>
                <a:srgbClr val="FFFF00"/>
              </a:solidFill>
              <a:round/>
              <a:headEnd type="triangle" w="med" len="med"/>
              <a:tailEnd/>
            </a:ln>
          </p:spPr>
          <p:txBody>
            <a:bodyPr/>
            <a:lstStyle/>
            <a:p>
              <a:endParaRPr lang="zh-CN" altLang="en-US"/>
            </a:p>
          </p:txBody>
        </p:sp>
        <p:sp>
          <p:nvSpPr>
            <p:cNvPr id="111652" name="Line 36"/>
            <p:cNvSpPr>
              <a:spLocks noChangeShapeType="1"/>
            </p:cNvSpPr>
            <p:nvPr/>
          </p:nvSpPr>
          <p:spPr bwMode="auto">
            <a:xfrm>
              <a:off x="5495" y="6432"/>
              <a:ext cx="1" cy="624"/>
            </a:xfrm>
            <a:prstGeom prst="line">
              <a:avLst/>
            </a:prstGeom>
            <a:noFill/>
            <a:ln w="9525">
              <a:solidFill>
                <a:srgbClr val="FFFF00"/>
              </a:solidFill>
              <a:round/>
              <a:headEnd type="triangle" w="med" len="med"/>
              <a:tailEnd/>
            </a:ln>
          </p:spPr>
          <p:txBody>
            <a:bodyPr/>
            <a:lstStyle/>
            <a:p>
              <a:endParaRPr lang="zh-CN" altLang="en-US"/>
            </a:p>
          </p:txBody>
        </p:sp>
        <p:sp>
          <p:nvSpPr>
            <p:cNvPr id="111653" name="Line 37"/>
            <p:cNvSpPr>
              <a:spLocks noChangeShapeType="1"/>
            </p:cNvSpPr>
            <p:nvPr/>
          </p:nvSpPr>
          <p:spPr bwMode="auto">
            <a:xfrm>
              <a:off x="7062" y="6432"/>
              <a:ext cx="1" cy="624"/>
            </a:xfrm>
            <a:prstGeom prst="line">
              <a:avLst/>
            </a:prstGeom>
            <a:noFill/>
            <a:ln w="9525">
              <a:solidFill>
                <a:srgbClr val="FFFF00"/>
              </a:solidFill>
              <a:round/>
              <a:headEnd type="triangle" w="med" len="med"/>
              <a:tailEnd type="triangle" w="med" len="med"/>
            </a:ln>
          </p:spPr>
          <p:txBody>
            <a:bodyPr/>
            <a:lstStyle/>
            <a:p>
              <a:endParaRPr lang="zh-CN" altLang="en-US"/>
            </a:p>
          </p:txBody>
        </p:sp>
        <p:sp>
          <p:nvSpPr>
            <p:cNvPr id="111654" name="Line 38"/>
            <p:cNvSpPr>
              <a:spLocks noChangeShapeType="1"/>
            </p:cNvSpPr>
            <p:nvPr/>
          </p:nvSpPr>
          <p:spPr bwMode="auto">
            <a:xfrm>
              <a:off x="7044" y="5340"/>
              <a:ext cx="1" cy="624"/>
            </a:xfrm>
            <a:prstGeom prst="line">
              <a:avLst/>
            </a:prstGeom>
            <a:noFill/>
            <a:ln w="9525">
              <a:solidFill>
                <a:srgbClr val="FFFF00"/>
              </a:solidFill>
              <a:round/>
              <a:headEnd/>
              <a:tailEnd type="triangle" w="med" len="med"/>
            </a:ln>
          </p:spPr>
          <p:txBody>
            <a:bodyPr/>
            <a:lstStyle/>
            <a:p>
              <a:endParaRPr lang="zh-CN" altLang="en-US"/>
            </a:p>
          </p:txBody>
        </p:sp>
        <p:sp>
          <p:nvSpPr>
            <p:cNvPr id="111655" name="AutoShape 39"/>
            <p:cNvSpPr>
              <a:spLocks noChangeArrowheads="1"/>
            </p:cNvSpPr>
            <p:nvPr/>
          </p:nvSpPr>
          <p:spPr bwMode="auto">
            <a:xfrm>
              <a:off x="9546" y="4788"/>
              <a:ext cx="360" cy="312"/>
            </a:xfrm>
            <a:prstGeom prst="rightArrow">
              <a:avLst>
                <a:gd name="adj1" fmla="val 50000"/>
                <a:gd name="adj2" fmla="val 28846"/>
              </a:avLst>
            </a:prstGeom>
            <a:solidFill>
              <a:srgbClr val="FFFFFF"/>
            </a:solidFill>
            <a:ln w="9525">
              <a:solidFill>
                <a:srgbClr val="FFFF00"/>
              </a:solidFill>
              <a:miter lim="800000"/>
              <a:headEnd/>
              <a:tailEnd/>
            </a:ln>
          </p:spPr>
          <p:txBody>
            <a:bodyPr/>
            <a:lstStyle/>
            <a:p>
              <a:endParaRPr lang="zh-CN" altLang="en-US"/>
            </a:p>
          </p:txBody>
        </p:sp>
        <p:sp>
          <p:nvSpPr>
            <p:cNvPr id="111656" name="AutoShape 40"/>
            <p:cNvSpPr>
              <a:spLocks noChangeArrowheads="1"/>
            </p:cNvSpPr>
            <p:nvPr/>
          </p:nvSpPr>
          <p:spPr bwMode="auto">
            <a:xfrm>
              <a:off x="2886" y="4788"/>
              <a:ext cx="360" cy="312"/>
            </a:xfrm>
            <a:prstGeom prst="rightArrow">
              <a:avLst>
                <a:gd name="adj1" fmla="val 50000"/>
                <a:gd name="adj2" fmla="val 28846"/>
              </a:avLst>
            </a:prstGeom>
            <a:solidFill>
              <a:srgbClr val="FFFFFF"/>
            </a:solidFill>
            <a:ln w="9525">
              <a:solidFill>
                <a:srgbClr val="FFFF00"/>
              </a:solidFill>
              <a:miter lim="800000"/>
              <a:headEnd/>
              <a:tailEnd/>
            </a:ln>
          </p:spPr>
          <p:txBody>
            <a:bodyPr/>
            <a:lstStyle/>
            <a:p>
              <a:endParaRPr lang="zh-CN" altLang="en-US"/>
            </a:p>
          </p:txBody>
        </p:sp>
        <p:sp>
          <p:nvSpPr>
            <p:cNvPr id="111657" name="Rectangle 41"/>
            <p:cNvSpPr>
              <a:spLocks noChangeArrowheads="1"/>
            </p:cNvSpPr>
            <p:nvPr/>
          </p:nvSpPr>
          <p:spPr bwMode="auto">
            <a:xfrm>
              <a:off x="4542" y="4173"/>
              <a:ext cx="3600" cy="468"/>
            </a:xfrm>
            <a:prstGeom prst="rect">
              <a:avLst/>
            </a:prstGeom>
            <a:noFill/>
            <a:ln w="9525" algn="ctr">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服务管理后评审的过程</a:t>
              </a:r>
            </a:p>
          </p:txBody>
        </p:sp>
        <p:sp>
          <p:nvSpPr>
            <p:cNvPr id="111658" name="Line 42"/>
            <p:cNvSpPr>
              <a:spLocks noChangeShapeType="1"/>
            </p:cNvSpPr>
            <p:nvPr/>
          </p:nvSpPr>
          <p:spPr bwMode="auto">
            <a:xfrm>
              <a:off x="4767" y="4953"/>
              <a:ext cx="334" cy="2"/>
            </a:xfrm>
            <a:prstGeom prst="line">
              <a:avLst/>
            </a:prstGeom>
            <a:noFill/>
            <a:ln w="9525">
              <a:solidFill>
                <a:srgbClr val="FFFF00"/>
              </a:solidFill>
              <a:round/>
              <a:headEnd/>
              <a:tailEnd type="triangle" w="med" len="med"/>
            </a:ln>
            <a:effectLst/>
          </p:spPr>
          <p:txBody>
            <a:bodyPr/>
            <a:lstStyle/>
            <a:p>
              <a:endParaRPr lang="zh-CN" altLang="en-US"/>
            </a:p>
          </p:txBody>
        </p:sp>
        <p:sp>
          <p:nvSpPr>
            <p:cNvPr id="111659" name="Line 43"/>
            <p:cNvSpPr>
              <a:spLocks noChangeShapeType="1"/>
            </p:cNvSpPr>
            <p:nvPr/>
          </p:nvSpPr>
          <p:spPr bwMode="auto">
            <a:xfrm>
              <a:off x="6233" y="4953"/>
              <a:ext cx="334" cy="2"/>
            </a:xfrm>
            <a:prstGeom prst="line">
              <a:avLst/>
            </a:prstGeom>
            <a:noFill/>
            <a:ln w="9525">
              <a:solidFill>
                <a:srgbClr val="FFFF00"/>
              </a:solidFill>
              <a:round/>
              <a:headEnd/>
              <a:tailEnd type="triangle" w="med" len="med"/>
            </a:ln>
            <a:effectLst/>
          </p:spPr>
          <p:txBody>
            <a:bodyPr/>
            <a:lstStyle/>
            <a:p>
              <a:endParaRPr lang="zh-CN" altLang="en-US"/>
            </a:p>
          </p:txBody>
        </p:sp>
        <p:sp>
          <p:nvSpPr>
            <p:cNvPr id="111660" name="Line 44"/>
            <p:cNvSpPr>
              <a:spLocks noChangeShapeType="1"/>
            </p:cNvSpPr>
            <p:nvPr/>
          </p:nvSpPr>
          <p:spPr bwMode="auto">
            <a:xfrm>
              <a:off x="7658" y="4947"/>
              <a:ext cx="334" cy="2"/>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sz="4000" b="1"/>
              <a:t>后评审的模型</a:t>
            </a:r>
            <a:r>
              <a:rPr lang="zh-CN" altLang="en-US"/>
              <a:t> </a:t>
            </a:r>
          </a:p>
        </p:txBody>
      </p:sp>
      <p:grpSp>
        <p:nvGrpSpPr>
          <p:cNvPr id="2" name="Group 4"/>
          <p:cNvGrpSpPr>
            <a:grpSpLocks/>
          </p:cNvGrpSpPr>
          <p:nvPr/>
        </p:nvGrpSpPr>
        <p:grpSpPr bwMode="auto">
          <a:xfrm>
            <a:off x="1219200" y="2133600"/>
            <a:ext cx="7086600" cy="4038600"/>
            <a:chOff x="2533" y="12276"/>
            <a:chExt cx="6660" cy="3120"/>
          </a:xfrm>
        </p:grpSpPr>
        <p:sp>
          <p:nvSpPr>
            <p:cNvPr id="112645" name="Text Box 5"/>
            <p:cNvSpPr txBox="1">
              <a:spLocks noChangeArrowheads="1"/>
            </p:cNvSpPr>
            <p:nvPr/>
          </p:nvSpPr>
          <p:spPr bwMode="auto">
            <a:xfrm>
              <a:off x="4693" y="14928"/>
              <a:ext cx="2880" cy="468"/>
            </a:xfrm>
            <a:prstGeom prst="rect">
              <a:avLst/>
            </a:prstGeom>
            <a:solidFill>
              <a:srgbClr val="FFFFFF"/>
            </a:solidFill>
            <a:ln w="9525" algn="ctr">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技术趋势曲线</a:t>
              </a:r>
            </a:p>
          </p:txBody>
        </p:sp>
        <p:grpSp>
          <p:nvGrpSpPr>
            <p:cNvPr id="3" name="Group 6"/>
            <p:cNvGrpSpPr>
              <a:grpSpLocks/>
            </p:cNvGrpSpPr>
            <p:nvPr/>
          </p:nvGrpSpPr>
          <p:grpSpPr bwMode="auto">
            <a:xfrm>
              <a:off x="2533" y="12276"/>
              <a:ext cx="6660" cy="2652"/>
              <a:chOff x="2961" y="11969"/>
              <a:chExt cx="6660" cy="2652"/>
            </a:xfrm>
          </p:grpSpPr>
          <p:sp>
            <p:nvSpPr>
              <p:cNvPr id="112647" name="Line 7"/>
              <p:cNvSpPr>
                <a:spLocks noChangeShapeType="1"/>
              </p:cNvSpPr>
              <p:nvPr/>
            </p:nvSpPr>
            <p:spPr bwMode="auto">
              <a:xfrm>
                <a:off x="3681" y="12123"/>
                <a:ext cx="0" cy="2030"/>
              </a:xfrm>
              <a:prstGeom prst="line">
                <a:avLst/>
              </a:prstGeom>
              <a:noFill/>
              <a:ln w="9525">
                <a:solidFill>
                  <a:srgbClr val="FFFF00"/>
                </a:solidFill>
                <a:round/>
                <a:headEnd/>
                <a:tailEnd/>
              </a:ln>
            </p:spPr>
            <p:txBody>
              <a:bodyPr/>
              <a:lstStyle/>
              <a:p>
                <a:endParaRPr lang="zh-CN" altLang="en-US"/>
              </a:p>
            </p:txBody>
          </p:sp>
          <p:sp>
            <p:nvSpPr>
              <p:cNvPr id="112648" name="Line 8"/>
              <p:cNvSpPr>
                <a:spLocks noChangeShapeType="1"/>
              </p:cNvSpPr>
              <p:nvPr/>
            </p:nvSpPr>
            <p:spPr bwMode="auto">
              <a:xfrm flipH="1">
                <a:off x="3681" y="14153"/>
                <a:ext cx="5940" cy="0"/>
              </a:xfrm>
              <a:prstGeom prst="line">
                <a:avLst/>
              </a:prstGeom>
              <a:noFill/>
              <a:ln w="9525">
                <a:solidFill>
                  <a:srgbClr val="FFFF00"/>
                </a:solidFill>
                <a:round/>
                <a:headEnd/>
                <a:tailEnd/>
              </a:ln>
            </p:spPr>
            <p:txBody>
              <a:bodyPr/>
              <a:lstStyle/>
              <a:p>
                <a:endParaRPr lang="zh-CN" altLang="en-US"/>
              </a:p>
            </p:txBody>
          </p:sp>
          <p:sp>
            <p:nvSpPr>
              <p:cNvPr id="112649" name="Freeform 9"/>
              <p:cNvSpPr>
                <a:spLocks/>
              </p:cNvSpPr>
              <p:nvPr/>
            </p:nvSpPr>
            <p:spPr bwMode="auto">
              <a:xfrm>
                <a:off x="4401" y="12279"/>
                <a:ext cx="4140" cy="1560"/>
              </a:xfrm>
              <a:custGeom>
                <a:avLst/>
                <a:gdLst/>
                <a:ahLst/>
                <a:cxnLst>
                  <a:cxn ang="0">
                    <a:pos x="0" y="1560"/>
                  </a:cxn>
                  <a:cxn ang="0">
                    <a:pos x="720" y="1248"/>
                  </a:cxn>
                  <a:cxn ang="0">
                    <a:pos x="1800" y="0"/>
                  </a:cxn>
                  <a:cxn ang="0">
                    <a:pos x="2700" y="1248"/>
                  </a:cxn>
                  <a:cxn ang="0">
                    <a:pos x="3240" y="1560"/>
                  </a:cxn>
                </a:cxnLst>
                <a:rect l="0" t="0" r="r" b="b"/>
                <a:pathLst>
                  <a:path w="3240" h="1560">
                    <a:moveTo>
                      <a:pt x="0" y="1560"/>
                    </a:moveTo>
                    <a:cubicBezTo>
                      <a:pt x="210" y="1534"/>
                      <a:pt x="420" y="1508"/>
                      <a:pt x="720" y="1248"/>
                    </a:cubicBezTo>
                    <a:cubicBezTo>
                      <a:pt x="1020" y="988"/>
                      <a:pt x="1470" y="0"/>
                      <a:pt x="1800" y="0"/>
                    </a:cubicBezTo>
                    <a:cubicBezTo>
                      <a:pt x="2130" y="0"/>
                      <a:pt x="2460" y="988"/>
                      <a:pt x="2700" y="1248"/>
                    </a:cubicBezTo>
                    <a:cubicBezTo>
                      <a:pt x="2940" y="1508"/>
                      <a:pt x="3090" y="1534"/>
                      <a:pt x="3240" y="1560"/>
                    </a:cubicBezTo>
                  </a:path>
                </a:pathLst>
              </a:custGeom>
              <a:noFill/>
              <a:ln w="9525">
                <a:solidFill>
                  <a:srgbClr val="FFFF00"/>
                </a:solidFill>
                <a:round/>
                <a:headEnd/>
                <a:tailEnd/>
              </a:ln>
            </p:spPr>
            <p:txBody>
              <a:bodyPr/>
              <a:lstStyle/>
              <a:p>
                <a:endParaRPr lang="zh-CN" altLang="en-US"/>
              </a:p>
            </p:txBody>
          </p:sp>
          <p:sp>
            <p:nvSpPr>
              <p:cNvPr id="112650" name="Line 10"/>
              <p:cNvSpPr>
                <a:spLocks noChangeShapeType="1"/>
              </p:cNvSpPr>
              <p:nvPr/>
            </p:nvSpPr>
            <p:spPr bwMode="auto">
              <a:xfrm flipH="1">
                <a:off x="5301" y="11969"/>
                <a:ext cx="0" cy="1404"/>
              </a:xfrm>
              <a:prstGeom prst="line">
                <a:avLst/>
              </a:prstGeom>
              <a:noFill/>
              <a:ln w="9525">
                <a:solidFill>
                  <a:srgbClr val="FFFF00"/>
                </a:solidFill>
                <a:prstDash val="dash"/>
                <a:round/>
                <a:headEnd/>
                <a:tailEnd/>
              </a:ln>
            </p:spPr>
            <p:txBody>
              <a:bodyPr/>
              <a:lstStyle/>
              <a:p>
                <a:endParaRPr lang="zh-CN" altLang="en-US"/>
              </a:p>
            </p:txBody>
          </p:sp>
          <p:sp>
            <p:nvSpPr>
              <p:cNvPr id="112651" name="Line 11"/>
              <p:cNvSpPr>
                <a:spLocks noChangeShapeType="1"/>
              </p:cNvSpPr>
              <p:nvPr/>
            </p:nvSpPr>
            <p:spPr bwMode="auto">
              <a:xfrm>
                <a:off x="7821" y="11969"/>
                <a:ext cx="0" cy="1404"/>
              </a:xfrm>
              <a:prstGeom prst="line">
                <a:avLst/>
              </a:prstGeom>
              <a:noFill/>
              <a:ln w="9525">
                <a:solidFill>
                  <a:srgbClr val="FFFF00"/>
                </a:solidFill>
                <a:prstDash val="dash"/>
                <a:round/>
                <a:headEnd/>
                <a:tailEnd/>
              </a:ln>
            </p:spPr>
            <p:txBody>
              <a:bodyPr/>
              <a:lstStyle/>
              <a:p>
                <a:endParaRPr lang="zh-CN" altLang="en-US"/>
              </a:p>
            </p:txBody>
          </p:sp>
          <p:sp>
            <p:nvSpPr>
              <p:cNvPr id="112652" name="Text Box 12"/>
              <p:cNvSpPr txBox="1">
                <a:spLocks noChangeArrowheads="1"/>
              </p:cNvSpPr>
              <p:nvPr/>
            </p:nvSpPr>
            <p:spPr bwMode="auto">
              <a:xfrm>
                <a:off x="2961" y="12905"/>
                <a:ext cx="540" cy="936"/>
              </a:xfrm>
              <a:prstGeom prst="rect">
                <a:avLst/>
              </a:prstGeom>
              <a:noFill/>
              <a:ln w="9525">
                <a:solidFill>
                  <a:srgbClr val="FFFF00"/>
                </a:solidFill>
                <a:miter lim="800000"/>
                <a:headEnd/>
                <a:tailEnd/>
              </a:ln>
            </p:spPr>
            <p:txBody>
              <a:bodyPr/>
              <a:lstStyle/>
              <a:p>
                <a:pPr algn="just" eaLnBrk="0" hangingPunct="0"/>
                <a:r>
                  <a:rPr lang="zh-CN" altLang="en-US">
                    <a:solidFill>
                      <a:schemeClr val="accent1"/>
                    </a:solidFill>
                    <a:latin typeface="Times New Roman" pitchFamily="18" charset="0"/>
                  </a:rPr>
                  <a:t>投</a:t>
                </a:r>
              </a:p>
              <a:p>
                <a:pPr algn="just" eaLnBrk="0" hangingPunct="0"/>
                <a:r>
                  <a:rPr lang="zh-CN" altLang="en-US">
                    <a:solidFill>
                      <a:schemeClr val="accent1"/>
                    </a:solidFill>
                    <a:latin typeface="Times New Roman" pitchFamily="18" charset="0"/>
                  </a:rPr>
                  <a:t>资</a:t>
                </a:r>
              </a:p>
            </p:txBody>
          </p:sp>
          <p:sp>
            <p:nvSpPr>
              <p:cNvPr id="112653" name="Text Box 13"/>
              <p:cNvSpPr txBox="1">
                <a:spLocks noChangeArrowheads="1"/>
              </p:cNvSpPr>
              <p:nvPr/>
            </p:nvSpPr>
            <p:spPr bwMode="auto">
              <a:xfrm>
                <a:off x="6381" y="14153"/>
                <a:ext cx="900" cy="468"/>
              </a:xfrm>
              <a:prstGeom prst="rect">
                <a:avLst/>
              </a:prstGeom>
              <a:noFill/>
              <a:ln w="9525">
                <a:solidFill>
                  <a:srgbClr val="FFFF00"/>
                </a:solidFill>
                <a:miter lim="800000"/>
                <a:headEnd/>
                <a:tailEnd/>
              </a:ln>
            </p:spPr>
            <p:txBody>
              <a:bodyPr/>
              <a:lstStyle/>
              <a:p>
                <a:pPr algn="just" eaLnBrk="0" hangingPunct="0"/>
                <a:r>
                  <a:rPr lang="zh-CN" altLang="en-US">
                    <a:solidFill>
                      <a:schemeClr val="accent1"/>
                    </a:solidFill>
                    <a:latin typeface="Times New Roman" pitchFamily="18" charset="0"/>
                  </a:rPr>
                  <a:t>时间</a:t>
                </a:r>
              </a:p>
            </p:txBody>
          </p:sp>
          <p:sp>
            <p:nvSpPr>
              <p:cNvPr id="112654" name="Text Box 14"/>
              <p:cNvSpPr txBox="1">
                <a:spLocks noChangeArrowheads="1"/>
              </p:cNvSpPr>
              <p:nvPr/>
            </p:nvSpPr>
            <p:spPr bwMode="auto">
              <a:xfrm>
                <a:off x="4041" y="12593"/>
                <a:ext cx="1440" cy="780"/>
              </a:xfrm>
              <a:prstGeom prst="rect">
                <a:avLst/>
              </a:prstGeom>
              <a:noFill/>
              <a:ln w="9525">
                <a:solidFill>
                  <a:srgbClr val="FFFF00"/>
                </a:solidFill>
                <a:miter lim="800000"/>
                <a:headEnd/>
                <a:tailEnd/>
              </a:ln>
            </p:spPr>
            <p:txBody>
              <a:bodyPr/>
              <a:lstStyle/>
              <a:p>
                <a:pPr algn="just" eaLnBrk="0" hangingPunct="0"/>
                <a:r>
                  <a:rPr lang="zh-CN" altLang="en-US">
                    <a:solidFill>
                      <a:schemeClr val="accent1"/>
                    </a:solidFill>
                    <a:latin typeface="Times New Roman" pitchFamily="18" charset="0"/>
                  </a:rPr>
                  <a:t>过时技术</a:t>
                </a:r>
              </a:p>
              <a:p>
                <a:pPr algn="just" eaLnBrk="0" hangingPunct="0"/>
                <a:r>
                  <a:rPr lang="zh-CN" altLang="en-US">
                    <a:solidFill>
                      <a:schemeClr val="accent1"/>
                    </a:solidFill>
                    <a:latin typeface="Times New Roman" pitchFamily="18" charset="0"/>
                  </a:rPr>
                  <a:t>10%-25%</a:t>
                </a:r>
              </a:p>
            </p:txBody>
          </p:sp>
          <p:sp>
            <p:nvSpPr>
              <p:cNvPr id="112655" name="Text Box 15"/>
              <p:cNvSpPr txBox="1">
                <a:spLocks noChangeArrowheads="1"/>
              </p:cNvSpPr>
              <p:nvPr/>
            </p:nvSpPr>
            <p:spPr bwMode="auto">
              <a:xfrm>
                <a:off x="6021" y="12905"/>
                <a:ext cx="1260" cy="780"/>
              </a:xfrm>
              <a:prstGeom prst="rect">
                <a:avLst/>
              </a:prstGeom>
              <a:noFill/>
              <a:ln w="9525">
                <a:solidFill>
                  <a:srgbClr val="FFFF00"/>
                </a:solidFill>
                <a:miter lim="800000"/>
                <a:headEnd/>
                <a:tailEnd/>
              </a:ln>
            </p:spPr>
            <p:txBody>
              <a:bodyPr/>
              <a:lstStyle/>
              <a:p>
                <a:pPr algn="just" eaLnBrk="0" hangingPunct="0"/>
                <a:r>
                  <a:rPr lang="zh-CN" altLang="en-US">
                    <a:solidFill>
                      <a:schemeClr val="accent1"/>
                    </a:solidFill>
                    <a:latin typeface="Times New Roman" pitchFamily="18" charset="0"/>
                  </a:rPr>
                  <a:t>50%-75%</a:t>
                </a:r>
              </a:p>
              <a:p>
                <a:pPr algn="just" eaLnBrk="0" hangingPunct="0"/>
                <a:r>
                  <a:rPr lang="zh-CN" altLang="en-US">
                    <a:solidFill>
                      <a:schemeClr val="accent1"/>
                    </a:solidFill>
                    <a:latin typeface="Times New Roman" pitchFamily="18" charset="0"/>
                  </a:rPr>
                  <a:t>主导技术</a:t>
                </a:r>
              </a:p>
            </p:txBody>
          </p:sp>
          <p:sp>
            <p:nvSpPr>
              <p:cNvPr id="112656" name="Text Box 16"/>
              <p:cNvSpPr txBox="1">
                <a:spLocks noChangeArrowheads="1"/>
              </p:cNvSpPr>
              <p:nvPr/>
            </p:nvSpPr>
            <p:spPr bwMode="auto">
              <a:xfrm>
                <a:off x="8181" y="12437"/>
                <a:ext cx="1440" cy="780"/>
              </a:xfrm>
              <a:prstGeom prst="rect">
                <a:avLst/>
              </a:prstGeom>
              <a:noFill/>
              <a:ln w="9525">
                <a:solidFill>
                  <a:srgbClr val="FFFF00"/>
                </a:solidFill>
                <a:miter lim="800000"/>
                <a:headEnd/>
                <a:tailEnd/>
              </a:ln>
            </p:spPr>
            <p:txBody>
              <a:bodyPr/>
              <a:lstStyle/>
              <a:p>
                <a:pPr algn="just" eaLnBrk="0" hangingPunct="0"/>
                <a:r>
                  <a:rPr lang="zh-CN" altLang="en-US">
                    <a:solidFill>
                      <a:schemeClr val="accent1"/>
                    </a:solidFill>
                    <a:latin typeface="Times New Roman" pitchFamily="18" charset="0"/>
                  </a:rPr>
                  <a:t>崭新技术</a:t>
                </a:r>
              </a:p>
              <a:p>
                <a:pPr algn="just" eaLnBrk="0" hangingPunct="0"/>
                <a:r>
                  <a:rPr lang="zh-CN" altLang="en-US">
                    <a:solidFill>
                      <a:schemeClr val="accent1"/>
                    </a:solidFill>
                    <a:latin typeface="Times New Roman" pitchFamily="18" charset="0"/>
                  </a:rPr>
                  <a:t>10%-25%</a:t>
                </a:r>
              </a:p>
              <a:p>
                <a:pPr algn="just" eaLnBrk="0" hangingPunct="0"/>
                <a:endParaRPr lang="zh-CN" altLang="en-US">
                  <a:solidFill>
                    <a:schemeClr val="accent1"/>
                  </a:solidFill>
                  <a:latin typeface="Times New Roman" pitchFamily="18" charset="0"/>
                </a:endParaRPr>
              </a:p>
            </p:txBody>
          </p:sp>
        </p:grpSp>
      </p:gr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zh-CN" altLang="en-US">
                <a:latin typeface="Times New Roman" pitchFamily="18" charset="0"/>
              </a:rPr>
              <a:t>持续改进</a:t>
            </a:r>
            <a:r>
              <a:rPr lang="en-US" altLang="zh-CN">
                <a:latin typeface="Times New Roman" pitchFamily="18" charset="0"/>
                <a:cs typeface="Times New Roman" pitchFamily="18" charset="0"/>
              </a:rPr>
              <a:t>IT</a:t>
            </a:r>
            <a:r>
              <a:rPr lang="zh-CN" altLang="en-US">
                <a:latin typeface="Times New Roman" pitchFamily="18" charset="0"/>
              </a:rPr>
              <a:t>服务管理流程</a:t>
            </a:r>
            <a:r>
              <a:rPr lang="zh-CN" altLang="en-US"/>
              <a:t> </a:t>
            </a:r>
          </a:p>
        </p:txBody>
      </p:sp>
      <p:grpSp>
        <p:nvGrpSpPr>
          <p:cNvPr id="2" name="Group 4"/>
          <p:cNvGrpSpPr>
            <a:grpSpLocks/>
          </p:cNvGrpSpPr>
          <p:nvPr/>
        </p:nvGrpSpPr>
        <p:grpSpPr bwMode="auto">
          <a:xfrm>
            <a:off x="1219200" y="1905000"/>
            <a:ext cx="6934200" cy="4648200"/>
            <a:chOff x="2322" y="6900"/>
            <a:chExt cx="7035" cy="3432"/>
          </a:xfrm>
        </p:grpSpPr>
        <p:sp>
          <p:nvSpPr>
            <p:cNvPr id="113669" name="Rectangle 5"/>
            <p:cNvSpPr>
              <a:spLocks noChangeArrowheads="1"/>
            </p:cNvSpPr>
            <p:nvPr/>
          </p:nvSpPr>
          <p:spPr bwMode="auto">
            <a:xfrm>
              <a:off x="5262" y="6900"/>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r>
                <a:rPr lang="zh-CN" altLang="en-US">
                  <a:solidFill>
                    <a:schemeClr val="accent1"/>
                  </a:solidFill>
                  <a:latin typeface="宋体" pitchFamily="2" charset="-122"/>
                </a:rPr>
                <a:t>1</a:t>
              </a:r>
              <a:r>
                <a:rPr lang="zh-CN" altLang="en-US">
                  <a:solidFill>
                    <a:schemeClr val="accent1"/>
                  </a:solidFill>
                  <a:latin typeface="Times New Roman" pitchFamily="18" charset="0"/>
                </a:rPr>
                <a:t>）分析数据/流程</a:t>
              </a:r>
            </a:p>
          </p:txBody>
        </p:sp>
        <p:sp>
          <p:nvSpPr>
            <p:cNvPr id="113670" name="Rectangle 6"/>
            <p:cNvSpPr>
              <a:spLocks noChangeArrowheads="1"/>
            </p:cNvSpPr>
            <p:nvPr/>
          </p:nvSpPr>
          <p:spPr bwMode="auto">
            <a:xfrm>
              <a:off x="2322" y="8148"/>
              <a:ext cx="189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修正或拒</a:t>
              </a:r>
            </a:p>
            <a:p>
              <a:pPr algn="ctr" eaLnBrk="0" hangingPunct="0"/>
              <a:r>
                <a:rPr lang="zh-CN" altLang="en-US">
                  <a:solidFill>
                    <a:schemeClr val="accent1"/>
                  </a:solidFill>
                  <a:latin typeface="Times New Roman" pitchFamily="18" charset="0"/>
                </a:rPr>
                <a:t>绝假设</a:t>
              </a:r>
            </a:p>
          </p:txBody>
        </p:sp>
        <p:sp>
          <p:nvSpPr>
            <p:cNvPr id="113671" name="Rectangle 7"/>
            <p:cNvSpPr>
              <a:spLocks noChangeArrowheads="1"/>
            </p:cNvSpPr>
            <p:nvPr/>
          </p:nvSpPr>
          <p:spPr bwMode="auto">
            <a:xfrm>
              <a:off x="7467" y="8148"/>
              <a:ext cx="1890"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r>
                <a:rPr lang="zh-CN" altLang="en-US">
                  <a:solidFill>
                    <a:schemeClr val="accent1"/>
                  </a:solidFill>
                  <a:latin typeface="宋体" pitchFamily="2" charset="-122"/>
                </a:rPr>
                <a:t>2</a:t>
              </a:r>
              <a:r>
                <a:rPr lang="zh-CN" altLang="en-US">
                  <a:solidFill>
                    <a:schemeClr val="accent1"/>
                  </a:solidFill>
                  <a:latin typeface="Times New Roman" pitchFamily="18" charset="0"/>
                </a:rPr>
                <a:t>）提出原因假设（一个或多个）</a:t>
              </a:r>
            </a:p>
          </p:txBody>
        </p:sp>
        <p:sp>
          <p:nvSpPr>
            <p:cNvPr id="113672" name="Rectangle 8"/>
            <p:cNvSpPr>
              <a:spLocks noChangeArrowheads="1"/>
            </p:cNvSpPr>
            <p:nvPr/>
          </p:nvSpPr>
          <p:spPr bwMode="auto">
            <a:xfrm>
              <a:off x="5352" y="9552"/>
              <a:ext cx="136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分析数据</a:t>
              </a:r>
            </a:p>
            <a:p>
              <a:pPr algn="ctr" eaLnBrk="0" hangingPunct="0"/>
              <a:r>
                <a:rPr lang="zh-CN" altLang="en-US">
                  <a:solidFill>
                    <a:schemeClr val="accent1"/>
                  </a:solidFill>
                  <a:latin typeface="Times New Roman" pitchFamily="18" charset="0"/>
                </a:rPr>
                <a:t>/流程</a:t>
              </a:r>
            </a:p>
          </p:txBody>
        </p:sp>
        <p:sp>
          <p:nvSpPr>
            <p:cNvPr id="113673" name="Line 9"/>
            <p:cNvSpPr>
              <a:spLocks noChangeShapeType="1"/>
            </p:cNvSpPr>
            <p:nvPr/>
          </p:nvSpPr>
          <p:spPr bwMode="auto">
            <a:xfrm flipV="1">
              <a:off x="3267" y="7212"/>
              <a:ext cx="1995" cy="936"/>
            </a:xfrm>
            <a:prstGeom prst="line">
              <a:avLst/>
            </a:prstGeom>
            <a:noFill/>
            <a:ln w="9525">
              <a:solidFill>
                <a:srgbClr val="FFFF00"/>
              </a:solidFill>
              <a:round/>
              <a:headEnd/>
              <a:tailEnd type="triangle" w="med" len="med"/>
            </a:ln>
            <a:effectLst/>
          </p:spPr>
          <p:txBody>
            <a:bodyPr/>
            <a:lstStyle/>
            <a:p>
              <a:endParaRPr lang="zh-CN" altLang="en-US"/>
            </a:p>
          </p:txBody>
        </p:sp>
        <p:sp>
          <p:nvSpPr>
            <p:cNvPr id="113674" name="Line 10"/>
            <p:cNvSpPr>
              <a:spLocks noChangeShapeType="1"/>
            </p:cNvSpPr>
            <p:nvPr/>
          </p:nvSpPr>
          <p:spPr bwMode="auto">
            <a:xfrm>
              <a:off x="6627" y="7212"/>
              <a:ext cx="1680" cy="936"/>
            </a:xfrm>
            <a:prstGeom prst="line">
              <a:avLst/>
            </a:prstGeom>
            <a:noFill/>
            <a:ln w="9525">
              <a:solidFill>
                <a:srgbClr val="FFFF00"/>
              </a:solidFill>
              <a:round/>
              <a:headEnd/>
              <a:tailEnd type="triangle" w="med" len="med"/>
            </a:ln>
            <a:effectLst/>
          </p:spPr>
          <p:txBody>
            <a:bodyPr/>
            <a:lstStyle/>
            <a:p>
              <a:endParaRPr lang="zh-CN" altLang="en-US"/>
            </a:p>
          </p:txBody>
        </p:sp>
        <p:sp>
          <p:nvSpPr>
            <p:cNvPr id="113675" name="Line 11"/>
            <p:cNvSpPr>
              <a:spLocks noChangeShapeType="1"/>
            </p:cNvSpPr>
            <p:nvPr/>
          </p:nvSpPr>
          <p:spPr bwMode="auto">
            <a:xfrm flipH="1">
              <a:off x="6732" y="8928"/>
              <a:ext cx="168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13676" name="Line 12"/>
            <p:cNvSpPr>
              <a:spLocks noChangeShapeType="1"/>
            </p:cNvSpPr>
            <p:nvPr/>
          </p:nvSpPr>
          <p:spPr bwMode="auto">
            <a:xfrm flipH="1" flipV="1">
              <a:off x="3162" y="8928"/>
              <a:ext cx="210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13677" name="Rectangle 13"/>
            <p:cNvSpPr>
              <a:spLocks noChangeArrowheads="1"/>
            </p:cNvSpPr>
            <p:nvPr/>
          </p:nvSpPr>
          <p:spPr bwMode="auto">
            <a:xfrm>
              <a:off x="5157" y="8145"/>
              <a:ext cx="1665" cy="780"/>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确定并选择几个关键因素</a:t>
              </a:r>
            </a:p>
          </p:txBody>
        </p:sp>
        <p:sp>
          <p:nvSpPr>
            <p:cNvPr id="113678" name="Line 14"/>
            <p:cNvSpPr>
              <a:spLocks noChangeShapeType="1"/>
            </p:cNvSpPr>
            <p:nvPr/>
          </p:nvSpPr>
          <p:spPr bwMode="auto">
            <a:xfrm>
              <a:off x="4212" y="8460"/>
              <a:ext cx="1155" cy="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最佳实践</a:t>
            </a:r>
            <a:r>
              <a:rPr lang="en-US" altLang="zh-CN"/>
              <a:t>(Best Practices)</a:t>
            </a:r>
            <a:endParaRPr lang="zh-CN" altLang="en-US"/>
          </a:p>
        </p:txBody>
      </p:sp>
      <p:grpSp>
        <p:nvGrpSpPr>
          <p:cNvPr id="2" name="Group 55"/>
          <p:cNvGrpSpPr>
            <a:grpSpLocks/>
          </p:cNvGrpSpPr>
          <p:nvPr/>
        </p:nvGrpSpPr>
        <p:grpSpPr bwMode="auto">
          <a:xfrm>
            <a:off x="611188" y="1773238"/>
            <a:ext cx="6985000" cy="4027487"/>
            <a:chOff x="385" y="1117"/>
            <a:chExt cx="4400" cy="2537"/>
          </a:xfrm>
        </p:grpSpPr>
        <p:sp>
          <p:nvSpPr>
            <p:cNvPr id="97307" name="Oval 27"/>
            <p:cNvSpPr>
              <a:spLocks noChangeArrowheads="1"/>
            </p:cNvSpPr>
            <p:nvPr/>
          </p:nvSpPr>
          <p:spPr bwMode="auto">
            <a:xfrm>
              <a:off x="1512" y="1117"/>
              <a:ext cx="2764" cy="2537"/>
            </a:xfrm>
            <a:prstGeom prst="ellipse">
              <a:avLst/>
            </a:prstGeom>
            <a:noFill/>
            <a:ln w="12700">
              <a:solidFill>
                <a:srgbClr val="FFFF99"/>
              </a:solidFill>
              <a:round/>
              <a:headEnd/>
              <a:tailEnd/>
            </a:ln>
            <a:effectLst/>
          </p:spPr>
          <p:txBody>
            <a:bodyPr wrap="none"/>
            <a:lstStyle/>
            <a:p>
              <a:endParaRPr lang="zh-CN" altLang="en-US"/>
            </a:p>
          </p:txBody>
        </p:sp>
        <p:sp>
          <p:nvSpPr>
            <p:cNvPr id="97308" name="Text Box 28"/>
            <p:cNvSpPr txBox="1">
              <a:spLocks noChangeArrowheads="1"/>
            </p:cNvSpPr>
            <p:nvPr/>
          </p:nvSpPr>
          <p:spPr bwMode="auto">
            <a:xfrm>
              <a:off x="385" y="1210"/>
              <a:ext cx="1250" cy="173"/>
            </a:xfrm>
            <a:prstGeom prst="rect">
              <a:avLst/>
            </a:prstGeom>
            <a:noFill/>
            <a:ln w="25400">
              <a:noFill/>
              <a:miter lim="800000"/>
              <a:headEnd/>
              <a:tailEnd/>
            </a:ln>
            <a:effectLst/>
          </p:spPr>
          <p:txBody>
            <a:bodyPr lIns="0" tIns="0" rIns="0" bIns="0">
              <a:spAutoFit/>
            </a:bodyPr>
            <a:lstStyle/>
            <a:p>
              <a:endParaRPr lang="zh-CN" altLang="en-US">
                <a:solidFill>
                  <a:schemeClr val="accent1"/>
                </a:solidFill>
              </a:endParaRPr>
            </a:p>
          </p:txBody>
        </p:sp>
        <p:sp>
          <p:nvSpPr>
            <p:cNvPr id="97309" name="Text Box 29"/>
            <p:cNvSpPr txBox="1">
              <a:spLocks noChangeArrowheads="1"/>
            </p:cNvSpPr>
            <p:nvPr/>
          </p:nvSpPr>
          <p:spPr bwMode="auto">
            <a:xfrm>
              <a:off x="477" y="1503"/>
              <a:ext cx="1109"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关键因素及标准</a:t>
              </a:r>
            </a:p>
          </p:txBody>
        </p:sp>
        <p:sp>
          <p:nvSpPr>
            <p:cNvPr id="97310" name="Text Box 30"/>
            <p:cNvSpPr txBox="1">
              <a:spLocks noChangeArrowheads="1"/>
            </p:cNvSpPr>
            <p:nvPr/>
          </p:nvSpPr>
          <p:spPr bwMode="auto">
            <a:xfrm>
              <a:off x="4221" y="1503"/>
              <a:ext cx="564"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自动化</a:t>
              </a:r>
            </a:p>
          </p:txBody>
        </p:sp>
        <p:sp>
          <p:nvSpPr>
            <p:cNvPr id="97311" name="Oval 31"/>
            <p:cNvSpPr>
              <a:spLocks noChangeArrowheads="1"/>
            </p:cNvSpPr>
            <p:nvPr/>
          </p:nvSpPr>
          <p:spPr bwMode="auto">
            <a:xfrm>
              <a:off x="3040" y="3227"/>
              <a:ext cx="231" cy="211"/>
            </a:xfrm>
            <a:prstGeom prst="ellipse">
              <a:avLst/>
            </a:prstGeom>
            <a:solidFill>
              <a:srgbClr val="FFFFFF"/>
            </a:solidFill>
            <a:ln w="25400">
              <a:noFill/>
              <a:round/>
              <a:headEnd/>
              <a:tailEnd/>
            </a:ln>
            <a:effectLst/>
          </p:spPr>
          <p:txBody>
            <a:bodyPr wrap="none"/>
            <a:lstStyle/>
            <a:p>
              <a:endParaRPr lang="zh-CN" altLang="en-US"/>
            </a:p>
          </p:txBody>
        </p:sp>
        <p:sp>
          <p:nvSpPr>
            <p:cNvPr id="97312" name="Text Box 32"/>
            <p:cNvSpPr txBox="1">
              <a:spLocks noChangeArrowheads="1"/>
            </p:cNvSpPr>
            <p:nvPr/>
          </p:nvSpPr>
          <p:spPr bwMode="auto">
            <a:xfrm>
              <a:off x="2607" y="2927"/>
              <a:ext cx="511" cy="173"/>
            </a:xfrm>
            <a:prstGeom prst="rect">
              <a:avLst/>
            </a:prstGeom>
            <a:noFill/>
            <a:ln w="25400">
              <a:noFill/>
              <a:miter lim="800000"/>
              <a:headEnd/>
              <a:tailEnd/>
            </a:ln>
            <a:effectLst/>
          </p:spPr>
          <p:txBody>
            <a:bodyPr lIns="0" tIns="0" rIns="0" bIns="0">
              <a:spAutoFit/>
            </a:bodyPr>
            <a:lstStyle/>
            <a:p>
              <a:pPr algn="just"/>
              <a:endParaRPr lang="en-US" altLang="zh-CN">
                <a:solidFill>
                  <a:schemeClr val="accent1"/>
                </a:solidFill>
              </a:endParaRPr>
            </a:p>
          </p:txBody>
        </p:sp>
        <p:sp>
          <p:nvSpPr>
            <p:cNvPr id="97313" name="Text Box 33"/>
            <p:cNvSpPr txBox="1">
              <a:spLocks noChangeArrowheads="1"/>
            </p:cNvSpPr>
            <p:nvPr/>
          </p:nvSpPr>
          <p:spPr bwMode="auto">
            <a:xfrm>
              <a:off x="2682" y="1591"/>
              <a:ext cx="379" cy="173"/>
            </a:xfrm>
            <a:prstGeom prst="rect">
              <a:avLst/>
            </a:prstGeom>
            <a:noFill/>
            <a:ln w="25400">
              <a:noFill/>
              <a:miter lim="800000"/>
              <a:headEnd/>
              <a:tailEnd/>
            </a:ln>
            <a:effectLst/>
          </p:spPr>
          <p:txBody>
            <a:bodyPr lIns="0" tIns="0" rIns="0" bIns="0">
              <a:spAutoFit/>
            </a:bodyPr>
            <a:lstStyle/>
            <a:p>
              <a:pPr algn="just"/>
              <a:endParaRPr lang="en-US" altLang="zh-CN">
                <a:solidFill>
                  <a:schemeClr val="accent1"/>
                </a:solidFill>
              </a:endParaRPr>
            </a:p>
          </p:txBody>
        </p:sp>
        <p:sp>
          <p:nvSpPr>
            <p:cNvPr id="97314" name="Oval 34"/>
            <p:cNvSpPr>
              <a:spLocks noChangeArrowheads="1"/>
            </p:cNvSpPr>
            <p:nvPr/>
          </p:nvSpPr>
          <p:spPr bwMode="auto">
            <a:xfrm>
              <a:off x="1969" y="1527"/>
              <a:ext cx="1870" cy="1716"/>
            </a:xfrm>
            <a:prstGeom prst="ellipse">
              <a:avLst/>
            </a:prstGeom>
            <a:noFill/>
            <a:ln w="12700">
              <a:solidFill>
                <a:srgbClr val="FFFF00"/>
              </a:solidFill>
              <a:round/>
              <a:headEnd/>
              <a:tailEnd/>
            </a:ln>
            <a:effectLst/>
          </p:spPr>
          <p:txBody>
            <a:bodyPr wrap="none"/>
            <a:lstStyle/>
            <a:p>
              <a:endParaRPr lang="zh-CN" altLang="en-US"/>
            </a:p>
          </p:txBody>
        </p:sp>
        <p:sp>
          <p:nvSpPr>
            <p:cNvPr id="97315" name="Freeform 35"/>
            <p:cNvSpPr>
              <a:spLocks noChangeArrowheads="1"/>
            </p:cNvSpPr>
            <p:nvPr/>
          </p:nvSpPr>
          <p:spPr bwMode="auto">
            <a:xfrm>
              <a:off x="1705" y="2393"/>
              <a:ext cx="2373" cy="640"/>
            </a:xfrm>
            <a:custGeom>
              <a:avLst/>
              <a:gdLst/>
              <a:ahLst/>
              <a:cxnLst>
                <a:cxn ang="0">
                  <a:pos x="1379" y="0"/>
                </a:cxn>
                <a:cxn ang="0">
                  <a:pos x="2747" y="797"/>
                </a:cxn>
                <a:cxn ang="0">
                  <a:pos x="0" y="809"/>
                </a:cxn>
                <a:cxn ang="0">
                  <a:pos x="6" y="805"/>
                </a:cxn>
              </a:cxnLst>
              <a:rect l="0" t="0" r="r" b="b"/>
              <a:pathLst>
                <a:path w="2747" h="809">
                  <a:moveTo>
                    <a:pt x="1379" y="0"/>
                  </a:moveTo>
                  <a:lnTo>
                    <a:pt x="2747" y="797"/>
                  </a:lnTo>
                  <a:lnTo>
                    <a:pt x="0" y="809"/>
                  </a:lnTo>
                  <a:lnTo>
                    <a:pt x="6" y="805"/>
                  </a:lnTo>
                  <a:close/>
                </a:path>
              </a:pathLst>
            </a:custGeom>
            <a:noFill/>
            <a:ln w="12700">
              <a:solidFill>
                <a:srgbClr val="FFFF00"/>
              </a:solidFill>
              <a:round/>
              <a:headEnd/>
              <a:tailEnd/>
            </a:ln>
            <a:effectLst/>
          </p:spPr>
          <p:txBody>
            <a:bodyPr wrap="none"/>
            <a:lstStyle/>
            <a:p>
              <a:endParaRPr lang="zh-CN" altLang="en-US"/>
            </a:p>
          </p:txBody>
        </p:sp>
        <p:sp>
          <p:nvSpPr>
            <p:cNvPr id="97316" name="Freeform 36"/>
            <p:cNvSpPr>
              <a:spLocks noChangeArrowheads="1"/>
            </p:cNvSpPr>
            <p:nvPr/>
          </p:nvSpPr>
          <p:spPr bwMode="auto">
            <a:xfrm>
              <a:off x="2894" y="1124"/>
              <a:ext cx="1185" cy="1901"/>
            </a:xfrm>
            <a:custGeom>
              <a:avLst/>
              <a:gdLst/>
              <a:ahLst/>
              <a:cxnLst>
                <a:cxn ang="0">
                  <a:pos x="0" y="1604"/>
                </a:cxn>
                <a:cxn ang="0">
                  <a:pos x="1372" y="2403"/>
                </a:cxn>
                <a:cxn ang="0">
                  <a:pos x="0" y="0"/>
                </a:cxn>
                <a:cxn ang="0">
                  <a:pos x="0" y="5"/>
                </a:cxn>
              </a:cxnLst>
              <a:rect l="0" t="0" r="r" b="b"/>
              <a:pathLst>
                <a:path w="1372" h="2403">
                  <a:moveTo>
                    <a:pt x="0" y="1604"/>
                  </a:moveTo>
                  <a:lnTo>
                    <a:pt x="1372" y="2403"/>
                  </a:lnTo>
                  <a:lnTo>
                    <a:pt x="0" y="0"/>
                  </a:lnTo>
                  <a:lnTo>
                    <a:pt x="0" y="5"/>
                  </a:lnTo>
                  <a:close/>
                </a:path>
              </a:pathLst>
            </a:custGeom>
            <a:noFill/>
            <a:ln w="12700">
              <a:solidFill>
                <a:srgbClr val="FFFF00"/>
              </a:solidFill>
              <a:round/>
              <a:headEnd/>
              <a:tailEnd/>
            </a:ln>
            <a:effectLst/>
          </p:spPr>
          <p:txBody>
            <a:bodyPr wrap="none"/>
            <a:lstStyle/>
            <a:p>
              <a:endParaRPr lang="zh-CN" altLang="en-US"/>
            </a:p>
          </p:txBody>
        </p:sp>
        <p:sp>
          <p:nvSpPr>
            <p:cNvPr id="97317" name="Freeform 37"/>
            <p:cNvSpPr>
              <a:spLocks noChangeArrowheads="1"/>
            </p:cNvSpPr>
            <p:nvPr/>
          </p:nvSpPr>
          <p:spPr bwMode="auto">
            <a:xfrm>
              <a:off x="1710" y="1128"/>
              <a:ext cx="1187" cy="1913"/>
            </a:xfrm>
            <a:custGeom>
              <a:avLst/>
              <a:gdLst/>
              <a:ahLst/>
              <a:cxnLst>
                <a:cxn ang="0">
                  <a:pos x="1374" y="1614"/>
                </a:cxn>
                <a:cxn ang="0">
                  <a:pos x="0" y="2418"/>
                </a:cxn>
                <a:cxn ang="0">
                  <a:pos x="1374" y="0"/>
                </a:cxn>
                <a:cxn ang="0">
                  <a:pos x="1374" y="5"/>
                </a:cxn>
              </a:cxnLst>
              <a:rect l="0" t="0" r="r" b="b"/>
              <a:pathLst>
                <a:path w="1374" h="2418">
                  <a:moveTo>
                    <a:pt x="1374" y="1614"/>
                  </a:moveTo>
                  <a:lnTo>
                    <a:pt x="0" y="2418"/>
                  </a:lnTo>
                  <a:lnTo>
                    <a:pt x="1374" y="0"/>
                  </a:lnTo>
                  <a:lnTo>
                    <a:pt x="1374" y="5"/>
                  </a:lnTo>
                  <a:close/>
                </a:path>
              </a:pathLst>
            </a:custGeom>
            <a:noFill/>
            <a:ln w="12700">
              <a:solidFill>
                <a:srgbClr val="FFCC00"/>
              </a:solidFill>
              <a:round/>
              <a:headEnd/>
              <a:tailEnd/>
            </a:ln>
            <a:effectLst/>
          </p:spPr>
          <p:txBody>
            <a:bodyPr wrap="none"/>
            <a:lstStyle/>
            <a:p>
              <a:endParaRPr lang="zh-CN" altLang="en-US"/>
            </a:p>
          </p:txBody>
        </p:sp>
        <p:sp>
          <p:nvSpPr>
            <p:cNvPr id="97318" name="Text Box 38"/>
            <p:cNvSpPr txBox="1">
              <a:spLocks noChangeArrowheads="1"/>
            </p:cNvSpPr>
            <p:nvPr/>
          </p:nvSpPr>
          <p:spPr bwMode="auto">
            <a:xfrm>
              <a:off x="2060" y="1418"/>
              <a:ext cx="619"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latin typeface="Times New Roman" pitchFamily="18" charset="0"/>
                </a:rPr>
                <a:t>关键因素</a:t>
              </a:r>
              <a:endParaRPr lang="zh-CN" altLang="en-US">
                <a:solidFill>
                  <a:schemeClr val="accent1"/>
                </a:solidFill>
              </a:endParaRPr>
            </a:p>
          </p:txBody>
        </p:sp>
        <p:sp>
          <p:nvSpPr>
            <p:cNvPr id="97319" name="Text Box 39"/>
            <p:cNvSpPr txBox="1">
              <a:spLocks noChangeArrowheads="1"/>
            </p:cNvSpPr>
            <p:nvPr/>
          </p:nvSpPr>
          <p:spPr bwMode="auto">
            <a:xfrm>
              <a:off x="1648" y="1696"/>
              <a:ext cx="623" cy="346"/>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识别重要问题</a:t>
              </a:r>
            </a:p>
          </p:txBody>
        </p:sp>
        <p:sp>
          <p:nvSpPr>
            <p:cNvPr id="97320" name="Text Box 40"/>
            <p:cNvSpPr txBox="1">
              <a:spLocks noChangeArrowheads="1"/>
            </p:cNvSpPr>
            <p:nvPr/>
          </p:nvSpPr>
          <p:spPr bwMode="auto">
            <a:xfrm>
              <a:off x="3729" y="2502"/>
              <a:ext cx="492" cy="346"/>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latin typeface="Times New Roman" pitchFamily="18" charset="0"/>
                </a:rPr>
                <a:t>自我恢复</a:t>
              </a:r>
              <a:endParaRPr lang="zh-CN" altLang="en-US">
                <a:solidFill>
                  <a:schemeClr val="accent1"/>
                </a:solidFill>
              </a:endParaRPr>
            </a:p>
          </p:txBody>
        </p:sp>
        <p:sp>
          <p:nvSpPr>
            <p:cNvPr id="97321" name="Text Box 41"/>
            <p:cNvSpPr txBox="1">
              <a:spLocks noChangeArrowheads="1"/>
            </p:cNvSpPr>
            <p:nvPr/>
          </p:nvSpPr>
          <p:spPr bwMode="auto">
            <a:xfrm>
              <a:off x="3730" y="2164"/>
              <a:ext cx="616"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通知</a:t>
              </a:r>
            </a:p>
          </p:txBody>
        </p:sp>
        <p:sp>
          <p:nvSpPr>
            <p:cNvPr id="97322" name="Text Box 42"/>
            <p:cNvSpPr txBox="1">
              <a:spLocks noChangeArrowheads="1"/>
            </p:cNvSpPr>
            <p:nvPr/>
          </p:nvSpPr>
          <p:spPr bwMode="auto">
            <a:xfrm>
              <a:off x="3115" y="1412"/>
              <a:ext cx="623"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提前管理</a:t>
              </a:r>
            </a:p>
          </p:txBody>
        </p:sp>
        <p:sp>
          <p:nvSpPr>
            <p:cNvPr id="97323" name="Text Box 43"/>
            <p:cNvSpPr txBox="1">
              <a:spLocks noChangeArrowheads="1"/>
            </p:cNvSpPr>
            <p:nvPr/>
          </p:nvSpPr>
          <p:spPr bwMode="auto">
            <a:xfrm>
              <a:off x="3608" y="1728"/>
              <a:ext cx="513" cy="346"/>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简化手工劳动</a:t>
              </a:r>
            </a:p>
          </p:txBody>
        </p:sp>
        <p:sp>
          <p:nvSpPr>
            <p:cNvPr id="97324" name="Text Box 44"/>
            <p:cNvSpPr txBox="1">
              <a:spLocks noChangeArrowheads="1"/>
            </p:cNvSpPr>
            <p:nvPr/>
          </p:nvSpPr>
          <p:spPr bwMode="auto">
            <a:xfrm>
              <a:off x="1551" y="2529"/>
              <a:ext cx="640" cy="519"/>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提供者标准</a:t>
              </a:r>
            </a:p>
            <a:p>
              <a:pPr algn="ctr"/>
              <a:endParaRPr lang="en-US" altLang="zh-CN">
                <a:solidFill>
                  <a:schemeClr val="accent1"/>
                </a:solidFill>
              </a:endParaRPr>
            </a:p>
          </p:txBody>
        </p:sp>
        <p:sp>
          <p:nvSpPr>
            <p:cNvPr id="97325" name="Text Box 45"/>
            <p:cNvSpPr txBox="1">
              <a:spLocks noChangeArrowheads="1"/>
            </p:cNvSpPr>
            <p:nvPr/>
          </p:nvSpPr>
          <p:spPr bwMode="auto">
            <a:xfrm>
              <a:off x="1403" y="2126"/>
              <a:ext cx="731" cy="346"/>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资源模型</a:t>
              </a:r>
            </a:p>
            <a:p>
              <a:pPr algn="ctr"/>
              <a:endParaRPr lang="en-US" altLang="zh-CN">
                <a:solidFill>
                  <a:schemeClr val="accent1"/>
                </a:solidFill>
              </a:endParaRPr>
            </a:p>
          </p:txBody>
        </p:sp>
        <p:sp>
          <p:nvSpPr>
            <p:cNvPr id="97326" name="Text Box 46"/>
            <p:cNvSpPr txBox="1">
              <a:spLocks noChangeArrowheads="1"/>
            </p:cNvSpPr>
            <p:nvPr/>
          </p:nvSpPr>
          <p:spPr bwMode="auto">
            <a:xfrm>
              <a:off x="2508" y="3354"/>
              <a:ext cx="496"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客户</a:t>
              </a:r>
            </a:p>
          </p:txBody>
        </p:sp>
        <p:sp>
          <p:nvSpPr>
            <p:cNvPr id="97327" name="Text Box 47"/>
            <p:cNvSpPr txBox="1">
              <a:spLocks noChangeArrowheads="1"/>
            </p:cNvSpPr>
            <p:nvPr/>
          </p:nvSpPr>
          <p:spPr bwMode="auto">
            <a:xfrm>
              <a:off x="2001" y="3107"/>
              <a:ext cx="553" cy="519"/>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独立软件开发商</a:t>
              </a:r>
            </a:p>
          </p:txBody>
        </p:sp>
        <p:sp>
          <p:nvSpPr>
            <p:cNvPr id="97328" name="Text Box 48"/>
            <p:cNvSpPr txBox="1">
              <a:spLocks noChangeArrowheads="1"/>
            </p:cNvSpPr>
            <p:nvPr/>
          </p:nvSpPr>
          <p:spPr bwMode="auto">
            <a:xfrm>
              <a:off x="2924" y="3345"/>
              <a:ext cx="506"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专家</a:t>
              </a:r>
            </a:p>
          </p:txBody>
        </p:sp>
        <p:sp>
          <p:nvSpPr>
            <p:cNvPr id="97329" name="Text Box 49"/>
            <p:cNvSpPr txBox="1">
              <a:spLocks noChangeArrowheads="1"/>
            </p:cNvSpPr>
            <p:nvPr/>
          </p:nvSpPr>
          <p:spPr bwMode="auto">
            <a:xfrm>
              <a:off x="3297" y="3090"/>
              <a:ext cx="634" cy="346"/>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latin typeface="Times New Roman" pitchFamily="18" charset="0"/>
                </a:rPr>
                <a:t>应用提供商</a:t>
              </a:r>
              <a:endParaRPr lang="zh-CN" altLang="en-US">
                <a:solidFill>
                  <a:schemeClr val="accent1"/>
                </a:solidFill>
              </a:endParaRPr>
            </a:p>
          </p:txBody>
        </p:sp>
        <p:sp>
          <p:nvSpPr>
            <p:cNvPr id="97330" name="Rectangle 50"/>
            <p:cNvSpPr>
              <a:spLocks noChangeArrowheads="1"/>
            </p:cNvSpPr>
            <p:nvPr/>
          </p:nvSpPr>
          <p:spPr bwMode="auto">
            <a:xfrm>
              <a:off x="2149" y="2385"/>
              <a:ext cx="635" cy="159"/>
            </a:xfrm>
            <a:prstGeom prst="rect">
              <a:avLst/>
            </a:prstGeom>
            <a:noFill/>
            <a:ln w="25400">
              <a:noFill/>
              <a:miter lim="800000"/>
              <a:headEnd/>
              <a:tailEnd/>
            </a:ln>
            <a:effectLst/>
          </p:spPr>
          <p:txBody>
            <a:bodyPr lIns="0" tIns="0" rIns="0" bIns="0"/>
            <a:lstStyle/>
            <a:p>
              <a:pPr algn="ctr"/>
              <a:r>
                <a:rPr lang="zh-CN" altLang="en-US">
                  <a:solidFill>
                    <a:schemeClr val="accent1"/>
                  </a:solidFill>
                </a:rPr>
                <a:t>最佳实践</a:t>
              </a:r>
              <a:endParaRPr lang="en-US" altLang="zh-CN">
                <a:solidFill>
                  <a:schemeClr val="accent1"/>
                </a:solidFill>
              </a:endParaRPr>
            </a:p>
          </p:txBody>
        </p:sp>
        <p:sp>
          <p:nvSpPr>
            <p:cNvPr id="97331" name="Text Box 51"/>
            <p:cNvSpPr txBox="1">
              <a:spLocks noChangeArrowheads="1"/>
            </p:cNvSpPr>
            <p:nvPr/>
          </p:nvSpPr>
          <p:spPr bwMode="auto">
            <a:xfrm>
              <a:off x="2935" y="2117"/>
              <a:ext cx="607" cy="173"/>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自动操作</a:t>
              </a:r>
            </a:p>
          </p:txBody>
        </p:sp>
        <p:sp>
          <p:nvSpPr>
            <p:cNvPr id="97332" name="Text Box 52"/>
            <p:cNvSpPr txBox="1">
              <a:spLocks noChangeArrowheads="1"/>
            </p:cNvSpPr>
            <p:nvPr/>
          </p:nvSpPr>
          <p:spPr bwMode="auto">
            <a:xfrm>
              <a:off x="2272" y="2103"/>
              <a:ext cx="691" cy="173"/>
            </a:xfrm>
            <a:prstGeom prst="rect">
              <a:avLst/>
            </a:prstGeom>
            <a:noFill/>
            <a:ln w="25400">
              <a:noFill/>
              <a:miter lim="800000"/>
              <a:headEnd/>
              <a:tailEnd/>
            </a:ln>
            <a:effectLst/>
          </p:spPr>
          <p:txBody>
            <a:bodyPr lIns="0" tIns="0" rIns="0" bIns="0">
              <a:spAutoFit/>
            </a:bodyPr>
            <a:lstStyle/>
            <a:p>
              <a:pPr algn="just"/>
              <a:r>
                <a:rPr lang="zh-CN" altLang="en-US">
                  <a:solidFill>
                    <a:schemeClr val="accent1"/>
                  </a:solidFill>
                  <a:latin typeface="宋体" pitchFamily="2" charset="-122"/>
                </a:rPr>
                <a:t>标准</a:t>
              </a:r>
              <a:r>
                <a:rPr lang="en-US" altLang="zh-CN">
                  <a:solidFill>
                    <a:schemeClr val="accent1"/>
                  </a:solidFill>
                  <a:latin typeface="宋体" pitchFamily="2" charset="-122"/>
                </a:rPr>
                <a:t>&amp;</a:t>
              </a:r>
              <a:r>
                <a:rPr lang="zh-CN" altLang="en-US">
                  <a:solidFill>
                    <a:schemeClr val="accent1"/>
                  </a:solidFill>
                  <a:latin typeface="宋体" pitchFamily="2" charset="-122"/>
                </a:rPr>
                <a:t>门槛</a:t>
              </a:r>
              <a:endParaRPr lang="zh-CN" altLang="en-US">
                <a:solidFill>
                  <a:schemeClr val="accent1"/>
                </a:solidFill>
              </a:endParaRPr>
            </a:p>
          </p:txBody>
        </p:sp>
        <p:sp>
          <p:nvSpPr>
            <p:cNvPr id="97333" name="Text Box 53"/>
            <p:cNvSpPr txBox="1">
              <a:spLocks noChangeArrowheads="1"/>
            </p:cNvSpPr>
            <p:nvPr/>
          </p:nvSpPr>
          <p:spPr bwMode="auto">
            <a:xfrm>
              <a:off x="2361" y="2772"/>
              <a:ext cx="1025" cy="154"/>
            </a:xfrm>
            <a:prstGeom prst="rect">
              <a:avLst/>
            </a:prstGeom>
            <a:noFill/>
            <a:ln w="25400">
              <a:noFill/>
              <a:miter lim="800000"/>
              <a:headEnd/>
              <a:tailEnd/>
            </a:ln>
            <a:effectLst/>
          </p:spPr>
          <p:txBody>
            <a:bodyPr lIns="0" tIns="0" rIns="0" bIns="0">
              <a:spAutoFit/>
            </a:bodyPr>
            <a:lstStyle/>
            <a:p>
              <a:pPr algn="ctr"/>
              <a:r>
                <a:rPr lang="zh-CN" altLang="en-US" sz="1600">
                  <a:solidFill>
                    <a:schemeClr val="accent1"/>
                  </a:solidFill>
                </a:rPr>
                <a:t>从同业专家中收集</a:t>
              </a:r>
            </a:p>
          </p:txBody>
        </p:sp>
      </p:grpSp>
      <p:sp>
        <p:nvSpPr>
          <p:cNvPr id="97334" name="Text Box 54"/>
          <p:cNvSpPr txBox="1">
            <a:spLocks noChangeArrowheads="1"/>
          </p:cNvSpPr>
          <p:nvPr/>
        </p:nvSpPr>
        <p:spPr bwMode="auto">
          <a:xfrm>
            <a:off x="3732213" y="6137275"/>
            <a:ext cx="2060575" cy="274638"/>
          </a:xfrm>
          <a:prstGeom prst="rect">
            <a:avLst/>
          </a:prstGeom>
          <a:noFill/>
          <a:ln w="25400">
            <a:noFill/>
            <a:miter lim="800000"/>
            <a:headEnd/>
            <a:tailEnd/>
          </a:ln>
          <a:effectLst/>
        </p:spPr>
        <p:txBody>
          <a:bodyPr lIns="0" tIns="0" rIns="0" bIns="0">
            <a:spAutoFit/>
          </a:bodyPr>
          <a:lstStyle/>
          <a:p>
            <a:pPr algn="ctr"/>
            <a:r>
              <a:rPr lang="zh-CN" altLang="en-US">
                <a:solidFill>
                  <a:schemeClr val="accent1"/>
                </a:solidFill>
              </a:rPr>
              <a:t>从顾问和专家处收集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a:latin typeface="Times New Roman" pitchFamily="18" charset="0"/>
              </a:rPr>
              <a:t>最佳实践等级分类</a:t>
            </a:r>
            <a:r>
              <a:rPr lang="zh-CN" altLang="en-US"/>
              <a:t> </a:t>
            </a:r>
          </a:p>
        </p:txBody>
      </p:sp>
      <p:grpSp>
        <p:nvGrpSpPr>
          <p:cNvPr id="2" name="Group 36"/>
          <p:cNvGrpSpPr>
            <a:grpSpLocks/>
          </p:cNvGrpSpPr>
          <p:nvPr/>
        </p:nvGrpSpPr>
        <p:grpSpPr bwMode="auto">
          <a:xfrm>
            <a:off x="685800" y="1600200"/>
            <a:ext cx="7848600" cy="4724400"/>
            <a:chOff x="-3" y="-3"/>
            <a:chExt cx="3160" cy="2196"/>
          </a:xfrm>
        </p:grpSpPr>
        <p:grpSp>
          <p:nvGrpSpPr>
            <p:cNvPr id="3" name="Group 34"/>
            <p:cNvGrpSpPr>
              <a:grpSpLocks/>
            </p:cNvGrpSpPr>
            <p:nvPr/>
          </p:nvGrpSpPr>
          <p:grpSpPr bwMode="auto">
            <a:xfrm>
              <a:off x="0" y="0"/>
              <a:ext cx="3154" cy="2190"/>
              <a:chOff x="0" y="0"/>
              <a:chExt cx="3154" cy="2190"/>
            </a:xfrm>
          </p:grpSpPr>
          <p:grpSp>
            <p:nvGrpSpPr>
              <p:cNvPr id="4" name="Group 15"/>
              <p:cNvGrpSpPr>
                <a:grpSpLocks/>
              </p:cNvGrpSpPr>
              <p:nvPr/>
            </p:nvGrpSpPr>
            <p:grpSpPr bwMode="auto">
              <a:xfrm>
                <a:off x="0" y="0"/>
                <a:ext cx="590" cy="346"/>
                <a:chOff x="0" y="0"/>
                <a:chExt cx="590" cy="346"/>
              </a:xfrm>
            </p:grpSpPr>
            <p:sp>
              <p:nvSpPr>
                <p:cNvPr id="101380" name="Rectangle 4"/>
                <p:cNvSpPr>
                  <a:spLocks noChangeArrowheads="1"/>
                </p:cNvSpPr>
                <p:nvPr/>
              </p:nvSpPr>
              <p:spPr bwMode="auto">
                <a:xfrm>
                  <a:off x="43" y="0"/>
                  <a:ext cx="504" cy="346"/>
                </a:xfrm>
                <a:prstGeom prst="rect">
                  <a:avLst/>
                </a:prstGeom>
                <a:noFill/>
                <a:ln w="9525">
                  <a:noFill/>
                  <a:miter lim="800000"/>
                  <a:headEnd/>
                  <a:tailEnd/>
                </a:ln>
                <a:effectLst/>
              </p:spPr>
              <p:txBody>
                <a:bodyPr/>
                <a:lstStyle/>
                <a:p>
                  <a:pPr algn="ctr"/>
                  <a:r>
                    <a:rPr lang="zh-CN" altLang="en-US" sz="2000">
                      <a:solidFill>
                        <a:schemeClr val="accent1"/>
                      </a:solidFill>
                      <a:latin typeface="Times New Roman" pitchFamily="18" charset="0"/>
                    </a:rPr>
                    <a:t>等级</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2000">
                    <a:solidFill>
                      <a:schemeClr val="accent1"/>
                    </a:solidFill>
                  </a:endParaRPr>
                </a:p>
              </p:txBody>
            </p:sp>
            <p:sp>
              <p:nvSpPr>
                <p:cNvPr id="101390" name="Rectangle 14"/>
                <p:cNvSpPr>
                  <a:spLocks noChangeArrowheads="1"/>
                </p:cNvSpPr>
                <p:nvPr/>
              </p:nvSpPr>
              <p:spPr bwMode="auto">
                <a:xfrm>
                  <a:off x="0" y="0"/>
                  <a:ext cx="590" cy="346"/>
                </a:xfrm>
                <a:prstGeom prst="rect">
                  <a:avLst/>
                </a:prstGeom>
                <a:noFill/>
                <a:ln w="7">
                  <a:solidFill>
                    <a:srgbClr val="A0A0A0"/>
                  </a:solidFill>
                  <a:miter lim="800000"/>
                  <a:headEnd/>
                  <a:tailEnd/>
                </a:ln>
                <a:effectLst/>
              </p:spPr>
              <p:txBody>
                <a:bodyPr/>
                <a:lstStyle/>
                <a:p>
                  <a:endParaRPr lang="zh-CN" altLang="en-US"/>
                </a:p>
              </p:txBody>
            </p:sp>
          </p:grpSp>
          <p:grpSp>
            <p:nvGrpSpPr>
              <p:cNvPr id="5" name="Group 17"/>
              <p:cNvGrpSpPr>
                <a:grpSpLocks/>
              </p:cNvGrpSpPr>
              <p:nvPr/>
            </p:nvGrpSpPr>
            <p:grpSpPr bwMode="auto">
              <a:xfrm>
                <a:off x="590" y="0"/>
                <a:ext cx="2564" cy="346"/>
                <a:chOff x="590" y="0"/>
                <a:chExt cx="2564" cy="346"/>
              </a:xfrm>
            </p:grpSpPr>
            <p:sp>
              <p:nvSpPr>
                <p:cNvPr id="101381" name="Rectangle 5"/>
                <p:cNvSpPr>
                  <a:spLocks noChangeArrowheads="1"/>
                </p:cNvSpPr>
                <p:nvPr/>
              </p:nvSpPr>
              <p:spPr bwMode="auto">
                <a:xfrm>
                  <a:off x="633" y="0"/>
                  <a:ext cx="2478" cy="346"/>
                </a:xfrm>
                <a:prstGeom prst="rect">
                  <a:avLst/>
                </a:prstGeom>
                <a:noFill/>
                <a:ln w="9525">
                  <a:noFill/>
                  <a:miter lim="800000"/>
                  <a:headEnd/>
                  <a:tailEnd/>
                </a:ln>
                <a:effectLst/>
              </p:spPr>
              <p:txBody>
                <a:bodyPr/>
                <a:lstStyle/>
                <a:p>
                  <a:pPr algn="ctr"/>
                  <a:r>
                    <a:rPr lang="zh-CN" altLang="en-US" sz="2000">
                      <a:solidFill>
                        <a:schemeClr val="accent1"/>
                      </a:solidFill>
                      <a:latin typeface="Times New Roman" pitchFamily="18" charset="0"/>
                    </a:rPr>
                    <a:t>具体说明</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2000">
                    <a:solidFill>
                      <a:schemeClr val="accent1"/>
                    </a:solidFill>
                  </a:endParaRPr>
                </a:p>
              </p:txBody>
            </p:sp>
            <p:sp>
              <p:nvSpPr>
                <p:cNvPr id="101392" name="Rectangle 16"/>
                <p:cNvSpPr>
                  <a:spLocks noChangeArrowheads="1"/>
                </p:cNvSpPr>
                <p:nvPr/>
              </p:nvSpPr>
              <p:spPr bwMode="auto">
                <a:xfrm>
                  <a:off x="590" y="0"/>
                  <a:ext cx="2564"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19"/>
              <p:cNvGrpSpPr>
                <a:grpSpLocks/>
              </p:cNvGrpSpPr>
              <p:nvPr/>
            </p:nvGrpSpPr>
            <p:grpSpPr bwMode="auto">
              <a:xfrm>
                <a:off x="0" y="346"/>
                <a:ext cx="590" cy="461"/>
                <a:chOff x="0" y="346"/>
                <a:chExt cx="590" cy="461"/>
              </a:xfrm>
            </p:grpSpPr>
            <p:sp>
              <p:nvSpPr>
                <p:cNvPr id="101382" name="Rectangle 6"/>
                <p:cNvSpPr>
                  <a:spLocks noChangeArrowheads="1"/>
                </p:cNvSpPr>
                <p:nvPr/>
              </p:nvSpPr>
              <p:spPr bwMode="auto">
                <a:xfrm>
                  <a:off x="43" y="346"/>
                  <a:ext cx="504" cy="461"/>
                </a:xfrm>
                <a:prstGeom prst="rect">
                  <a:avLst/>
                </a:prstGeom>
                <a:noFill/>
                <a:ln w="9525">
                  <a:noFill/>
                  <a:miter lim="800000"/>
                  <a:headEnd/>
                  <a:tailEnd/>
                </a:ln>
                <a:effectLst/>
              </p:spPr>
              <p:txBody>
                <a:bodyPr/>
                <a:lstStyle/>
                <a:p>
                  <a:pPr algn="just"/>
                  <a:r>
                    <a:rPr lang="zh-CN" altLang="en-US" sz="2000">
                      <a:solidFill>
                        <a:schemeClr val="accent1"/>
                      </a:solidFill>
                      <a:latin typeface="Times New Roman" pitchFamily="18" charset="0"/>
                    </a:rPr>
                    <a:t>内部最佳实践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394" name="Rectangle 18"/>
                <p:cNvSpPr>
                  <a:spLocks noChangeArrowheads="1"/>
                </p:cNvSpPr>
                <p:nvPr/>
              </p:nvSpPr>
              <p:spPr bwMode="auto">
                <a:xfrm>
                  <a:off x="0" y="346"/>
                  <a:ext cx="590" cy="461"/>
                </a:xfrm>
                <a:prstGeom prst="rect">
                  <a:avLst/>
                </a:prstGeom>
                <a:noFill/>
                <a:ln w="7">
                  <a:solidFill>
                    <a:srgbClr val="A0A0A0"/>
                  </a:solidFill>
                  <a:miter lim="800000"/>
                  <a:headEnd/>
                  <a:tailEnd/>
                </a:ln>
                <a:effectLst/>
              </p:spPr>
              <p:txBody>
                <a:bodyPr/>
                <a:lstStyle/>
                <a:p>
                  <a:endParaRPr lang="zh-CN" altLang="en-US"/>
                </a:p>
              </p:txBody>
            </p:sp>
          </p:grpSp>
          <p:grpSp>
            <p:nvGrpSpPr>
              <p:cNvPr id="7" name="Group 21"/>
              <p:cNvGrpSpPr>
                <a:grpSpLocks/>
              </p:cNvGrpSpPr>
              <p:nvPr/>
            </p:nvGrpSpPr>
            <p:grpSpPr bwMode="auto">
              <a:xfrm>
                <a:off x="590" y="346"/>
                <a:ext cx="2564" cy="461"/>
                <a:chOff x="590" y="346"/>
                <a:chExt cx="2564" cy="461"/>
              </a:xfrm>
            </p:grpSpPr>
            <p:sp>
              <p:nvSpPr>
                <p:cNvPr id="101383" name="Rectangle 7"/>
                <p:cNvSpPr>
                  <a:spLocks noChangeArrowheads="1"/>
                </p:cNvSpPr>
                <p:nvPr/>
              </p:nvSpPr>
              <p:spPr bwMode="auto">
                <a:xfrm>
                  <a:off x="633" y="346"/>
                  <a:ext cx="2478" cy="461"/>
                </a:xfrm>
                <a:prstGeom prst="rect">
                  <a:avLst/>
                </a:prstGeom>
                <a:noFill/>
                <a:ln w="9525">
                  <a:noFill/>
                  <a:miter lim="800000"/>
                  <a:headEnd/>
                  <a:tailEnd/>
                </a:ln>
                <a:effectLst/>
              </p:spPr>
              <p:txBody>
                <a:bodyPr anchor="ctr"/>
                <a:lstStyle/>
                <a:p>
                  <a:pPr algn="just"/>
                  <a:r>
                    <a:rPr lang="zh-CN" altLang="en-US" sz="2000">
                      <a:solidFill>
                        <a:schemeClr val="accent1"/>
                      </a:solidFill>
                      <a:latin typeface="Times New Roman" pitchFamily="18" charset="0"/>
                    </a:rPr>
                    <a:t>组织内部采用的最佳实践。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396" name="Rectangle 20"/>
                <p:cNvSpPr>
                  <a:spLocks noChangeArrowheads="1"/>
                </p:cNvSpPr>
                <p:nvPr/>
              </p:nvSpPr>
              <p:spPr bwMode="auto">
                <a:xfrm>
                  <a:off x="590" y="346"/>
                  <a:ext cx="2564" cy="461"/>
                </a:xfrm>
                <a:prstGeom prst="rect">
                  <a:avLst/>
                </a:prstGeom>
                <a:noFill/>
                <a:ln w="7">
                  <a:solidFill>
                    <a:srgbClr val="A0A0A0"/>
                  </a:solidFill>
                  <a:miter lim="800000"/>
                  <a:headEnd/>
                  <a:tailEnd/>
                </a:ln>
                <a:effectLst/>
              </p:spPr>
              <p:txBody>
                <a:bodyPr/>
                <a:lstStyle/>
                <a:p>
                  <a:endParaRPr lang="zh-CN" altLang="en-US"/>
                </a:p>
              </p:txBody>
            </p:sp>
          </p:grpSp>
          <p:grpSp>
            <p:nvGrpSpPr>
              <p:cNvPr id="8" name="Group 23"/>
              <p:cNvGrpSpPr>
                <a:grpSpLocks/>
              </p:cNvGrpSpPr>
              <p:nvPr/>
            </p:nvGrpSpPr>
            <p:grpSpPr bwMode="auto">
              <a:xfrm>
                <a:off x="0" y="807"/>
                <a:ext cx="590" cy="461"/>
                <a:chOff x="0" y="807"/>
                <a:chExt cx="590" cy="461"/>
              </a:xfrm>
            </p:grpSpPr>
            <p:sp>
              <p:nvSpPr>
                <p:cNvPr id="101384" name="Rectangle 8"/>
                <p:cNvSpPr>
                  <a:spLocks noChangeArrowheads="1"/>
                </p:cNvSpPr>
                <p:nvPr/>
              </p:nvSpPr>
              <p:spPr bwMode="auto">
                <a:xfrm>
                  <a:off x="43" y="807"/>
                  <a:ext cx="504" cy="461"/>
                </a:xfrm>
                <a:prstGeom prst="rect">
                  <a:avLst/>
                </a:prstGeom>
                <a:noFill/>
                <a:ln w="9525">
                  <a:noFill/>
                  <a:miter lim="800000"/>
                  <a:headEnd/>
                  <a:tailEnd/>
                </a:ln>
                <a:effectLst/>
              </p:spPr>
              <p:txBody>
                <a:bodyPr/>
                <a:lstStyle/>
                <a:p>
                  <a:pPr algn="just"/>
                  <a:r>
                    <a:rPr lang="zh-CN" altLang="en-US" sz="2000">
                      <a:solidFill>
                        <a:schemeClr val="accent1"/>
                      </a:solidFill>
                      <a:latin typeface="Times New Roman" pitchFamily="18" charset="0"/>
                    </a:rPr>
                    <a:t>行业最佳实践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398" name="Rectangle 22"/>
                <p:cNvSpPr>
                  <a:spLocks noChangeArrowheads="1"/>
                </p:cNvSpPr>
                <p:nvPr/>
              </p:nvSpPr>
              <p:spPr bwMode="auto">
                <a:xfrm>
                  <a:off x="0" y="807"/>
                  <a:ext cx="590" cy="461"/>
                </a:xfrm>
                <a:prstGeom prst="rect">
                  <a:avLst/>
                </a:prstGeom>
                <a:noFill/>
                <a:ln w="7">
                  <a:solidFill>
                    <a:srgbClr val="A0A0A0"/>
                  </a:solidFill>
                  <a:miter lim="800000"/>
                  <a:headEnd/>
                  <a:tailEnd/>
                </a:ln>
                <a:effectLst/>
              </p:spPr>
              <p:txBody>
                <a:bodyPr/>
                <a:lstStyle/>
                <a:p>
                  <a:endParaRPr lang="zh-CN" altLang="en-US"/>
                </a:p>
              </p:txBody>
            </p:sp>
          </p:grpSp>
          <p:grpSp>
            <p:nvGrpSpPr>
              <p:cNvPr id="9" name="Group 25"/>
              <p:cNvGrpSpPr>
                <a:grpSpLocks/>
              </p:cNvGrpSpPr>
              <p:nvPr/>
            </p:nvGrpSpPr>
            <p:grpSpPr bwMode="auto">
              <a:xfrm>
                <a:off x="590" y="807"/>
                <a:ext cx="2564" cy="461"/>
                <a:chOff x="590" y="807"/>
                <a:chExt cx="2564" cy="461"/>
              </a:xfrm>
            </p:grpSpPr>
            <p:sp>
              <p:nvSpPr>
                <p:cNvPr id="101385" name="Rectangle 9"/>
                <p:cNvSpPr>
                  <a:spLocks noChangeArrowheads="1"/>
                </p:cNvSpPr>
                <p:nvPr/>
              </p:nvSpPr>
              <p:spPr bwMode="auto">
                <a:xfrm>
                  <a:off x="633" y="807"/>
                  <a:ext cx="2478" cy="461"/>
                </a:xfrm>
                <a:prstGeom prst="rect">
                  <a:avLst/>
                </a:prstGeom>
                <a:noFill/>
                <a:ln w="9525">
                  <a:noFill/>
                  <a:miter lim="800000"/>
                  <a:headEnd/>
                  <a:tailEnd/>
                </a:ln>
                <a:effectLst/>
              </p:spPr>
              <p:txBody>
                <a:bodyPr anchor="ctr"/>
                <a:lstStyle/>
                <a:p>
                  <a:pPr algn="just"/>
                  <a:r>
                    <a:rPr lang="zh-CN" altLang="en-US" sz="2000">
                      <a:solidFill>
                        <a:schemeClr val="accent1"/>
                      </a:solidFill>
                      <a:latin typeface="Times New Roman" pitchFamily="18" charset="0"/>
                    </a:rPr>
                    <a:t>由一些公司组成的正式或非正式的团体使用的最佳实践。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400" name="Rectangle 24"/>
                <p:cNvSpPr>
                  <a:spLocks noChangeArrowheads="1"/>
                </p:cNvSpPr>
                <p:nvPr/>
              </p:nvSpPr>
              <p:spPr bwMode="auto">
                <a:xfrm>
                  <a:off x="590" y="807"/>
                  <a:ext cx="2564" cy="46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7"/>
              <p:cNvGrpSpPr>
                <a:grpSpLocks/>
              </p:cNvGrpSpPr>
              <p:nvPr/>
            </p:nvGrpSpPr>
            <p:grpSpPr bwMode="auto">
              <a:xfrm>
                <a:off x="0" y="1268"/>
                <a:ext cx="590" cy="461"/>
                <a:chOff x="0" y="1268"/>
                <a:chExt cx="590" cy="461"/>
              </a:xfrm>
            </p:grpSpPr>
            <p:sp>
              <p:nvSpPr>
                <p:cNvPr id="101386" name="Rectangle 10"/>
                <p:cNvSpPr>
                  <a:spLocks noChangeArrowheads="1"/>
                </p:cNvSpPr>
                <p:nvPr/>
              </p:nvSpPr>
              <p:spPr bwMode="auto">
                <a:xfrm>
                  <a:off x="43" y="1268"/>
                  <a:ext cx="504" cy="461"/>
                </a:xfrm>
                <a:prstGeom prst="rect">
                  <a:avLst/>
                </a:prstGeom>
                <a:noFill/>
                <a:ln w="9525">
                  <a:noFill/>
                  <a:miter lim="800000"/>
                  <a:headEnd/>
                  <a:tailEnd/>
                </a:ln>
                <a:effectLst/>
              </p:spPr>
              <p:txBody>
                <a:bodyPr/>
                <a:lstStyle/>
                <a:p>
                  <a:pPr algn="just"/>
                  <a:r>
                    <a:rPr lang="zh-CN" altLang="en-US" sz="2000">
                      <a:solidFill>
                        <a:schemeClr val="accent1"/>
                      </a:solidFill>
                      <a:latin typeface="Times New Roman" pitchFamily="18" charset="0"/>
                    </a:rPr>
                    <a:t>公认的最佳实践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402" name="Rectangle 26"/>
                <p:cNvSpPr>
                  <a:spLocks noChangeArrowheads="1"/>
                </p:cNvSpPr>
                <p:nvPr/>
              </p:nvSpPr>
              <p:spPr bwMode="auto">
                <a:xfrm>
                  <a:off x="0" y="1268"/>
                  <a:ext cx="590" cy="46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29"/>
              <p:cNvGrpSpPr>
                <a:grpSpLocks/>
              </p:cNvGrpSpPr>
              <p:nvPr/>
            </p:nvGrpSpPr>
            <p:grpSpPr bwMode="auto">
              <a:xfrm>
                <a:off x="590" y="1268"/>
                <a:ext cx="2564" cy="461"/>
                <a:chOff x="590" y="1268"/>
                <a:chExt cx="2564" cy="461"/>
              </a:xfrm>
            </p:grpSpPr>
            <p:sp>
              <p:nvSpPr>
                <p:cNvPr id="101387" name="Rectangle 11"/>
                <p:cNvSpPr>
                  <a:spLocks noChangeArrowheads="1"/>
                </p:cNvSpPr>
                <p:nvPr/>
              </p:nvSpPr>
              <p:spPr bwMode="auto">
                <a:xfrm>
                  <a:off x="633" y="1268"/>
                  <a:ext cx="2478" cy="461"/>
                </a:xfrm>
                <a:prstGeom prst="rect">
                  <a:avLst/>
                </a:prstGeom>
                <a:noFill/>
                <a:ln w="9525">
                  <a:noFill/>
                  <a:miter lim="800000"/>
                  <a:headEnd/>
                  <a:tailEnd/>
                </a:ln>
                <a:effectLst/>
              </p:spPr>
              <p:txBody>
                <a:bodyPr anchor="ctr"/>
                <a:lstStyle/>
                <a:p>
                  <a:pPr algn="just"/>
                  <a:r>
                    <a:rPr lang="zh-CN" altLang="en-US" sz="2000">
                      <a:solidFill>
                        <a:schemeClr val="accent1"/>
                      </a:solidFill>
                      <a:latin typeface="Times New Roman" pitchFamily="18" charset="0"/>
                    </a:rPr>
                    <a:t>已被市场全部或绝大部分组织认可但还未成为法定最佳实践的最佳实践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404" name="Rectangle 28"/>
                <p:cNvSpPr>
                  <a:spLocks noChangeArrowheads="1"/>
                </p:cNvSpPr>
                <p:nvPr/>
              </p:nvSpPr>
              <p:spPr bwMode="auto">
                <a:xfrm>
                  <a:off x="590" y="1268"/>
                  <a:ext cx="2564" cy="461"/>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1"/>
              <p:cNvGrpSpPr>
                <a:grpSpLocks/>
              </p:cNvGrpSpPr>
              <p:nvPr/>
            </p:nvGrpSpPr>
            <p:grpSpPr bwMode="auto">
              <a:xfrm>
                <a:off x="0" y="1729"/>
                <a:ext cx="590" cy="461"/>
                <a:chOff x="0" y="1729"/>
                <a:chExt cx="590" cy="461"/>
              </a:xfrm>
            </p:grpSpPr>
            <p:sp>
              <p:nvSpPr>
                <p:cNvPr id="101388" name="Rectangle 12"/>
                <p:cNvSpPr>
                  <a:spLocks noChangeArrowheads="1"/>
                </p:cNvSpPr>
                <p:nvPr/>
              </p:nvSpPr>
              <p:spPr bwMode="auto">
                <a:xfrm>
                  <a:off x="43" y="1729"/>
                  <a:ext cx="504" cy="461"/>
                </a:xfrm>
                <a:prstGeom prst="rect">
                  <a:avLst/>
                </a:prstGeom>
                <a:noFill/>
                <a:ln w="9525">
                  <a:noFill/>
                  <a:miter lim="800000"/>
                  <a:headEnd/>
                  <a:tailEnd/>
                </a:ln>
                <a:effectLst/>
              </p:spPr>
              <p:txBody>
                <a:bodyPr/>
                <a:lstStyle/>
                <a:p>
                  <a:pPr algn="just"/>
                  <a:r>
                    <a:rPr lang="zh-CN" altLang="en-US" sz="2000">
                      <a:solidFill>
                        <a:schemeClr val="accent1"/>
                      </a:solidFill>
                      <a:latin typeface="Times New Roman" pitchFamily="18" charset="0"/>
                    </a:rPr>
                    <a:t>法定最佳实践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406" name="Rectangle 30"/>
                <p:cNvSpPr>
                  <a:spLocks noChangeArrowheads="1"/>
                </p:cNvSpPr>
                <p:nvPr/>
              </p:nvSpPr>
              <p:spPr bwMode="auto">
                <a:xfrm>
                  <a:off x="0" y="1729"/>
                  <a:ext cx="590" cy="461"/>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3"/>
              <p:cNvGrpSpPr>
                <a:grpSpLocks/>
              </p:cNvGrpSpPr>
              <p:nvPr/>
            </p:nvGrpSpPr>
            <p:grpSpPr bwMode="auto">
              <a:xfrm>
                <a:off x="590" y="1729"/>
                <a:ext cx="2564" cy="461"/>
                <a:chOff x="590" y="1729"/>
                <a:chExt cx="2564" cy="461"/>
              </a:xfrm>
            </p:grpSpPr>
            <p:sp>
              <p:nvSpPr>
                <p:cNvPr id="101389" name="Rectangle 13"/>
                <p:cNvSpPr>
                  <a:spLocks noChangeArrowheads="1"/>
                </p:cNvSpPr>
                <p:nvPr/>
              </p:nvSpPr>
              <p:spPr bwMode="auto">
                <a:xfrm>
                  <a:off x="633" y="1729"/>
                  <a:ext cx="2478" cy="461"/>
                </a:xfrm>
                <a:prstGeom prst="rect">
                  <a:avLst/>
                </a:prstGeom>
                <a:noFill/>
                <a:ln w="9525">
                  <a:noFill/>
                  <a:miter lim="800000"/>
                  <a:headEnd/>
                  <a:tailEnd/>
                </a:ln>
                <a:effectLst/>
              </p:spPr>
              <p:txBody>
                <a:bodyPr anchor="ctr"/>
                <a:lstStyle/>
                <a:p>
                  <a:pPr algn="just"/>
                  <a:r>
                    <a:rPr lang="zh-CN" altLang="en-US" sz="2000">
                      <a:solidFill>
                        <a:schemeClr val="accent1"/>
                      </a:solidFill>
                      <a:latin typeface="Times New Roman" pitchFamily="18" charset="0"/>
                    </a:rPr>
                    <a:t>经标准机构批准的最佳实践。</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1408" name="Rectangle 32"/>
                <p:cNvSpPr>
                  <a:spLocks noChangeArrowheads="1"/>
                </p:cNvSpPr>
                <p:nvPr/>
              </p:nvSpPr>
              <p:spPr bwMode="auto">
                <a:xfrm>
                  <a:off x="590" y="1729"/>
                  <a:ext cx="2564" cy="461"/>
                </a:xfrm>
                <a:prstGeom prst="rect">
                  <a:avLst/>
                </a:prstGeom>
                <a:noFill/>
                <a:ln w="7">
                  <a:solidFill>
                    <a:srgbClr val="A0A0A0"/>
                  </a:solidFill>
                  <a:miter lim="800000"/>
                  <a:headEnd/>
                  <a:tailEnd/>
                </a:ln>
                <a:effectLst/>
              </p:spPr>
              <p:txBody>
                <a:bodyPr/>
                <a:lstStyle/>
                <a:p>
                  <a:endParaRPr lang="zh-CN" altLang="en-US"/>
                </a:p>
              </p:txBody>
            </p:sp>
          </p:grpSp>
        </p:grpSp>
        <p:sp>
          <p:nvSpPr>
            <p:cNvPr id="101411" name="Rectangle 35"/>
            <p:cNvSpPr>
              <a:spLocks noChangeArrowheads="1"/>
            </p:cNvSpPr>
            <p:nvPr/>
          </p:nvSpPr>
          <p:spPr bwMode="auto">
            <a:xfrm>
              <a:off x="-3" y="-3"/>
              <a:ext cx="3160" cy="2196"/>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ITIL</a:t>
            </a:r>
            <a:r>
              <a:rPr lang="zh-CN" altLang="en-US">
                <a:latin typeface="Times New Roman" pitchFamily="18" charset="0"/>
              </a:rPr>
              <a:t>与现有</a:t>
            </a:r>
            <a:r>
              <a:rPr lang="en-US" altLang="zh-CN">
                <a:latin typeface="Times New Roman" pitchFamily="18" charset="0"/>
                <a:cs typeface="Times New Roman" pitchFamily="18" charset="0"/>
              </a:rPr>
              <a:t>IT</a:t>
            </a:r>
            <a:r>
              <a:rPr lang="zh-CN" altLang="en-US">
                <a:latin typeface="Times New Roman" pitchFamily="18" charset="0"/>
              </a:rPr>
              <a:t>管理模型</a:t>
            </a:r>
            <a:r>
              <a:rPr lang="zh-CN" altLang="en-US"/>
              <a:t> </a:t>
            </a:r>
          </a:p>
        </p:txBody>
      </p:sp>
      <p:grpSp>
        <p:nvGrpSpPr>
          <p:cNvPr id="2" name="Group 54"/>
          <p:cNvGrpSpPr>
            <a:grpSpLocks/>
          </p:cNvGrpSpPr>
          <p:nvPr/>
        </p:nvGrpSpPr>
        <p:grpSpPr bwMode="auto">
          <a:xfrm>
            <a:off x="304800" y="1676400"/>
            <a:ext cx="8534400" cy="4495800"/>
            <a:chOff x="-3" y="-3"/>
            <a:chExt cx="3269" cy="2310"/>
          </a:xfrm>
        </p:grpSpPr>
        <p:grpSp>
          <p:nvGrpSpPr>
            <p:cNvPr id="3" name="Group 52"/>
            <p:cNvGrpSpPr>
              <a:grpSpLocks/>
            </p:cNvGrpSpPr>
            <p:nvPr/>
          </p:nvGrpSpPr>
          <p:grpSpPr bwMode="auto">
            <a:xfrm>
              <a:off x="0" y="0"/>
              <a:ext cx="3263" cy="2304"/>
              <a:chOff x="0" y="0"/>
              <a:chExt cx="3263" cy="2304"/>
            </a:xfrm>
          </p:grpSpPr>
          <p:grpSp>
            <p:nvGrpSpPr>
              <p:cNvPr id="4" name="Group 21"/>
              <p:cNvGrpSpPr>
                <a:grpSpLocks/>
              </p:cNvGrpSpPr>
              <p:nvPr/>
            </p:nvGrpSpPr>
            <p:grpSpPr bwMode="auto">
              <a:xfrm>
                <a:off x="0" y="0"/>
                <a:ext cx="714" cy="461"/>
                <a:chOff x="0" y="0"/>
                <a:chExt cx="714" cy="461"/>
              </a:xfrm>
            </p:grpSpPr>
            <p:sp>
              <p:nvSpPr>
                <p:cNvPr id="102404" name="Rectangle 4"/>
                <p:cNvSpPr>
                  <a:spLocks noChangeArrowheads="1"/>
                </p:cNvSpPr>
                <p:nvPr/>
              </p:nvSpPr>
              <p:spPr bwMode="auto">
                <a:xfrm>
                  <a:off x="43" y="0"/>
                  <a:ext cx="628" cy="461"/>
                </a:xfrm>
                <a:prstGeom prst="rect">
                  <a:avLst/>
                </a:prstGeom>
                <a:noFill/>
                <a:ln w="9525">
                  <a:noFill/>
                  <a:miter lim="800000"/>
                  <a:headEnd/>
                  <a:tailEnd/>
                </a:ln>
                <a:effectLst/>
              </p:spPr>
              <p:txBody>
                <a:bodyPr anchor="ctr"/>
                <a:lstStyle/>
                <a:p>
                  <a:pPr algn="just"/>
                  <a:r>
                    <a:rPr lang="zh-CN" altLang="en-US" sz="2000">
                      <a:solidFill>
                        <a:schemeClr val="accent1"/>
                      </a:solidFill>
                      <a:latin typeface="" charset="0"/>
                    </a:rPr>
                    <a:t>名称</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20" name="Rectangle 20"/>
                <p:cNvSpPr>
                  <a:spLocks noChangeArrowheads="1"/>
                </p:cNvSpPr>
                <p:nvPr/>
              </p:nvSpPr>
              <p:spPr bwMode="auto">
                <a:xfrm>
                  <a:off x="0" y="0"/>
                  <a:ext cx="714" cy="461"/>
                </a:xfrm>
                <a:prstGeom prst="rect">
                  <a:avLst/>
                </a:prstGeom>
                <a:noFill/>
                <a:ln w="7">
                  <a:solidFill>
                    <a:srgbClr val="A0A0A0"/>
                  </a:solidFill>
                  <a:miter lim="800000"/>
                  <a:headEnd/>
                  <a:tailEnd/>
                </a:ln>
                <a:effectLst/>
              </p:spPr>
              <p:txBody>
                <a:bodyPr/>
                <a:lstStyle/>
                <a:p>
                  <a:endParaRPr lang="zh-CN" altLang="en-US"/>
                </a:p>
              </p:txBody>
            </p:sp>
          </p:grpSp>
          <p:grpSp>
            <p:nvGrpSpPr>
              <p:cNvPr id="5" name="Group 23"/>
              <p:cNvGrpSpPr>
                <a:grpSpLocks/>
              </p:cNvGrpSpPr>
              <p:nvPr/>
            </p:nvGrpSpPr>
            <p:grpSpPr bwMode="auto">
              <a:xfrm>
                <a:off x="714" y="0"/>
                <a:ext cx="793" cy="461"/>
                <a:chOff x="714" y="0"/>
                <a:chExt cx="793" cy="461"/>
              </a:xfrm>
            </p:grpSpPr>
            <p:sp>
              <p:nvSpPr>
                <p:cNvPr id="102405" name="Rectangle 5"/>
                <p:cNvSpPr>
                  <a:spLocks noChangeArrowheads="1"/>
                </p:cNvSpPr>
                <p:nvPr/>
              </p:nvSpPr>
              <p:spPr bwMode="auto">
                <a:xfrm>
                  <a:off x="757" y="0"/>
                  <a:ext cx="707" cy="461"/>
                </a:xfrm>
                <a:prstGeom prst="rect">
                  <a:avLst/>
                </a:prstGeom>
                <a:noFill/>
                <a:ln w="9525">
                  <a:noFill/>
                  <a:miter lim="800000"/>
                  <a:headEnd/>
                  <a:tailEnd/>
                </a:ln>
                <a:effectLst/>
              </p:spPr>
              <p:txBody>
                <a:bodyPr anchor="ctr"/>
                <a:lstStyle/>
                <a:p>
                  <a:pPr algn="just"/>
                  <a:r>
                    <a:rPr lang="zh-CN" altLang="en-US" sz="2000">
                      <a:solidFill>
                        <a:schemeClr val="accent1"/>
                      </a:solidFill>
                      <a:latin typeface="" charset="0"/>
                    </a:rPr>
                    <a:t>主要特点</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22" name="Rectangle 22"/>
                <p:cNvSpPr>
                  <a:spLocks noChangeArrowheads="1"/>
                </p:cNvSpPr>
                <p:nvPr/>
              </p:nvSpPr>
              <p:spPr bwMode="auto">
                <a:xfrm>
                  <a:off x="714" y="0"/>
                  <a:ext cx="793" cy="461"/>
                </a:xfrm>
                <a:prstGeom prst="rect">
                  <a:avLst/>
                </a:prstGeom>
                <a:noFill/>
                <a:ln w="7">
                  <a:solidFill>
                    <a:srgbClr val="A0A0A0"/>
                  </a:solidFill>
                  <a:miter lim="800000"/>
                  <a:headEnd/>
                  <a:tailEnd/>
                </a:ln>
                <a:effectLst/>
              </p:spPr>
              <p:txBody>
                <a:bodyPr/>
                <a:lstStyle/>
                <a:p>
                  <a:endParaRPr lang="zh-CN" altLang="en-US"/>
                </a:p>
              </p:txBody>
            </p:sp>
          </p:grpSp>
          <p:grpSp>
            <p:nvGrpSpPr>
              <p:cNvPr id="6" name="Group 25"/>
              <p:cNvGrpSpPr>
                <a:grpSpLocks/>
              </p:cNvGrpSpPr>
              <p:nvPr/>
            </p:nvGrpSpPr>
            <p:grpSpPr bwMode="auto">
              <a:xfrm>
                <a:off x="1507" y="0"/>
                <a:ext cx="717" cy="461"/>
                <a:chOff x="1507" y="0"/>
                <a:chExt cx="717" cy="461"/>
              </a:xfrm>
            </p:grpSpPr>
            <p:sp>
              <p:nvSpPr>
                <p:cNvPr id="102406" name="Rectangle 6"/>
                <p:cNvSpPr>
                  <a:spLocks noChangeArrowheads="1"/>
                </p:cNvSpPr>
                <p:nvPr/>
              </p:nvSpPr>
              <p:spPr bwMode="auto">
                <a:xfrm>
                  <a:off x="1550" y="0"/>
                  <a:ext cx="631" cy="461"/>
                </a:xfrm>
                <a:prstGeom prst="rect">
                  <a:avLst/>
                </a:prstGeom>
                <a:noFill/>
                <a:ln w="9525">
                  <a:noFill/>
                  <a:miter lim="800000"/>
                  <a:headEnd/>
                  <a:tailEnd/>
                </a:ln>
                <a:effectLst/>
              </p:spPr>
              <p:txBody>
                <a:bodyPr anchor="ctr"/>
                <a:lstStyle/>
                <a:p>
                  <a:pPr algn="just"/>
                  <a:r>
                    <a:rPr lang="zh-CN" altLang="en-US" sz="2000">
                      <a:solidFill>
                        <a:schemeClr val="accent1"/>
                      </a:solidFill>
                      <a:latin typeface="" charset="0"/>
                    </a:rPr>
                    <a:t>主要适用对象</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24" name="Rectangle 24"/>
                <p:cNvSpPr>
                  <a:spLocks noChangeArrowheads="1"/>
                </p:cNvSpPr>
                <p:nvPr/>
              </p:nvSpPr>
              <p:spPr bwMode="auto">
                <a:xfrm>
                  <a:off x="1507" y="0"/>
                  <a:ext cx="717" cy="461"/>
                </a:xfrm>
                <a:prstGeom prst="rect">
                  <a:avLst/>
                </a:prstGeom>
                <a:noFill/>
                <a:ln w="7">
                  <a:solidFill>
                    <a:srgbClr val="A0A0A0"/>
                  </a:solidFill>
                  <a:miter lim="800000"/>
                  <a:headEnd/>
                  <a:tailEnd/>
                </a:ln>
                <a:effectLst/>
              </p:spPr>
              <p:txBody>
                <a:bodyPr/>
                <a:lstStyle/>
                <a:p>
                  <a:endParaRPr lang="zh-CN" altLang="en-US"/>
                </a:p>
              </p:txBody>
            </p:sp>
          </p:grpSp>
          <p:grpSp>
            <p:nvGrpSpPr>
              <p:cNvPr id="7" name="Group 27"/>
              <p:cNvGrpSpPr>
                <a:grpSpLocks/>
              </p:cNvGrpSpPr>
              <p:nvPr/>
            </p:nvGrpSpPr>
            <p:grpSpPr bwMode="auto">
              <a:xfrm>
                <a:off x="2224" y="0"/>
                <a:ext cx="1039" cy="461"/>
                <a:chOff x="2224" y="0"/>
                <a:chExt cx="1039" cy="461"/>
              </a:xfrm>
            </p:grpSpPr>
            <p:sp>
              <p:nvSpPr>
                <p:cNvPr id="102407" name="Rectangle 7"/>
                <p:cNvSpPr>
                  <a:spLocks noChangeArrowheads="1"/>
                </p:cNvSpPr>
                <p:nvPr/>
              </p:nvSpPr>
              <p:spPr bwMode="auto">
                <a:xfrm>
                  <a:off x="2267" y="0"/>
                  <a:ext cx="953" cy="461"/>
                </a:xfrm>
                <a:prstGeom prst="rect">
                  <a:avLst/>
                </a:prstGeom>
                <a:noFill/>
                <a:ln w="9525">
                  <a:noFill/>
                  <a:miter lim="800000"/>
                  <a:headEnd/>
                  <a:tailEnd/>
                </a:ln>
                <a:effectLst/>
              </p:spPr>
              <p:txBody>
                <a:bodyPr anchor="ctr"/>
                <a:lstStyle/>
                <a:p>
                  <a:pPr algn="just"/>
                  <a:r>
                    <a:rPr lang="zh-CN" altLang="en-US" sz="2000">
                      <a:solidFill>
                        <a:schemeClr val="accent1"/>
                      </a:solidFill>
                      <a:latin typeface="" charset="0"/>
                    </a:rPr>
                    <a:t>基本框架</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26" name="Rectangle 26"/>
                <p:cNvSpPr>
                  <a:spLocks noChangeArrowheads="1"/>
                </p:cNvSpPr>
                <p:nvPr/>
              </p:nvSpPr>
              <p:spPr bwMode="auto">
                <a:xfrm>
                  <a:off x="2224" y="0"/>
                  <a:ext cx="1039" cy="461"/>
                </a:xfrm>
                <a:prstGeom prst="rect">
                  <a:avLst/>
                </a:prstGeom>
                <a:noFill/>
                <a:ln w="7">
                  <a:solidFill>
                    <a:srgbClr val="A0A0A0"/>
                  </a:solidFill>
                  <a:miter lim="800000"/>
                  <a:headEnd/>
                  <a:tailEnd/>
                </a:ln>
                <a:effectLst/>
              </p:spPr>
              <p:txBody>
                <a:bodyPr/>
                <a:lstStyle/>
                <a:p>
                  <a:endParaRPr lang="zh-CN" altLang="en-US"/>
                </a:p>
              </p:txBody>
            </p:sp>
          </p:grpSp>
          <p:grpSp>
            <p:nvGrpSpPr>
              <p:cNvPr id="8" name="Group 29"/>
              <p:cNvGrpSpPr>
                <a:grpSpLocks/>
              </p:cNvGrpSpPr>
              <p:nvPr/>
            </p:nvGrpSpPr>
            <p:grpSpPr bwMode="auto">
              <a:xfrm>
                <a:off x="0" y="461"/>
                <a:ext cx="714" cy="461"/>
                <a:chOff x="0" y="461"/>
                <a:chExt cx="714" cy="461"/>
              </a:xfrm>
            </p:grpSpPr>
            <p:sp>
              <p:nvSpPr>
                <p:cNvPr id="102408" name="Rectangle 8"/>
                <p:cNvSpPr>
                  <a:spLocks noChangeArrowheads="1"/>
                </p:cNvSpPr>
                <p:nvPr/>
              </p:nvSpPr>
              <p:spPr bwMode="auto">
                <a:xfrm>
                  <a:off x="43" y="461"/>
                  <a:ext cx="628" cy="461"/>
                </a:xfrm>
                <a:prstGeom prst="rect">
                  <a:avLst/>
                </a:prstGeom>
                <a:noFill/>
                <a:ln w="9525">
                  <a:noFill/>
                  <a:miter lim="800000"/>
                  <a:headEnd/>
                  <a:tailEnd/>
                </a:ln>
                <a:effectLst/>
              </p:spPr>
              <p:txBody>
                <a:bodyPr/>
                <a:lstStyle/>
                <a:p>
                  <a:pPr algn="just"/>
                  <a:r>
                    <a:rPr lang="en-US" altLang="zh-CN" sz="2000">
                      <a:solidFill>
                        <a:schemeClr val="accent1"/>
                      </a:solidFill>
                      <a:latin typeface="Arial Unicode MS" pitchFamily="34" charset="-122"/>
                    </a:rPr>
                    <a:t>ITIL</a:t>
                  </a:r>
                  <a:endParaRPr lang="en-US" altLang="zh-CN"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2000">
                    <a:solidFill>
                      <a:schemeClr val="accent1"/>
                    </a:solidFill>
                  </a:endParaRPr>
                </a:p>
              </p:txBody>
            </p:sp>
            <p:sp>
              <p:nvSpPr>
                <p:cNvPr id="102428" name="Rectangle 28"/>
                <p:cNvSpPr>
                  <a:spLocks noChangeArrowheads="1"/>
                </p:cNvSpPr>
                <p:nvPr/>
              </p:nvSpPr>
              <p:spPr bwMode="auto">
                <a:xfrm>
                  <a:off x="0" y="461"/>
                  <a:ext cx="714" cy="461"/>
                </a:xfrm>
                <a:prstGeom prst="rect">
                  <a:avLst/>
                </a:prstGeom>
                <a:noFill/>
                <a:ln w="7">
                  <a:solidFill>
                    <a:srgbClr val="A0A0A0"/>
                  </a:solidFill>
                  <a:miter lim="800000"/>
                  <a:headEnd/>
                  <a:tailEnd/>
                </a:ln>
                <a:effectLst/>
              </p:spPr>
              <p:txBody>
                <a:bodyPr/>
                <a:lstStyle/>
                <a:p>
                  <a:endParaRPr lang="zh-CN" altLang="en-US"/>
                </a:p>
              </p:txBody>
            </p:sp>
          </p:grpSp>
          <p:grpSp>
            <p:nvGrpSpPr>
              <p:cNvPr id="9" name="Group 31"/>
              <p:cNvGrpSpPr>
                <a:grpSpLocks/>
              </p:cNvGrpSpPr>
              <p:nvPr/>
            </p:nvGrpSpPr>
            <p:grpSpPr bwMode="auto">
              <a:xfrm>
                <a:off x="714" y="461"/>
                <a:ext cx="793" cy="461"/>
                <a:chOff x="714" y="461"/>
                <a:chExt cx="793" cy="461"/>
              </a:xfrm>
            </p:grpSpPr>
            <p:sp>
              <p:nvSpPr>
                <p:cNvPr id="102409" name="Rectangle 9"/>
                <p:cNvSpPr>
                  <a:spLocks noChangeArrowheads="1"/>
                </p:cNvSpPr>
                <p:nvPr/>
              </p:nvSpPr>
              <p:spPr bwMode="auto">
                <a:xfrm>
                  <a:off x="757" y="461"/>
                  <a:ext cx="707" cy="461"/>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总结最佳实践的基本框架</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30" name="Rectangle 30"/>
                <p:cNvSpPr>
                  <a:spLocks noChangeArrowheads="1"/>
                </p:cNvSpPr>
                <p:nvPr/>
              </p:nvSpPr>
              <p:spPr bwMode="auto">
                <a:xfrm>
                  <a:off x="714" y="461"/>
                  <a:ext cx="793" cy="46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3"/>
              <p:cNvGrpSpPr>
                <a:grpSpLocks/>
              </p:cNvGrpSpPr>
              <p:nvPr/>
            </p:nvGrpSpPr>
            <p:grpSpPr bwMode="auto">
              <a:xfrm>
                <a:off x="1507" y="461"/>
                <a:ext cx="717" cy="461"/>
                <a:chOff x="1507" y="461"/>
                <a:chExt cx="717" cy="461"/>
              </a:xfrm>
            </p:grpSpPr>
            <p:sp>
              <p:nvSpPr>
                <p:cNvPr id="102410" name="Rectangle 10"/>
                <p:cNvSpPr>
                  <a:spLocks noChangeArrowheads="1"/>
                </p:cNvSpPr>
                <p:nvPr/>
              </p:nvSpPr>
              <p:spPr bwMode="auto">
                <a:xfrm>
                  <a:off x="1550" y="461"/>
                  <a:ext cx="631" cy="461"/>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具有普遍参考意义</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32" name="Rectangle 32"/>
                <p:cNvSpPr>
                  <a:spLocks noChangeArrowheads="1"/>
                </p:cNvSpPr>
                <p:nvPr/>
              </p:nvSpPr>
              <p:spPr bwMode="auto">
                <a:xfrm>
                  <a:off x="1507" y="461"/>
                  <a:ext cx="717" cy="46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5"/>
              <p:cNvGrpSpPr>
                <a:grpSpLocks/>
              </p:cNvGrpSpPr>
              <p:nvPr/>
            </p:nvGrpSpPr>
            <p:grpSpPr bwMode="auto">
              <a:xfrm>
                <a:off x="2224" y="461"/>
                <a:ext cx="1039" cy="461"/>
                <a:chOff x="2224" y="461"/>
                <a:chExt cx="1039" cy="461"/>
              </a:xfrm>
            </p:grpSpPr>
            <p:sp>
              <p:nvSpPr>
                <p:cNvPr id="102411" name="Rectangle 11"/>
                <p:cNvSpPr>
                  <a:spLocks noChangeArrowheads="1"/>
                </p:cNvSpPr>
                <p:nvPr/>
              </p:nvSpPr>
              <p:spPr bwMode="auto">
                <a:xfrm>
                  <a:off x="2267" y="461"/>
                  <a:ext cx="953" cy="461"/>
                </a:xfrm>
                <a:prstGeom prst="rect">
                  <a:avLst/>
                </a:prstGeom>
                <a:noFill/>
                <a:ln w="9525">
                  <a:noFill/>
                  <a:miter lim="800000"/>
                  <a:headEnd/>
                  <a:tailEnd/>
                </a:ln>
                <a:effectLst/>
              </p:spPr>
              <p:txBody>
                <a:bodyPr/>
                <a:lstStyle/>
                <a:p>
                  <a:r>
                    <a:rPr lang="zh-CN" altLang="en-US" sz="2000">
                      <a:solidFill>
                        <a:schemeClr val="accent1"/>
                      </a:solidFill>
                      <a:latin typeface="" charset="0"/>
                    </a:rPr>
                    <a:t>服务实施</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服务支持</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sz="2000">
                    <a:solidFill>
                      <a:schemeClr val="accent1"/>
                    </a:solidFill>
                  </a:endParaRPr>
                </a:p>
              </p:txBody>
            </p:sp>
            <p:sp>
              <p:nvSpPr>
                <p:cNvPr id="102434" name="Rectangle 34"/>
                <p:cNvSpPr>
                  <a:spLocks noChangeArrowheads="1"/>
                </p:cNvSpPr>
                <p:nvPr/>
              </p:nvSpPr>
              <p:spPr bwMode="auto">
                <a:xfrm>
                  <a:off x="2224" y="461"/>
                  <a:ext cx="1039" cy="461"/>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7"/>
              <p:cNvGrpSpPr>
                <a:grpSpLocks/>
              </p:cNvGrpSpPr>
              <p:nvPr/>
            </p:nvGrpSpPr>
            <p:grpSpPr bwMode="auto">
              <a:xfrm>
                <a:off x="0" y="922"/>
                <a:ext cx="714" cy="576"/>
                <a:chOff x="0" y="922"/>
                <a:chExt cx="714" cy="576"/>
              </a:xfrm>
            </p:grpSpPr>
            <p:sp>
              <p:nvSpPr>
                <p:cNvPr id="102412" name="Rectangle 12"/>
                <p:cNvSpPr>
                  <a:spLocks noChangeArrowheads="1"/>
                </p:cNvSpPr>
                <p:nvPr/>
              </p:nvSpPr>
              <p:spPr bwMode="auto">
                <a:xfrm>
                  <a:off x="43" y="922"/>
                  <a:ext cx="628" cy="57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微软公司</a:t>
                  </a:r>
                  <a:r>
                    <a:rPr lang="en-US" altLang="zh-CN" sz="2000">
                      <a:solidFill>
                        <a:schemeClr val="accent1"/>
                      </a:solidFill>
                      <a:latin typeface="Arial Unicode MS" pitchFamily="34" charset="-122"/>
                    </a:rPr>
                    <a:t>MOF</a:t>
                  </a:r>
                  <a:endParaRPr lang="en-US" altLang="zh-CN"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2000">
                    <a:solidFill>
                      <a:schemeClr val="accent1"/>
                    </a:solidFill>
                  </a:endParaRPr>
                </a:p>
              </p:txBody>
            </p:sp>
            <p:sp>
              <p:nvSpPr>
                <p:cNvPr id="102436" name="Rectangle 36"/>
                <p:cNvSpPr>
                  <a:spLocks noChangeArrowheads="1"/>
                </p:cNvSpPr>
                <p:nvPr/>
              </p:nvSpPr>
              <p:spPr bwMode="auto">
                <a:xfrm>
                  <a:off x="0" y="922"/>
                  <a:ext cx="714" cy="57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9"/>
              <p:cNvGrpSpPr>
                <a:grpSpLocks/>
              </p:cNvGrpSpPr>
              <p:nvPr/>
            </p:nvGrpSpPr>
            <p:grpSpPr bwMode="auto">
              <a:xfrm>
                <a:off x="714" y="922"/>
                <a:ext cx="793" cy="576"/>
                <a:chOff x="714" y="922"/>
                <a:chExt cx="793" cy="576"/>
              </a:xfrm>
            </p:grpSpPr>
            <p:sp>
              <p:nvSpPr>
                <p:cNvPr id="102413" name="Rectangle 13"/>
                <p:cNvSpPr>
                  <a:spLocks noChangeArrowheads="1"/>
                </p:cNvSpPr>
                <p:nvPr/>
              </p:nvSpPr>
              <p:spPr bwMode="auto">
                <a:xfrm>
                  <a:off x="757" y="922"/>
                  <a:ext cx="707" cy="57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按</a:t>
                  </a:r>
                  <a:r>
                    <a:rPr lang="en-US" altLang="zh-CN" sz="2000">
                      <a:solidFill>
                        <a:schemeClr val="accent1"/>
                      </a:solidFill>
                      <a:latin typeface="Arial Unicode MS" pitchFamily="34" charset="-122"/>
                    </a:rPr>
                    <a:t>IT</a:t>
                  </a:r>
                  <a:r>
                    <a:rPr lang="zh-CN" altLang="en-US" sz="2000">
                      <a:solidFill>
                        <a:schemeClr val="accent1"/>
                      </a:solidFill>
                      <a:latin typeface="" charset="0"/>
                    </a:rPr>
                    <a:t>生命周期理论和微软服务框架设计</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38" name="Rectangle 38"/>
                <p:cNvSpPr>
                  <a:spLocks noChangeArrowheads="1"/>
                </p:cNvSpPr>
                <p:nvPr/>
              </p:nvSpPr>
              <p:spPr bwMode="auto">
                <a:xfrm>
                  <a:off x="714" y="922"/>
                  <a:ext cx="793" cy="57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1"/>
              <p:cNvGrpSpPr>
                <a:grpSpLocks/>
              </p:cNvGrpSpPr>
              <p:nvPr/>
            </p:nvGrpSpPr>
            <p:grpSpPr bwMode="auto">
              <a:xfrm>
                <a:off x="1507" y="922"/>
                <a:ext cx="717" cy="576"/>
                <a:chOff x="1507" y="922"/>
                <a:chExt cx="717" cy="576"/>
              </a:xfrm>
            </p:grpSpPr>
            <p:sp>
              <p:nvSpPr>
                <p:cNvPr id="102414" name="Rectangle 14"/>
                <p:cNvSpPr>
                  <a:spLocks noChangeArrowheads="1"/>
                </p:cNvSpPr>
                <p:nvPr/>
              </p:nvSpPr>
              <p:spPr bwMode="auto">
                <a:xfrm>
                  <a:off x="1550" y="922"/>
                  <a:ext cx="631" cy="57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使用微软软件产品的用户</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40" name="Rectangle 40"/>
                <p:cNvSpPr>
                  <a:spLocks noChangeArrowheads="1"/>
                </p:cNvSpPr>
                <p:nvPr/>
              </p:nvSpPr>
              <p:spPr bwMode="auto">
                <a:xfrm>
                  <a:off x="1507" y="922"/>
                  <a:ext cx="717" cy="57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3"/>
              <p:cNvGrpSpPr>
                <a:grpSpLocks/>
              </p:cNvGrpSpPr>
              <p:nvPr/>
            </p:nvGrpSpPr>
            <p:grpSpPr bwMode="auto">
              <a:xfrm>
                <a:off x="2224" y="922"/>
                <a:ext cx="1039" cy="576"/>
                <a:chOff x="2224" y="922"/>
                <a:chExt cx="1039" cy="576"/>
              </a:xfrm>
            </p:grpSpPr>
            <p:sp>
              <p:nvSpPr>
                <p:cNvPr id="102415" name="Rectangle 15"/>
                <p:cNvSpPr>
                  <a:spLocks noChangeArrowheads="1"/>
                </p:cNvSpPr>
                <p:nvPr/>
              </p:nvSpPr>
              <p:spPr bwMode="auto">
                <a:xfrm>
                  <a:off x="2267" y="922"/>
                  <a:ext cx="953" cy="576"/>
                </a:xfrm>
                <a:prstGeom prst="rect">
                  <a:avLst/>
                </a:prstGeom>
                <a:noFill/>
                <a:ln w="9525">
                  <a:noFill/>
                  <a:miter lim="800000"/>
                  <a:headEnd/>
                  <a:tailEnd/>
                </a:ln>
                <a:effectLst/>
              </p:spPr>
              <p:txBody>
                <a:bodyPr/>
                <a:lstStyle/>
                <a:p>
                  <a:r>
                    <a:rPr lang="zh-CN" altLang="en-US" sz="2000">
                      <a:solidFill>
                        <a:schemeClr val="accent1"/>
                      </a:solidFill>
                      <a:latin typeface="" charset="0"/>
                    </a:rPr>
                    <a:t>流程模型</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团队模型</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风险模型</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sz="2000">
                    <a:solidFill>
                      <a:schemeClr val="accent1"/>
                    </a:solidFill>
                  </a:endParaRPr>
                </a:p>
              </p:txBody>
            </p:sp>
            <p:sp>
              <p:nvSpPr>
                <p:cNvPr id="102442" name="Rectangle 42"/>
                <p:cNvSpPr>
                  <a:spLocks noChangeArrowheads="1"/>
                </p:cNvSpPr>
                <p:nvPr/>
              </p:nvSpPr>
              <p:spPr bwMode="auto">
                <a:xfrm>
                  <a:off x="2224" y="922"/>
                  <a:ext cx="1039" cy="576"/>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5"/>
              <p:cNvGrpSpPr>
                <a:grpSpLocks/>
              </p:cNvGrpSpPr>
              <p:nvPr/>
            </p:nvGrpSpPr>
            <p:grpSpPr bwMode="auto">
              <a:xfrm>
                <a:off x="0" y="1498"/>
                <a:ext cx="714" cy="806"/>
                <a:chOff x="0" y="1498"/>
                <a:chExt cx="714" cy="806"/>
              </a:xfrm>
            </p:grpSpPr>
            <p:sp>
              <p:nvSpPr>
                <p:cNvPr id="102416" name="Rectangle 16"/>
                <p:cNvSpPr>
                  <a:spLocks noChangeArrowheads="1"/>
                </p:cNvSpPr>
                <p:nvPr/>
              </p:nvSpPr>
              <p:spPr bwMode="auto">
                <a:xfrm>
                  <a:off x="43" y="1498"/>
                  <a:ext cx="628" cy="80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惠普公司</a:t>
                  </a:r>
                  <a:r>
                    <a:rPr lang="en-US" altLang="zh-CN" sz="2000">
                      <a:solidFill>
                        <a:schemeClr val="accent1"/>
                      </a:solidFill>
                      <a:latin typeface="Arial Unicode MS" pitchFamily="34" charset="-122"/>
                    </a:rPr>
                    <a:t>ITSM</a:t>
                  </a:r>
                  <a:r>
                    <a:rPr lang="zh-CN" altLang="en-US" sz="2000">
                      <a:solidFill>
                        <a:schemeClr val="accent1"/>
                      </a:solidFill>
                      <a:latin typeface="" charset="0"/>
                    </a:rPr>
                    <a:t>参考模型</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44" name="Rectangle 44"/>
                <p:cNvSpPr>
                  <a:spLocks noChangeArrowheads="1"/>
                </p:cNvSpPr>
                <p:nvPr/>
              </p:nvSpPr>
              <p:spPr bwMode="auto">
                <a:xfrm>
                  <a:off x="0" y="1498"/>
                  <a:ext cx="714" cy="80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47"/>
              <p:cNvGrpSpPr>
                <a:grpSpLocks/>
              </p:cNvGrpSpPr>
              <p:nvPr/>
            </p:nvGrpSpPr>
            <p:grpSpPr bwMode="auto">
              <a:xfrm>
                <a:off x="714" y="1498"/>
                <a:ext cx="793" cy="806"/>
                <a:chOff x="714" y="1498"/>
                <a:chExt cx="793" cy="806"/>
              </a:xfrm>
            </p:grpSpPr>
            <p:sp>
              <p:nvSpPr>
                <p:cNvPr id="102417" name="Rectangle 17"/>
                <p:cNvSpPr>
                  <a:spLocks noChangeArrowheads="1"/>
                </p:cNvSpPr>
                <p:nvPr/>
              </p:nvSpPr>
              <p:spPr bwMode="auto">
                <a:xfrm>
                  <a:off x="757" y="1498"/>
                  <a:ext cx="707" cy="80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强调流程高度整合，强调</a:t>
                  </a:r>
                  <a:r>
                    <a:rPr lang="en-US" altLang="zh-CN" sz="2000">
                      <a:solidFill>
                        <a:schemeClr val="accent1"/>
                      </a:solidFill>
                      <a:latin typeface="Arial Unicode MS" pitchFamily="34" charset="-122"/>
                    </a:rPr>
                    <a:t>IT</a:t>
                  </a:r>
                  <a:r>
                    <a:rPr lang="zh-CN" altLang="en-US" sz="2000">
                      <a:solidFill>
                        <a:schemeClr val="accent1"/>
                      </a:solidFill>
                      <a:latin typeface="" charset="0"/>
                    </a:rPr>
                    <a:t>与业务融合</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46" name="Rectangle 46"/>
                <p:cNvSpPr>
                  <a:spLocks noChangeArrowheads="1"/>
                </p:cNvSpPr>
                <p:nvPr/>
              </p:nvSpPr>
              <p:spPr bwMode="auto">
                <a:xfrm>
                  <a:off x="714" y="1498"/>
                  <a:ext cx="793" cy="80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49"/>
              <p:cNvGrpSpPr>
                <a:grpSpLocks/>
              </p:cNvGrpSpPr>
              <p:nvPr/>
            </p:nvGrpSpPr>
            <p:grpSpPr bwMode="auto">
              <a:xfrm>
                <a:off x="1507" y="1498"/>
                <a:ext cx="717" cy="806"/>
                <a:chOff x="1507" y="1498"/>
                <a:chExt cx="717" cy="806"/>
              </a:xfrm>
            </p:grpSpPr>
            <p:sp>
              <p:nvSpPr>
                <p:cNvPr id="102418" name="Rectangle 18"/>
                <p:cNvSpPr>
                  <a:spLocks noChangeArrowheads="1"/>
                </p:cNvSpPr>
                <p:nvPr/>
              </p:nvSpPr>
              <p:spPr bwMode="auto">
                <a:xfrm>
                  <a:off x="1550" y="1498"/>
                  <a:ext cx="631" cy="806"/>
                </a:xfrm>
                <a:prstGeom prst="rect">
                  <a:avLst/>
                </a:prstGeom>
                <a:noFill/>
                <a:ln w="9525">
                  <a:noFill/>
                  <a:miter lim="800000"/>
                  <a:headEnd/>
                  <a:tailEnd/>
                </a:ln>
                <a:effectLst/>
              </p:spPr>
              <p:txBody>
                <a:bodyPr/>
                <a:lstStyle/>
                <a:p>
                  <a:pPr algn="just"/>
                  <a:r>
                    <a:rPr lang="zh-CN" altLang="en-US" sz="2000">
                      <a:solidFill>
                        <a:schemeClr val="accent1"/>
                      </a:solidFill>
                      <a:latin typeface="" charset="0"/>
                    </a:rPr>
                    <a:t>使用惠普系列设备的用户</a:t>
                  </a:r>
                  <a:endParaRPr lang="zh-CN" altLang="en-US" sz="20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2000">
                    <a:solidFill>
                      <a:schemeClr val="accent1"/>
                    </a:solidFill>
                  </a:endParaRPr>
                </a:p>
              </p:txBody>
            </p:sp>
            <p:sp>
              <p:nvSpPr>
                <p:cNvPr id="102448" name="Rectangle 48"/>
                <p:cNvSpPr>
                  <a:spLocks noChangeArrowheads="1"/>
                </p:cNvSpPr>
                <p:nvPr/>
              </p:nvSpPr>
              <p:spPr bwMode="auto">
                <a:xfrm>
                  <a:off x="1507" y="1498"/>
                  <a:ext cx="717" cy="80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51"/>
              <p:cNvGrpSpPr>
                <a:grpSpLocks/>
              </p:cNvGrpSpPr>
              <p:nvPr/>
            </p:nvGrpSpPr>
            <p:grpSpPr bwMode="auto">
              <a:xfrm>
                <a:off x="2224" y="1498"/>
                <a:ext cx="1039" cy="806"/>
                <a:chOff x="2224" y="1498"/>
                <a:chExt cx="1039" cy="806"/>
              </a:xfrm>
            </p:grpSpPr>
            <p:sp>
              <p:nvSpPr>
                <p:cNvPr id="102419" name="Rectangle 19"/>
                <p:cNvSpPr>
                  <a:spLocks noChangeArrowheads="1"/>
                </p:cNvSpPr>
                <p:nvPr/>
              </p:nvSpPr>
              <p:spPr bwMode="auto">
                <a:xfrm>
                  <a:off x="2267" y="1498"/>
                  <a:ext cx="953" cy="806"/>
                </a:xfrm>
                <a:prstGeom prst="rect">
                  <a:avLst/>
                </a:prstGeom>
                <a:noFill/>
                <a:ln w="9525">
                  <a:noFill/>
                  <a:miter lim="800000"/>
                  <a:headEnd/>
                  <a:tailEnd/>
                </a:ln>
                <a:effectLst/>
              </p:spPr>
              <p:txBody>
                <a:bodyPr/>
                <a:lstStyle/>
                <a:p>
                  <a:r>
                    <a:rPr lang="zh-CN" altLang="en-US" sz="2000">
                      <a:solidFill>
                        <a:schemeClr val="accent1"/>
                      </a:solidFill>
                      <a:latin typeface="" charset="0"/>
                    </a:rPr>
                    <a:t>业务与</a:t>
                  </a:r>
                  <a:r>
                    <a:rPr lang="en-US" altLang="zh-CN" sz="2000">
                      <a:solidFill>
                        <a:schemeClr val="accent1"/>
                      </a:solidFill>
                      <a:latin typeface="Arial Unicode MS" pitchFamily="34" charset="-122"/>
                    </a:rPr>
                    <a:t>IT</a:t>
                  </a:r>
                  <a:r>
                    <a:rPr lang="zh-CN" altLang="en-US" sz="2000">
                      <a:solidFill>
                        <a:schemeClr val="accent1"/>
                      </a:solidFill>
                      <a:latin typeface="" charset="0"/>
                    </a:rPr>
                    <a:t>融合</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服务设计与管理</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服务发展与推广</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具体操作指南</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sz="2000">
                      <a:solidFill>
                        <a:schemeClr val="accent1"/>
                      </a:solidFill>
                      <a:latin typeface="" charset="0"/>
                    </a:rPr>
                    <a:t>服务实施保证</a:t>
                  </a:r>
                  <a:endParaRPr lang="zh-CN" altLang="en-US" sz="2000">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sz="2000">
                    <a:solidFill>
                      <a:schemeClr val="accent1"/>
                    </a:solidFill>
                  </a:endParaRPr>
                </a:p>
              </p:txBody>
            </p:sp>
            <p:sp>
              <p:nvSpPr>
                <p:cNvPr id="102450" name="Rectangle 50"/>
                <p:cNvSpPr>
                  <a:spLocks noChangeArrowheads="1"/>
                </p:cNvSpPr>
                <p:nvPr/>
              </p:nvSpPr>
              <p:spPr bwMode="auto">
                <a:xfrm>
                  <a:off x="2224" y="1498"/>
                  <a:ext cx="1039" cy="806"/>
                </a:xfrm>
                <a:prstGeom prst="rect">
                  <a:avLst/>
                </a:prstGeom>
                <a:noFill/>
                <a:ln w="7">
                  <a:solidFill>
                    <a:srgbClr val="A0A0A0"/>
                  </a:solidFill>
                  <a:miter lim="800000"/>
                  <a:headEnd/>
                  <a:tailEnd/>
                </a:ln>
                <a:effectLst/>
              </p:spPr>
              <p:txBody>
                <a:bodyPr/>
                <a:lstStyle/>
                <a:p>
                  <a:endParaRPr lang="zh-CN" altLang="en-US"/>
                </a:p>
              </p:txBody>
            </p:sp>
          </p:grpSp>
        </p:grpSp>
        <p:sp>
          <p:nvSpPr>
            <p:cNvPr id="102453" name="Rectangle 53"/>
            <p:cNvSpPr>
              <a:spLocks noChangeArrowheads="1"/>
            </p:cNvSpPr>
            <p:nvPr/>
          </p:nvSpPr>
          <p:spPr bwMode="auto">
            <a:xfrm>
              <a:off x="-3" y="-3"/>
              <a:ext cx="3269" cy="231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zh-CN" altLang="en-US" b="1">
                <a:latin typeface="Times New Roman" pitchFamily="18" charset="0"/>
              </a:rPr>
              <a:t>如何利用</a:t>
            </a:r>
            <a:r>
              <a:rPr lang="en-US" altLang="zh-CN" b="1">
                <a:latin typeface="Times New Roman" pitchFamily="18" charset="0"/>
                <a:cs typeface="Times New Roman" pitchFamily="18" charset="0"/>
              </a:rPr>
              <a:t>ITIL</a:t>
            </a:r>
            <a:r>
              <a:rPr lang="zh-CN" altLang="en-US" b="1">
                <a:latin typeface="Times New Roman" pitchFamily="18" charset="0"/>
              </a:rPr>
              <a:t>设计</a:t>
            </a:r>
            <a:r>
              <a:rPr lang="en-US" altLang="zh-CN" b="1">
                <a:latin typeface="Times New Roman" pitchFamily="18" charset="0"/>
                <a:cs typeface="Times New Roman" pitchFamily="18" charset="0"/>
              </a:rPr>
              <a:t>IT</a:t>
            </a:r>
            <a:r>
              <a:rPr lang="zh-CN" altLang="en-US" b="1">
                <a:latin typeface="Times New Roman" pitchFamily="18" charset="0"/>
              </a:rPr>
              <a:t>企业服务管理模型</a:t>
            </a:r>
            <a:endParaRPr lang="zh-CN" altLang="en-US" b="1">
              <a:ea typeface="黑体" pitchFamily="2" charset="-122"/>
            </a:endParaRPr>
          </a:p>
        </p:txBody>
      </p:sp>
      <p:sp>
        <p:nvSpPr>
          <p:cNvPr id="103427" name="Rectangle 3"/>
          <p:cNvSpPr>
            <a:spLocks noGrp="1" noChangeArrowheads="1"/>
          </p:cNvSpPr>
          <p:nvPr>
            <p:ph type="body" idx="1"/>
          </p:nvPr>
        </p:nvSpPr>
        <p:spPr/>
        <p:txBody>
          <a:bodyPr/>
          <a:lstStyle/>
          <a:p>
            <a:r>
              <a:rPr lang="zh-CN" altLang="en-US">
                <a:latin typeface="Times New Roman" pitchFamily="18" charset="0"/>
              </a:rPr>
              <a:t>以</a:t>
            </a:r>
            <a:r>
              <a:rPr lang="en-US" altLang="zh-CN">
                <a:latin typeface="Times New Roman" pitchFamily="18" charset="0"/>
              </a:rPr>
              <a:t>ITIL</a:t>
            </a:r>
            <a:r>
              <a:rPr lang="zh-CN" altLang="en-US">
                <a:latin typeface="Times New Roman" pitchFamily="18" charset="0"/>
              </a:rPr>
              <a:t>思想方法为指导，结合项目管理的基本原理与本单位</a:t>
            </a:r>
            <a:r>
              <a:rPr lang="en-US" altLang="zh-CN">
                <a:latin typeface="Times New Roman" pitchFamily="18" charset="0"/>
              </a:rPr>
              <a:t>IT</a:t>
            </a:r>
            <a:r>
              <a:rPr lang="zh-CN" altLang="en-US">
                <a:latin typeface="Times New Roman" pitchFamily="18" charset="0"/>
              </a:rPr>
              <a:t>应用水平的具体特点，突出服务质量管理和风险控制，在客户满意度与服务水平、收益与风险之间建立一种和谐的平衡关系，提出基于</a:t>
            </a:r>
            <a:r>
              <a:rPr lang="en-US" altLang="zh-CN">
                <a:latin typeface="Times New Roman" pitchFamily="18" charset="0"/>
              </a:rPr>
              <a:t>ITIL</a:t>
            </a:r>
            <a:r>
              <a:rPr lang="zh-CN" altLang="en-US">
                <a:latin typeface="Times New Roman" pitchFamily="18" charset="0"/>
              </a:rPr>
              <a:t>的服务管理模型。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dirty="0" smtClean="0">
                <a:ea typeface="黑体" pitchFamily="2" charset="-122"/>
              </a:rPr>
              <a:t>第四章</a:t>
            </a:r>
            <a:r>
              <a:rPr lang="en-US" altLang="zh-CN" dirty="0" smtClean="0">
                <a:ea typeface="黑体" pitchFamily="2" charset="-122"/>
              </a:rPr>
              <a:t>I </a:t>
            </a:r>
            <a:r>
              <a:rPr lang="en-US" altLang="zh-CN" dirty="0">
                <a:ea typeface="黑体" pitchFamily="2" charset="-122"/>
              </a:rPr>
              <a:t>T</a:t>
            </a:r>
            <a:r>
              <a:rPr lang="zh-CN" altLang="en-US" dirty="0">
                <a:ea typeface="黑体" pitchFamily="2" charset="-122"/>
              </a:rPr>
              <a:t>服务管理生命周期模型</a:t>
            </a:r>
            <a:r>
              <a:rPr lang="zh-CN" altLang="en-US" dirty="0"/>
              <a:t> </a:t>
            </a:r>
          </a:p>
        </p:txBody>
      </p:sp>
      <p:sp>
        <p:nvSpPr>
          <p:cNvPr id="100355" name="Rectangle 3"/>
          <p:cNvSpPr>
            <a:spLocks noGrp="1" noChangeArrowheads="1"/>
          </p:cNvSpPr>
          <p:nvPr>
            <p:ph type="body" idx="1"/>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服务管理生命周期的划分</a:t>
            </a:r>
            <a:r>
              <a:rPr lang="zh-CN" altLang="en-US"/>
              <a:t> </a:t>
            </a:r>
          </a:p>
          <a:p>
            <a:r>
              <a:rPr lang="en-US" altLang="zh-CN">
                <a:latin typeface="Times New Roman" pitchFamily="18" charset="0"/>
                <a:cs typeface="Times New Roman" pitchFamily="18" charset="0"/>
              </a:rPr>
              <a:t>PDCA</a:t>
            </a:r>
            <a:r>
              <a:rPr lang="zh-CN" altLang="en-US">
                <a:latin typeface="Times New Roman" pitchFamily="18" charset="0"/>
              </a:rPr>
              <a:t>循环生命周期模型各阶段的主要活动</a:t>
            </a:r>
            <a:r>
              <a:rPr lang="zh-CN" altLang="en-US"/>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en-US" altLang="zh-CN"/>
              <a:t>I T</a:t>
            </a:r>
            <a:r>
              <a:rPr lang="zh-CN" altLang="en-US"/>
              <a:t>服务管理生命周期模型</a:t>
            </a:r>
          </a:p>
        </p:txBody>
      </p:sp>
      <p:grpSp>
        <p:nvGrpSpPr>
          <p:cNvPr id="2" name="Group 7"/>
          <p:cNvGrpSpPr>
            <a:grpSpLocks/>
          </p:cNvGrpSpPr>
          <p:nvPr/>
        </p:nvGrpSpPr>
        <p:grpSpPr bwMode="auto">
          <a:xfrm>
            <a:off x="1258888" y="1989138"/>
            <a:ext cx="7200900" cy="3960812"/>
            <a:chOff x="2532" y="1908"/>
            <a:chExt cx="7035" cy="4212"/>
          </a:xfrm>
        </p:grpSpPr>
        <p:sp>
          <p:nvSpPr>
            <p:cNvPr id="93192" name="Rectangle 8"/>
            <p:cNvSpPr>
              <a:spLocks noChangeArrowheads="1"/>
            </p:cNvSpPr>
            <p:nvPr/>
          </p:nvSpPr>
          <p:spPr bwMode="auto">
            <a:xfrm>
              <a:off x="5577" y="4872"/>
              <a:ext cx="3045" cy="624"/>
            </a:xfrm>
            <a:prstGeom prst="rect">
              <a:avLst/>
            </a:prstGeom>
            <a:solidFill>
              <a:srgbClr val="FFFFFF"/>
            </a:solidFill>
            <a:ln w="28575">
              <a:solidFill>
                <a:srgbClr val="FFFF00"/>
              </a:solidFill>
              <a:miter lim="800000"/>
              <a:headEnd/>
              <a:tailEnd/>
            </a:ln>
          </p:spPr>
          <p:txBody>
            <a:bodyPr tIns="0" bIns="0"/>
            <a:lstStyle/>
            <a:p>
              <a:pPr algn="just"/>
              <a:r>
                <a:rPr lang="zh-CN" altLang="en-US" sz="1600">
                  <a:solidFill>
                    <a:schemeClr val="accent2"/>
                  </a:solidFill>
                  <a:latin typeface="Times New Roman" pitchFamily="18" charset="0"/>
                </a:rPr>
                <a:t>巩固目前已经达到的水平，如：</a:t>
              </a:r>
              <a:r>
                <a:rPr lang="en-US" altLang="zh-CN" sz="1600">
                  <a:solidFill>
                    <a:schemeClr val="accent2"/>
                  </a:solidFill>
                  <a:latin typeface="Times New Roman" pitchFamily="18" charset="0"/>
                </a:rPr>
                <a:t>ISO 9001 </a:t>
              </a:r>
              <a:r>
                <a:rPr lang="zh-CN" altLang="en-US" sz="1600">
                  <a:solidFill>
                    <a:schemeClr val="accent2"/>
                  </a:solidFill>
                  <a:latin typeface="Times New Roman" pitchFamily="18" charset="0"/>
                </a:rPr>
                <a:t>或者其他标准</a:t>
              </a:r>
              <a:endParaRPr lang="zh-CN" altLang="en-US" sz="1600">
                <a:solidFill>
                  <a:schemeClr val="accent2"/>
                </a:solidFill>
              </a:endParaRPr>
            </a:p>
          </p:txBody>
        </p:sp>
        <p:sp>
          <p:nvSpPr>
            <p:cNvPr id="93193" name="Line 9"/>
            <p:cNvSpPr>
              <a:spLocks noChangeShapeType="1"/>
            </p:cNvSpPr>
            <p:nvPr/>
          </p:nvSpPr>
          <p:spPr bwMode="auto">
            <a:xfrm>
              <a:off x="3267" y="1908"/>
              <a:ext cx="0" cy="3588"/>
            </a:xfrm>
            <a:prstGeom prst="line">
              <a:avLst/>
            </a:prstGeom>
            <a:noFill/>
            <a:ln w="28575">
              <a:solidFill>
                <a:srgbClr val="FFFF00"/>
              </a:solidFill>
              <a:round/>
              <a:headEnd type="triangle" w="med" len="med"/>
              <a:tailEnd/>
            </a:ln>
          </p:spPr>
          <p:txBody>
            <a:bodyPr/>
            <a:lstStyle/>
            <a:p>
              <a:endParaRPr lang="zh-CN" altLang="en-US"/>
            </a:p>
          </p:txBody>
        </p:sp>
        <p:sp>
          <p:nvSpPr>
            <p:cNvPr id="93194" name="Line 10"/>
            <p:cNvSpPr>
              <a:spLocks noChangeShapeType="1"/>
            </p:cNvSpPr>
            <p:nvPr/>
          </p:nvSpPr>
          <p:spPr bwMode="auto">
            <a:xfrm>
              <a:off x="3267" y="5496"/>
              <a:ext cx="6300" cy="0"/>
            </a:xfrm>
            <a:prstGeom prst="line">
              <a:avLst/>
            </a:prstGeom>
            <a:noFill/>
            <a:ln w="28575">
              <a:solidFill>
                <a:srgbClr val="FFFF00"/>
              </a:solidFill>
              <a:round/>
              <a:headEnd/>
              <a:tailEnd type="triangle" w="med" len="med"/>
            </a:ln>
          </p:spPr>
          <p:txBody>
            <a:bodyPr/>
            <a:lstStyle/>
            <a:p>
              <a:endParaRPr lang="zh-CN" altLang="en-US"/>
            </a:p>
          </p:txBody>
        </p:sp>
        <p:sp>
          <p:nvSpPr>
            <p:cNvPr id="93195" name="Line 11"/>
            <p:cNvSpPr>
              <a:spLocks noChangeShapeType="1"/>
            </p:cNvSpPr>
            <p:nvPr/>
          </p:nvSpPr>
          <p:spPr bwMode="auto">
            <a:xfrm flipV="1">
              <a:off x="3267" y="3262"/>
              <a:ext cx="4725" cy="2234"/>
            </a:xfrm>
            <a:prstGeom prst="line">
              <a:avLst/>
            </a:prstGeom>
            <a:noFill/>
            <a:ln w="28575">
              <a:solidFill>
                <a:srgbClr val="FFFF00"/>
              </a:solidFill>
              <a:round/>
              <a:headEnd/>
              <a:tailEnd type="triangle" w="med" len="med"/>
            </a:ln>
          </p:spPr>
          <p:txBody>
            <a:bodyPr/>
            <a:lstStyle/>
            <a:p>
              <a:endParaRPr lang="zh-CN" altLang="en-US"/>
            </a:p>
          </p:txBody>
        </p:sp>
        <p:sp>
          <p:nvSpPr>
            <p:cNvPr id="93196" name="AutoShape 12"/>
            <p:cNvSpPr>
              <a:spLocks noChangeArrowheads="1"/>
            </p:cNvSpPr>
            <p:nvPr/>
          </p:nvSpPr>
          <p:spPr bwMode="auto">
            <a:xfrm>
              <a:off x="3267" y="4716"/>
              <a:ext cx="1650" cy="402"/>
            </a:xfrm>
            <a:prstGeom prst="flowChartMerge">
              <a:avLst/>
            </a:prstGeom>
            <a:solidFill>
              <a:srgbClr val="000000"/>
            </a:solidFill>
            <a:ln w="28575">
              <a:solidFill>
                <a:srgbClr val="FFFF00"/>
              </a:solidFill>
              <a:miter lim="800000"/>
              <a:headEnd/>
              <a:tailEnd/>
            </a:ln>
          </p:spPr>
          <p:txBody>
            <a:bodyPr/>
            <a:lstStyle/>
            <a:p>
              <a:endParaRPr lang="zh-CN" altLang="en-US"/>
            </a:p>
          </p:txBody>
        </p:sp>
        <p:sp>
          <p:nvSpPr>
            <p:cNvPr id="93197" name="Oval 13"/>
            <p:cNvSpPr>
              <a:spLocks noChangeArrowheads="1"/>
            </p:cNvSpPr>
            <p:nvPr/>
          </p:nvSpPr>
          <p:spPr bwMode="auto">
            <a:xfrm>
              <a:off x="3702" y="2733"/>
              <a:ext cx="1965" cy="1965"/>
            </a:xfrm>
            <a:prstGeom prst="ellipse">
              <a:avLst/>
            </a:prstGeom>
            <a:solidFill>
              <a:srgbClr val="FFFFFF"/>
            </a:solidFill>
            <a:ln w="28575">
              <a:solidFill>
                <a:srgbClr val="FFFF00"/>
              </a:solidFill>
              <a:round/>
              <a:headEnd/>
              <a:tailEnd/>
            </a:ln>
          </p:spPr>
          <p:txBody>
            <a:bodyPr/>
            <a:lstStyle/>
            <a:p>
              <a:endParaRPr lang="zh-CN" altLang="en-US"/>
            </a:p>
          </p:txBody>
        </p:sp>
        <p:sp>
          <p:nvSpPr>
            <p:cNvPr id="93198" name="Rectangle 14"/>
            <p:cNvSpPr>
              <a:spLocks noChangeArrowheads="1"/>
            </p:cNvSpPr>
            <p:nvPr/>
          </p:nvSpPr>
          <p:spPr bwMode="auto">
            <a:xfrm>
              <a:off x="4692" y="3150"/>
              <a:ext cx="735" cy="468"/>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计划</a:t>
              </a:r>
              <a:endParaRPr lang="zh-CN" altLang="en-US" sz="1600">
                <a:solidFill>
                  <a:schemeClr val="accent2"/>
                </a:solidFill>
              </a:endParaRPr>
            </a:p>
          </p:txBody>
        </p:sp>
        <p:sp>
          <p:nvSpPr>
            <p:cNvPr id="93199" name="Line 15"/>
            <p:cNvSpPr>
              <a:spLocks noChangeShapeType="1"/>
            </p:cNvSpPr>
            <p:nvPr/>
          </p:nvSpPr>
          <p:spPr bwMode="auto">
            <a:xfrm>
              <a:off x="3567" y="3738"/>
              <a:ext cx="2205" cy="0"/>
            </a:xfrm>
            <a:prstGeom prst="line">
              <a:avLst/>
            </a:prstGeom>
            <a:noFill/>
            <a:ln w="28575">
              <a:solidFill>
                <a:srgbClr val="FFFF00"/>
              </a:solidFill>
              <a:round/>
              <a:headEnd/>
              <a:tailEnd/>
            </a:ln>
          </p:spPr>
          <p:txBody>
            <a:bodyPr/>
            <a:lstStyle/>
            <a:p>
              <a:endParaRPr lang="zh-CN" altLang="en-US"/>
            </a:p>
          </p:txBody>
        </p:sp>
        <p:sp>
          <p:nvSpPr>
            <p:cNvPr id="93200" name="Line 16"/>
            <p:cNvSpPr>
              <a:spLocks noChangeShapeType="1"/>
            </p:cNvSpPr>
            <p:nvPr/>
          </p:nvSpPr>
          <p:spPr bwMode="auto">
            <a:xfrm>
              <a:off x="4707" y="2658"/>
              <a:ext cx="0" cy="2178"/>
            </a:xfrm>
            <a:prstGeom prst="line">
              <a:avLst/>
            </a:prstGeom>
            <a:noFill/>
            <a:ln w="28575">
              <a:solidFill>
                <a:srgbClr val="FFFF00"/>
              </a:solidFill>
              <a:round/>
              <a:headEnd/>
              <a:tailEnd/>
            </a:ln>
          </p:spPr>
          <p:txBody>
            <a:bodyPr/>
            <a:lstStyle/>
            <a:p>
              <a:endParaRPr lang="zh-CN" altLang="en-US"/>
            </a:p>
          </p:txBody>
        </p:sp>
        <p:sp>
          <p:nvSpPr>
            <p:cNvPr id="93201" name="AutoShape 17"/>
            <p:cNvSpPr>
              <a:spLocks noChangeArrowheads="1"/>
            </p:cNvSpPr>
            <p:nvPr/>
          </p:nvSpPr>
          <p:spPr bwMode="auto">
            <a:xfrm>
              <a:off x="4377" y="2493"/>
              <a:ext cx="630" cy="156"/>
            </a:xfrm>
            <a:prstGeom prst="curvedDownArrow">
              <a:avLst>
                <a:gd name="adj1" fmla="val 80769"/>
                <a:gd name="adj2" fmla="val 161538"/>
                <a:gd name="adj3" fmla="val 33333"/>
              </a:avLst>
            </a:prstGeom>
            <a:solidFill>
              <a:srgbClr val="FFFFFF"/>
            </a:solidFill>
            <a:ln w="28575">
              <a:solidFill>
                <a:srgbClr val="FFFF00"/>
              </a:solidFill>
              <a:miter lim="800000"/>
              <a:headEnd/>
              <a:tailEnd/>
            </a:ln>
          </p:spPr>
          <p:txBody>
            <a:bodyPr/>
            <a:lstStyle/>
            <a:p>
              <a:endParaRPr lang="zh-CN" altLang="en-US"/>
            </a:p>
          </p:txBody>
        </p:sp>
        <p:sp>
          <p:nvSpPr>
            <p:cNvPr id="93202" name="Rectangle 18"/>
            <p:cNvSpPr>
              <a:spLocks noChangeArrowheads="1"/>
            </p:cNvSpPr>
            <p:nvPr/>
          </p:nvSpPr>
          <p:spPr bwMode="auto">
            <a:xfrm>
              <a:off x="4722" y="3885"/>
              <a:ext cx="735" cy="468"/>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执行</a:t>
              </a:r>
              <a:endParaRPr lang="zh-CN" altLang="en-US" sz="1600">
                <a:solidFill>
                  <a:schemeClr val="accent2"/>
                </a:solidFill>
              </a:endParaRPr>
            </a:p>
          </p:txBody>
        </p:sp>
        <p:sp>
          <p:nvSpPr>
            <p:cNvPr id="93203" name="Rectangle 19"/>
            <p:cNvSpPr>
              <a:spLocks noChangeArrowheads="1"/>
            </p:cNvSpPr>
            <p:nvPr/>
          </p:nvSpPr>
          <p:spPr bwMode="auto">
            <a:xfrm>
              <a:off x="3927" y="3141"/>
              <a:ext cx="735" cy="468"/>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处理</a:t>
              </a:r>
              <a:endParaRPr lang="zh-CN" altLang="en-US" sz="1600">
                <a:solidFill>
                  <a:schemeClr val="accent2"/>
                </a:solidFill>
              </a:endParaRPr>
            </a:p>
          </p:txBody>
        </p:sp>
        <p:sp>
          <p:nvSpPr>
            <p:cNvPr id="93204" name="Rectangle 20"/>
            <p:cNvSpPr>
              <a:spLocks noChangeArrowheads="1"/>
            </p:cNvSpPr>
            <p:nvPr/>
          </p:nvSpPr>
          <p:spPr bwMode="auto">
            <a:xfrm>
              <a:off x="3927" y="3885"/>
              <a:ext cx="735" cy="468"/>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检查</a:t>
              </a:r>
              <a:endParaRPr lang="zh-CN" altLang="en-US" sz="1600">
                <a:solidFill>
                  <a:schemeClr val="accent2"/>
                </a:solidFill>
              </a:endParaRPr>
            </a:p>
          </p:txBody>
        </p:sp>
        <p:sp>
          <p:nvSpPr>
            <p:cNvPr id="93205" name="Rectangle 21"/>
            <p:cNvSpPr>
              <a:spLocks noChangeArrowheads="1"/>
            </p:cNvSpPr>
            <p:nvPr/>
          </p:nvSpPr>
          <p:spPr bwMode="auto">
            <a:xfrm>
              <a:off x="2532" y="2220"/>
              <a:ext cx="525" cy="2139"/>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成熟度或水平</a:t>
              </a:r>
              <a:endParaRPr lang="zh-CN" altLang="en-US" sz="1600">
                <a:solidFill>
                  <a:schemeClr val="accent2"/>
                </a:solidFill>
              </a:endParaRPr>
            </a:p>
          </p:txBody>
        </p:sp>
        <p:sp>
          <p:nvSpPr>
            <p:cNvPr id="93206" name="Rectangle 22"/>
            <p:cNvSpPr>
              <a:spLocks noChangeArrowheads="1"/>
            </p:cNvSpPr>
            <p:nvPr/>
          </p:nvSpPr>
          <p:spPr bwMode="auto">
            <a:xfrm>
              <a:off x="8412" y="5652"/>
              <a:ext cx="840" cy="468"/>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时间</a:t>
              </a:r>
              <a:endParaRPr lang="zh-CN" altLang="en-US" sz="1600">
                <a:solidFill>
                  <a:schemeClr val="accent2"/>
                </a:solidFill>
              </a:endParaRPr>
            </a:p>
          </p:txBody>
        </p:sp>
        <p:sp>
          <p:nvSpPr>
            <p:cNvPr id="93207" name="Rectangle 23"/>
            <p:cNvSpPr>
              <a:spLocks noChangeArrowheads="1"/>
            </p:cNvSpPr>
            <p:nvPr/>
          </p:nvSpPr>
          <p:spPr bwMode="auto">
            <a:xfrm>
              <a:off x="5667" y="2034"/>
              <a:ext cx="1890" cy="1404"/>
            </a:xfrm>
            <a:prstGeom prst="rect">
              <a:avLst/>
            </a:prstGeom>
            <a:solidFill>
              <a:srgbClr val="FFFFFF"/>
            </a:solidFill>
            <a:ln w="28575">
              <a:solidFill>
                <a:srgbClr val="FFFF00"/>
              </a:solidFill>
              <a:miter lim="800000"/>
              <a:headEnd/>
              <a:tailEnd/>
            </a:ln>
          </p:spPr>
          <p:txBody>
            <a:bodyPr/>
            <a:lstStyle/>
            <a:p>
              <a:pPr algn="just"/>
              <a:r>
                <a:rPr lang="zh-CN" altLang="en-US" sz="1600">
                  <a:solidFill>
                    <a:schemeClr val="accent2"/>
                  </a:solidFill>
                  <a:latin typeface="Times New Roman" pitchFamily="18" charset="0"/>
                </a:rPr>
                <a:t>计划（</a:t>
              </a:r>
              <a:r>
                <a:rPr lang="en-US" altLang="zh-CN" sz="1600">
                  <a:solidFill>
                    <a:schemeClr val="accent2"/>
                  </a:solidFill>
                  <a:latin typeface="Times New Roman" pitchFamily="18" charset="0"/>
                </a:rPr>
                <a:t>P</a:t>
              </a:r>
              <a:r>
                <a:rPr lang="zh-CN" altLang="en-US" sz="1600">
                  <a:solidFill>
                    <a:schemeClr val="accent2"/>
                  </a:solidFill>
                  <a:latin typeface="Times New Roman" pitchFamily="18" charset="0"/>
                </a:rPr>
                <a:t>）</a:t>
              </a:r>
            </a:p>
            <a:p>
              <a:pPr algn="just"/>
              <a:r>
                <a:rPr lang="zh-CN" altLang="en-US" sz="1600">
                  <a:solidFill>
                    <a:schemeClr val="accent2"/>
                  </a:solidFill>
                  <a:latin typeface="Times New Roman" pitchFamily="18" charset="0"/>
                </a:rPr>
                <a:t>执行（</a:t>
              </a:r>
              <a:r>
                <a:rPr lang="en-US" altLang="zh-CN" sz="1600">
                  <a:solidFill>
                    <a:schemeClr val="accent2"/>
                  </a:solidFill>
                  <a:latin typeface="Times New Roman" pitchFamily="18" charset="0"/>
                </a:rPr>
                <a:t>D</a:t>
              </a:r>
              <a:r>
                <a:rPr lang="zh-CN" altLang="en-US" sz="1600">
                  <a:solidFill>
                    <a:schemeClr val="accent2"/>
                  </a:solidFill>
                  <a:latin typeface="Times New Roman" pitchFamily="18" charset="0"/>
                </a:rPr>
                <a:t>）</a:t>
              </a:r>
            </a:p>
            <a:p>
              <a:pPr algn="just"/>
              <a:r>
                <a:rPr lang="zh-CN" altLang="en-US" sz="1600">
                  <a:solidFill>
                    <a:schemeClr val="accent2"/>
                  </a:solidFill>
                  <a:latin typeface="Times New Roman" pitchFamily="18" charset="0"/>
                </a:rPr>
                <a:t>检查（</a:t>
              </a:r>
              <a:r>
                <a:rPr lang="en-US" altLang="zh-CN" sz="1600">
                  <a:solidFill>
                    <a:schemeClr val="accent2"/>
                  </a:solidFill>
                  <a:latin typeface="Times New Roman" pitchFamily="18" charset="0"/>
                </a:rPr>
                <a:t>C</a:t>
              </a:r>
              <a:r>
                <a:rPr lang="zh-CN" altLang="en-US" sz="1600">
                  <a:solidFill>
                    <a:schemeClr val="accent2"/>
                  </a:solidFill>
                  <a:latin typeface="Times New Roman" pitchFamily="18" charset="0"/>
                </a:rPr>
                <a:t>）</a:t>
              </a:r>
            </a:p>
            <a:p>
              <a:pPr algn="just"/>
              <a:r>
                <a:rPr lang="zh-CN" altLang="en-US" sz="1600">
                  <a:solidFill>
                    <a:schemeClr val="accent2"/>
                  </a:solidFill>
                  <a:latin typeface="Times New Roman" pitchFamily="18" charset="0"/>
                </a:rPr>
                <a:t>处理（</a:t>
              </a:r>
              <a:r>
                <a:rPr lang="en-US" altLang="zh-CN" sz="1600">
                  <a:solidFill>
                    <a:schemeClr val="accent2"/>
                  </a:solidFill>
                  <a:latin typeface="Times New Roman" pitchFamily="18" charset="0"/>
                </a:rPr>
                <a:t>A</a:t>
              </a:r>
              <a:r>
                <a:rPr lang="zh-CN" altLang="en-US" sz="1600">
                  <a:solidFill>
                    <a:schemeClr val="accent2"/>
                  </a:solidFill>
                  <a:latin typeface="Times New Roman" pitchFamily="18" charset="0"/>
                </a:rPr>
                <a:t>）</a:t>
              </a:r>
              <a:endParaRPr lang="zh-CN" altLang="en-US" sz="1600">
                <a:solidFill>
                  <a:schemeClr val="accent2"/>
                </a:solidFill>
              </a:endParaRPr>
            </a:p>
          </p:txBody>
        </p:sp>
        <p:grpSp>
          <p:nvGrpSpPr>
            <p:cNvPr id="3" name="Group 24"/>
            <p:cNvGrpSpPr>
              <a:grpSpLocks/>
            </p:cNvGrpSpPr>
            <p:nvPr/>
          </p:nvGrpSpPr>
          <p:grpSpPr bwMode="auto">
            <a:xfrm>
              <a:off x="7527" y="2223"/>
              <a:ext cx="1725" cy="1560"/>
              <a:chOff x="7527" y="10959"/>
              <a:chExt cx="1725" cy="1560"/>
            </a:xfrm>
          </p:grpSpPr>
          <p:sp>
            <p:nvSpPr>
              <p:cNvPr id="93209" name="AutoShape 25"/>
              <p:cNvSpPr>
                <a:spLocks noChangeArrowheads="1"/>
              </p:cNvSpPr>
              <p:nvPr/>
            </p:nvSpPr>
            <p:spPr bwMode="auto">
              <a:xfrm>
                <a:off x="7527" y="10959"/>
                <a:ext cx="1725" cy="1560"/>
              </a:xfrm>
              <a:prstGeom prst="star5">
                <a:avLst/>
              </a:prstGeom>
              <a:solidFill>
                <a:srgbClr val="FFFFFF"/>
              </a:solidFill>
              <a:ln w="28575">
                <a:solidFill>
                  <a:srgbClr val="FFFF00"/>
                </a:solidFill>
                <a:miter lim="800000"/>
                <a:headEnd/>
                <a:tailEnd/>
              </a:ln>
            </p:spPr>
            <p:txBody>
              <a:bodyPr/>
              <a:lstStyle/>
              <a:p>
                <a:endParaRPr lang="zh-CN" altLang="en-US" sz="1600">
                  <a:solidFill>
                    <a:schemeClr val="accent2"/>
                  </a:solidFill>
                </a:endParaRPr>
              </a:p>
            </p:txBody>
          </p:sp>
          <p:sp>
            <p:nvSpPr>
              <p:cNvPr id="93210" name="Rectangle 26"/>
              <p:cNvSpPr>
                <a:spLocks noChangeArrowheads="1"/>
              </p:cNvSpPr>
              <p:nvPr/>
            </p:nvSpPr>
            <p:spPr bwMode="auto">
              <a:xfrm>
                <a:off x="8052" y="11583"/>
                <a:ext cx="630" cy="624"/>
              </a:xfrm>
              <a:prstGeom prst="rect">
                <a:avLst/>
              </a:prstGeom>
              <a:solidFill>
                <a:srgbClr val="FFFFFF"/>
              </a:solidFill>
              <a:ln w="28575">
                <a:solidFill>
                  <a:srgbClr val="FFFF00"/>
                </a:solidFill>
                <a:miter lim="800000"/>
                <a:headEnd/>
                <a:tailEnd/>
              </a:ln>
            </p:spPr>
            <p:txBody>
              <a:bodyPr lIns="0" tIns="0" rIns="0" bIns="0"/>
              <a:lstStyle/>
              <a:p>
                <a:pPr algn="ctr"/>
                <a:r>
                  <a:rPr lang="en-US" altLang="zh-CN" sz="1600">
                    <a:solidFill>
                      <a:schemeClr val="accent2"/>
                    </a:solidFill>
                    <a:latin typeface="Times New Roman" pitchFamily="18" charset="0"/>
                  </a:rPr>
                  <a:t>IT</a:t>
                </a:r>
                <a:r>
                  <a:rPr lang="zh-CN" altLang="en-US" sz="1600">
                    <a:solidFill>
                      <a:schemeClr val="accent2"/>
                    </a:solidFill>
                    <a:latin typeface="Times New Roman" pitchFamily="18" charset="0"/>
                  </a:rPr>
                  <a:t>与业务治理</a:t>
                </a:r>
                <a:endParaRPr lang="zh-CN" altLang="en-US" sz="1600">
                  <a:solidFill>
                    <a:schemeClr val="accent2"/>
                  </a:solidFill>
                </a:endParaRPr>
              </a:p>
            </p:txBody>
          </p:sp>
        </p:grpSp>
        <p:sp>
          <p:nvSpPr>
            <p:cNvPr id="93211" name="Line 27"/>
            <p:cNvSpPr>
              <a:spLocks noChangeShapeType="1"/>
            </p:cNvSpPr>
            <p:nvPr/>
          </p:nvSpPr>
          <p:spPr bwMode="auto">
            <a:xfrm flipH="1" flipV="1">
              <a:off x="4524" y="4872"/>
              <a:ext cx="1050" cy="312"/>
            </a:xfrm>
            <a:prstGeom prst="line">
              <a:avLst/>
            </a:prstGeom>
            <a:noFill/>
            <a:ln w="28575">
              <a:solidFill>
                <a:srgbClr val="FFFF00"/>
              </a:solidFill>
              <a:round/>
              <a:headEnd/>
              <a:tailEnd type="triangle" w="med" len="med"/>
            </a:ln>
          </p:spPr>
          <p:txBody>
            <a:bodyPr/>
            <a:lstStyle/>
            <a:p>
              <a:endParaRPr lang="zh-CN" altLang="en-US"/>
            </a:p>
          </p:txBody>
        </p:sp>
        <p:sp>
          <p:nvSpPr>
            <p:cNvPr id="93212" name="Line 28"/>
            <p:cNvSpPr>
              <a:spLocks noChangeShapeType="1"/>
            </p:cNvSpPr>
            <p:nvPr/>
          </p:nvSpPr>
          <p:spPr bwMode="auto">
            <a:xfrm flipH="1">
              <a:off x="5892" y="4248"/>
              <a:ext cx="1260" cy="0"/>
            </a:xfrm>
            <a:prstGeom prst="line">
              <a:avLst/>
            </a:prstGeom>
            <a:noFill/>
            <a:ln w="28575">
              <a:solidFill>
                <a:srgbClr val="FFFF00"/>
              </a:solidFill>
              <a:round/>
              <a:headEnd/>
              <a:tailEnd type="triangle" w="med" len="med"/>
            </a:ln>
          </p:spPr>
          <p:txBody>
            <a:bodyPr/>
            <a:lstStyle/>
            <a:p>
              <a:endParaRPr lang="zh-CN" altLang="en-US"/>
            </a:p>
          </p:txBody>
        </p:sp>
        <p:sp>
          <p:nvSpPr>
            <p:cNvPr id="93213" name="Rectangle 29"/>
            <p:cNvSpPr>
              <a:spLocks noChangeArrowheads="1"/>
            </p:cNvSpPr>
            <p:nvPr/>
          </p:nvSpPr>
          <p:spPr bwMode="auto">
            <a:xfrm>
              <a:off x="7197" y="4122"/>
              <a:ext cx="1890" cy="312"/>
            </a:xfrm>
            <a:prstGeom prst="rect">
              <a:avLst/>
            </a:prstGeom>
            <a:solidFill>
              <a:srgbClr val="FFFFFF"/>
            </a:solidFill>
            <a:ln w="28575">
              <a:solidFill>
                <a:srgbClr val="FFFF00"/>
              </a:solidFill>
              <a:miter lim="800000"/>
              <a:headEnd/>
              <a:tailEnd/>
            </a:ln>
          </p:spPr>
          <p:txBody>
            <a:bodyPr tIns="0" bIns="0"/>
            <a:lstStyle/>
            <a:p>
              <a:pPr algn="just"/>
              <a:r>
                <a:rPr lang="zh-CN" altLang="en-US" sz="1600">
                  <a:solidFill>
                    <a:schemeClr val="accent2"/>
                  </a:solidFill>
                  <a:latin typeface="Times New Roman" pitchFamily="18" charset="0"/>
                </a:rPr>
                <a:t>有效的质量改进</a:t>
              </a:r>
              <a:endParaRPr lang="zh-CN" altLang="en-US" sz="1600">
                <a:solidFill>
                  <a:schemeClr val="accent2"/>
                </a:solidFill>
              </a:endParaRPr>
            </a:p>
          </p:txBody>
        </p:sp>
      </p:grpSp>
      <p:sp>
        <p:nvSpPr>
          <p:cNvPr id="93237" name="Rectangle 53"/>
          <p:cNvSpPr>
            <a:spLocks noChangeArrowheads="1"/>
          </p:cNvSpPr>
          <p:nvPr/>
        </p:nvSpPr>
        <p:spPr bwMode="auto">
          <a:xfrm>
            <a:off x="2700338" y="5876925"/>
            <a:ext cx="4286250" cy="366713"/>
          </a:xfrm>
          <a:prstGeom prst="rect">
            <a:avLst/>
          </a:prstGeom>
          <a:noFill/>
          <a:ln w="9525">
            <a:noFill/>
            <a:miter lim="800000"/>
            <a:headEnd/>
            <a:tailEnd/>
          </a:ln>
          <a:effectLst/>
        </p:spPr>
        <p:txBody>
          <a:bodyPr wrap="none" anchor="ctr">
            <a:spAutoFit/>
          </a:bodyPr>
          <a:lstStyle/>
          <a:p>
            <a:r>
              <a:rPr lang="en-US" altLang="zh-CN"/>
              <a:t>IT</a:t>
            </a:r>
            <a:r>
              <a:rPr lang="zh-CN" altLang="en-US"/>
              <a:t>服务管理生命周期的</a:t>
            </a:r>
            <a:r>
              <a:rPr lang="en-US" altLang="zh-CN"/>
              <a:t>PDCA</a:t>
            </a:r>
            <a:r>
              <a:rPr lang="zh-CN" altLang="en-US"/>
              <a:t>循环示意图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服务管理生命周期简化模型</a:t>
            </a:r>
          </a:p>
        </p:txBody>
      </p:sp>
      <p:grpSp>
        <p:nvGrpSpPr>
          <p:cNvPr id="2" name="Group 4"/>
          <p:cNvGrpSpPr>
            <a:grpSpLocks/>
          </p:cNvGrpSpPr>
          <p:nvPr/>
        </p:nvGrpSpPr>
        <p:grpSpPr bwMode="auto">
          <a:xfrm>
            <a:off x="609600" y="1905000"/>
            <a:ext cx="7696200" cy="3429000"/>
            <a:chOff x="2322" y="2472"/>
            <a:chExt cx="6435" cy="2682"/>
          </a:xfrm>
        </p:grpSpPr>
        <p:sp>
          <p:nvSpPr>
            <p:cNvPr id="101381" name="Rectangle 5"/>
            <p:cNvSpPr>
              <a:spLocks noChangeArrowheads="1"/>
            </p:cNvSpPr>
            <p:nvPr/>
          </p:nvSpPr>
          <p:spPr bwMode="auto">
            <a:xfrm>
              <a:off x="2322" y="2472"/>
              <a:ext cx="1155" cy="468"/>
            </a:xfrm>
            <a:prstGeom prst="rect">
              <a:avLst/>
            </a:prstGeom>
            <a:solidFill>
              <a:srgbClr val="FFFFFF"/>
            </a:solidFill>
            <a:ln w="12700">
              <a:solidFill>
                <a:srgbClr val="FFFF00"/>
              </a:solidFill>
              <a:miter lim="800000"/>
              <a:headEnd/>
              <a:tailEnd/>
            </a:ln>
          </p:spPr>
          <p:txBody>
            <a:bodyPr/>
            <a:lstStyle/>
            <a:p>
              <a:pPr algn="ctr" eaLnBrk="0" hangingPunct="0"/>
              <a:r>
                <a:rPr lang="zh-CN" altLang="en-US">
                  <a:solidFill>
                    <a:schemeClr val="accent1"/>
                  </a:solidFill>
                  <a:latin typeface="Times New Roman" pitchFamily="18" charset="0"/>
                </a:rPr>
                <a:t>计划</a:t>
              </a:r>
            </a:p>
          </p:txBody>
        </p:sp>
        <p:sp>
          <p:nvSpPr>
            <p:cNvPr id="101382" name="Rectangle 6"/>
            <p:cNvSpPr>
              <a:spLocks noChangeArrowheads="1"/>
            </p:cNvSpPr>
            <p:nvPr/>
          </p:nvSpPr>
          <p:spPr bwMode="auto">
            <a:xfrm>
              <a:off x="4947" y="2472"/>
              <a:ext cx="1155" cy="468"/>
            </a:xfrm>
            <a:prstGeom prst="rect">
              <a:avLst/>
            </a:prstGeom>
            <a:solidFill>
              <a:srgbClr val="FFFFFF"/>
            </a:solidFill>
            <a:ln w="12700">
              <a:solidFill>
                <a:srgbClr val="FFFF00"/>
              </a:solidFill>
              <a:miter lim="800000"/>
              <a:headEnd/>
              <a:tailEnd/>
            </a:ln>
          </p:spPr>
          <p:txBody>
            <a:bodyPr/>
            <a:lstStyle/>
            <a:p>
              <a:pPr algn="ctr" eaLnBrk="0" hangingPunct="0"/>
              <a:r>
                <a:rPr lang="zh-CN" altLang="en-US">
                  <a:solidFill>
                    <a:schemeClr val="accent1"/>
                  </a:solidFill>
                  <a:latin typeface="Times New Roman" pitchFamily="18" charset="0"/>
                </a:rPr>
                <a:t>执行</a:t>
              </a:r>
            </a:p>
          </p:txBody>
        </p:sp>
        <p:sp>
          <p:nvSpPr>
            <p:cNvPr id="101383" name="Rectangle 7"/>
            <p:cNvSpPr>
              <a:spLocks noChangeArrowheads="1"/>
            </p:cNvSpPr>
            <p:nvPr/>
          </p:nvSpPr>
          <p:spPr bwMode="auto">
            <a:xfrm>
              <a:off x="7572" y="2472"/>
              <a:ext cx="1155" cy="468"/>
            </a:xfrm>
            <a:prstGeom prst="rect">
              <a:avLst/>
            </a:prstGeom>
            <a:solidFill>
              <a:srgbClr val="FFFFFF"/>
            </a:solidFill>
            <a:ln w="12700">
              <a:solidFill>
                <a:srgbClr val="FFFF00"/>
              </a:solidFill>
              <a:miter lim="800000"/>
              <a:headEnd/>
              <a:tailEnd/>
            </a:ln>
          </p:spPr>
          <p:txBody>
            <a:bodyPr/>
            <a:lstStyle/>
            <a:p>
              <a:pPr algn="ctr" eaLnBrk="0" hangingPunct="0"/>
              <a:r>
                <a:rPr lang="zh-CN" altLang="en-US">
                  <a:solidFill>
                    <a:schemeClr val="accent1"/>
                  </a:solidFill>
                  <a:latin typeface="Times New Roman" pitchFamily="18" charset="0"/>
                </a:rPr>
                <a:t>监控</a:t>
              </a:r>
            </a:p>
          </p:txBody>
        </p:sp>
        <p:sp>
          <p:nvSpPr>
            <p:cNvPr id="101384" name="Rectangle 8"/>
            <p:cNvSpPr>
              <a:spLocks noChangeArrowheads="1"/>
            </p:cNvSpPr>
            <p:nvPr/>
          </p:nvSpPr>
          <p:spPr bwMode="auto">
            <a:xfrm>
              <a:off x="7602" y="3564"/>
              <a:ext cx="1155" cy="468"/>
            </a:xfrm>
            <a:prstGeom prst="rect">
              <a:avLst/>
            </a:prstGeom>
            <a:solidFill>
              <a:srgbClr val="FFFFFF"/>
            </a:solidFill>
            <a:ln w="12700">
              <a:solidFill>
                <a:srgbClr val="FFFF00"/>
              </a:solidFill>
              <a:miter lim="800000"/>
              <a:headEnd/>
              <a:tailEnd/>
            </a:ln>
          </p:spPr>
          <p:txBody>
            <a:bodyPr/>
            <a:lstStyle/>
            <a:p>
              <a:pPr algn="ctr" eaLnBrk="0" hangingPunct="0"/>
              <a:r>
                <a:rPr lang="zh-CN" altLang="en-US">
                  <a:solidFill>
                    <a:schemeClr val="accent1"/>
                  </a:solidFill>
                  <a:latin typeface="Times New Roman" pitchFamily="18" charset="0"/>
                </a:rPr>
                <a:t>分析</a:t>
              </a:r>
            </a:p>
          </p:txBody>
        </p:sp>
        <p:sp>
          <p:nvSpPr>
            <p:cNvPr id="101385" name="Rectangle 9"/>
            <p:cNvSpPr>
              <a:spLocks noChangeArrowheads="1"/>
            </p:cNvSpPr>
            <p:nvPr/>
          </p:nvSpPr>
          <p:spPr bwMode="auto">
            <a:xfrm>
              <a:off x="7602" y="4686"/>
              <a:ext cx="1155" cy="468"/>
            </a:xfrm>
            <a:prstGeom prst="rect">
              <a:avLst/>
            </a:prstGeom>
            <a:solidFill>
              <a:srgbClr val="FFFFFF"/>
            </a:solidFill>
            <a:ln w="12700">
              <a:solidFill>
                <a:srgbClr val="FFFF00"/>
              </a:solidFill>
              <a:miter lim="800000"/>
              <a:headEnd/>
              <a:tailEnd/>
            </a:ln>
          </p:spPr>
          <p:txBody>
            <a:bodyPr/>
            <a:lstStyle/>
            <a:p>
              <a:pPr algn="ctr" eaLnBrk="0" hangingPunct="0"/>
              <a:r>
                <a:rPr lang="zh-CN" altLang="en-US">
                  <a:solidFill>
                    <a:schemeClr val="accent1"/>
                  </a:solidFill>
                  <a:latin typeface="Times New Roman" pitchFamily="18" charset="0"/>
                </a:rPr>
                <a:t>修改</a:t>
              </a:r>
            </a:p>
          </p:txBody>
        </p:sp>
        <p:sp>
          <p:nvSpPr>
            <p:cNvPr id="101386" name="Line 10"/>
            <p:cNvSpPr>
              <a:spLocks noChangeShapeType="1"/>
            </p:cNvSpPr>
            <p:nvPr/>
          </p:nvSpPr>
          <p:spPr bwMode="auto">
            <a:xfrm>
              <a:off x="3477" y="2688"/>
              <a:ext cx="1470" cy="0"/>
            </a:xfrm>
            <a:prstGeom prst="line">
              <a:avLst/>
            </a:prstGeom>
            <a:noFill/>
            <a:ln w="12700">
              <a:solidFill>
                <a:srgbClr val="FFFF00"/>
              </a:solidFill>
              <a:round/>
              <a:headEnd/>
              <a:tailEnd type="triangle" w="med" len="med"/>
            </a:ln>
          </p:spPr>
          <p:txBody>
            <a:bodyPr/>
            <a:lstStyle/>
            <a:p>
              <a:endParaRPr lang="zh-CN" altLang="en-US"/>
            </a:p>
          </p:txBody>
        </p:sp>
        <p:sp>
          <p:nvSpPr>
            <p:cNvPr id="101387" name="Line 11"/>
            <p:cNvSpPr>
              <a:spLocks noChangeShapeType="1"/>
            </p:cNvSpPr>
            <p:nvPr/>
          </p:nvSpPr>
          <p:spPr bwMode="auto">
            <a:xfrm>
              <a:off x="6102" y="2688"/>
              <a:ext cx="1470" cy="0"/>
            </a:xfrm>
            <a:prstGeom prst="line">
              <a:avLst/>
            </a:prstGeom>
            <a:noFill/>
            <a:ln w="12700">
              <a:solidFill>
                <a:srgbClr val="FFFF00"/>
              </a:solidFill>
              <a:round/>
              <a:headEnd/>
              <a:tailEnd type="triangle" w="med" len="med"/>
            </a:ln>
          </p:spPr>
          <p:txBody>
            <a:bodyPr/>
            <a:lstStyle/>
            <a:p>
              <a:endParaRPr lang="zh-CN" altLang="en-US"/>
            </a:p>
          </p:txBody>
        </p:sp>
        <p:sp>
          <p:nvSpPr>
            <p:cNvPr id="101388" name="Line 12"/>
            <p:cNvSpPr>
              <a:spLocks noChangeShapeType="1"/>
            </p:cNvSpPr>
            <p:nvPr/>
          </p:nvSpPr>
          <p:spPr bwMode="auto">
            <a:xfrm>
              <a:off x="8157" y="2940"/>
              <a:ext cx="0" cy="624"/>
            </a:xfrm>
            <a:prstGeom prst="line">
              <a:avLst/>
            </a:prstGeom>
            <a:noFill/>
            <a:ln w="12700">
              <a:solidFill>
                <a:srgbClr val="FFFF00"/>
              </a:solidFill>
              <a:round/>
              <a:headEnd/>
              <a:tailEnd type="triangle" w="med" len="med"/>
            </a:ln>
          </p:spPr>
          <p:txBody>
            <a:bodyPr/>
            <a:lstStyle/>
            <a:p>
              <a:endParaRPr lang="zh-CN" altLang="en-US"/>
            </a:p>
          </p:txBody>
        </p:sp>
        <p:sp>
          <p:nvSpPr>
            <p:cNvPr id="101389" name="Line 13"/>
            <p:cNvSpPr>
              <a:spLocks noChangeShapeType="1"/>
            </p:cNvSpPr>
            <p:nvPr/>
          </p:nvSpPr>
          <p:spPr bwMode="auto">
            <a:xfrm>
              <a:off x="8157" y="4047"/>
              <a:ext cx="0" cy="624"/>
            </a:xfrm>
            <a:prstGeom prst="line">
              <a:avLst/>
            </a:prstGeom>
            <a:noFill/>
            <a:ln w="12700">
              <a:solidFill>
                <a:srgbClr val="FFFF00"/>
              </a:solidFill>
              <a:round/>
              <a:headEnd/>
              <a:tailEnd type="triangle" w="med" len="med"/>
            </a:ln>
          </p:spPr>
          <p:txBody>
            <a:bodyPr/>
            <a:lstStyle/>
            <a:p>
              <a:endParaRPr lang="zh-CN" altLang="en-US"/>
            </a:p>
          </p:txBody>
        </p:sp>
        <p:sp>
          <p:nvSpPr>
            <p:cNvPr id="101390" name="Line 14"/>
            <p:cNvSpPr>
              <a:spLocks noChangeShapeType="1"/>
            </p:cNvSpPr>
            <p:nvPr/>
          </p:nvSpPr>
          <p:spPr bwMode="auto">
            <a:xfrm flipH="1">
              <a:off x="2877" y="4902"/>
              <a:ext cx="4725" cy="0"/>
            </a:xfrm>
            <a:prstGeom prst="line">
              <a:avLst/>
            </a:prstGeom>
            <a:noFill/>
            <a:ln w="12700">
              <a:solidFill>
                <a:srgbClr val="FFFF00"/>
              </a:solidFill>
              <a:round/>
              <a:headEnd/>
              <a:tailEnd/>
            </a:ln>
          </p:spPr>
          <p:txBody>
            <a:bodyPr/>
            <a:lstStyle/>
            <a:p>
              <a:endParaRPr lang="zh-CN" altLang="en-US"/>
            </a:p>
          </p:txBody>
        </p:sp>
        <p:sp>
          <p:nvSpPr>
            <p:cNvPr id="101391" name="Line 15"/>
            <p:cNvSpPr>
              <a:spLocks noChangeShapeType="1"/>
            </p:cNvSpPr>
            <p:nvPr/>
          </p:nvSpPr>
          <p:spPr bwMode="auto">
            <a:xfrm flipV="1">
              <a:off x="2862" y="2946"/>
              <a:ext cx="0" cy="1962"/>
            </a:xfrm>
            <a:prstGeom prst="line">
              <a:avLst/>
            </a:prstGeom>
            <a:noFill/>
            <a:ln w="12700">
              <a:solidFill>
                <a:srgbClr val="FFFF00"/>
              </a:solidFill>
              <a:round/>
              <a:headEnd/>
              <a:tailEnd type="triangle" w="med" len="med"/>
            </a:ln>
          </p:spPr>
          <p:txBody>
            <a:bodyPr/>
            <a:lstStyle/>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zh-CN" altLang="en-US">
                <a:latin typeface="Times New Roman" pitchFamily="18" charset="0"/>
              </a:rPr>
              <a:t>服务过程矩阵图</a:t>
            </a:r>
            <a:r>
              <a:rPr lang="zh-CN" altLang="en-US"/>
              <a:t> </a:t>
            </a:r>
          </a:p>
        </p:txBody>
      </p:sp>
      <p:grpSp>
        <p:nvGrpSpPr>
          <p:cNvPr id="99332" name="Group 4"/>
          <p:cNvGrpSpPr>
            <a:grpSpLocks/>
          </p:cNvGrpSpPr>
          <p:nvPr/>
        </p:nvGrpSpPr>
        <p:grpSpPr bwMode="auto">
          <a:xfrm>
            <a:off x="838200" y="1349375"/>
            <a:ext cx="7221538" cy="5508625"/>
            <a:chOff x="2427" y="6120"/>
            <a:chExt cx="6405" cy="4851"/>
          </a:xfrm>
        </p:grpSpPr>
        <p:grpSp>
          <p:nvGrpSpPr>
            <p:cNvPr id="99333" name="Group 5"/>
            <p:cNvGrpSpPr>
              <a:grpSpLocks/>
            </p:cNvGrpSpPr>
            <p:nvPr/>
          </p:nvGrpSpPr>
          <p:grpSpPr bwMode="auto">
            <a:xfrm>
              <a:off x="3574" y="7056"/>
              <a:ext cx="4620" cy="3432"/>
              <a:chOff x="3477" y="5496"/>
              <a:chExt cx="4620" cy="3432"/>
            </a:xfrm>
          </p:grpSpPr>
          <p:sp>
            <p:nvSpPr>
              <p:cNvPr id="99334" name="Rectangle 6"/>
              <p:cNvSpPr>
                <a:spLocks noChangeArrowheads="1"/>
              </p:cNvSpPr>
              <p:nvPr/>
            </p:nvSpPr>
            <p:spPr bwMode="auto">
              <a:xfrm>
                <a:off x="3477" y="5496"/>
                <a:ext cx="2310" cy="1716"/>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服务工厂</a:t>
                </a:r>
              </a:p>
              <a:p>
                <a:pPr>
                  <a:buFont typeface="Symbol" pitchFamily="18" charset="2"/>
                  <a:buChar char="¨"/>
                </a:pPr>
                <a:r>
                  <a:rPr lang="zh-CN" altLang="en-US">
                    <a:solidFill>
                      <a:schemeClr val="tx1"/>
                    </a:solidFill>
                  </a:rPr>
                  <a:t>航空公司</a:t>
                </a:r>
              </a:p>
              <a:p>
                <a:pPr algn="l">
                  <a:buFont typeface="Symbol" pitchFamily="18" charset="2"/>
                  <a:buChar char="¨"/>
                </a:pPr>
                <a:r>
                  <a:rPr lang="zh-CN" altLang="en-US">
                    <a:solidFill>
                      <a:schemeClr val="tx1"/>
                    </a:solidFill>
                  </a:rPr>
                  <a:t>运输公司</a:t>
                </a:r>
              </a:p>
              <a:p>
                <a:pPr algn="l">
                  <a:buFont typeface="Symbol" pitchFamily="18" charset="2"/>
                  <a:buChar char="¨"/>
                </a:pPr>
                <a:r>
                  <a:rPr lang="zh-CN" altLang="en-US">
                    <a:solidFill>
                      <a:schemeClr val="tx1"/>
                    </a:solidFill>
                  </a:rPr>
                  <a:t>旅馆</a:t>
                </a:r>
              </a:p>
              <a:p>
                <a:pPr algn="l">
                  <a:buFont typeface="Symbol" pitchFamily="18" charset="2"/>
                  <a:buChar char="¨"/>
                </a:pPr>
                <a:r>
                  <a:rPr lang="zh-CN" altLang="en-US">
                    <a:solidFill>
                      <a:schemeClr val="tx1"/>
                    </a:solidFill>
                  </a:rPr>
                  <a:t>娱乐场所</a:t>
                </a:r>
              </a:p>
            </p:txBody>
          </p:sp>
          <p:sp>
            <p:nvSpPr>
              <p:cNvPr id="99335" name="Rectangle 7"/>
              <p:cNvSpPr>
                <a:spLocks noChangeArrowheads="1"/>
              </p:cNvSpPr>
              <p:nvPr/>
            </p:nvSpPr>
            <p:spPr bwMode="auto">
              <a:xfrm>
                <a:off x="5787" y="5496"/>
                <a:ext cx="2310" cy="1716"/>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服务车间</a:t>
                </a:r>
              </a:p>
              <a:p>
                <a:pPr>
                  <a:buFont typeface="Symbol" pitchFamily="18" charset="2"/>
                  <a:buChar char="¨"/>
                </a:pPr>
                <a:r>
                  <a:rPr lang="zh-CN" altLang="en-US">
                    <a:solidFill>
                      <a:schemeClr val="tx1"/>
                    </a:solidFill>
                  </a:rPr>
                  <a:t>医院</a:t>
                </a:r>
              </a:p>
              <a:p>
                <a:pPr algn="l">
                  <a:buFont typeface="Symbol" pitchFamily="18" charset="2"/>
                  <a:buChar char="¨"/>
                </a:pPr>
                <a:r>
                  <a:rPr lang="zh-CN" altLang="en-US">
                    <a:solidFill>
                      <a:schemeClr val="tx1"/>
                    </a:solidFill>
                  </a:rPr>
                  <a:t>机动车修理厂</a:t>
                </a:r>
              </a:p>
              <a:p>
                <a:pPr algn="l">
                  <a:buFont typeface="Symbol" pitchFamily="18" charset="2"/>
                  <a:buChar char="¨"/>
                </a:pPr>
                <a:r>
                  <a:rPr lang="zh-CN" altLang="en-US">
                    <a:solidFill>
                      <a:schemeClr val="tx1"/>
                    </a:solidFill>
                  </a:rPr>
                  <a:t>其他维修服务</a:t>
                </a:r>
              </a:p>
              <a:p>
                <a:endParaRPr lang="zh-CN" altLang="en-US">
                  <a:solidFill>
                    <a:schemeClr val="tx1"/>
                  </a:solidFill>
                </a:endParaRPr>
              </a:p>
            </p:txBody>
          </p:sp>
          <p:sp>
            <p:nvSpPr>
              <p:cNvPr id="99336" name="Rectangle 8"/>
              <p:cNvSpPr>
                <a:spLocks noChangeArrowheads="1"/>
              </p:cNvSpPr>
              <p:nvPr/>
            </p:nvSpPr>
            <p:spPr bwMode="auto">
              <a:xfrm>
                <a:off x="3477" y="7212"/>
                <a:ext cx="2310" cy="1716"/>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大众化服务</a:t>
                </a:r>
              </a:p>
              <a:p>
                <a:pPr>
                  <a:buFont typeface="Symbol" pitchFamily="18" charset="2"/>
                  <a:buChar char="¨"/>
                </a:pPr>
                <a:r>
                  <a:rPr lang="zh-CN" altLang="en-US">
                    <a:solidFill>
                      <a:schemeClr val="tx1"/>
                    </a:solidFill>
                  </a:rPr>
                  <a:t>零售业</a:t>
                </a:r>
              </a:p>
              <a:p>
                <a:pPr algn="l">
                  <a:buFont typeface="Symbol" pitchFamily="18" charset="2"/>
                  <a:buChar char="¨"/>
                </a:pPr>
                <a:r>
                  <a:rPr lang="zh-CN" altLang="en-US">
                    <a:solidFill>
                      <a:schemeClr val="tx1"/>
                    </a:solidFill>
                  </a:rPr>
                  <a:t>批发业</a:t>
                </a:r>
              </a:p>
              <a:p>
                <a:pPr algn="l">
                  <a:buFont typeface="Symbol" pitchFamily="18" charset="2"/>
                  <a:buChar char="¨"/>
                </a:pPr>
                <a:r>
                  <a:rPr lang="zh-CN" altLang="en-US">
                    <a:solidFill>
                      <a:schemeClr val="tx1"/>
                    </a:solidFill>
                  </a:rPr>
                  <a:t>学校</a:t>
                </a:r>
              </a:p>
              <a:p>
                <a:pPr algn="l">
                  <a:buFont typeface="Symbol" pitchFamily="18" charset="2"/>
                  <a:buChar char="¨"/>
                </a:pPr>
                <a:r>
                  <a:rPr lang="zh-CN" altLang="en-US">
                    <a:solidFill>
                      <a:schemeClr val="tx1"/>
                    </a:solidFill>
                  </a:rPr>
                  <a:t>银行</a:t>
                </a:r>
              </a:p>
            </p:txBody>
          </p:sp>
          <p:sp>
            <p:nvSpPr>
              <p:cNvPr id="99337" name="Rectangle 9"/>
              <p:cNvSpPr>
                <a:spLocks noChangeArrowheads="1"/>
              </p:cNvSpPr>
              <p:nvPr/>
            </p:nvSpPr>
            <p:spPr bwMode="auto">
              <a:xfrm>
                <a:off x="5787" y="7212"/>
                <a:ext cx="2310" cy="1716"/>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专业服务</a:t>
                </a:r>
              </a:p>
              <a:p>
                <a:pPr>
                  <a:buFont typeface="Symbol" pitchFamily="18" charset="2"/>
                  <a:buChar char="¨"/>
                </a:pPr>
                <a:r>
                  <a:rPr lang="zh-CN" altLang="en-US">
                    <a:solidFill>
                      <a:schemeClr val="tx1"/>
                    </a:solidFill>
                  </a:rPr>
                  <a:t>医生</a:t>
                </a:r>
              </a:p>
              <a:p>
                <a:pPr algn="l">
                  <a:buFont typeface="Symbol" pitchFamily="18" charset="2"/>
                  <a:buChar char="¨"/>
                </a:pPr>
                <a:r>
                  <a:rPr lang="zh-CN" altLang="en-US">
                    <a:solidFill>
                      <a:schemeClr val="tx1"/>
                    </a:solidFill>
                  </a:rPr>
                  <a:t>律师</a:t>
                </a:r>
              </a:p>
              <a:p>
                <a:pPr algn="l">
                  <a:buFont typeface="Symbol" pitchFamily="18" charset="2"/>
                  <a:buChar char="¨"/>
                </a:pPr>
                <a:r>
                  <a:rPr lang="zh-CN" altLang="en-US">
                    <a:solidFill>
                      <a:schemeClr val="tx1"/>
                    </a:solidFill>
                  </a:rPr>
                  <a:t>会计师</a:t>
                </a:r>
              </a:p>
              <a:p>
                <a:pPr algn="l">
                  <a:buFont typeface="Symbol" pitchFamily="18" charset="2"/>
                  <a:buChar char="¨"/>
                </a:pPr>
                <a:r>
                  <a:rPr lang="en-US" altLang="zh-CN">
                    <a:solidFill>
                      <a:schemeClr val="tx1"/>
                    </a:solidFill>
                  </a:rPr>
                  <a:t>IT</a:t>
                </a:r>
              </a:p>
              <a:p>
                <a:endParaRPr lang="en-US" altLang="zh-CN">
                  <a:solidFill>
                    <a:schemeClr val="tx1"/>
                  </a:solidFill>
                </a:endParaRPr>
              </a:p>
            </p:txBody>
          </p:sp>
        </p:grpSp>
        <p:sp>
          <p:nvSpPr>
            <p:cNvPr id="99338" name="Line 10"/>
            <p:cNvSpPr>
              <a:spLocks noChangeShapeType="1"/>
            </p:cNvSpPr>
            <p:nvPr/>
          </p:nvSpPr>
          <p:spPr bwMode="auto">
            <a:xfrm>
              <a:off x="3687" y="7056"/>
              <a:ext cx="5145" cy="0"/>
            </a:xfrm>
            <a:prstGeom prst="line">
              <a:avLst/>
            </a:prstGeom>
            <a:noFill/>
            <a:ln w="9525">
              <a:solidFill>
                <a:schemeClr val="tx1"/>
              </a:solidFill>
              <a:round/>
              <a:headEnd/>
              <a:tailEnd type="triangle" w="med" len="med"/>
            </a:ln>
            <a:effectLst/>
          </p:spPr>
          <p:txBody>
            <a:bodyPr/>
            <a:lstStyle/>
            <a:p>
              <a:endParaRPr lang="zh-CN" altLang="en-US"/>
            </a:p>
          </p:txBody>
        </p:sp>
        <p:sp>
          <p:nvSpPr>
            <p:cNvPr id="99339" name="Line 11"/>
            <p:cNvSpPr>
              <a:spLocks noChangeShapeType="1"/>
            </p:cNvSpPr>
            <p:nvPr/>
          </p:nvSpPr>
          <p:spPr bwMode="auto">
            <a:xfrm flipV="1">
              <a:off x="3582" y="7071"/>
              <a:ext cx="0" cy="3900"/>
            </a:xfrm>
            <a:prstGeom prst="line">
              <a:avLst/>
            </a:prstGeom>
            <a:noFill/>
            <a:ln w="9525">
              <a:solidFill>
                <a:schemeClr val="tx1"/>
              </a:solidFill>
              <a:round/>
              <a:headEnd type="triangle" w="med" len="med"/>
              <a:tailEnd/>
            </a:ln>
            <a:effectLst/>
          </p:spPr>
          <p:txBody>
            <a:bodyPr/>
            <a:lstStyle/>
            <a:p>
              <a:endParaRPr lang="zh-CN" altLang="en-US"/>
            </a:p>
          </p:txBody>
        </p:sp>
        <p:sp>
          <p:nvSpPr>
            <p:cNvPr id="99340" name="Rectangle 12"/>
            <p:cNvSpPr>
              <a:spLocks noChangeArrowheads="1"/>
            </p:cNvSpPr>
            <p:nvPr/>
          </p:nvSpPr>
          <p:spPr bwMode="auto">
            <a:xfrm>
              <a:off x="2427" y="6321"/>
              <a:ext cx="1155" cy="780"/>
            </a:xfrm>
            <a:prstGeom prst="rect">
              <a:avLst/>
            </a:prstGeom>
            <a:solidFill>
              <a:schemeClr val="bg2"/>
            </a:solidFill>
            <a:ln w="9525">
              <a:solidFill>
                <a:schemeClr val="tx1"/>
              </a:solidFill>
              <a:miter lim="800000"/>
              <a:headEnd/>
              <a:tailEnd/>
            </a:ln>
            <a:effectLst/>
          </p:spPr>
          <p:txBody>
            <a:bodyPr/>
            <a:lstStyle/>
            <a:p>
              <a:pPr algn="ctr"/>
              <a:r>
                <a:rPr lang="zh-CN" altLang="en-US">
                  <a:solidFill>
                    <a:schemeClr val="tx1"/>
                  </a:solidFill>
                </a:rPr>
                <a:t>劳动</a:t>
              </a:r>
            </a:p>
            <a:p>
              <a:pPr algn="ctr"/>
              <a:r>
                <a:rPr lang="zh-CN" altLang="en-US">
                  <a:solidFill>
                    <a:schemeClr val="tx1"/>
                  </a:solidFill>
                </a:rPr>
                <a:t>密集程度</a:t>
              </a:r>
            </a:p>
          </p:txBody>
        </p:sp>
        <p:sp>
          <p:nvSpPr>
            <p:cNvPr id="99341" name="Rectangle 13"/>
            <p:cNvSpPr>
              <a:spLocks noChangeArrowheads="1"/>
            </p:cNvSpPr>
            <p:nvPr/>
          </p:nvSpPr>
          <p:spPr bwMode="auto">
            <a:xfrm>
              <a:off x="3792" y="6588"/>
              <a:ext cx="630" cy="468"/>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低</a:t>
              </a:r>
            </a:p>
          </p:txBody>
        </p:sp>
        <p:sp>
          <p:nvSpPr>
            <p:cNvPr id="99342" name="Rectangle 14"/>
            <p:cNvSpPr>
              <a:spLocks noChangeArrowheads="1"/>
            </p:cNvSpPr>
            <p:nvPr/>
          </p:nvSpPr>
          <p:spPr bwMode="auto">
            <a:xfrm>
              <a:off x="2742" y="7212"/>
              <a:ext cx="630" cy="468"/>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低</a:t>
              </a:r>
            </a:p>
          </p:txBody>
        </p:sp>
        <p:sp>
          <p:nvSpPr>
            <p:cNvPr id="99343" name="Rectangle 15"/>
            <p:cNvSpPr>
              <a:spLocks noChangeArrowheads="1"/>
            </p:cNvSpPr>
            <p:nvPr/>
          </p:nvSpPr>
          <p:spPr bwMode="auto">
            <a:xfrm>
              <a:off x="6732" y="6588"/>
              <a:ext cx="630" cy="468"/>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高</a:t>
              </a:r>
            </a:p>
          </p:txBody>
        </p:sp>
        <p:sp>
          <p:nvSpPr>
            <p:cNvPr id="99344" name="Rectangle 16"/>
            <p:cNvSpPr>
              <a:spLocks noChangeArrowheads="1"/>
            </p:cNvSpPr>
            <p:nvPr/>
          </p:nvSpPr>
          <p:spPr bwMode="auto">
            <a:xfrm>
              <a:off x="2742" y="9708"/>
              <a:ext cx="630" cy="468"/>
            </a:xfrm>
            <a:prstGeom prst="rect">
              <a:avLst/>
            </a:prstGeom>
            <a:solidFill>
              <a:schemeClr val="bg2"/>
            </a:solidFill>
            <a:ln w="9525">
              <a:solidFill>
                <a:schemeClr val="tx1"/>
              </a:solidFill>
              <a:miter lim="800000"/>
              <a:headEnd/>
              <a:tailEnd/>
            </a:ln>
            <a:effectLst/>
          </p:spPr>
          <p:txBody>
            <a:bodyPr/>
            <a:lstStyle/>
            <a:p>
              <a:r>
                <a:rPr lang="zh-CN" altLang="en-US">
                  <a:solidFill>
                    <a:schemeClr val="tx1"/>
                  </a:solidFill>
                </a:rPr>
                <a:t>高</a:t>
              </a:r>
            </a:p>
          </p:txBody>
        </p:sp>
        <p:sp>
          <p:nvSpPr>
            <p:cNvPr id="99345" name="Rectangle 17"/>
            <p:cNvSpPr>
              <a:spLocks noChangeArrowheads="1"/>
            </p:cNvSpPr>
            <p:nvPr/>
          </p:nvSpPr>
          <p:spPr bwMode="auto">
            <a:xfrm>
              <a:off x="5262" y="6120"/>
              <a:ext cx="1260" cy="780"/>
            </a:xfrm>
            <a:prstGeom prst="rect">
              <a:avLst/>
            </a:prstGeom>
            <a:solidFill>
              <a:schemeClr val="bg2"/>
            </a:solidFill>
            <a:ln w="9525">
              <a:solidFill>
                <a:schemeClr val="tx1"/>
              </a:solidFill>
              <a:miter lim="800000"/>
              <a:headEnd/>
              <a:tailEnd/>
            </a:ln>
            <a:effectLst/>
          </p:spPr>
          <p:txBody>
            <a:bodyPr/>
            <a:lstStyle/>
            <a:p>
              <a:pPr algn="ctr"/>
              <a:r>
                <a:rPr lang="zh-CN" altLang="en-US">
                  <a:solidFill>
                    <a:schemeClr val="tx1"/>
                  </a:solidFill>
                </a:rPr>
                <a:t>交互与定制程度</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zh-CN" altLang="en-US"/>
              <a:t>各阶段划分 </a:t>
            </a:r>
            <a:endParaRPr lang="en-US" altLang="zh-CN"/>
          </a:p>
        </p:txBody>
      </p:sp>
      <p:sp>
        <p:nvSpPr>
          <p:cNvPr id="95251" name="Text Box 19"/>
          <p:cNvSpPr txBox="1">
            <a:spLocks noChangeArrowheads="1"/>
          </p:cNvSpPr>
          <p:nvPr/>
        </p:nvSpPr>
        <p:spPr bwMode="auto">
          <a:xfrm>
            <a:off x="3471863" y="2641600"/>
            <a:ext cx="4195762" cy="366713"/>
          </a:xfrm>
          <a:prstGeom prst="rect">
            <a:avLst/>
          </a:prstGeom>
          <a:noFill/>
          <a:ln w="9525">
            <a:noFill/>
            <a:miter lim="800000"/>
            <a:headEnd/>
            <a:tailEnd/>
          </a:ln>
          <a:effectLst/>
        </p:spPr>
        <p:txBody>
          <a:bodyPr>
            <a:spAutoFit/>
          </a:bodyPr>
          <a:lstStyle/>
          <a:p>
            <a:endParaRPr lang="zh-CN" altLang="en-US"/>
          </a:p>
        </p:txBody>
      </p:sp>
      <p:sp>
        <p:nvSpPr>
          <p:cNvPr id="95252" name="Rectangle 20"/>
          <p:cNvSpPr>
            <a:spLocks noGrp="1" noChangeArrowheads="1"/>
          </p:cNvSpPr>
          <p:nvPr>
            <p:ph type="body" idx="1"/>
          </p:nvPr>
        </p:nvSpPr>
        <p:spPr>
          <a:noFill/>
          <a:ln/>
        </p:spPr>
        <p:txBody>
          <a:bodyPr/>
          <a:lstStyle/>
          <a:p>
            <a:r>
              <a:rPr lang="zh-CN" altLang="en-US"/>
              <a:t>计划阶段（</a:t>
            </a:r>
            <a:r>
              <a:rPr lang="en-US" altLang="zh-CN"/>
              <a:t>P</a:t>
            </a:r>
            <a:r>
              <a:rPr lang="zh-CN" altLang="en-US"/>
              <a:t>） </a:t>
            </a:r>
          </a:p>
          <a:p>
            <a:r>
              <a:rPr lang="zh-CN" altLang="en-US"/>
              <a:t>执行阶段（</a:t>
            </a:r>
            <a:r>
              <a:rPr lang="en-US" altLang="zh-CN"/>
              <a:t>D</a:t>
            </a:r>
            <a:r>
              <a:rPr lang="zh-CN" altLang="en-US"/>
              <a:t>） </a:t>
            </a:r>
          </a:p>
          <a:p>
            <a:r>
              <a:rPr lang="zh-CN" altLang="en-US"/>
              <a:t>检查阶段（</a:t>
            </a:r>
            <a:r>
              <a:rPr lang="en-US" altLang="zh-CN"/>
              <a:t>C</a:t>
            </a:r>
            <a:r>
              <a:rPr lang="zh-CN" altLang="en-US"/>
              <a:t>） </a:t>
            </a:r>
          </a:p>
          <a:p>
            <a:r>
              <a:rPr lang="zh-CN" altLang="en-US"/>
              <a:t>处理阶段（</a:t>
            </a:r>
            <a:r>
              <a:rPr lang="en-US" altLang="zh-CN"/>
              <a:t>A</a:t>
            </a:r>
            <a:r>
              <a:rPr lang="zh-CN" altLang="en-US"/>
              <a:t>） </a:t>
            </a:r>
          </a:p>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zh-CN" altLang="en-US">
                <a:latin typeface="Times New Roman" pitchFamily="18" charset="0"/>
              </a:rPr>
              <a:t>计划阶段</a:t>
            </a:r>
            <a:endParaRPr lang="zh-CN" altLang="en-US"/>
          </a:p>
        </p:txBody>
      </p:sp>
      <p:sp>
        <p:nvSpPr>
          <p:cNvPr id="102403" name="Rectangle 3"/>
          <p:cNvSpPr>
            <a:spLocks noGrp="1" noChangeArrowheads="1"/>
          </p:cNvSpPr>
          <p:nvPr>
            <p:ph type="body" idx="1"/>
          </p:nvPr>
        </p:nvSpPr>
        <p:spPr/>
        <p:txBody>
          <a:bodyPr/>
          <a:lstStyle/>
          <a:p>
            <a:pPr algn="just"/>
            <a:r>
              <a:rPr lang="zh-CN" altLang="en-US">
                <a:latin typeface="Times New Roman" pitchFamily="18" charset="0"/>
              </a:rPr>
              <a:t>差距分析 </a:t>
            </a:r>
          </a:p>
          <a:p>
            <a:pPr algn="just"/>
            <a:r>
              <a:rPr lang="zh-CN" altLang="en-US">
                <a:latin typeface="Times New Roman" pitchFamily="18" charset="0"/>
              </a:rPr>
              <a:t>技术经济分析 </a:t>
            </a:r>
          </a:p>
          <a:p>
            <a:pPr algn="just"/>
            <a:r>
              <a:rPr lang="zh-CN" altLang="en-US">
                <a:latin typeface="Times New Roman" pitchFamily="18" charset="0"/>
              </a:rPr>
              <a:t>风险分析</a:t>
            </a:r>
          </a:p>
          <a:p>
            <a:pPr algn="just"/>
            <a:r>
              <a:rPr lang="zh-CN" altLang="en-US">
                <a:latin typeface="Times New Roman" pitchFamily="18" charset="0"/>
              </a:rPr>
              <a:t>提出客户服务（改进）计划</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zh-CN" altLang="en-US">
                <a:latin typeface="Times New Roman" pitchFamily="18" charset="0"/>
              </a:rPr>
              <a:t>执行阶段</a:t>
            </a:r>
            <a:r>
              <a:rPr lang="zh-CN" altLang="en-US"/>
              <a:t> </a:t>
            </a:r>
          </a:p>
        </p:txBody>
      </p:sp>
      <p:sp>
        <p:nvSpPr>
          <p:cNvPr id="103427" name="Rectangle 3"/>
          <p:cNvSpPr>
            <a:spLocks noGrp="1" noChangeArrowheads="1"/>
          </p:cNvSpPr>
          <p:nvPr>
            <p:ph type="body" idx="1"/>
          </p:nvPr>
        </p:nvSpPr>
        <p:spPr/>
        <p:txBody>
          <a:bodyPr/>
          <a:lstStyle/>
          <a:p>
            <a:r>
              <a:rPr lang="zh-CN" altLang="en-US">
                <a:latin typeface="Times New Roman" pitchFamily="18" charset="0"/>
              </a:rPr>
              <a:t>按照既定的</a:t>
            </a:r>
            <a:r>
              <a:rPr lang="en-US" altLang="zh-CN">
                <a:latin typeface="Times New Roman" pitchFamily="18" charset="0"/>
              </a:rPr>
              <a:t>IT</a:t>
            </a:r>
            <a:r>
              <a:rPr lang="zh-CN" altLang="en-US">
                <a:latin typeface="Times New Roman" pitchFamily="18" charset="0"/>
              </a:rPr>
              <a:t>服务计划，</a:t>
            </a:r>
            <a:r>
              <a:rPr lang="en-US" altLang="zh-CN">
                <a:latin typeface="Times New Roman" pitchFamily="18" charset="0"/>
              </a:rPr>
              <a:t>IT</a:t>
            </a:r>
            <a:r>
              <a:rPr lang="zh-CN" altLang="en-US">
                <a:latin typeface="Times New Roman" pitchFamily="18" charset="0"/>
              </a:rPr>
              <a:t>服务提供商与客户根据服务复杂性的不同，确定</a:t>
            </a:r>
            <a:r>
              <a:rPr lang="en-US" altLang="zh-CN">
                <a:latin typeface="Times New Roman" pitchFamily="18" charset="0"/>
              </a:rPr>
              <a:t>IT</a:t>
            </a:r>
            <a:r>
              <a:rPr lang="zh-CN" altLang="en-US">
                <a:latin typeface="Times New Roman" pitchFamily="18" charset="0"/>
              </a:rPr>
              <a:t>服务水平协议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zh-CN" altLang="en-US">
                <a:latin typeface="Times New Roman" pitchFamily="18" charset="0"/>
              </a:rPr>
              <a:t>检查阶段</a:t>
            </a:r>
            <a:r>
              <a:rPr lang="zh-CN" altLang="en-US"/>
              <a:t> </a:t>
            </a:r>
          </a:p>
        </p:txBody>
      </p:sp>
      <p:sp>
        <p:nvSpPr>
          <p:cNvPr id="104451" name="Rectangle 3"/>
          <p:cNvSpPr>
            <a:spLocks noGrp="1" noChangeArrowheads="1"/>
          </p:cNvSpPr>
          <p:nvPr>
            <p:ph type="body" idx="1"/>
          </p:nvPr>
        </p:nvSpPr>
        <p:spPr/>
        <p:txBody>
          <a:bodyPr/>
          <a:lstStyle/>
          <a:p>
            <a:r>
              <a:rPr lang="zh-CN" altLang="en-US">
                <a:latin typeface="Times New Roman" pitchFamily="18" charset="0"/>
              </a:rPr>
              <a:t>实质上是一个控制、监督、测量和改进的不断循环的过程。不仅要对服务质量进行监督和测量，确保服务符合质量要求；还要定期或不定期调查客户的满意度，调整服务过程，提高服务质量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zh-CN" altLang="en-US">
                <a:latin typeface="Times New Roman" pitchFamily="18" charset="0"/>
              </a:rPr>
              <a:t>处理阶段</a:t>
            </a:r>
            <a:r>
              <a:rPr lang="zh-CN" altLang="en-US"/>
              <a:t> </a:t>
            </a:r>
          </a:p>
        </p:txBody>
      </p:sp>
      <p:sp>
        <p:nvSpPr>
          <p:cNvPr id="105475" name="Rectangle 3"/>
          <p:cNvSpPr>
            <a:spLocks noGrp="1" noChangeArrowheads="1"/>
          </p:cNvSpPr>
          <p:nvPr>
            <p:ph type="body" idx="1"/>
          </p:nvPr>
        </p:nvSpPr>
        <p:spPr/>
        <p:txBody>
          <a:bodyPr/>
          <a:lstStyle/>
          <a:p>
            <a:r>
              <a:rPr lang="zh-CN" altLang="en-US">
                <a:latin typeface="Times New Roman" pitchFamily="18" charset="0"/>
              </a:rPr>
              <a:t>处理阶段是对前面三个阶段作综合分析和评价，一方面是总结经验教训，巩固取得的成绩；另外一方面是明确尚未解决或者新发现的问题，反馈给相关部门和人员，并转入下一个</a:t>
            </a:r>
            <a:r>
              <a:rPr lang="en-US" altLang="zh-CN">
                <a:latin typeface="Times New Roman" pitchFamily="18" charset="0"/>
                <a:cs typeface="Times New Roman" pitchFamily="18" charset="0"/>
              </a:rPr>
              <a:t>PDCA</a:t>
            </a:r>
            <a:r>
              <a:rPr lang="zh-CN" altLang="en-US">
                <a:latin typeface="Times New Roman" pitchFamily="18" charset="0"/>
              </a:rPr>
              <a:t>循环</a:t>
            </a:r>
            <a:r>
              <a:rPr lang="zh-CN" altLang="en-US"/>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r>
              <a:rPr lang="zh-CN" altLang="en-US" dirty="0" smtClean="0"/>
              <a:t>第五章 </a:t>
            </a:r>
            <a:r>
              <a:rPr lang="en-US" altLang="zh-CN" dirty="0" smtClean="0"/>
              <a:t>IT</a:t>
            </a:r>
            <a:r>
              <a:rPr lang="zh-CN" altLang="en-US" dirty="0"/>
              <a:t>服务组织架构及人员管理</a:t>
            </a:r>
          </a:p>
        </p:txBody>
      </p:sp>
      <p:sp>
        <p:nvSpPr>
          <p:cNvPr id="93189" name="Rectangle 5"/>
          <p:cNvSpPr>
            <a:spLocks noGrp="1" noChangeArrowheads="1"/>
          </p:cNvSpPr>
          <p:nvPr>
            <p:ph type="body" idx="1"/>
          </p:nvPr>
        </p:nvSpPr>
        <p:spPr/>
        <p:txBody>
          <a:bodyPr/>
          <a:lstStyle/>
          <a:p>
            <a:pPr>
              <a:lnSpc>
                <a:spcPct val="90000"/>
              </a:lnSpc>
            </a:pPr>
            <a:r>
              <a:rPr lang="zh-CN" altLang="en-US" dirty="0"/>
              <a:t>组织架构的定义及类型 </a:t>
            </a:r>
          </a:p>
          <a:p>
            <a:pPr>
              <a:lnSpc>
                <a:spcPct val="90000"/>
              </a:lnSpc>
            </a:pPr>
            <a:r>
              <a:rPr lang="en-US" altLang="zh-CN" dirty="0"/>
              <a:t>IT</a:t>
            </a:r>
            <a:r>
              <a:rPr lang="zh-CN" altLang="en-US" dirty="0"/>
              <a:t>服务管理的组织架构及人员构成 </a:t>
            </a:r>
          </a:p>
          <a:p>
            <a:pPr>
              <a:lnSpc>
                <a:spcPct val="90000"/>
              </a:lnSpc>
            </a:pPr>
            <a:r>
              <a:rPr lang="en-US" altLang="zh-CN" dirty="0"/>
              <a:t>IT</a:t>
            </a:r>
            <a:r>
              <a:rPr lang="zh-CN" altLang="en-US" dirty="0"/>
              <a:t>服务经理面临的挑战 </a:t>
            </a:r>
          </a:p>
          <a:p>
            <a:pPr>
              <a:lnSpc>
                <a:spcPct val="90000"/>
              </a:lnSpc>
            </a:pPr>
            <a:r>
              <a:rPr lang="en-US" altLang="zh-CN" dirty="0"/>
              <a:t>IT</a:t>
            </a:r>
            <a:r>
              <a:rPr lang="zh-CN" altLang="en-US" dirty="0"/>
              <a:t>服务经理的主要职责 </a:t>
            </a:r>
          </a:p>
          <a:p>
            <a:pPr>
              <a:lnSpc>
                <a:spcPct val="90000"/>
              </a:lnSpc>
            </a:pPr>
            <a:r>
              <a:rPr lang="en-US" altLang="zh-CN" dirty="0"/>
              <a:t>IT</a:t>
            </a:r>
            <a:r>
              <a:rPr lang="zh-CN" altLang="en-US" dirty="0"/>
              <a:t>服务经理的基本技能 </a:t>
            </a:r>
          </a:p>
          <a:p>
            <a:pPr>
              <a:lnSpc>
                <a:spcPct val="90000"/>
              </a:lnSpc>
            </a:pPr>
            <a:r>
              <a:rPr lang="en-US" altLang="zh-CN" dirty="0"/>
              <a:t>IT</a:t>
            </a:r>
            <a:r>
              <a:rPr lang="zh-CN" altLang="en-US" dirty="0"/>
              <a:t>服务团队建设 </a:t>
            </a:r>
          </a:p>
          <a:p>
            <a:pPr>
              <a:lnSpc>
                <a:spcPct val="90000"/>
              </a:lnSpc>
            </a:pPr>
            <a:r>
              <a:rPr lang="en-US" altLang="zh-CN" dirty="0"/>
              <a:t>IT</a:t>
            </a:r>
            <a:r>
              <a:rPr lang="zh-CN" altLang="en-US" dirty="0"/>
              <a:t>服务工作的冲突管理 </a:t>
            </a:r>
          </a:p>
          <a:p>
            <a:pPr>
              <a:lnSpc>
                <a:spcPct val="90000"/>
              </a:lnSpc>
            </a:pPr>
            <a:r>
              <a:rPr lang="en-US" altLang="zh-CN" dirty="0"/>
              <a:t>IT</a:t>
            </a:r>
            <a:r>
              <a:rPr lang="zh-CN" altLang="en-US" dirty="0"/>
              <a:t>服务工作的沟通管理 </a:t>
            </a:r>
          </a:p>
          <a:p>
            <a:pPr>
              <a:lnSpc>
                <a:spcPct val="90000"/>
              </a:lnSpc>
            </a:pP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zh-CN" altLang="en-US"/>
              <a:t>组织架构的定义及类型</a:t>
            </a:r>
          </a:p>
        </p:txBody>
      </p:sp>
      <p:graphicFrame>
        <p:nvGraphicFramePr>
          <p:cNvPr id="95335" name="Group 103"/>
          <p:cNvGraphicFramePr>
            <a:graphicFrameLocks noGrp="1"/>
          </p:cNvGraphicFramePr>
          <p:nvPr>
            <p:ph idx="1"/>
          </p:nvPr>
        </p:nvGraphicFramePr>
        <p:xfrm>
          <a:off x="455613" y="1598613"/>
          <a:ext cx="8226425" cy="4627563"/>
        </p:xfrm>
        <a:graphic>
          <a:graphicData uri="http://schemas.openxmlformats.org/drawingml/2006/table">
            <a:tbl>
              <a:tblPr/>
              <a:tblGrid>
                <a:gridCol w="2141537"/>
                <a:gridCol w="3041650"/>
                <a:gridCol w="3043238"/>
              </a:tblGrid>
              <a:tr h="360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组织类型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优点</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缺点</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080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指挥部型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对项目实施过程中所出现的相互间协作配合问题的解决具有决策快、效率高</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行政管理的方式，许多方面不能符合市场经济的规律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588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职能型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没有重复活动，促进职能部门内部的规模经济</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职能优异</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高度专业化，轻度分权管理</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对组织目标认识不清</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部门内部缺乏横向联系</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对外界环境变化反应缓慢</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不注重客户</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缺乏创新动力</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12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项目型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能控制资源</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向客户负责</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分权决策</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成本低效，资源利用率低</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项目之间缺乏信息交流与沟通</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588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矩阵型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有效利用资源</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职能专业知识可共享</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促进学习、交流</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沟通良好</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注重客户</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双层汇报</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员工需要良好的人际关系技能</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组织不稳定，需要平衡权力（往往建立很多委员会）</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sz="4000"/>
              <a:t>IT</a:t>
            </a:r>
            <a:r>
              <a:rPr lang="zh-CN" altLang="en-US" sz="4000"/>
              <a:t>服务管理的组织架构及人员构成</a:t>
            </a:r>
          </a:p>
        </p:txBody>
      </p:sp>
      <p:grpSp>
        <p:nvGrpSpPr>
          <p:cNvPr id="2" name="Group 5"/>
          <p:cNvGrpSpPr>
            <a:grpSpLocks/>
          </p:cNvGrpSpPr>
          <p:nvPr/>
        </p:nvGrpSpPr>
        <p:grpSpPr bwMode="auto">
          <a:xfrm>
            <a:off x="611188" y="1484313"/>
            <a:ext cx="8075612" cy="4535487"/>
            <a:chOff x="1272" y="7992"/>
            <a:chExt cx="9030" cy="5928"/>
          </a:xfrm>
        </p:grpSpPr>
        <p:sp>
          <p:nvSpPr>
            <p:cNvPr id="96262" name="Rectangle 6"/>
            <p:cNvSpPr>
              <a:spLocks noChangeArrowheads="1"/>
            </p:cNvSpPr>
            <p:nvPr/>
          </p:nvSpPr>
          <p:spPr bwMode="auto">
            <a:xfrm>
              <a:off x="4527" y="7992"/>
              <a:ext cx="2205" cy="468"/>
            </a:xfrm>
            <a:prstGeom prst="rect">
              <a:avLst/>
            </a:prstGeom>
            <a:solidFill>
              <a:srgbClr val="FFFFFF"/>
            </a:solidFill>
            <a:ln w="12700">
              <a:solidFill>
                <a:srgbClr val="FFFF99"/>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部门高层管理者</a:t>
              </a:r>
              <a:endParaRPr lang="zh-CN" altLang="en-US" sz="1600">
                <a:solidFill>
                  <a:schemeClr val="accent1"/>
                </a:solidFill>
              </a:endParaRPr>
            </a:p>
          </p:txBody>
        </p:sp>
        <p:sp>
          <p:nvSpPr>
            <p:cNvPr id="96263" name="Rectangle 7"/>
            <p:cNvSpPr>
              <a:spLocks noChangeArrowheads="1"/>
            </p:cNvSpPr>
            <p:nvPr/>
          </p:nvSpPr>
          <p:spPr bwMode="auto">
            <a:xfrm>
              <a:off x="6327" y="8772"/>
              <a:ext cx="2205" cy="468"/>
            </a:xfrm>
            <a:prstGeom prst="rect">
              <a:avLst/>
            </a:prstGeom>
            <a:solidFill>
              <a:srgbClr val="FFFFFF"/>
            </a:solidFill>
            <a:ln w="12700">
              <a:solidFill>
                <a:srgbClr val="FFFF99"/>
              </a:solidFill>
              <a:prstDash val="dash"/>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架构师</a:t>
              </a:r>
              <a:endParaRPr lang="zh-CN" altLang="en-US" sz="1600">
                <a:solidFill>
                  <a:schemeClr val="accent1"/>
                </a:solidFill>
              </a:endParaRPr>
            </a:p>
          </p:txBody>
        </p:sp>
        <p:sp>
          <p:nvSpPr>
            <p:cNvPr id="96264" name="Rectangle 8"/>
            <p:cNvSpPr>
              <a:spLocks noChangeArrowheads="1"/>
            </p:cNvSpPr>
            <p:nvPr/>
          </p:nvSpPr>
          <p:spPr bwMode="auto">
            <a:xfrm>
              <a:off x="4212" y="10020"/>
              <a:ext cx="1470" cy="780"/>
            </a:xfrm>
            <a:prstGeom prst="rect">
              <a:avLst/>
            </a:prstGeom>
            <a:solidFill>
              <a:srgbClr val="FFFFFF"/>
            </a:solidFill>
            <a:ln w="12700">
              <a:solidFill>
                <a:srgbClr val="FFFF99"/>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服务交付经理</a:t>
              </a:r>
              <a:endParaRPr lang="zh-CN" altLang="en-US" sz="1600">
                <a:solidFill>
                  <a:schemeClr val="accent1"/>
                </a:solidFill>
              </a:endParaRPr>
            </a:p>
          </p:txBody>
        </p:sp>
        <p:sp>
          <p:nvSpPr>
            <p:cNvPr id="96265" name="Rectangle 9"/>
            <p:cNvSpPr>
              <a:spLocks noChangeArrowheads="1"/>
            </p:cNvSpPr>
            <p:nvPr/>
          </p:nvSpPr>
          <p:spPr bwMode="auto">
            <a:xfrm>
              <a:off x="2532" y="10020"/>
              <a:ext cx="1470" cy="780"/>
            </a:xfrm>
            <a:prstGeom prst="rect">
              <a:avLst/>
            </a:prstGeom>
            <a:solidFill>
              <a:srgbClr val="FFFFFF"/>
            </a:solidFill>
            <a:ln w="12700">
              <a:solidFill>
                <a:srgbClr val="FFFF99"/>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服务支持经理</a:t>
              </a:r>
              <a:endParaRPr lang="zh-CN" altLang="en-US" sz="1600">
                <a:solidFill>
                  <a:schemeClr val="accent1"/>
                </a:solidFill>
              </a:endParaRPr>
            </a:p>
          </p:txBody>
        </p:sp>
        <p:sp>
          <p:nvSpPr>
            <p:cNvPr id="96266" name="Rectangle 10"/>
            <p:cNvSpPr>
              <a:spLocks noChangeArrowheads="1"/>
            </p:cNvSpPr>
            <p:nvPr/>
          </p:nvSpPr>
          <p:spPr bwMode="auto">
            <a:xfrm>
              <a:off x="5892" y="10020"/>
              <a:ext cx="1260" cy="780"/>
            </a:xfrm>
            <a:prstGeom prst="rect">
              <a:avLst/>
            </a:prstGeom>
            <a:solidFill>
              <a:srgbClr val="FFFFFF"/>
            </a:solidFill>
            <a:ln w="12700">
              <a:solidFill>
                <a:srgbClr val="FFFF99"/>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服务关系经理</a:t>
              </a:r>
            </a:p>
            <a:p>
              <a:endParaRPr lang="zh-CN" altLang="en-US" sz="1600">
                <a:solidFill>
                  <a:schemeClr val="accent1"/>
                </a:solidFill>
              </a:endParaRPr>
            </a:p>
          </p:txBody>
        </p:sp>
        <p:sp>
          <p:nvSpPr>
            <p:cNvPr id="96267" name="Rectangle 11"/>
            <p:cNvSpPr>
              <a:spLocks noChangeArrowheads="1"/>
            </p:cNvSpPr>
            <p:nvPr/>
          </p:nvSpPr>
          <p:spPr bwMode="auto">
            <a:xfrm>
              <a:off x="7542" y="10020"/>
              <a:ext cx="1470" cy="780"/>
            </a:xfrm>
            <a:prstGeom prst="rect">
              <a:avLst/>
            </a:prstGeom>
            <a:solidFill>
              <a:srgbClr val="FFFFFF"/>
            </a:solidFill>
            <a:ln w="12700">
              <a:solidFill>
                <a:srgbClr val="FFFF99"/>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项目管理经理</a:t>
              </a:r>
              <a:endParaRPr lang="zh-CN" altLang="en-US" sz="1600">
                <a:solidFill>
                  <a:schemeClr val="accent1"/>
                </a:solidFill>
              </a:endParaRPr>
            </a:p>
          </p:txBody>
        </p:sp>
        <p:sp>
          <p:nvSpPr>
            <p:cNvPr id="96268" name="Rectangle 12"/>
            <p:cNvSpPr>
              <a:spLocks noChangeArrowheads="1"/>
            </p:cNvSpPr>
            <p:nvPr/>
          </p:nvSpPr>
          <p:spPr bwMode="auto">
            <a:xfrm>
              <a:off x="1272"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服务台经理</a:t>
              </a:r>
              <a:endParaRPr lang="zh-CN" altLang="en-US" sz="1600">
                <a:solidFill>
                  <a:schemeClr val="accent1"/>
                </a:solidFill>
              </a:endParaRPr>
            </a:p>
          </p:txBody>
        </p:sp>
        <p:sp>
          <p:nvSpPr>
            <p:cNvPr id="96269" name="Rectangle 13"/>
            <p:cNvSpPr>
              <a:spLocks noChangeArrowheads="1"/>
            </p:cNvSpPr>
            <p:nvPr/>
          </p:nvSpPr>
          <p:spPr bwMode="auto">
            <a:xfrm>
              <a:off x="1902"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事件管理经理</a:t>
              </a:r>
              <a:endParaRPr lang="zh-CN" altLang="en-US" sz="1600">
                <a:solidFill>
                  <a:schemeClr val="accent1"/>
                </a:solidFill>
              </a:endParaRPr>
            </a:p>
          </p:txBody>
        </p:sp>
        <p:sp>
          <p:nvSpPr>
            <p:cNvPr id="96270" name="Rectangle 14"/>
            <p:cNvSpPr>
              <a:spLocks noChangeArrowheads="1"/>
            </p:cNvSpPr>
            <p:nvPr/>
          </p:nvSpPr>
          <p:spPr bwMode="auto">
            <a:xfrm>
              <a:off x="2532"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问题管理经理</a:t>
              </a:r>
              <a:endParaRPr lang="zh-CN" altLang="en-US" sz="1600">
                <a:solidFill>
                  <a:schemeClr val="accent1"/>
                </a:solidFill>
              </a:endParaRPr>
            </a:p>
          </p:txBody>
        </p:sp>
        <p:sp>
          <p:nvSpPr>
            <p:cNvPr id="96271" name="Rectangle 15"/>
            <p:cNvSpPr>
              <a:spLocks noChangeArrowheads="1"/>
            </p:cNvSpPr>
            <p:nvPr/>
          </p:nvSpPr>
          <p:spPr bwMode="auto">
            <a:xfrm>
              <a:off x="3162" y="11424"/>
              <a:ext cx="525"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zh-CN" altLang="en-US" sz="1600">
                  <a:solidFill>
                    <a:schemeClr val="accent1"/>
                  </a:solidFill>
                  <a:latin typeface="Times New Roman" pitchFamily="18" charset="0"/>
                </a:rPr>
                <a:t>变更管理经理</a:t>
              </a:r>
              <a:endParaRPr lang="zh-CN" altLang="en-US" sz="1600">
                <a:solidFill>
                  <a:schemeClr val="accent1"/>
                </a:solidFill>
              </a:endParaRPr>
            </a:p>
          </p:txBody>
        </p:sp>
        <p:sp>
          <p:nvSpPr>
            <p:cNvPr id="96272" name="Rectangle 16"/>
            <p:cNvSpPr>
              <a:spLocks noChangeArrowheads="1"/>
            </p:cNvSpPr>
            <p:nvPr/>
          </p:nvSpPr>
          <p:spPr bwMode="auto">
            <a:xfrm>
              <a:off x="4317"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发布管理经理</a:t>
              </a:r>
              <a:endParaRPr lang="zh-CN" altLang="en-US" sz="1600">
                <a:solidFill>
                  <a:schemeClr val="accent1"/>
                </a:solidFill>
              </a:endParaRPr>
            </a:p>
          </p:txBody>
        </p:sp>
        <p:sp>
          <p:nvSpPr>
            <p:cNvPr id="96273" name="Rectangle 17"/>
            <p:cNvSpPr>
              <a:spLocks noChangeArrowheads="1"/>
            </p:cNvSpPr>
            <p:nvPr/>
          </p:nvSpPr>
          <p:spPr bwMode="auto">
            <a:xfrm>
              <a:off x="5442" y="11424"/>
              <a:ext cx="525"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zh-CN" altLang="en-US" sz="1600">
                  <a:solidFill>
                    <a:schemeClr val="accent1"/>
                  </a:solidFill>
                  <a:latin typeface="Arial Unicode MS" pitchFamily="34" charset="-122"/>
                </a:rPr>
                <a:t>测试管理经理</a:t>
              </a:r>
              <a:endParaRPr lang="zh-CN" altLang="en-US" sz="1600">
                <a:solidFill>
                  <a:schemeClr val="accent1"/>
                </a:solidFill>
              </a:endParaRPr>
            </a:p>
          </p:txBody>
        </p:sp>
        <p:sp>
          <p:nvSpPr>
            <p:cNvPr id="96274" name="Rectangle 18"/>
            <p:cNvSpPr>
              <a:spLocks noChangeArrowheads="1"/>
            </p:cNvSpPr>
            <p:nvPr/>
          </p:nvSpPr>
          <p:spPr bwMode="auto">
            <a:xfrm>
              <a:off x="6042" y="11424"/>
              <a:ext cx="525"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zh-CN" altLang="en-US" sz="1600">
                  <a:solidFill>
                    <a:schemeClr val="accent1"/>
                  </a:solidFill>
                  <a:latin typeface="Arial Unicode MS" pitchFamily="34" charset="-122"/>
                </a:rPr>
                <a:t>服务水平经理</a:t>
              </a:r>
            </a:p>
            <a:p>
              <a:endParaRPr lang="zh-CN" altLang="en-US" sz="1600">
                <a:solidFill>
                  <a:schemeClr val="accent1"/>
                </a:solidFill>
              </a:endParaRPr>
            </a:p>
          </p:txBody>
        </p:sp>
        <p:sp>
          <p:nvSpPr>
            <p:cNvPr id="96275" name="Rectangle 19"/>
            <p:cNvSpPr>
              <a:spLocks noChangeArrowheads="1"/>
            </p:cNvSpPr>
            <p:nvPr/>
          </p:nvSpPr>
          <p:spPr bwMode="auto">
            <a:xfrm>
              <a:off x="6672" y="11424"/>
              <a:ext cx="840"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zh-CN" altLang="en-US" sz="1600">
                  <a:solidFill>
                    <a:schemeClr val="accent1"/>
                  </a:solidFill>
                  <a:latin typeface="Arial Unicode MS" pitchFamily="34" charset="-122"/>
                </a:rPr>
                <a:t>可用性和能力管理经理</a:t>
              </a:r>
            </a:p>
            <a:p>
              <a:endParaRPr lang="zh-CN" altLang="en-US" sz="1600">
                <a:solidFill>
                  <a:schemeClr val="accent1"/>
                </a:solidFill>
              </a:endParaRPr>
            </a:p>
          </p:txBody>
        </p:sp>
        <p:sp>
          <p:nvSpPr>
            <p:cNvPr id="96276" name="Rectangle 20"/>
            <p:cNvSpPr>
              <a:spLocks noChangeArrowheads="1"/>
            </p:cNvSpPr>
            <p:nvPr/>
          </p:nvSpPr>
          <p:spPr bwMode="auto">
            <a:xfrm>
              <a:off x="7617" y="11424"/>
              <a:ext cx="840" cy="2496"/>
            </a:xfrm>
            <a:prstGeom prst="rect">
              <a:avLst/>
            </a:prstGeom>
            <a:solidFill>
              <a:srgbClr val="FFFFFF"/>
            </a:solidFill>
            <a:ln w="12700">
              <a:solidFill>
                <a:srgbClr val="FFFF99"/>
              </a:solidFill>
              <a:miter lim="800000"/>
              <a:headEnd/>
              <a:tailEnd/>
            </a:ln>
            <a:effectLst/>
          </p:spPr>
          <p:txBody>
            <a:bodyPr/>
            <a:lstStyle/>
            <a:p>
              <a:pPr algn="ctr">
                <a:spcBef>
                  <a:spcPts val="500"/>
                </a:spcBef>
                <a:spcAft>
                  <a:spcPts val="500"/>
                </a:spcAft>
              </a:pPr>
              <a:r>
                <a:rPr lang="en-US" altLang="zh-CN" sz="1600">
                  <a:solidFill>
                    <a:schemeClr val="accent1"/>
                  </a:solidFill>
                  <a:latin typeface="Arial Unicode MS" pitchFamily="34" charset="-122"/>
                </a:rPr>
                <a:t>IT</a:t>
              </a:r>
              <a:r>
                <a:rPr lang="zh-CN" altLang="en-US" sz="1600">
                  <a:solidFill>
                    <a:schemeClr val="accent1"/>
                  </a:solidFill>
                  <a:latin typeface="Arial Unicode MS" pitchFamily="34" charset="-122"/>
                </a:rPr>
                <a:t>服务持续管理经理</a:t>
              </a:r>
            </a:p>
            <a:p>
              <a:endParaRPr lang="zh-CN" altLang="en-US" sz="1600">
                <a:solidFill>
                  <a:schemeClr val="accent1"/>
                </a:solidFill>
              </a:endParaRPr>
            </a:p>
          </p:txBody>
        </p:sp>
        <p:sp>
          <p:nvSpPr>
            <p:cNvPr id="96277" name="Rectangle 21"/>
            <p:cNvSpPr>
              <a:spLocks noChangeArrowheads="1"/>
            </p:cNvSpPr>
            <p:nvPr/>
          </p:nvSpPr>
          <p:spPr bwMode="auto">
            <a:xfrm>
              <a:off x="8547" y="11424"/>
              <a:ext cx="525"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en-US" altLang="zh-CN" sz="1600">
                  <a:solidFill>
                    <a:schemeClr val="accent1"/>
                  </a:solidFill>
                  <a:latin typeface="Arial Unicode MS" pitchFamily="34" charset="-122"/>
                </a:rPr>
                <a:t>IT</a:t>
              </a:r>
              <a:r>
                <a:rPr lang="zh-CN" altLang="en-US" sz="1600">
                  <a:solidFill>
                    <a:schemeClr val="accent1"/>
                  </a:solidFill>
                  <a:latin typeface="Arial Unicode MS" pitchFamily="34" charset="-122"/>
                </a:rPr>
                <a:t>财务经理</a:t>
              </a:r>
            </a:p>
            <a:p>
              <a:endParaRPr lang="zh-CN" altLang="en-US" sz="1600">
                <a:solidFill>
                  <a:schemeClr val="accent1"/>
                </a:solidFill>
              </a:endParaRPr>
            </a:p>
          </p:txBody>
        </p:sp>
        <p:sp>
          <p:nvSpPr>
            <p:cNvPr id="96278" name="Rectangle 22"/>
            <p:cNvSpPr>
              <a:spLocks noChangeArrowheads="1"/>
            </p:cNvSpPr>
            <p:nvPr/>
          </p:nvSpPr>
          <p:spPr bwMode="auto">
            <a:xfrm>
              <a:off x="9177"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项目开发经理</a:t>
              </a:r>
              <a:endParaRPr lang="zh-CN" altLang="en-US" sz="1600">
                <a:solidFill>
                  <a:schemeClr val="accent1"/>
                </a:solidFill>
              </a:endParaRPr>
            </a:p>
          </p:txBody>
        </p:sp>
        <p:sp>
          <p:nvSpPr>
            <p:cNvPr id="96279" name="Rectangle 23"/>
            <p:cNvSpPr>
              <a:spLocks noChangeArrowheads="1"/>
            </p:cNvSpPr>
            <p:nvPr/>
          </p:nvSpPr>
          <p:spPr bwMode="auto">
            <a:xfrm>
              <a:off x="9777" y="11424"/>
              <a:ext cx="525" cy="2496"/>
            </a:xfrm>
            <a:prstGeom prst="rect">
              <a:avLst/>
            </a:prstGeom>
            <a:solidFill>
              <a:srgbClr val="FFFFFF"/>
            </a:solidFill>
            <a:ln w="12700">
              <a:solidFill>
                <a:srgbClr val="FFFF99"/>
              </a:solidFill>
              <a:miter lim="800000"/>
              <a:headEnd/>
              <a:tailEnd/>
            </a:ln>
            <a:effectLst/>
          </p:spPr>
          <p:txBody>
            <a:bodyPr/>
            <a:lstStyle/>
            <a:p>
              <a:pPr algn="just"/>
              <a:r>
                <a:rPr lang="zh-CN" altLang="en-US" sz="1600">
                  <a:solidFill>
                    <a:schemeClr val="accent1"/>
                  </a:solidFill>
                  <a:latin typeface="Times New Roman" pitchFamily="18" charset="0"/>
                </a:rPr>
                <a:t>项目质量经理</a:t>
              </a:r>
              <a:endParaRPr lang="zh-CN" altLang="en-US" sz="1600">
                <a:solidFill>
                  <a:schemeClr val="accent1"/>
                </a:solidFill>
              </a:endParaRPr>
            </a:p>
          </p:txBody>
        </p:sp>
        <p:sp>
          <p:nvSpPr>
            <p:cNvPr id="96280" name="Line 24"/>
            <p:cNvSpPr>
              <a:spLocks noChangeShapeType="1"/>
            </p:cNvSpPr>
            <p:nvPr/>
          </p:nvSpPr>
          <p:spPr bwMode="auto">
            <a:xfrm>
              <a:off x="3162" y="9552"/>
              <a:ext cx="4830" cy="0"/>
            </a:xfrm>
            <a:prstGeom prst="line">
              <a:avLst/>
            </a:prstGeom>
            <a:noFill/>
            <a:ln w="12700">
              <a:solidFill>
                <a:srgbClr val="FFFF99"/>
              </a:solidFill>
              <a:round/>
              <a:headEnd/>
              <a:tailEnd/>
            </a:ln>
            <a:effectLst/>
          </p:spPr>
          <p:txBody>
            <a:bodyPr/>
            <a:lstStyle/>
            <a:p>
              <a:endParaRPr lang="zh-CN" altLang="en-US"/>
            </a:p>
          </p:txBody>
        </p:sp>
        <p:sp>
          <p:nvSpPr>
            <p:cNvPr id="96281" name="Line 25"/>
            <p:cNvSpPr>
              <a:spLocks noChangeShapeType="1"/>
            </p:cNvSpPr>
            <p:nvPr/>
          </p:nvSpPr>
          <p:spPr bwMode="auto">
            <a:xfrm>
              <a:off x="5577" y="8460"/>
              <a:ext cx="0" cy="1092"/>
            </a:xfrm>
            <a:prstGeom prst="line">
              <a:avLst/>
            </a:prstGeom>
            <a:noFill/>
            <a:ln w="12700">
              <a:solidFill>
                <a:srgbClr val="FFFF99"/>
              </a:solidFill>
              <a:round/>
              <a:headEnd/>
              <a:tailEnd/>
            </a:ln>
            <a:effectLst/>
          </p:spPr>
          <p:txBody>
            <a:bodyPr/>
            <a:lstStyle/>
            <a:p>
              <a:endParaRPr lang="zh-CN" altLang="en-US"/>
            </a:p>
          </p:txBody>
        </p:sp>
        <p:sp>
          <p:nvSpPr>
            <p:cNvPr id="96282" name="Line 26"/>
            <p:cNvSpPr>
              <a:spLocks noChangeShapeType="1"/>
            </p:cNvSpPr>
            <p:nvPr/>
          </p:nvSpPr>
          <p:spPr bwMode="auto">
            <a:xfrm>
              <a:off x="5577" y="9009"/>
              <a:ext cx="735" cy="0"/>
            </a:xfrm>
            <a:prstGeom prst="line">
              <a:avLst/>
            </a:prstGeom>
            <a:noFill/>
            <a:ln w="12700">
              <a:solidFill>
                <a:srgbClr val="FFFF99"/>
              </a:solidFill>
              <a:prstDash val="dash"/>
              <a:round/>
              <a:headEnd/>
              <a:tailEnd/>
            </a:ln>
            <a:effectLst/>
          </p:spPr>
          <p:txBody>
            <a:bodyPr/>
            <a:lstStyle/>
            <a:p>
              <a:endParaRPr lang="zh-CN" altLang="en-US"/>
            </a:p>
          </p:txBody>
        </p:sp>
        <p:sp>
          <p:nvSpPr>
            <p:cNvPr id="96283" name="Line 27"/>
            <p:cNvSpPr>
              <a:spLocks noChangeShapeType="1"/>
            </p:cNvSpPr>
            <p:nvPr/>
          </p:nvSpPr>
          <p:spPr bwMode="auto">
            <a:xfrm>
              <a:off x="3162" y="9552"/>
              <a:ext cx="0" cy="468"/>
            </a:xfrm>
            <a:prstGeom prst="line">
              <a:avLst/>
            </a:prstGeom>
            <a:noFill/>
            <a:ln w="12700">
              <a:solidFill>
                <a:srgbClr val="FFFF99"/>
              </a:solidFill>
              <a:round/>
              <a:headEnd/>
              <a:tailEnd/>
            </a:ln>
            <a:effectLst/>
          </p:spPr>
          <p:txBody>
            <a:bodyPr/>
            <a:lstStyle/>
            <a:p>
              <a:endParaRPr lang="zh-CN" altLang="en-US"/>
            </a:p>
          </p:txBody>
        </p:sp>
        <p:sp>
          <p:nvSpPr>
            <p:cNvPr id="96284" name="Line 28"/>
            <p:cNvSpPr>
              <a:spLocks noChangeShapeType="1"/>
            </p:cNvSpPr>
            <p:nvPr/>
          </p:nvSpPr>
          <p:spPr bwMode="auto">
            <a:xfrm>
              <a:off x="4932" y="9552"/>
              <a:ext cx="0" cy="468"/>
            </a:xfrm>
            <a:prstGeom prst="line">
              <a:avLst/>
            </a:prstGeom>
            <a:noFill/>
            <a:ln w="12700">
              <a:solidFill>
                <a:srgbClr val="FFFF99"/>
              </a:solidFill>
              <a:round/>
              <a:headEnd/>
              <a:tailEnd/>
            </a:ln>
            <a:effectLst/>
          </p:spPr>
          <p:txBody>
            <a:bodyPr/>
            <a:lstStyle/>
            <a:p>
              <a:endParaRPr lang="zh-CN" altLang="en-US"/>
            </a:p>
          </p:txBody>
        </p:sp>
        <p:sp>
          <p:nvSpPr>
            <p:cNvPr id="96285" name="Line 29"/>
            <p:cNvSpPr>
              <a:spLocks noChangeShapeType="1"/>
            </p:cNvSpPr>
            <p:nvPr/>
          </p:nvSpPr>
          <p:spPr bwMode="auto">
            <a:xfrm>
              <a:off x="6417" y="9552"/>
              <a:ext cx="0" cy="468"/>
            </a:xfrm>
            <a:prstGeom prst="line">
              <a:avLst/>
            </a:prstGeom>
            <a:noFill/>
            <a:ln w="12700">
              <a:solidFill>
                <a:srgbClr val="FFFF99"/>
              </a:solidFill>
              <a:round/>
              <a:headEnd/>
              <a:tailEnd/>
            </a:ln>
            <a:effectLst/>
          </p:spPr>
          <p:txBody>
            <a:bodyPr/>
            <a:lstStyle/>
            <a:p>
              <a:endParaRPr lang="zh-CN" altLang="en-US"/>
            </a:p>
          </p:txBody>
        </p:sp>
        <p:sp>
          <p:nvSpPr>
            <p:cNvPr id="96286" name="Line 30"/>
            <p:cNvSpPr>
              <a:spLocks noChangeShapeType="1"/>
            </p:cNvSpPr>
            <p:nvPr/>
          </p:nvSpPr>
          <p:spPr bwMode="auto">
            <a:xfrm>
              <a:off x="7992" y="9552"/>
              <a:ext cx="0" cy="468"/>
            </a:xfrm>
            <a:prstGeom prst="line">
              <a:avLst/>
            </a:prstGeom>
            <a:noFill/>
            <a:ln w="12700">
              <a:solidFill>
                <a:srgbClr val="FFFF99"/>
              </a:solidFill>
              <a:round/>
              <a:headEnd/>
              <a:tailEnd/>
            </a:ln>
            <a:effectLst/>
          </p:spPr>
          <p:txBody>
            <a:bodyPr/>
            <a:lstStyle/>
            <a:p>
              <a:endParaRPr lang="zh-CN" altLang="en-US"/>
            </a:p>
          </p:txBody>
        </p:sp>
        <p:sp>
          <p:nvSpPr>
            <p:cNvPr id="96287" name="Line 31"/>
            <p:cNvSpPr>
              <a:spLocks noChangeShapeType="1"/>
            </p:cNvSpPr>
            <p:nvPr/>
          </p:nvSpPr>
          <p:spPr bwMode="auto">
            <a:xfrm>
              <a:off x="1587" y="11112"/>
              <a:ext cx="3570" cy="0"/>
            </a:xfrm>
            <a:prstGeom prst="line">
              <a:avLst/>
            </a:prstGeom>
            <a:noFill/>
            <a:ln w="12700">
              <a:solidFill>
                <a:srgbClr val="FFFF99"/>
              </a:solidFill>
              <a:round/>
              <a:headEnd/>
              <a:tailEnd/>
            </a:ln>
            <a:effectLst/>
          </p:spPr>
          <p:txBody>
            <a:bodyPr/>
            <a:lstStyle/>
            <a:p>
              <a:endParaRPr lang="zh-CN" altLang="en-US"/>
            </a:p>
          </p:txBody>
        </p:sp>
        <p:sp>
          <p:nvSpPr>
            <p:cNvPr id="96288" name="Line 32"/>
            <p:cNvSpPr>
              <a:spLocks noChangeShapeType="1"/>
            </p:cNvSpPr>
            <p:nvPr/>
          </p:nvSpPr>
          <p:spPr bwMode="auto">
            <a:xfrm>
              <a:off x="1572" y="11112"/>
              <a:ext cx="0" cy="312"/>
            </a:xfrm>
            <a:prstGeom prst="line">
              <a:avLst/>
            </a:prstGeom>
            <a:noFill/>
            <a:ln w="12700">
              <a:solidFill>
                <a:srgbClr val="FFFF99"/>
              </a:solidFill>
              <a:round/>
              <a:headEnd/>
              <a:tailEnd/>
            </a:ln>
            <a:effectLst/>
          </p:spPr>
          <p:txBody>
            <a:bodyPr/>
            <a:lstStyle/>
            <a:p>
              <a:endParaRPr lang="zh-CN" altLang="en-US"/>
            </a:p>
          </p:txBody>
        </p:sp>
        <p:sp>
          <p:nvSpPr>
            <p:cNvPr id="96289" name="Line 33"/>
            <p:cNvSpPr>
              <a:spLocks noChangeShapeType="1"/>
            </p:cNvSpPr>
            <p:nvPr/>
          </p:nvSpPr>
          <p:spPr bwMode="auto">
            <a:xfrm>
              <a:off x="2187" y="11112"/>
              <a:ext cx="0" cy="312"/>
            </a:xfrm>
            <a:prstGeom prst="line">
              <a:avLst/>
            </a:prstGeom>
            <a:noFill/>
            <a:ln w="12700">
              <a:solidFill>
                <a:srgbClr val="FFFF99"/>
              </a:solidFill>
              <a:round/>
              <a:headEnd/>
              <a:tailEnd/>
            </a:ln>
            <a:effectLst/>
          </p:spPr>
          <p:txBody>
            <a:bodyPr/>
            <a:lstStyle/>
            <a:p>
              <a:endParaRPr lang="zh-CN" altLang="en-US"/>
            </a:p>
          </p:txBody>
        </p:sp>
        <p:sp>
          <p:nvSpPr>
            <p:cNvPr id="96290" name="Line 34"/>
            <p:cNvSpPr>
              <a:spLocks noChangeShapeType="1"/>
            </p:cNvSpPr>
            <p:nvPr/>
          </p:nvSpPr>
          <p:spPr bwMode="auto">
            <a:xfrm>
              <a:off x="2712" y="11112"/>
              <a:ext cx="0" cy="312"/>
            </a:xfrm>
            <a:prstGeom prst="line">
              <a:avLst/>
            </a:prstGeom>
            <a:noFill/>
            <a:ln w="12700">
              <a:solidFill>
                <a:srgbClr val="FFFF99"/>
              </a:solidFill>
              <a:round/>
              <a:headEnd/>
              <a:tailEnd/>
            </a:ln>
            <a:effectLst/>
          </p:spPr>
          <p:txBody>
            <a:bodyPr/>
            <a:lstStyle/>
            <a:p>
              <a:endParaRPr lang="zh-CN" altLang="en-US"/>
            </a:p>
          </p:txBody>
        </p:sp>
        <p:sp>
          <p:nvSpPr>
            <p:cNvPr id="96291" name="Line 35"/>
            <p:cNvSpPr>
              <a:spLocks noChangeShapeType="1"/>
            </p:cNvSpPr>
            <p:nvPr/>
          </p:nvSpPr>
          <p:spPr bwMode="auto">
            <a:xfrm>
              <a:off x="3342" y="11112"/>
              <a:ext cx="0" cy="312"/>
            </a:xfrm>
            <a:prstGeom prst="line">
              <a:avLst/>
            </a:prstGeom>
            <a:noFill/>
            <a:ln w="12700">
              <a:solidFill>
                <a:srgbClr val="FFFF99"/>
              </a:solidFill>
              <a:round/>
              <a:headEnd/>
              <a:tailEnd/>
            </a:ln>
            <a:effectLst/>
          </p:spPr>
          <p:txBody>
            <a:bodyPr/>
            <a:lstStyle/>
            <a:p>
              <a:endParaRPr lang="zh-CN" altLang="en-US"/>
            </a:p>
          </p:txBody>
        </p:sp>
        <p:sp>
          <p:nvSpPr>
            <p:cNvPr id="96292" name="Line 36"/>
            <p:cNvSpPr>
              <a:spLocks noChangeShapeType="1"/>
            </p:cNvSpPr>
            <p:nvPr/>
          </p:nvSpPr>
          <p:spPr bwMode="auto">
            <a:xfrm>
              <a:off x="4527" y="11112"/>
              <a:ext cx="0" cy="312"/>
            </a:xfrm>
            <a:prstGeom prst="line">
              <a:avLst/>
            </a:prstGeom>
            <a:noFill/>
            <a:ln w="12700">
              <a:solidFill>
                <a:srgbClr val="FFFF99"/>
              </a:solidFill>
              <a:round/>
              <a:headEnd/>
              <a:tailEnd/>
            </a:ln>
            <a:effectLst/>
          </p:spPr>
          <p:txBody>
            <a:bodyPr/>
            <a:lstStyle/>
            <a:p>
              <a:endParaRPr lang="zh-CN" altLang="en-US"/>
            </a:p>
          </p:txBody>
        </p:sp>
        <p:sp>
          <p:nvSpPr>
            <p:cNvPr id="96293" name="Line 37"/>
            <p:cNvSpPr>
              <a:spLocks noChangeShapeType="1"/>
            </p:cNvSpPr>
            <p:nvPr/>
          </p:nvSpPr>
          <p:spPr bwMode="auto">
            <a:xfrm>
              <a:off x="3162" y="10800"/>
              <a:ext cx="0" cy="312"/>
            </a:xfrm>
            <a:prstGeom prst="line">
              <a:avLst/>
            </a:prstGeom>
            <a:noFill/>
            <a:ln w="12700">
              <a:solidFill>
                <a:srgbClr val="FFFF99"/>
              </a:solidFill>
              <a:round/>
              <a:headEnd/>
              <a:tailEnd/>
            </a:ln>
            <a:effectLst/>
          </p:spPr>
          <p:txBody>
            <a:bodyPr/>
            <a:lstStyle/>
            <a:p>
              <a:endParaRPr lang="zh-CN" altLang="en-US"/>
            </a:p>
          </p:txBody>
        </p:sp>
        <p:sp>
          <p:nvSpPr>
            <p:cNvPr id="96294" name="Line 38"/>
            <p:cNvSpPr>
              <a:spLocks noChangeShapeType="1"/>
            </p:cNvSpPr>
            <p:nvPr/>
          </p:nvSpPr>
          <p:spPr bwMode="auto">
            <a:xfrm>
              <a:off x="5247" y="11112"/>
              <a:ext cx="3570" cy="0"/>
            </a:xfrm>
            <a:prstGeom prst="line">
              <a:avLst/>
            </a:prstGeom>
            <a:noFill/>
            <a:ln w="12700">
              <a:solidFill>
                <a:srgbClr val="FFFF99"/>
              </a:solidFill>
              <a:round/>
              <a:headEnd/>
              <a:tailEnd/>
            </a:ln>
            <a:effectLst/>
          </p:spPr>
          <p:txBody>
            <a:bodyPr/>
            <a:lstStyle/>
            <a:p>
              <a:endParaRPr lang="zh-CN" altLang="en-US"/>
            </a:p>
          </p:txBody>
        </p:sp>
        <p:sp>
          <p:nvSpPr>
            <p:cNvPr id="96295" name="Line 39"/>
            <p:cNvSpPr>
              <a:spLocks noChangeShapeType="1"/>
            </p:cNvSpPr>
            <p:nvPr/>
          </p:nvSpPr>
          <p:spPr bwMode="auto">
            <a:xfrm>
              <a:off x="5157" y="11112"/>
              <a:ext cx="0" cy="312"/>
            </a:xfrm>
            <a:prstGeom prst="line">
              <a:avLst/>
            </a:prstGeom>
            <a:noFill/>
            <a:ln w="12700">
              <a:solidFill>
                <a:srgbClr val="FFFF99"/>
              </a:solidFill>
              <a:round/>
              <a:headEnd/>
              <a:tailEnd/>
            </a:ln>
            <a:effectLst/>
          </p:spPr>
          <p:txBody>
            <a:bodyPr/>
            <a:lstStyle/>
            <a:p>
              <a:endParaRPr lang="zh-CN" altLang="en-US"/>
            </a:p>
          </p:txBody>
        </p:sp>
        <p:sp>
          <p:nvSpPr>
            <p:cNvPr id="96296" name="Line 40"/>
            <p:cNvSpPr>
              <a:spLocks noChangeShapeType="1"/>
            </p:cNvSpPr>
            <p:nvPr/>
          </p:nvSpPr>
          <p:spPr bwMode="auto">
            <a:xfrm>
              <a:off x="6312" y="11112"/>
              <a:ext cx="0" cy="312"/>
            </a:xfrm>
            <a:prstGeom prst="line">
              <a:avLst/>
            </a:prstGeom>
            <a:noFill/>
            <a:ln w="12700">
              <a:solidFill>
                <a:srgbClr val="FFFF99"/>
              </a:solidFill>
              <a:round/>
              <a:headEnd/>
              <a:tailEnd/>
            </a:ln>
            <a:effectLst/>
          </p:spPr>
          <p:txBody>
            <a:bodyPr/>
            <a:lstStyle/>
            <a:p>
              <a:endParaRPr lang="zh-CN" altLang="en-US"/>
            </a:p>
          </p:txBody>
        </p:sp>
        <p:sp>
          <p:nvSpPr>
            <p:cNvPr id="96297" name="Line 41"/>
            <p:cNvSpPr>
              <a:spLocks noChangeShapeType="1"/>
            </p:cNvSpPr>
            <p:nvPr/>
          </p:nvSpPr>
          <p:spPr bwMode="auto">
            <a:xfrm flipH="1">
              <a:off x="7047" y="11112"/>
              <a:ext cx="0" cy="312"/>
            </a:xfrm>
            <a:prstGeom prst="line">
              <a:avLst/>
            </a:prstGeom>
            <a:noFill/>
            <a:ln w="12700">
              <a:solidFill>
                <a:srgbClr val="FFFF99"/>
              </a:solidFill>
              <a:round/>
              <a:headEnd/>
              <a:tailEnd/>
            </a:ln>
            <a:effectLst/>
          </p:spPr>
          <p:txBody>
            <a:bodyPr/>
            <a:lstStyle/>
            <a:p>
              <a:endParaRPr lang="zh-CN" altLang="en-US"/>
            </a:p>
          </p:txBody>
        </p:sp>
        <p:sp>
          <p:nvSpPr>
            <p:cNvPr id="96298" name="Line 42"/>
            <p:cNvSpPr>
              <a:spLocks noChangeShapeType="1"/>
            </p:cNvSpPr>
            <p:nvPr/>
          </p:nvSpPr>
          <p:spPr bwMode="auto">
            <a:xfrm>
              <a:off x="7992" y="11112"/>
              <a:ext cx="0" cy="312"/>
            </a:xfrm>
            <a:prstGeom prst="line">
              <a:avLst/>
            </a:prstGeom>
            <a:noFill/>
            <a:ln w="12700">
              <a:solidFill>
                <a:srgbClr val="FFFF99"/>
              </a:solidFill>
              <a:round/>
              <a:headEnd/>
              <a:tailEnd/>
            </a:ln>
            <a:effectLst/>
          </p:spPr>
          <p:txBody>
            <a:bodyPr/>
            <a:lstStyle/>
            <a:p>
              <a:endParaRPr lang="zh-CN" altLang="en-US"/>
            </a:p>
          </p:txBody>
        </p:sp>
        <p:sp>
          <p:nvSpPr>
            <p:cNvPr id="96299" name="Line 43"/>
            <p:cNvSpPr>
              <a:spLocks noChangeShapeType="1"/>
            </p:cNvSpPr>
            <p:nvPr/>
          </p:nvSpPr>
          <p:spPr bwMode="auto">
            <a:xfrm>
              <a:off x="8817" y="11112"/>
              <a:ext cx="0" cy="312"/>
            </a:xfrm>
            <a:prstGeom prst="line">
              <a:avLst/>
            </a:prstGeom>
            <a:noFill/>
            <a:ln w="12700">
              <a:solidFill>
                <a:srgbClr val="FFFF99"/>
              </a:solidFill>
              <a:round/>
              <a:headEnd/>
              <a:tailEnd/>
            </a:ln>
            <a:effectLst/>
          </p:spPr>
          <p:txBody>
            <a:bodyPr/>
            <a:lstStyle/>
            <a:p>
              <a:endParaRPr lang="zh-CN" altLang="en-US"/>
            </a:p>
          </p:txBody>
        </p:sp>
        <p:sp>
          <p:nvSpPr>
            <p:cNvPr id="96300" name="Line 44"/>
            <p:cNvSpPr>
              <a:spLocks noChangeShapeType="1"/>
            </p:cNvSpPr>
            <p:nvPr/>
          </p:nvSpPr>
          <p:spPr bwMode="auto">
            <a:xfrm>
              <a:off x="5247" y="10800"/>
              <a:ext cx="0" cy="312"/>
            </a:xfrm>
            <a:prstGeom prst="line">
              <a:avLst/>
            </a:prstGeom>
            <a:noFill/>
            <a:ln w="12700">
              <a:solidFill>
                <a:srgbClr val="FFFF99"/>
              </a:solidFill>
              <a:round/>
              <a:headEnd/>
              <a:tailEnd/>
            </a:ln>
            <a:effectLst/>
          </p:spPr>
          <p:txBody>
            <a:bodyPr/>
            <a:lstStyle/>
            <a:p>
              <a:endParaRPr lang="zh-CN" altLang="en-US"/>
            </a:p>
          </p:txBody>
        </p:sp>
        <p:sp>
          <p:nvSpPr>
            <p:cNvPr id="96301" name="Line 45"/>
            <p:cNvSpPr>
              <a:spLocks noChangeShapeType="1"/>
            </p:cNvSpPr>
            <p:nvPr/>
          </p:nvSpPr>
          <p:spPr bwMode="auto">
            <a:xfrm>
              <a:off x="8877" y="11112"/>
              <a:ext cx="1110" cy="0"/>
            </a:xfrm>
            <a:prstGeom prst="line">
              <a:avLst/>
            </a:prstGeom>
            <a:noFill/>
            <a:ln w="12700">
              <a:solidFill>
                <a:srgbClr val="FFFF99"/>
              </a:solidFill>
              <a:round/>
              <a:headEnd/>
              <a:tailEnd/>
            </a:ln>
            <a:effectLst/>
          </p:spPr>
          <p:txBody>
            <a:bodyPr/>
            <a:lstStyle/>
            <a:p>
              <a:endParaRPr lang="zh-CN" altLang="en-US"/>
            </a:p>
          </p:txBody>
        </p:sp>
        <p:sp>
          <p:nvSpPr>
            <p:cNvPr id="96302" name="Line 46"/>
            <p:cNvSpPr>
              <a:spLocks noChangeShapeType="1"/>
            </p:cNvSpPr>
            <p:nvPr/>
          </p:nvSpPr>
          <p:spPr bwMode="auto">
            <a:xfrm>
              <a:off x="8877" y="10800"/>
              <a:ext cx="0" cy="312"/>
            </a:xfrm>
            <a:prstGeom prst="line">
              <a:avLst/>
            </a:prstGeom>
            <a:noFill/>
            <a:ln w="12700">
              <a:solidFill>
                <a:srgbClr val="FFFF99"/>
              </a:solidFill>
              <a:round/>
              <a:headEnd/>
              <a:tailEnd/>
            </a:ln>
            <a:effectLst/>
          </p:spPr>
          <p:txBody>
            <a:bodyPr/>
            <a:lstStyle/>
            <a:p>
              <a:endParaRPr lang="zh-CN" altLang="en-US"/>
            </a:p>
          </p:txBody>
        </p:sp>
        <p:sp>
          <p:nvSpPr>
            <p:cNvPr id="96303" name="Line 47"/>
            <p:cNvSpPr>
              <a:spLocks noChangeShapeType="1"/>
            </p:cNvSpPr>
            <p:nvPr/>
          </p:nvSpPr>
          <p:spPr bwMode="auto">
            <a:xfrm>
              <a:off x="9987" y="11112"/>
              <a:ext cx="0" cy="312"/>
            </a:xfrm>
            <a:prstGeom prst="line">
              <a:avLst/>
            </a:prstGeom>
            <a:noFill/>
            <a:ln w="12700">
              <a:solidFill>
                <a:srgbClr val="FFFF99"/>
              </a:solidFill>
              <a:round/>
              <a:headEnd/>
              <a:tailEnd/>
            </a:ln>
            <a:effectLst/>
          </p:spPr>
          <p:txBody>
            <a:bodyPr/>
            <a:lstStyle/>
            <a:p>
              <a:endParaRPr lang="zh-CN" altLang="en-US"/>
            </a:p>
          </p:txBody>
        </p:sp>
        <p:sp>
          <p:nvSpPr>
            <p:cNvPr id="96304" name="Line 48"/>
            <p:cNvSpPr>
              <a:spLocks noChangeShapeType="1"/>
            </p:cNvSpPr>
            <p:nvPr/>
          </p:nvSpPr>
          <p:spPr bwMode="auto">
            <a:xfrm>
              <a:off x="9462" y="11112"/>
              <a:ext cx="0" cy="312"/>
            </a:xfrm>
            <a:prstGeom prst="line">
              <a:avLst/>
            </a:prstGeom>
            <a:noFill/>
            <a:ln w="12700">
              <a:solidFill>
                <a:srgbClr val="FFFF99"/>
              </a:solidFill>
              <a:round/>
              <a:headEnd/>
              <a:tailEnd/>
            </a:ln>
            <a:effectLst/>
          </p:spPr>
          <p:txBody>
            <a:bodyPr/>
            <a:lstStyle/>
            <a:p>
              <a:endParaRPr lang="zh-CN" altLang="en-US"/>
            </a:p>
          </p:txBody>
        </p:sp>
        <p:sp>
          <p:nvSpPr>
            <p:cNvPr id="96305" name="Rectangle 49"/>
            <p:cNvSpPr>
              <a:spLocks noChangeArrowheads="1"/>
            </p:cNvSpPr>
            <p:nvPr/>
          </p:nvSpPr>
          <p:spPr bwMode="auto">
            <a:xfrm>
              <a:off x="3747" y="11424"/>
              <a:ext cx="525" cy="2496"/>
            </a:xfrm>
            <a:prstGeom prst="rect">
              <a:avLst/>
            </a:prstGeom>
            <a:solidFill>
              <a:srgbClr val="FFFFFF"/>
            </a:solidFill>
            <a:ln w="12700">
              <a:solidFill>
                <a:srgbClr val="FFFF99"/>
              </a:solidFill>
              <a:miter lim="800000"/>
              <a:headEnd/>
              <a:tailEnd/>
            </a:ln>
            <a:effectLst/>
          </p:spPr>
          <p:txBody>
            <a:bodyPr/>
            <a:lstStyle/>
            <a:p>
              <a:pPr>
                <a:spcBef>
                  <a:spcPts val="500"/>
                </a:spcBef>
                <a:spcAft>
                  <a:spcPts val="500"/>
                </a:spcAft>
              </a:pPr>
              <a:r>
                <a:rPr lang="zh-CN" altLang="en-US" sz="1600">
                  <a:solidFill>
                    <a:schemeClr val="accent1"/>
                  </a:solidFill>
                  <a:latin typeface="Times New Roman" pitchFamily="18" charset="0"/>
                </a:rPr>
                <a:t>配置管理经理</a:t>
              </a:r>
              <a:endParaRPr lang="zh-CN" altLang="en-US" sz="1600">
                <a:solidFill>
                  <a:schemeClr val="accent1"/>
                </a:solidFill>
              </a:endParaRPr>
            </a:p>
          </p:txBody>
        </p:sp>
        <p:sp>
          <p:nvSpPr>
            <p:cNvPr id="96306" name="Line 50"/>
            <p:cNvSpPr>
              <a:spLocks noChangeShapeType="1"/>
            </p:cNvSpPr>
            <p:nvPr/>
          </p:nvSpPr>
          <p:spPr bwMode="auto">
            <a:xfrm>
              <a:off x="4002" y="11112"/>
              <a:ext cx="0" cy="312"/>
            </a:xfrm>
            <a:prstGeom prst="line">
              <a:avLst/>
            </a:prstGeom>
            <a:noFill/>
            <a:ln w="12700">
              <a:solidFill>
                <a:srgbClr val="FFFF99"/>
              </a:solidFill>
              <a:round/>
              <a:headEnd/>
              <a:tailEnd/>
            </a:ln>
            <a:effectLst/>
          </p:spPr>
          <p:txBody>
            <a:bodyPr/>
            <a:lstStyle/>
            <a:p>
              <a:endParaRPr lang="zh-CN" altLang="en-US"/>
            </a:p>
          </p:txBody>
        </p:sp>
        <p:sp>
          <p:nvSpPr>
            <p:cNvPr id="96307" name="Rectangle 51"/>
            <p:cNvSpPr>
              <a:spLocks noChangeArrowheads="1"/>
            </p:cNvSpPr>
            <p:nvPr/>
          </p:nvSpPr>
          <p:spPr bwMode="auto">
            <a:xfrm>
              <a:off x="4872" y="11424"/>
              <a:ext cx="525" cy="2496"/>
            </a:xfrm>
            <a:prstGeom prst="rect">
              <a:avLst/>
            </a:prstGeom>
            <a:solidFill>
              <a:srgbClr val="FFFFFF"/>
            </a:solidFill>
            <a:ln w="12700">
              <a:solidFill>
                <a:srgbClr val="FFFF99"/>
              </a:solidFill>
              <a:miter lim="800000"/>
              <a:headEnd/>
              <a:tailEnd/>
            </a:ln>
            <a:effectLst/>
          </p:spPr>
          <p:txBody>
            <a:bodyPr/>
            <a:lstStyle/>
            <a:p>
              <a:pPr algn="ctr">
                <a:spcBef>
                  <a:spcPts val="500"/>
                </a:spcBef>
                <a:spcAft>
                  <a:spcPts val="500"/>
                </a:spcAft>
              </a:pPr>
              <a:r>
                <a:rPr lang="zh-CN" altLang="en-US" sz="1600">
                  <a:solidFill>
                    <a:schemeClr val="accent1"/>
                  </a:solidFill>
                  <a:latin typeface="Arial Unicode MS" pitchFamily="34" charset="-122"/>
                </a:rPr>
                <a:t>技术支持经理</a:t>
              </a:r>
            </a:p>
            <a:p>
              <a:endParaRPr lang="zh-CN" altLang="en-US" sz="1600">
                <a:solidFill>
                  <a:schemeClr val="accent1"/>
                </a:solidFill>
              </a:endParaRPr>
            </a:p>
          </p:txBody>
        </p:sp>
        <p:sp>
          <p:nvSpPr>
            <p:cNvPr id="96308" name="Line 52"/>
            <p:cNvSpPr>
              <a:spLocks noChangeShapeType="1"/>
            </p:cNvSpPr>
            <p:nvPr/>
          </p:nvSpPr>
          <p:spPr bwMode="auto">
            <a:xfrm>
              <a:off x="5727" y="11112"/>
              <a:ext cx="0" cy="312"/>
            </a:xfrm>
            <a:prstGeom prst="line">
              <a:avLst/>
            </a:prstGeom>
            <a:noFill/>
            <a:ln w="12700">
              <a:solidFill>
                <a:srgbClr val="FFFF99"/>
              </a:solidFill>
              <a:round/>
              <a:headEnd/>
              <a:tailEnd/>
            </a:ln>
            <a:effectLst/>
          </p:spPr>
          <p:txBody>
            <a:bodyPr/>
            <a:lstStyle/>
            <a:p>
              <a:endParaRPr lang="zh-CN" altLang="en-US"/>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IT</a:t>
            </a:r>
            <a:r>
              <a:rPr lang="zh-CN" altLang="en-US"/>
              <a:t>服务经理面临的挑战 </a:t>
            </a:r>
          </a:p>
        </p:txBody>
      </p:sp>
      <p:grpSp>
        <p:nvGrpSpPr>
          <p:cNvPr id="2" name="Group 5"/>
          <p:cNvGrpSpPr>
            <a:grpSpLocks/>
          </p:cNvGrpSpPr>
          <p:nvPr/>
        </p:nvGrpSpPr>
        <p:grpSpPr bwMode="auto">
          <a:xfrm>
            <a:off x="762000" y="1371600"/>
            <a:ext cx="6796088" cy="5486400"/>
            <a:chOff x="3162" y="6900"/>
            <a:chExt cx="6720" cy="5616"/>
          </a:xfrm>
        </p:grpSpPr>
        <p:sp>
          <p:nvSpPr>
            <p:cNvPr id="97286" name="Rectangle 6"/>
            <p:cNvSpPr>
              <a:spLocks noChangeArrowheads="1"/>
            </p:cNvSpPr>
            <p:nvPr/>
          </p:nvSpPr>
          <p:spPr bwMode="auto">
            <a:xfrm>
              <a:off x="3162" y="7056"/>
              <a:ext cx="2520" cy="1248"/>
            </a:xfrm>
            <a:prstGeom prst="rect">
              <a:avLst/>
            </a:prstGeom>
            <a:solidFill>
              <a:srgbClr val="FFFFFF"/>
            </a:solidFill>
            <a:ln w="12700">
              <a:solidFill>
                <a:srgbClr val="FFFF99"/>
              </a:solidFill>
              <a:miter lim="800000"/>
              <a:headEnd/>
              <a:tailEnd/>
            </a:ln>
            <a:effectLst/>
          </p:spPr>
          <p:txBody>
            <a:bodyPr/>
            <a:lstStyle/>
            <a:p>
              <a:pPr algn="just"/>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服务属于专业服务（其基本特征是高劳动密度</a:t>
              </a:r>
              <a:r>
                <a:rPr lang="en-US" altLang="zh-CN">
                  <a:solidFill>
                    <a:schemeClr val="accent1"/>
                  </a:solidFill>
                  <a:latin typeface="Times New Roman" pitchFamily="18" charset="0"/>
                </a:rPr>
                <a:t>/</a:t>
              </a:r>
              <a:r>
                <a:rPr lang="zh-CN" altLang="en-US">
                  <a:solidFill>
                    <a:schemeClr val="accent1"/>
                  </a:solidFill>
                  <a:latin typeface="Times New Roman" pitchFamily="18" charset="0"/>
                </a:rPr>
                <a:t>高交互和定制）</a:t>
              </a:r>
              <a:endParaRPr lang="zh-CN" altLang="en-US">
                <a:solidFill>
                  <a:schemeClr val="accent1"/>
                </a:solidFill>
              </a:endParaRPr>
            </a:p>
          </p:txBody>
        </p:sp>
        <p:sp>
          <p:nvSpPr>
            <p:cNvPr id="97287" name="Rectangle 7"/>
            <p:cNvSpPr>
              <a:spLocks noChangeArrowheads="1"/>
            </p:cNvSpPr>
            <p:nvPr/>
          </p:nvSpPr>
          <p:spPr bwMode="auto">
            <a:xfrm>
              <a:off x="3162" y="9240"/>
              <a:ext cx="2625" cy="3276"/>
            </a:xfrm>
            <a:prstGeom prst="rect">
              <a:avLst/>
            </a:prstGeom>
            <a:solidFill>
              <a:srgbClr val="FFFFFF"/>
            </a:solidFill>
            <a:ln w="12700">
              <a:solidFill>
                <a:srgbClr val="FFFF99"/>
              </a:solidFill>
              <a:miter lim="800000"/>
              <a:headEnd/>
              <a:tailEnd/>
            </a:ln>
            <a:effectLst/>
          </p:spPr>
          <p:txBody>
            <a:bodyPr/>
            <a:lstStyle/>
            <a:p>
              <a:pPr algn="just"/>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服务经理面临的挑战（高劳动密度）：</a:t>
              </a:r>
            </a:p>
            <a:p>
              <a:pPr algn="just"/>
              <a:r>
                <a:rPr lang="zh-CN" altLang="en-US">
                  <a:solidFill>
                    <a:schemeClr val="accent1"/>
                  </a:solidFill>
                  <a:latin typeface="Times New Roman" pitchFamily="18" charset="0"/>
                </a:rPr>
                <a:t>招聘</a:t>
              </a:r>
            </a:p>
            <a:p>
              <a:pPr algn="just"/>
              <a:r>
                <a:rPr lang="zh-CN" altLang="en-US">
                  <a:solidFill>
                    <a:schemeClr val="accent1"/>
                  </a:solidFill>
                  <a:latin typeface="Times New Roman" pitchFamily="18" charset="0"/>
                </a:rPr>
                <a:t>培训</a:t>
              </a:r>
            </a:p>
            <a:p>
              <a:pPr algn="just"/>
              <a:r>
                <a:rPr lang="zh-CN" altLang="en-US">
                  <a:solidFill>
                    <a:schemeClr val="accent1"/>
                  </a:solidFill>
                  <a:latin typeface="Times New Roman" pitchFamily="18" charset="0"/>
                </a:rPr>
                <a:t>开发与控制方法</a:t>
              </a:r>
            </a:p>
            <a:p>
              <a:pPr algn="just"/>
              <a:r>
                <a:rPr lang="zh-CN" altLang="en-US">
                  <a:solidFill>
                    <a:schemeClr val="accent1"/>
                  </a:solidFill>
                  <a:latin typeface="Times New Roman" pitchFamily="18" charset="0"/>
                </a:rPr>
                <a:t>员工福利</a:t>
              </a:r>
            </a:p>
            <a:p>
              <a:pPr algn="just"/>
              <a:r>
                <a:rPr lang="zh-CN" altLang="en-US">
                  <a:solidFill>
                    <a:schemeClr val="accent1"/>
                  </a:solidFill>
                  <a:latin typeface="Times New Roman" pitchFamily="18" charset="0"/>
                </a:rPr>
                <a:t>劳动队伍的安排</a:t>
              </a:r>
            </a:p>
            <a:p>
              <a:pPr algn="just"/>
              <a:r>
                <a:rPr lang="zh-CN" altLang="en-US">
                  <a:solidFill>
                    <a:schemeClr val="accent1"/>
                  </a:solidFill>
                  <a:latin typeface="Times New Roman" pitchFamily="18" charset="0"/>
                </a:rPr>
                <a:t>对地理分散服务的控制</a:t>
              </a:r>
            </a:p>
            <a:p>
              <a:pPr algn="just"/>
              <a:r>
                <a:rPr lang="zh-CN" altLang="en-US">
                  <a:solidFill>
                    <a:schemeClr val="accent1"/>
                  </a:solidFill>
                  <a:latin typeface="Times New Roman" pitchFamily="18" charset="0"/>
                </a:rPr>
                <a:t>组建新的分支机构或部门</a:t>
              </a:r>
            </a:p>
            <a:p>
              <a:pPr algn="just"/>
              <a:r>
                <a:rPr lang="zh-CN" altLang="en-US">
                  <a:solidFill>
                    <a:schemeClr val="accent1"/>
                  </a:solidFill>
                  <a:latin typeface="Times New Roman" pitchFamily="18" charset="0"/>
                </a:rPr>
                <a:t>管理成长</a:t>
              </a:r>
              <a:endParaRPr lang="zh-CN" altLang="en-US">
                <a:solidFill>
                  <a:schemeClr val="accent1"/>
                </a:solidFill>
              </a:endParaRPr>
            </a:p>
          </p:txBody>
        </p:sp>
        <p:sp>
          <p:nvSpPr>
            <p:cNvPr id="97288" name="Rectangle 8"/>
            <p:cNvSpPr>
              <a:spLocks noChangeArrowheads="1"/>
            </p:cNvSpPr>
            <p:nvPr/>
          </p:nvSpPr>
          <p:spPr bwMode="auto">
            <a:xfrm>
              <a:off x="7257" y="6900"/>
              <a:ext cx="2625" cy="3276"/>
            </a:xfrm>
            <a:prstGeom prst="rect">
              <a:avLst/>
            </a:prstGeom>
            <a:solidFill>
              <a:srgbClr val="FFFFFF"/>
            </a:solidFill>
            <a:ln w="12700">
              <a:solidFill>
                <a:srgbClr val="FFFF99"/>
              </a:solidFill>
              <a:miter lim="800000"/>
              <a:headEnd/>
              <a:tailEnd/>
            </a:ln>
            <a:effectLst/>
          </p:spPr>
          <p:txBody>
            <a:bodyPr/>
            <a:lstStyle/>
            <a:p>
              <a:pPr algn="just"/>
              <a:r>
                <a:rPr lang="en-US" altLang="zh-CN">
                  <a:solidFill>
                    <a:schemeClr val="accent1"/>
                  </a:solidFill>
                  <a:latin typeface="Times New Roman" pitchFamily="18" charset="0"/>
                </a:rPr>
                <a:t>IT</a:t>
              </a:r>
              <a:r>
                <a:rPr lang="zh-CN" altLang="en-US">
                  <a:solidFill>
                    <a:schemeClr val="accent1"/>
                  </a:solidFill>
                  <a:latin typeface="Times New Roman" pitchFamily="18" charset="0"/>
                </a:rPr>
                <a:t>服务经理面临的挑战（高交互</a:t>
              </a:r>
              <a:r>
                <a:rPr lang="en-US" altLang="zh-CN">
                  <a:solidFill>
                    <a:schemeClr val="accent1"/>
                  </a:solidFill>
                  <a:latin typeface="Times New Roman" pitchFamily="18" charset="0"/>
                </a:rPr>
                <a:t>/</a:t>
              </a:r>
              <a:r>
                <a:rPr lang="zh-CN" altLang="en-US">
                  <a:solidFill>
                    <a:schemeClr val="accent1"/>
                  </a:solidFill>
                  <a:latin typeface="Times New Roman" pitchFamily="18" charset="0"/>
                </a:rPr>
                <a:t>定制）：</a:t>
              </a:r>
            </a:p>
            <a:p>
              <a:pPr algn="just"/>
              <a:r>
                <a:rPr lang="zh-CN" altLang="en-US">
                  <a:solidFill>
                    <a:schemeClr val="accent1"/>
                  </a:solidFill>
                  <a:latin typeface="Times New Roman" pitchFamily="18" charset="0"/>
                </a:rPr>
                <a:t>控制成本增加</a:t>
              </a:r>
            </a:p>
            <a:p>
              <a:pPr algn="just"/>
              <a:r>
                <a:rPr lang="zh-CN" altLang="en-US">
                  <a:solidFill>
                    <a:schemeClr val="accent1"/>
                  </a:solidFill>
                  <a:latin typeface="Times New Roman" pitchFamily="18" charset="0"/>
                </a:rPr>
                <a:t>维持服务质量</a:t>
              </a:r>
            </a:p>
            <a:p>
              <a:pPr algn="just"/>
              <a:r>
                <a:rPr lang="zh-CN" altLang="en-US">
                  <a:solidFill>
                    <a:schemeClr val="accent1"/>
                  </a:solidFill>
                  <a:latin typeface="Times New Roman" pitchFamily="18" charset="0"/>
                </a:rPr>
                <a:t>对客户在服务过程中的干预作出反应</a:t>
              </a:r>
            </a:p>
            <a:p>
              <a:pPr algn="just"/>
              <a:r>
                <a:rPr lang="zh-CN" altLang="en-US">
                  <a:solidFill>
                    <a:schemeClr val="accent1"/>
                  </a:solidFill>
                  <a:latin typeface="Times New Roman" pitchFamily="18" charset="0"/>
                </a:rPr>
                <a:t>管理服务人员的发展</a:t>
              </a:r>
            </a:p>
            <a:p>
              <a:pPr algn="just"/>
              <a:r>
                <a:rPr lang="zh-CN" altLang="en-US">
                  <a:solidFill>
                    <a:schemeClr val="accent1"/>
                  </a:solidFill>
                  <a:latin typeface="Times New Roman" pitchFamily="18" charset="0"/>
                </a:rPr>
                <a:t>管理具有松散上下级关系的扁平层级</a:t>
              </a:r>
            </a:p>
            <a:p>
              <a:pPr algn="just"/>
              <a:r>
                <a:rPr lang="zh-CN" altLang="en-US">
                  <a:solidFill>
                    <a:schemeClr val="accent1"/>
                  </a:solidFill>
                  <a:latin typeface="Times New Roman" pitchFamily="18" charset="0"/>
                </a:rPr>
                <a:t>赢得员工的忠诚</a:t>
              </a:r>
              <a:endParaRPr lang="zh-CN" altLang="en-US">
                <a:solidFill>
                  <a:schemeClr val="accent1"/>
                </a:solidFill>
              </a:endParaRPr>
            </a:p>
          </p:txBody>
        </p:sp>
        <p:sp>
          <p:nvSpPr>
            <p:cNvPr id="97289" name="Line 9"/>
            <p:cNvSpPr>
              <a:spLocks noChangeShapeType="1"/>
            </p:cNvSpPr>
            <p:nvPr/>
          </p:nvSpPr>
          <p:spPr bwMode="auto">
            <a:xfrm>
              <a:off x="4317" y="8304"/>
              <a:ext cx="0" cy="936"/>
            </a:xfrm>
            <a:prstGeom prst="line">
              <a:avLst/>
            </a:prstGeom>
            <a:noFill/>
            <a:ln w="12700">
              <a:solidFill>
                <a:srgbClr val="FFFF99"/>
              </a:solidFill>
              <a:round/>
              <a:headEnd/>
              <a:tailEnd type="triangle" w="med" len="med"/>
            </a:ln>
            <a:effectLst/>
          </p:spPr>
          <p:txBody>
            <a:bodyPr/>
            <a:lstStyle/>
            <a:p>
              <a:endParaRPr lang="zh-CN" altLang="en-US"/>
            </a:p>
          </p:txBody>
        </p:sp>
        <p:sp>
          <p:nvSpPr>
            <p:cNvPr id="97290" name="Line 10"/>
            <p:cNvSpPr>
              <a:spLocks noChangeShapeType="1"/>
            </p:cNvSpPr>
            <p:nvPr/>
          </p:nvSpPr>
          <p:spPr bwMode="auto">
            <a:xfrm>
              <a:off x="5682" y="7680"/>
              <a:ext cx="1575" cy="0"/>
            </a:xfrm>
            <a:prstGeom prst="line">
              <a:avLst/>
            </a:prstGeom>
            <a:noFill/>
            <a:ln w="12700">
              <a:solidFill>
                <a:srgbClr val="FFFF99"/>
              </a:solidFill>
              <a:round/>
              <a:headEnd/>
              <a:tailEnd type="triangle" w="med" len="med"/>
            </a:ln>
            <a:effectLst/>
          </p:spPr>
          <p:txBody>
            <a:bodyPr/>
            <a:lstStyle/>
            <a:p>
              <a:endParaRPr lang="zh-CN" altLang="en-US"/>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a:t>IT</a:t>
            </a:r>
            <a:r>
              <a:rPr lang="zh-CN" altLang="en-US"/>
              <a:t>服务经理的主要职责</a:t>
            </a:r>
          </a:p>
        </p:txBody>
      </p:sp>
      <p:grpSp>
        <p:nvGrpSpPr>
          <p:cNvPr id="2" name="Group 5"/>
          <p:cNvGrpSpPr>
            <a:grpSpLocks/>
          </p:cNvGrpSpPr>
          <p:nvPr/>
        </p:nvGrpSpPr>
        <p:grpSpPr bwMode="auto">
          <a:xfrm>
            <a:off x="1476375" y="2349500"/>
            <a:ext cx="6569075" cy="3060700"/>
            <a:chOff x="2637" y="4530"/>
            <a:chExt cx="6195" cy="2667"/>
          </a:xfrm>
        </p:grpSpPr>
        <p:grpSp>
          <p:nvGrpSpPr>
            <p:cNvPr id="3" name="Group 6"/>
            <p:cNvGrpSpPr>
              <a:grpSpLocks/>
            </p:cNvGrpSpPr>
            <p:nvPr/>
          </p:nvGrpSpPr>
          <p:grpSpPr bwMode="auto">
            <a:xfrm>
              <a:off x="2637" y="4530"/>
              <a:ext cx="6195" cy="2667"/>
              <a:chOff x="2637" y="4530"/>
              <a:chExt cx="6195" cy="2667"/>
            </a:xfrm>
          </p:grpSpPr>
          <p:sp>
            <p:nvSpPr>
              <p:cNvPr id="98311" name="Oval 7"/>
              <p:cNvSpPr>
                <a:spLocks noChangeArrowheads="1"/>
              </p:cNvSpPr>
              <p:nvPr/>
            </p:nvSpPr>
            <p:spPr bwMode="auto">
              <a:xfrm>
                <a:off x="4842" y="5220"/>
                <a:ext cx="1680" cy="1092"/>
              </a:xfrm>
              <a:prstGeom prst="ellipse">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服务经理职责</a:t>
                </a:r>
                <a:endParaRPr lang="zh-CN" altLang="en-US">
                  <a:solidFill>
                    <a:schemeClr val="accent1"/>
                  </a:solidFill>
                </a:endParaRPr>
              </a:p>
            </p:txBody>
          </p:sp>
          <p:sp>
            <p:nvSpPr>
              <p:cNvPr id="98312" name="AutoShape 8"/>
              <p:cNvSpPr>
                <a:spLocks noChangeArrowheads="1"/>
              </p:cNvSpPr>
              <p:nvPr/>
            </p:nvSpPr>
            <p:spPr bwMode="auto">
              <a:xfrm>
                <a:off x="2637" y="4545"/>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计划</a:t>
                </a:r>
                <a:endParaRPr lang="zh-CN" altLang="en-US">
                  <a:solidFill>
                    <a:schemeClr val="accent1"/>
                  </a:solidFill>
                </a:endParaRPr>
              </a:p>
            </p:txBody>
          </p:sp>
          <p:sp>
            <p:nvSpPr>
              <p:cNvPr id="98313" name="AutoShape 9"/>
              <p:cNvSpPr>
                <a:spLocks noChangeArrowheads="1"/>
              </p:cNvSpPr>
              <p:nvPr/>
            </p:nvSpPr>
            <p:spPr bwMode="auto">
              <a:xfrm>
                <a:off x="2637" y="5637"/>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组织</a:t>
                </a:r>
                <a:endParaRPr lang="zh-CN" altLang="en-US">
                  <a:solidFill>
                    <a:schemeClr val="accent1"/>
                  </a:solidFill>
                </a:endParaRPr>
              </a:p>
            </p:txBody>
          </p:sp>
          <p:sp>
            <p:nvSpPr>
              <p:cNvPr id="98314" name="AutoShape 10"/>
              <p:cNvSpPr>
                <a:spLocks noChangeArrowheads="1"/>
              </p:cNvSpPr>
              <p:nvPr/>
            </p:nvSpPr>
            <p:spPr bwMode="auto">
              <a:xfrm>
                <a:off x="2637" y="6729"/>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控制</a:t>
                </a:r>
                <a:endParaRPr lang="zh-CN" altLang="en-US">
                  <a:solidFill>
                    <a:schemeClr val="accent1"/>
                  </a:solidFill>
                </a:endParaRPr>
              </a:p>
            </p:txBody>
          </p:sp>
          <p:sp>
            <p:nvSpPr>
              <p:cNvPr id="98315" name="AutoShape 11"/>
              <p:cNvSpPr>
                <a:spLocks noChangeArrowheads="1"/>
              </p:cNvSpPr>
              <p:nvPr/>
            </p:nvSpPr>
            <p:spPr bwMode="auto">
              <a:xfrm>
                <a:off x="7572" y="4530"/>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激励</a:t>
                </a:r>
                <a:endParaRPr lang="zh-CN" altLang="en-US">
                  <a:solidFill>
                    <a:schemeClr val="accent1"/>
                  </a:solidFill>
                </a:endParaRPr>
              </a:p>
            </p:txBody>
          </p:sp>
          <p:sp>
            <p:nvSpPr>
              <p:cNvPr id="98316" name="AutoShape 12"/>
              <p:cNvSpPr>
                <a:spLocks noChangeArrowheads="1"/>
              </p:cNvSpPr>
              <p:nvPr/>
            </p:nvSpPr>
            <p:spPr bwMode="auto">
              <a:xfrm>
                <a:off x="7572" y="5622"/>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zh-CN" altLang="en-US">
                    <a:solidFill>
                      <a:schemeClr val="accent1"/>
                    </a:solidFill>
                    <a:latin typeface="Times New Roman" pitchFamily="18" charset="0"/>
                  </a:rPr>
                  <a:t>建立制度组织</a:t>
                </a:r>
                <a:endParaRPr lang="zh-CN" altLang="en-US">
                  <a:solidFill>
                    <a:schemeClr val="accent1"/>
                  </a:solidFill>
                </a:endParaRPr>
              </a:p>
            </p:txBody>
          </p:sp>
          <p:sp>
            <p:nvSpPr>
              <p:cNvPr id="98317" name="AutoShape 13"/>
              <p:cNvSpPr>
                <a:spLocks noChangeArrowheads="1"/>
              </p:cNvSpPr>
              <p:nvPr/>
            </p:nvSpPr>
            <p:spPr bwMode="auto">
              <a:xfrm>
                <a:off x="7572" y="6714"/>
                <a:ext cx="1260" cy="468"/>
              </a:xfrm>
              <a:prstGeom prst="roundRect">
                <a:avLst>
                  <a:gd name="adj" fmla="val 16667"/>
                </a:avLst>
              </a:prstGeom>
              <a:solidFill>
                <a:srgbClr val="FFFFFF"/>
              </a:solidFill>
              <a:ln w="12700">
                <a:solidFill>
                  <a:srgbClr val="FFFF00"/>
                </a:solidFill>
                <a:round/>
                <a:headEnd/>
                <a:tailEnd/>
              </a:ln>
              <a:effectLst/>
            </p:spPr>
            <p:txBody>
              <a:bodyPr/>
              <a:lstStyle/>
              <a:p>
                <a:pPr algn="ctr"/>
                <a:r>
                  <a:rPr lang="en-US" altLang="zh-CN">
                    <a:solidFill>
                      <a:schemeClr val="accent1"/>
                    </a:solidFill>
                    <a:latin typeface="Times New Roman" pitchFamily="18" charset="0"/>
                  </a:rPr>
                  <a:t>….</a:t>
                </a:r>
                <a:endParaRPr lang="en-US" altLang="zh-CN">
                  <a:solidFill>
                    <a:schemeClr val="accent1"/>
                  </a:solidFill>
                </a:endParaRPr>
              </a:p>
            </p:txBody>
          </p:sp>
        </p:grpSp>
        <p:sp>
          <p:nvSpPr>
            <p:cNvPr id="98318" name="Line 14"/>
            <p:cNvSpPr>
              <a:spLocks noChangeShapeType="1"/>
            </p:cNvSpPr>
            <p:nvPr/>
          </p:nvSpPr>
          <p:spPr bwMode="auto">
            <a:xfrm>
              <a:off x="3897" y="4872"/>
              <a:ext cx="1050" cy="624"/>
            </a:xfrm>
            <a:prstGeom prst="line">
              <a:avLst/>
            </a:prstGeom>
            <a:noFill/>
            <a:ln w="12700">
              <a:solidFill>
                <a:srgbClr val="FFFF00"/>
              </a:solidFill>
              <a:round/>
              <a:headEnd/>
              <a:tailEnd/>
            </a:ln>
            <a:effectLst/>
          </p:spPr>
          <p:txBody>
            <a:bodyPr/>
            <a:lstStyle/>
            <a:p>
              <a:endParaRPr lang="zh-CN" altLang="en-US"/>
            </a:p>
          </p:txBody>
        </p:sp>
        <p:sp>
          <p:nvSpPr>
            <p:cNvPr id="98319" name="Line 15"/>
            <p:cNvSpPr>
              <a:spLocks noChangeShapeType="1"/>
            </p:cNvSpPr>
            <p:nvPr/>
          </p:nvSpPr>
          <p:spPr bwMode="auto">
            <a:xfrm>
              <a:off x="3897" y="5808"/>
              <a:ext cx="945" cy="0"/>
            </a:xfrm>
            <a:prstGeom prst="line">
              <a:avLst/>
            </a:prstGeom>
            <a:noFill/>
            <a:ln w="12700">
              <a:solidFill>
                <a:srgbClr val="FFFF00"/>
              </a:solidFill>
              <a:round/>
              <a:headEnd/>
              <a:tailEnd/>
            </a:ln>
            <a:effectLst/>
          </p:spPr>
          <p:txBody>
            <a:bodyPr/>
            <a:lstStyle/>
            <a:p>
              <a:endParaRPr lang="zh-CN" altLang="en-US"/>
            </a:p>
          </p:txBody>
        </p:sp>
        <p:sp>
          <p:nvSpPr>
            <p:cNvPr id="98320" name="Line 16"/>
            <p:cNvSpPr>
              <a:spLocks noChangeShapeType="1"/>
            </p:cNvSpPr>
            <p:nvPr/>
          </p:nvSpPr>
          <p:spPr bwMode="auto">
            <a:xfrm flipV="1">
              <a:off x="3897" y="6120"/>
              <a:ext cx="1050" cy="936"/>
            </a:xfrm>
            <a:prstGeom prst="line">
              <a:avLst/>
            </a:prstGeom>
            <a:noFill/>
            <a:ln w="12700">
              <a:solidFill>
                <a:srgbClr val="FFFF00"/>
              </a:solidFill>
              <a:round/>
              <a:headEnd/>
              <a:tailEnd/>
            </a:ln>
            <a:effectLst/>
          </p:spPr>
          <p:txBody>
            <a:bodyPr/>
            <a:lstStyle/>
            <a:p>
              <a:endParaRPr lang="zh-CN" altLang="en-US"/>
            </a:p>
          </p:txBody>
        </p:sp>
        <p:sp>
          <p:nvSpPr>
            <p:cNvPr id="98321" name="Line 17"/>
            <p:cNvSpPr>
              <a:spLocks noChangeShapeType="1"/>
            </p:cNvSpPr>
            <p:nvPr/>
          </p:nvSpPr>
          <p:spPr bwMode="auto">
            <a:xfrm>
              <a:off x="6507" y="5964"/>
              <a:ext cx="1050" cy="936"/>
            </a:xfrm>
            <a:prstGeom prst="line">
              <a:avLst/>
            </a:prstGeom>
            <a:noFill/>
            <a:ln w="12700">
              <a:solidFill>
                <a:srgbClr val="FFFF00"/>
              </a:solidFill>
              <a:round/>
              <a:headEnd/>
              <a:tailEnd/>
            </a:ln>
            <a:effectLst/>
          </p:spPr>
          <p:txBody>
            <a:bodyPr/>
            <a:lstStyle/>
            <a:p>
              <a:endParaRPr lang="zh-CN" altLang="en-US"/>
            </a:p>
          </p:txBody>
        </p:sp>
        <p:sp>
          <p:nvSpPr>
            <p:cNvPr id="98322" name="Line 18"/>
            <p:cNvSpPr>
              <a:spLocks noChangeShapeType="1"/>
            </p:cNvSpPr>
            <p:nvPr/>
          </p:nvSpPr>
          <p:spPr bwMode="auto">
            <a:xfrm>
              <a:off x="6522" y="5787"/>
              <a:ext cx="1050" cy="0"/>
            </a:xfrm>
            <a:prstGeom prst="line">
              <a:avLst/>
            </a:prstGeom>
            <a:noFill/>
            <a:ln w="12700">
              <a:solidFill>
                <a:srgbClr val="FFFF00"/>
              </a:solidFill>
              <a:round/>
              <a:headEnd/>
              <a:tailEnd/>
            </a:ln>
            <a:effectLst/>
          </p:spPr>
          <p:txBody>
            <a:bodyPr/>
            <a:lstStyle/>
            <a:p>
              <a:endParaRPr lang="zh-CN" altLang="en-US"/>
            </a:p>
          </p:txBody>
        </p:sp>
        <p:sp>
          <p:nvSpPr>
            <p:cNvPr id="98323" name="Line 19"/>
            <p:cNvSpPr>
              <a:spLocks noChangeShapeType="1"/>
            </p:cNvSpPr>
            <p:nvPr/>
          </p:nvSpPr>
          <p:spPr bwMode="auto">
            <a:xfrm flipV="1">
              <a:off x="6477" y="4731"/>
              <a:ext cx="1050" cy="780"/>
            </a:xfrm>
            <a:prstGeom prst="line">
              <a:avLst/>
            </a:prstGeom>
            <a:noFill/>
            <a:ln w="12700">
              <a:solidFill>
                <a:srgbClr val="FFFF00"/>
              </a:solidFill>
              <a:round/>
              <a:headEnd/>
              <a:tailEnd/>
            </a:ln>
            <a:effectLst/>
          </p:spPr>
          <p:txBody>
            <a:bodyPr/>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a:latin typeface="Times New Roman" pitchFamily="18" charset="0"/>
              </a:rPr>
              <a:t>定制服务的原则及要素</a:t>
            </a:r>
            <a:endParaRPr lang="zh-CN" altLang="en-US"/>
          </a:p>
        </p:txBody>
      </p:sp>
      <p:grpSp>
        <p:nvGrpSpPr>
          <p:cNvPr id="100427" name="Group 75"/>
          <p:cNvGrpSpPr>
            <a:grpSpLocks/>
          </p:cNvGrpSpPr>
          <p:nvPr/>
        </p:nvGrpSpPr>
        <p:grpSpPr bwMode="auto">
          <a:xfrm>
            <a:off x="381000" y="1447800"/>
            <a:ext cx="8229600" cy="4876800"/>
            <a:chOff x="-3" y="-3"/>
            <a:chExt cx="3277" cy="2310"/>
          </a:xfrm>
        </p:grpSpPr>
        <p:grpSp>
          <p:nvGrpSpPr>
            <p:cNvPr id="100425" name="Group 73"/>
            <p:cNvGrpSpPr>
              <a:grpSpLocks/>
            </p:cNvGrpSpPr>
            <p:nvPr/>
          </p:nvGrpSpPr>
          <p:grpSpPr bwMode="auto">
            <a:xfrm>
              <a:off x="0" y="0"/>
              <a:ext cx="3271" cy="2304"/>
              <a:chOff x="0" y="0"/>
              <a:chExt cx="3271" cy="2304"/>
            </a:xfrm>
          </p:grpSpPr>
          <p:grpSp>
            <p:nvGrpSpPr>
              <p:cNvPr id="100410" name="Group 58"/>
              <p:cNvGrpSpPr>
                <a:grpSpLocks/>
              </p:cNvGrpSpPr>
              <p:nvPr/>
            </p:nvGrpSpPr>
            <p:grpSpPr bwMode="auto">
              <a:xfrm>
                <a:off x="0" y="0"/>
                <a:ext cx="639" cy="346"/>
                <a:chOff x="0" y="0"/>
                <a:chExt cx="639" cy="346"/>
              </a:xfrm>
            </p:grpSpPr>
            <p:sp>
              <p:nvSpPr>
                <p:cNvPr id="100401" name="Rectangle 49"/>
                <p:cNvSpPr>
                  <a:spLocks noChangeArrowheads="1"/>
                </p:cNvSpPr>
                <p:nvPr/>
              </p:nvSpPr>
              <p:spPr bwMode="auto">
                <a:xfrm>
                  <a:off x="43" y="0"/>
                  <a:ext cx="553" cy="346"/>
                </a:xfrm>
                <a:prstGeom prst="rect">
                  <a:avLst/>
                </a:prstGeom>
                <a:noFill/>
                <a:ln w="9525">
                  <a:noFill/>
                  <a:miter lim="800000"/>
                  <a:headEnd/>
                  <a:tailEnd/>
                </a:ln>
                <a:effectLst/>
              </p:spPr>
              <p:txBody>
                <a:bodyPr/>
                <a:lstStyle/>
                <a:p>
                  <a:pPr eaLnBrk="1" hangingPunct="1"/>
                  <a:r>
                    <a:rPr lang="zh-CN" altLang="en-US">
                      <a:solidFill>
                        <a:schemeClr val="tx1"/>
                      </a:solidFill>
                    </a:rPr>
                    <a:t>要素</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0409" name="Rectangle 57"/>
                <p:cNvSpPr>
                  <a:spLocks noChangeArrowheads="1"/>
                </p:cNvSpPr>
                <p:nvPr/>
              </p:nvSpPr>
              <p:spPr bwMode="auto">
                <a:xfrm>
                  <a:off x="0" y="0"/>
                  <a:ext cx="639" cy="346"/>
                </a:xfrm>
                <a:prstGeom prst="rect">
                  <a:avLst/>
                </a:prstGeom>
                <a:noFill/>
                <a:ln w="7">
                  <a:solidFill>
                    <a:srgbClr val="A0A0A0"/>
                  </a:solidFill>
                  <a:miter lim="800000"/>
                  <a:headEnd/>
                  <a:tailEnd/>
                </a:ln>
                <a:effectLst/>
              </p:spPr>
              <p:txBody>
                <a:bodyPr/>
                <a:lstStyle/>
                <a:p>
                  <a:endParaRPr lang="zh-CN" altLang="en-US"/>
                </a:p>
              </p:txBody>
            </p:sp>
          </p:grpSp>
          <p:grpSp>
            <p:nvGrpSpPr>
              <p:cNvPr id="100412" name="Group 60"/>
              <p:cNvGrpSpPr>
                <a:grpSpLocks/>
              </p:cNvGrpSpPr>
              <p:nvPr/>
            </p:nvGrpSpPr>
            <p:grpSpPr bwMode="auto">
              <a:xfrm>
                <a:off x="639" y="0"/>
                <a:ext cx="2632" cy="346"/>
                <a:chOff x="639" y="0"/>
                <a:chExt cx="2632" cy="346"/>
              </a:xfrm>
            </p:grpSpPr>
            <p:sp>
              <p:nvSpPr>
                <p:cNvPr id="100402" name="Rectangle 50"/>
                <p:cNvSpPr>
                  <a:spLocks noChangeArrowheads="1"/>
                </p:cNvSpPr>
                <p:nvPr/>
              </p:nvSpPr>
              <p:spPr bwMode="auto">
                <a:xfrm>
                  <a:off x="682" y="0"/>
                  <a:ext cx="2546" cy="346"/>
                </a:xfrm>
                <a:prstGeom prst="rect">
                  <a:avLst/>
                </a:prstGeom>
                <a:noFill/>
                <a:ln w="9525">
                  <a:noFill/>
                  <a:miter lim="800000"/>
                  <a:headEnd/>
                  <a:tailEnd/>
                </a:ln>
                <a:effectLst/>
              </p:spPr>
              <p:txBody>
                <a:bodyPr/>
                <a:lstStyle/>
                <a:p>
                  <a:pPr eaLnBrk="1" hangingPunct="1"/>
                  <a:r>
                    <a:rPr lang="zh-CN" altLang="en-US">
                      <a:solidFill>
                        <a:schemeClr val="tx1"/>
                      </a:solidFill>
                    </a:rPr>
                    <a:t>解决的问题</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0411" name="Rectangle 59"/>
                <p:cNvSpPr>
                  <a:spLocks noChangeArrowheads="1"/>
                </p:cNvSpPr>
                <p:nvPr/>
              </p:nvSpPr>
              <p:spPr bwMode="auto">
                <a:xfrm>
                  <a:off x="639" y="0"/>
                  <a:ext cx="2632" cy="346"/>
                </a:xfrm>
                <a:prstGeom prst="rect">
                  <a:avLst/>
                </a:prstGeom>
                <a:noFill/>
                <a:ln w="7">
                  <a:solidFill>
                    <a:srgbClr val="A0A0A0"/>
                  </a:solidFill>
                  <a:miter lim="800000"/>
                  <a:headEnd/>
                  <a:tailEnd/>
                </a:ln>
                <a:effectLst/>
              </p:spPr>
              <p:txBody>
                <a:bodyPr/>
                <a:lstStyle/>
                <a:p>
                  <a:endParaRPr lang="zh-CN" altLang="en-US"/>
                </a:p>
              </p:txBody>
            </p:sp>
          </p:grpSp>
          <p:grpSp>
            <p:nvGrpSpPr>
              <p:cNvPr id="100414" name="Group 62"/>
              <p:cNvGrpSpPr>
                <a:grpSpLocks/>
              </p:cNvGrpSpPr>
              <p:nvPr/>
            </p:nvGrpSpPr>
            <p:grpSpPr bwMode="auto">
              <a:xfrm>
                <a:off x="0" y="346"/>
                <a:ext cx="639" cy="691"/>
                <a:chOff x="0" y="346"/>
                <a:chExt cx="639" cy="691"/>
              </a:xfrm>
            </p:grpSpPr>
            <p:sp>
              <p:nvSpPr>
                <p:cNvPr id="100403" name="Rectangle 51"/>
                <p:cNvSpPr>
                  <a:spLocks noChangeArrowheads="1"/>
                </p:cNvSpPr>
                <p:nvPr/>
              </p:nvSpPr>
              <p:spPr bwMode="auto">
                <a:xfrm>
                  <a:off x="43" y="346"/>
                  <a:ext cx="553" cy="691"/>
                </a:xfrm>
                <a:prstGeom prst="rect">
                  <a:avLst/>
                </a:prstGeom>
                <a:noFill/>
                <a:ln w="9525">
                  <a:noFill/>
                  <a:miter lim="800000"/>
                  <a:headEnd/>
                  <a:tailEnd/>
                </a:ln>
                <a:effectLst/>
              </p:spPr>
              <p:txBody>
                <a:bodyPr anchor="ctr"/>
                <a:lstStyle/>
                <a:p>
                  <a:pPr algn="ctr" eaLnBrk="1" hangingPunct="1"/>
                  <a:r>
                    <a:rPr lang="zh-CN" altLang="en-US">
                      <a:solidFill>
                        <a:schemeClr val="tx1"/>
                      </a:solidFill>
                    </a:rPr>
                    <a:t>谁</a:t>
                  </a:r>
                  <a:endParaRPr lang="zh-CN" altLang="en-US">
                    <a:solidFill>
                      <a:schemeClr val="tx1"/>
                    </a:solidFill>
                    <a:latin typeface="Arial Unicode MS" pitchFamily="34" charset="-122"/>
                    <a:ea typeface="Arial Unicode MS" pitchFamily="34" charset="-122"/>
                    <a:cs typeface="Arial Unicode MS" pitchFamily="34" charset="-122"/>
                  </a:endParaRPr>
                </a:p>
                <a:p>
                  <a:pPr algn="ctr"/>
                  <a:r>
                    <a:rPr lang="zh-CN" altLang="en-US">
                      <a:solidFill>
                        <a:schemeClr val="tx1"/>
                      </a:solidFill>
                    </a:rPr>
                    <a:t>（</a:t>
                  </a:r>
                  <a:r>
                    <a:rPr lang="en-US" altLang="zh-CN">
                      <a:solidFill>
                        <a:schemeClr val="tx1"/>
                      </a:solidFill>
                      <a:latin typeface="Arial Unicode MS" pitchFamily="34" charset="-122"/>
                      <a:ea typeface="Arial Unicode MS" pitchFamily="34" charset="-122"/>
                      <a:cs typeface="Arial Unicode MS" pitchFamily="34" charset="-122"/>
                    </a:rPr>
                    <a:t>WHO</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algn="ctr"/>
                  <a:r>
                    <a:rPr lang="en-US" altLang="zh-CN">
                      <a:solidFill>
                        <a:schemeClr val="tx1"/>
                      </a:solidFill>
                      <a:latin typeface="Arial"/>
                      <a:ea typeface="Arial Unicode MS" pitchFamily="34" charset="-122"/>
                      <a:cs typeface="Arial Unicode MS" pitchFamily="34" charset="-122"/>
                    </a:rPr>
                    <a:t> </a:t>
                  </a:r>
                  <a:endParaRPr lang="en-US" altLang="zh-CN">
                    <a:solidFill>
                      <a:schemeClr val="tx1"/>
                    </a:solidFill>
                    <a:latin typeface="Arial Unicode MS" pitchFamily="34" charset="-122"/>
                    <a:ea typeface="Arial Unicode MS" pitchFamily="34" charset="-122"/>
                    <a:cs typeface="Arial Unicode MS" pitchFamily="34" charset="-122"/>
                  </a:endParaRPr>
                </a:p>
                <a:p>
                  <a:pPr algn="ctr"/>
                  <a:endParaRPr lang="en-US" altLang="zh-CN">
                    <a:solidFill>
                      <a:schemeClr val="tx1"/>
                    </a:solidFill>
                    <a:latin typeface="Arial" charset="0"/>
                  </a:endParaRPr>
                </a:p>
              </p:txBody>
            </p:sp>
            <p:sp>
              <p:nvSpPr>
                <p:cNvPr id="100413" name="Rectangle 61"/>
                <p:cNvSpPr>
                  <a:spLocks noChangeArrowheads="1"/>
                </p:cNvSpPr>
                <p:nvPr/>
              </p:nvSpPr>
              <p:spPr bwMode="auto">
                <a:xfrm>
                  <a:off x="0" y="346"/>
                  <a:ext cx="639" cy="691"/>
                </a:xfrm>
                <a:prstGeom prst="rect">
                  <a:avLst/>
                </a:prstGeom>
                <a:noFill/>
                <a:ln w="7">
                  <a:solidFill>
                    <a:srgbClr val="A0A0A0"/>
                  </a:solidFill>
                  <a:miter lim="800000"/>
                  <a:headEnd/>
                  <a:tailEnd/>
                </a:ln>
                <a:effectLst/>
              </p:spPr>
              <p:txBody>
                <a:bodyPr/>
                <a:lstStyle/>
                <a:p>
                  <a:endParaRPr lang="zh-CN" altLang="en-US"/>
                </a:p>
              </p:txBody>
            </p:sp>
          </p:grpSp>
          <p:grpSp>
            <p:nvGrpSpPr>
              <p:cNvPr id="100416" name="Group 64"/>
              <p:cNvGrpSpPr>
                <a:grpSpLocks/>
              </p:cNvGrpSpPr>
              <p:nvPr/>
            </p:nvGrpSpPr>
            <p:grpSpPr bwMode="auto">
              <a:xfrm>
                <a:off x="639" y="346"/>
                <a:ext cx="2632" cy="691"/>
                <a:chOff x="639" y="346"/>
                <a:chExt cx="2632" cy="691"/>
              </a:xfrm>
            </p:grpSpPr>
            <p:sp>
              <p:nvSpPr>
                <p:cNvPr id="100404" name="Rectangle 52"/>
                <p:cNvSpPr>
                  <a:spLocks noChangeArrowheads="1"/>
                </p:cNvSpPr>
                <p:nvPr/>
              </p:nvSpPr>
              <p:spPr bwMode="auto">
                <a:xfrm>
                  <a:off x="682" y="346"/>
                  <a:ext cx="2546" cy="691"/>
                </a:xfrm>
                <a:prstGeom prst="rect">
                  <a:avLst/>
                </a:prstGeom>
                <a:noFill/>
                <a:ln w="9525">
                  <a:noFill/>
                  <a:miter lim="800000"/>
                  <a:headEnd/>
                  <a:tailEnd/>
                </a:ln>
                <a:effectLst/>
              </p:spPr>
              <p:txBody>
                <a:bodyPr/>
                <a:lstStyle/>
                <a:p>
                  <a:pPr eaLnBrk="1" hangingPunct="1"/>
                  <a:r>
                    <a:rPr lang="zh-CN" altLang="en-US">
                      <a:solidFill>
                        <a:schemeClr val="tx1"/>
                      </a:solidFill>
                    </a:rPr>
                    <a:t>谁需要我的服务</a:t>
                  </a:r>
                  <a:r>
                    <a:rPr lang="zh-CN" altLang="en-US">
                      <a:solidFill>
                        <a:schemeClr val="tx1"/>
                      </a:solidFill>
                      <a:latin typeface="Arial Unicode MS" pitchFamily="34" charset="-122"/>
                      <a:ea typeface="Arial Unicode MS" pitchFamily="34" charset="-122"/>
                      <a:cs typeface="Arial Unicode MS" pitchFamily="34" charset="-122"/>
                    </a:rPr>
                    <a:t>?</a:t>
                  </a:r>
                </a:p>
                <a:p>
                  <a:r>
                    <a:rPr lang="zh-CN" altLang="en-US">
                      <a:solidFill>
                        <a:schemeClr val="tx1"/>
                      </a:solidFill>
                    </a:rPr>
                    <a:t>什么是有生以来就是个人的，因而各人之间会有所不同？</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我的顾客如何不同？</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我如何才能满足任何需要我的服务的客户？</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0415" name="Rectangle 63"/>
                <p:cNvSpPr>
                  <a:spLocks noChangeArrowheads="1"/>
                </p:cNvSpPr>
                <p:nvPr/>
              </p:nvSpPr>
              <p:spPr bwMode="auto">
                <a:xfrm>
                  <a:off x="639" y="346"/>
                  <a:ext cx="2632" cy="691"/>
                </a:xfrm>
                <a:prstGeom prst="rect">
                  <a:avLst/>
                </a:prstGeom>
                <a:noFill/>
                <a:ln w="7">
                  <a:solidFill>
                    <a:srgbClr val="A0A0A0"/>
                  </a:solidFill>
                  <a:miter lim="800000"/>
                  <a:headEnd/>
                  <a:tailEnd/>
                </a:ln>
                <a:effectLst/>
              </p:spPr>
              <p:txBody>
                <a:bodyPr/>
                <a:lstStyle/>
                <a:p>
                  <a:endParaRPr lang="zh-CN" altLang="en-US"/>
                </a:p>
              </p:txBody>
            </p:sp>
          </p:grpSp>
          <p:grpSp>
            <p:nvGrpSpPr>
              <p:cNvPr id="100418" name="Group 66"/>
              <p:cNvGrpSpPr>
                <a:grpSpLocks/>
              </p:cNvGrpSpPr>
              <p:nvPr/>
            </p:nvGrpSpPr>
            <p:grpSpPr bwMode="auto">
              <a:xfrm>
                <a:off x="0" y="1037"/>
                <a:ext cx="639" cy="691"/>
                <a:chOff x="0" y="1037"/>
                <a:chExt cx="639" cy="691"/>
              </a:xfrm>
            </p:grpSpPr>
            <p:sp>
              <p:nvSpPr>
                <p:cNvPr id="100405" name="Rectangle 53"/>
                <p:cNvSpPr>
                  <a:spLocks noChangeArrowheads="1"/>
                </p:cNvSpPr>
                <p:nvPr/>
              </p:nvSpPr>
              <p:spPr bwMode="auto">
                <a:xfrm>
                  <a:off x="43" y="1037"/>
                  <a:ext cx="553" cy="691"/>
                </a:xfrm>
                <a:prstGeom prst="rect">
                  <a:avLst/>
                </a:prstGeom>
                <a:noFill/>
                <a:ln w="9525">
                  <a:noFill/>
                  <a:miter lim="800000"/>
                  <a:headEnd/>
                  <a:tailEnd/>
                </a:ln>
                <a:effectLst/>
              </p:spPr>
              <p:txBody>
                <a:bodyPr anchor="ctr"/>
                <a:lstStyle/>
                <a:p>
                  <a:pPr indent="304800" algn="ctr" eaLnBrk="1" hangingPunct="1"/>
                  <a:r>
                    <a:rPr lang="zh-CN" altLang="en-US">
                      <a:solidFill>
                        <a:schemeClr val="tx1"/>
                      </a:solidFill>
                    </a:rPr>
                    <a:t>做什么（</a:t>
                  </a:r>
                  <a:r>
                    <a:rPr lang="en-US" altLang="zh-CN">
                      <a:solidFill>
                        <a:schemeClr val="tx1"/>
                      </a:solidFill>
                      <a:latin typeface="Arial Unicode MS" pitchFamily="34" charset="-122"/>
                      <a:ea typeface="Arial Unicode MS" pitchFamily="34" charset="-122"/>
                      <a:cs typeface="Arial Unicode MS" pitchFamily="34" charset="-122"/>
                    </a:rPr>
                    <a:t>WHAT</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indent="304800" algn="ctr"/>
                  <a:r>
                    <a:rPr lang="en-US" altLang="zh-CN">
                      <a:solidFill>
                        <a:schemeClr val="tx1"/>
                      </a:solidFill>
                      <a:latin typeface="Arial"/>
                      <a:ea typeface="Arial Unicode MS" pitchFamily="34" charset="-122"/>
                      <a:cs typeface="Arial Unicode MS" pitchFamily="34" charset="-122"/>
                    </a:rPr>
                    <a:t> </a:t>
                  </a:r>
                  <a:endParaRPr lang="en-US" altLang="zh-CN">
                    <a:solidFill>
                      <a:schemeClr val="tx1"/>
                    </a:solidFill>
                    <a:latin typeface="Arial Unicode MS" pitchFamily="34" charset="-122"/>
                    <a:ea typeface="Arial Unicode MS" pitchFamily="34" charset="-122"/>
                    <a:cs typeface="Arial Unicode MS" pitchFamily="34" charset="-122"/>
                  </a:endParaRPr>
                </a:p>
                <a:p>
                  <a:pPr indent="304800" algn="ctr"/>
                  <a:endParaRPr lang="en-US" altLang="zh-CN">
                    <a:solidFill>
                      <a:schemeClr val="tx1"/>
                    </a:solidFill>
                    <a:latin typeface="Arial" charset="0"/>
                  </a:endParaRPr>
                </a:p>
              </p:txBody>
            </p:sp>
            <p:sp>
              <p:nvSpPr>
                <p:cNvPr id="100417" name="Rectangle 65"/>
                <p:cNvSpPr>
                  <a:spLocks noChangeArrowheads="1"/>
                </p:cNvSpPr>
                <p:nvPr/>
              </p:nvSpPr>
              <p:spPr bwMode="auto">
                <a:xfrm>
                  <a:off x="0" y="1037"/>
                  <a:ext cx="639" cy="691"/>
                </a:xfrm>
                <a:prstGeom prst="rect">
                  <a:avLst/>
                </a:prstGeom>
                <a:noFill/>
                <a:ln w="7">
                  <a:solidFill>
                    <a:srgbClr val="A0A0A0"/>
                  </a:solidFill>
                  <a:miter lim="800000"/>
                  <a:headEnd/>
                  <a:tailEnd/>
                </a:ln>
                <a:effectLst/>
              </p:spPr>
              <p:txBody>
                <a:bodyPr/>
                <a:lstStyle/>
                <a:p>
                  <a:endParaRPr lang="zh-CN" altLang="en-US"/>
                </a:p>
              </p:txBody>
            </p:sp>
          </p:grpSp>
          <p:grpSp>
            <p:nvGrpSpPr>
              <p:cNvPr id="100420" name="Group 68"/>
              <p:cNvGrpSpPr>
                <a:grpSpLocks/>
              </p:cNvGrpSpPr>
              <p:nvPr/>
            </p:nvGrpSpPr>
            <p:grpSpPr bwMode="auto">
              <a:xfrm>
                <a:off x="639" y="1037"/>
                <a:ext cx="2632" cy="691"/>
                <a:chOff x="639" y="1037"/>
                <a:chExt cx="2632" cy="691"/>
              </a:xfrm>
            </p:grpSpPr>
            <p:sp>
              <p:nvSpPr>
                <p:cNvPr id="100406" name="Rectangle 54"/>
                <p:cNvSpPr>
                  <a:spLocks noChangeArrowheads="1"/>
                </p:cNvSpPr>
                <p:nvPr/>
              </p:nvSpPr>
              <p:spPr bwMode="auto">
                <a:xfrm>
                  <a:off x="682" y="1037"/>
                  <a:ext cx="2546" cy="691"/>
                </a:xfrm>
                <a:prstGeom prst="rect">
                  <a:avLst/>
                </a:prstGeom>
                <a:noFill/>
                <a:ln w="9525">
                  <a:noFill/>
                  <a:miter lim="800000"/>
                  <a:headEnd/>
                  <a:tailEnd/>
                </a:ln>
                <a:effectLst/>
              </p:spPr>
              <p:txBody>
                <a:bodyPr/>
                <a:lstStyle/>
                <a:p>
                  <a:pPr eaLnBrk="1" hangingPunct="1"/>
                  <a:r>
                    <a:rPr lang="zh-CN" altLang="en-US">
                      <a:solidFill>
                        <a:schemeClr val="tx1"/>
                      </a:solidFill>
                    </a:rPr>
                    <a:t>对我的服务客户会做出什么不同的举动？</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可以采用什么不同的形式？</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从我的服务中我如何才能满足顾客的任何需求？</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0419" name="Rectangle 67"/>
                <p:cNvSpPr>
                  <a:spLocks noChangeArrowheads="1"/>
                </p:cNvSpPr>
                <p:nvPr/>
              </p:nvSpPr>
              <p:spPr bwMode="auto">
                <a:xfrm>
                  <a:off x="639" y="1037"/>
                  <a:ext cx="2632" cy="691"/>
                </a:xfrm>
                <a:prstGeom prst="rect">
                  <a:avLst/>
                </a:prstGeom>
                <a:noFill/>
                <a:ln w="7">
                  <a:solidFill>
                    <a:srgbClr val="A0A0A0"/>
                  </a:solidFill>
                  <a:miter lim="800000"/>
                  <a:headEnd/>
                  <a:tailEnd/>
                </a:ln>
                <a:effectLst/>
              </p:spPr>
              <p:txBody>
                <a:bodyPr/>
                <a:lstStyle/>
                <a:p>
                  <a:endParaRPr lang="zh-CN" altLang="en-US"/>
                </a:p>
              </p:txBody>
            </p:sp>
          </p:grpSp>
          <p:grpSp>
            <p:nvGrpSpPr>
              <p:cNvPr id="100422" name="Group 70"/>
              <p:cNvGrpSpPr>
                <a:grpSpLocks/>
              </p:cNvGrpSpPr>
              <p:nvPr/>
            </p:nvGrpSpPr>
            <p:grpSpPr bwMode="auto">
              <a:xfrm>
                <a:off x="0" y="1728"/>
                <a:ext cx="639" cy="576"/>
                <a:chOff x="0" y="1728"/>
                <a:chExt cx="639" cy="576"/>
              </a:xfrm>
            </p:grpSpPr>
            <p:sp>
              <p:nvSpPr>
                <p:cNvPr id="100407" name="Rectangle 55"/>
                <p:cNvSpPr>
                  <a:spLocks noChangeArrowheads="1"/>
                </p:cNvSpPr>
                <p:nvPr/>
              </p:nvSpPr>
              <p:spPr bwMode="auto">
                <a:xfrm>
                  <a:off x="43" y="1728"/>
                  <a:ext cx="553" cy="576"/>
                </a:xfrm>
                <a:prstGeom prst="rect">
                  <a:avLst/>
                </a:prstGeom>
                <a:noFill/>
                <a:ln w="9525">
                  <a:noFill/>
                  <a:miter lim="800000"/>
                  <a:headEnd/>
                  <a:tailEnd/>
                </a:ln>
                <a:effectLst/>
              </p:spPr>
              <p:txBody>
                <a:bodyPr anchor="ctr"/>
                <a:lstStyle/>
                <a:p>
                  <a:pPr algn="ctr" eaLnBrk="1" hangingPunct="1"/>
                  <a:r>
                    <a:rPr lang="zh-CN" altLang="en-US">
                      <a:solidFill>
                        <a:schemeClr val="tx1"/>
                      </a:solidFill>
                    </a:rPr>
                    <a:t>什么地方（</a:t>
                  </a:r>
                  <a:r>
                    <a:rPr lang="en-US" altLang="zh-CN">
                      <a:solidFill>
                        <a:schemeClr val="tx1"/>
                      </a:solidFill>
                      <a:latin typeface="Arial Unicode MS" pitchFamily="34" charset="-122"/>
                      <a:ea typeface="Arial Unicode MS" pitchFamily="34" charset="-122"/>
                      <a:cs typeface="Arial Unicode MS" pitchFamily="34" charset="-122"/>
                    </a:rPr>
                    <a:t>WHERE</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algn="ctr"/>
                  <a:endParaRPr lang="en-US" altLang="zh-CN">
                    <a:solidFill>
                      <a:schemeClr val="tx1"/>
                    </a:solidFill>
                    <a:latin typeface="Arial" charset="0"/>
                  </a:endParaRPr>
                </a:p>
              </p:txBody>
            </p:sp>
            <p:sp>
              <p:nvSpPr>
                <p:cNvPr id="100421" name="Rectangle 69"/>
                <p:cNvSpPr>
                  <a:spLocks noChangeArrowheads="1"/>
                </p:cNvSpPr>
                <p:nvPr/>
              </p:nvSpPr>
              <p:spPr bwMode="auto">
                <a:xfrm>
                  <a:off x="0" y="1728"/>
                  <a:ext cx="639" cy="576"/>
                </a:xfrm>
                <a:prstGeom prst="rect">
                  <a:avLst/>
                </a:prstGeom>
                <a:noFill/>
                <a:ln w="7">
                  <a:solidFill>
                    <a:srgbClr val="A0A0A0"/>
                  </a:solidFill>
                  <a:miter lim="800000"/>
                  <a:headEnd/>
                  <a:tailEnd/>
                </a:ln>
                <a:effectLst/>
              </p:spPr>
              <p:txBody>
                <a:bodyPr/>
                <a:lstStyle/>
                <a:p>
                  <a:endParaRPr lang="zh-CN" altLang="en-US"/>
                </a:p>
              </p:txBody>
            </p:sp>
          </p:grpSp>
          <p:grpSp>
            <p:nvGrpSpPr>
              <p:cNvPr id="100424" name="Group 72"/>
              <p:cNvGrpSpPr>
                <a:grpSpLocks/>
              </p:cNvGrpSpPr>
              <p:nvPr/>
            </p:nvGrpSpPr>
            <p:grpSpPr bwMode="auto">
              <a:xfrm>
                <a:off x="639" y="1728"/>
                <a:ext cx="2632" cy="576"/>
                <a:chOff x="639" y="1728"/>
                <a:chExt cx="2632" cy="576"/>
              </a:xfrm>
            </p:grpSpPr>
            <p:sp>
              <p:nvSpPr>
                <p:cNvPr id="100408" name="Rectangle 56"/>
                <p:cNvSpPr>
                  <a:spLocks noChangeArrowheads="1"/>
                </p:cNvSpPr>
                <p:nvPr/>
              </p:nvSpPr>
              <p:spPr bwMode="auto">
                <a:xfrm>
                  <a:off x="682" y="1728"/>
                  <a:ext cx="2546" cy="576"/>
                </a:xfrm>
                <a:prstGeom prst="rect">
                  <a:avLst/>
                </a:prstGeom>
                <a:noFill/>
                <a:ln w="9525">
                  <a:noFill/>
                  <a:miter lim="800000"/>
                  <a:headEnd/>
                  <a:tailEnd/>
                </a:ln>
                <a:effectLst/>
              </p:spPr>
              <p:txBody>
                <a:bodyPr/>
                <a:lstStyle/>
                <a:p>
                  <a:pPr eaLnBrk="1" hangingPunct="1"/>
                  <a:r>
                    <a:rPr lang="zh-CN" altLang="en-US">
                      <a:solidFill>
                        <a:schemeClr val="tx1"/>
                      </a:solidFill>
                    </a:rPr>
                    <a:t>客户在什么地方需要我的服务？</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客户在购买、接收和使用服务的地方有什么不同</a:t>
                  </a:r>
                  <a:r>
                    <a:rPr lang="zh-CN" altLang="en-US">
                      <a:solidFill>
                        <a:schemeClr val="tx1"/>
                      </a:solidFill>
                      <a:latin typeface="Arial Unicode MS" pitchFamily="34" charset="-122"/>
                      <a:ea typeface="Arial Unicode MS" pitchFamily="34" charset="-122"/>
                      <a:cs typeface="Arial Unicode MS" pitchFamily="34" charset="-122"/>
                    </a:rPr>
                    <a:t>?</a:t>
                  </a:r>
                </a:p>
                <a:p>
                  <a:r>
                    <a:rPr lang="zh-CN" altLang="en-US">
                      <a:solidFill>
                        <a:schemeClr val="tx1"/>
                      </a:solidFill>
                    </a:rPr>
                    <a:t>我如何才能把我的服务提供给客户需要的任何地方？</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0423" name="Rectangle 71"/>
                <p:cNvSpPr>
                  <a:spLocks noChangeArrowheads="1"/>
                </p:cNvSpPr>
                <p:nvPr/>
              </p:nvSpPr>
              <p:spPr bwMode="auto">
                <a:xfrm>
                  <a:off x="639" y="1728"/>
                  <a:ext cx="2632" cy="576"/>
                </a:xfrm>
                <a:prstGeom prst="rect">
                  <a:avLst/>
                </a:prstGeom>
                <a:noFill/>
                <a:ln w="7">
                  <a:solidFill>
                    <a:srgbClr val="A0A0A0"/>
                  </a:solidFill>
                  <a:miter lim="800000"/>
                  <a:headEnd/>
                  <a:tailEnd/>
                </a:ln>
                <a:effectLst/>
              </p:spPr>
              <p:txBody>
                <a:bodyPr/>
                <a:lstStyle/>
                <a:p>
                  <a:endParaRPr lang="zh-CN" altLang="en-US"/>
                </a:p>
              </p:txBody>
            </p:sp>
          </p:grpSp>
        </p:grpSp>
        <p:sp>
          <p:nvSpPr>
            <p:cNvPr id="100426" name="Rectangle 74"/>
            <p:cNvSpPr>
              <a:spLocks noChangeArrowheads="1"/>
            </p:cNvSpPr>
            <p:nvPr/>
          </p:nvSpPr>
          <p:spPr bwMode="auto">
            <a:xfrm>
              <a:off x="-3" y="-3"/>
              <a:ext cx="3277" cy="231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t>IT</a:t>
            </a:r>
            <a:r>
              <a:rPr lang="zh-CN" altLang="en-US"/>
              <a:t>服务经理的基本技能</a:t>
            </a:r>
          </a:p>
        </p:txBody>
      </p:sp>
      <p:grpSp>
        <p:nvGrpSpPr>
          <p:cNvPr id="2" name="Group 4"/>
          <p:cNvGrpSpPr>
            <a:grpSpLocks/>
          </p:cNvGrpSpPr>
          <p:nvPr/>
        </p:nvGrpSpPr>
        <p:grpSpPr bwMode="auto">
          <a:xfrm>
            <a:off x="684213" y="1844675"/>
            <a:ext cx="7632700" cy="3960813"/>
            <a:chOff x="2007" y="6120"/>
            <a:chExt cx="7350" cy="3588"/>
          </a:xfrm>
        </p:grpSpPr>
        <p:grpSp>
          <p:nvGrpSpPr>
            <p:cNvPr id="3" name="Group 5"/>
            <p:cNvGrpSpPr>
              <a:grpSpLocks/>
            </p:cNvGrpSpPr>
            <p:nvPr/>
          </p:nvGrpSpPr>
          <p:grpSpPr bwMode="auto">
            <a:xfrm>
              <a:off x="2007" y="6120"/>
              <a:ext cx="7350" cy="3588"/>
              <a:chOff x="2007" y="6120"/>
              <a:chExt cx="7350" cy="3588"/>
            </a:xfrm>
          </p:grpSpPr>
          <p:sp>
            <p:nvSpPr>
              <p:cNvPr id="100358" name="Oval 6"/>
              <p:cNvSpPr>
                <a:spLocks noChangeArrowheads="1"/>
              </p:cNvSpPr>
              <p:nvPr/>
            </p:nvSpPr>
            <p:spPr bwMode="auto">
              <a:xfrm>
                <a:off x="4422" y="7212"/>
                <a:ext cx="2310" cy="1092"/>
              </a:xfrm>
              <a:prstGeom prst="ellipse">
                <a:avLst/>
              </a:prstGeom>
              <a:solidFill>
                <a:srgbClr val="FFFFFF"/>
              </a:solidFill>
              <a:ln w="12700">
                <a:solidFill>
                  <a:srgbClr val="FFFF99"/>
                </a:solidFill>
                <a:round/>
                <a:headEnd/>
                <a:tailEnd/>
              </a:ln>
              <a:effectLst/>
            </p:spPr>
            <p:txBody>
              <a:bodyPr/>
              <a:lstStyle/>
              <a:p>
                <a:pPr algn="ctr"/>
                <a:r>
                  <a:rPr lang="zh-CN" altLang="en-US">
                    <a:solidFill>
                      <a:schemeClr val="accent1"/>
                    </a:solidFill>
                    <a:latin typeface="Times New Roman" pitchFamily="18" charset="0"/>
                  </a:rPr>
                  <a:t>服务经理应具备的能力</a:t>
                </a:r>
                <a:endParaRPr lang="zh-CN" altLang="en-US">
                  <a:solidFill>
                    <a:schemeClr val="accent1"/>
                  </a:solidFill>
                </a:endParaRPr>
              </a:p>
            </p:txBody>
          </p:sp>
          <p:sp>
            <p:nvSpPr>
              <p:cNvPr id="100359" name="AutoShape 7"/>
              <p:cNvSpPr>
                <a:spLocks noChangeArrowheads="1"/>
              </p:cNvSpPr>
              <p:nvPr/>
            </p:nvSpPr>
            <p:spPr bwMode="auto">
              <a:xfrm>
                <a:off x="2427" y="6120"/>
                <a:ext cx="1890" cy="468"/>
              </a:xfrm>
              <a:prstGeom prst="roundRect">
                <a:avLst>
                  <a:gd name="adj" fmla="val 16667"/>
                </a:avLst>
              </a:prstGeom>
              <a:solidFill>
                <a:srgbClr val="FFFFFF"/>
              </a:solidFill>
              <a:ln w="12700">
                <a:solidFill>
                  <a:srgbClr val="FFFF99"/>
                </a:solidFill>
                <a:round/>
                <a:headEnd/>
                <a:tailEnd/>
              </a:ln>
              <a:effectLst/>
            </p:spPr>
            <p:txBody>
              <a:bodyPr/>
              <a:lstStyle/>
              <a:p>
                <a:pPr algn="just"/>
                <a:r>
                  <a:rPr lang="zh-CN" altLang="en-US">
                    <a:solidFill>
                      <a:schemeClr val="accent1"/>
                    </a:solidFill>
                    <a:latin typeface="Times New Roman" pitchFamily="18" charset="0"/>
                  </a:rPr>
                  <a:t>优秀的领导能力</a:t>
                </a:r>
                <a:endParaRPr lang="zh-CN" altLang="en-US">
                  <a:solidFill>
                    <a:schemeClr val="accent1"/>
                  </a:solidFill>
                </a:endParaRPr>
              </a:p>
            </p:txBody>
          </p:sp>
          <p:sp>
            <p:nvSpPr>
              <p:cNvPr id="100360" name="AutoShape 8"/>
              <p:cNvSpPr>
                <a:spLocks noChangeArrowheads="1"/>
              </p:cNvSpPr>
              <p:nvPr/>
            </p:nvSpPr>
            <p:spPr bwMode="auto">
              <a:xfrm>
                <a:off x="2007" y="7212"/>
                <a:ext cx="1890" cy="468"/>
              </a:xfrm>
              <a:prstGeom prst="roundRect">
                <a:avLst>
                  <a:gd name="adj" fmla="val 16667"/>
                </a:avLst>
              </a:prstGeom>
              <a:solidFill>
                <a:srgbClr val="FFFFFF"/>
              </a:solidFill>
              <a:ln w="12700">
                <a:solidFill>
                  <a:srgbClr val="FFFF99"/>
                </a:solidFill>
                <a:round/>
                <a:headEnd/>
                <a:tailEnd/>
              </a:ln>
              <a:effectLst/>
            </p:spPr>
            <p:txBody>
              <a:bodyPr/>
              <a:lstStyle/>
              <a:p>
                <a:pPr algn="just"/>
                <a:r>
                  <a:rPr lang="zh-CN" altLang="en-US">
                    <a:solidFill>
                      <a:schemeClr val="accent1"/>
                    </a:solidFill>
                    <a:latin typeface="Times New Roman" pitchFamily="18" charset="0"/>
                  </a:rPr>
                  <a:t>处理压力能力</a:t>
                </a:r>
                <a:endParaRPr lang="zh-CN" altLang="en-US">
                  <a:solidFill>
                    <a:schemeClr val="accent1"/>
                  </a:solidFill>
                </a:endParaRPr>
              </a:p>
            </p:txBody>
          </p:sp>
          <p:sp>
            <p:nvSpPr>
              <p:cNvPr id="100361" name="AutoShape 9"/>
              <p:cNvSpPr>
                <a:spLocks noChangeArrowheads="1"/>
              </p:cNvSpPr>
              <p:nvPr/>
            </p:nvSpPr>
            <p:spPr bwMode="auto">
              <a:xfrm>
                <a:off x="2112" y="8304"/>
                <a:ext cx="2310" cy="468"/>
              </a:xfrm>
              <a:prstGeom prst="roundRect">
                <a:avLst>
                  <a:gd name="adj" fmla="val 16667"/>
                </a:avLst>
              </a:prstGeom>
              <a:solidFill>
                <a:srgbClr val="FFFFFF"/>
              </a:solidFill>
              <a:ln w="12700">
                <a:solidFill>
                  <a:srgbClr val="FFFF99"/>
                </a:solidFill>
                <a:round/>
                <a:headEnd/>
                <a:tailEnd/>
              </a:ln>
              <a:effectLst/>
            </p:spPr>
            <p:txBody>
              <a:bodyPr/>
              <a:lstStyle/>
              <a:p>
                <a:pPr algn="just"/>
                <a:r>
                  <a:rPr lang="zh-CN" altLang="en-US">
                    <a:solidFill>
                      <a:schemeClr val="accent1"/>
                    </a:solidFill>
                    <a:latin typeface="Times New Roman" pitchFamily="18" charset="0"/>
                  </a:rPr>
                  <a:t>良好的人际交往能力</a:t>
                </a:r>
                <a:endParaRPr lang="zh-CN" altLang="en-US">
                  <a:solidFill>
                    <a:schemeClr val="accent1"/>
                  </a:solidFill>
                </a:endParaRPr>
              </a:p>
            </p:txBody>
          </p:sp>
          <p:sp>
            <p:nvSpPr>
              <p:cNvPr id="100362" name="AutoShape 10"/>
              <p:cNvSpPr>
                <a:spLocks noChangeArrowheads="1"/>
              </p:cNvSpPr>
              <p:nvPr/>
            </p:nvSpPr>
            <p:spPr bwMode="auto">
              <a:xfrm>
                <a:off x="4002" y="9240"/>
                <a:ext cx="3045" cy="468"/>
              </a:xfrm>
              <a:prstGeom prst="roundRect">
                <a:avLst>
                  <a:gd name="adj" fmla="val 16667"/>
                </a:avLst>
              </a:prstGeom>
              <a:solidFill>
                <a:srgbClr val="FFFFFF"/>
              </a:solidFill>
              <a:ln w="12700">
                <a:solidFill>
                  <a:srgbClr val="FFFF99"/>
                </a:solidFill>
                <a:round/>
                <a:headEnd/>
                <a:tailEnd/>
              </a:ln>
              <a:effectLst/>
            </p:spPr>
            <p:txBody>
              <a:bodyPr/>
              <a:lstStyle/>
              <a:p>
                <a:pPr algn="ctr"/>
                <a:r>
                  <a:rPr lang="zh-CN" altLang="en-US">
                    <a:solidFill>
                      <a:schemeClr val="accent1"/>
                    </a:solidFill>
                    <a:latin typeface="Times New Roman" pitchFamily="18" charset="0"/>
                  </a:rPr>
                  <a:t>培养员工与人员开发的能力</a:t>
                </a:r>
                <a:endParaRPr lang="zh-CN" altLang="en-US">
                  <a:solidFill>
                    <a:schemeClr val="accent1"/>
                  </a:solidFill>
                </a:endParaRPr>
              </a:p>
            </p:txBody>
          </p:sp>
          <p:sp>
            <p:nvSpPr>
              <p:cNvPr id="100363" name="AutoShape 11"/>
              <p:cNvSpPr>
                <a:spLocks noChangeArrowheads="1"/>
              </p:cNvSpPr>
              <p:nvPr/>
            </p:nvSpPr>
            <p:spPr bwMode="auto">
              <a:xfrm>
                <a:off x="6942" y="8304"/>
                <a:ext cx="2310" cy="468"/>
              </a:xfrm>
              <a:prstGeom prst="roundRect">
                <a:avLst>
                  <a:gd name="adj" fmla="val 16667"/>
                </a:avLst>
              </a:prstGeom>
              <a:solidFill>
                <a:srgbClr val="FFFFFF"/>
              </a:solidFill>
              <a:ln w="12700">
                <a:solidFill>
                  <a:srgbClr val="FFFF99"/>
                </a:solidFill>
                <a:round/>
                <a:headEnd/>
                <a:tailEnd/>
              </a:ln>
              <a:effectLst/>
            </p:spPr>
            <p:txBody>
              <a:bodyPr/>
              <a:lstStyle/>
              <a:p>
                <a:pPr algn="ctr"/>
                <a:r>
                  <a:rPr lang="zh-CN" altLang="en-US">
                    <a:solidFill>
                      <a:schemeClr val="accent1"/>
                    </a:solidFill>
                    <a:latin typeface="Times New Roman" pitchFamily="18" charset="0"/>
                  </a:rPr>
                  <a:t>解决问题的能力</a:t>
                </a:r>
                <a:endParaRPr lang="zh-CN" altLang="en-US">
                  <a:solidFill>
                    <a:schemeClr val="accent1"/>
                  </a:solidFill>
                </a:endParaRPr>
              </a:p>
            </p:txBody>
          </p:sp>
          <p:sp>
            <p:nvSpPr>
              <p:cNvPr id="100364" name="AutoShape 12"/>
              <p:cNvSpPr>
                <a:spLocks noChangeArrowheads="1"/>
              </p:cNvSpPr>
              <p:nvPr/>
            </p:nvSpPr>
            <p:spPr bwMode="auto">
              <a:xfrm>
                <a:off x="7047" y="7056"/>
                <a:ext cx="2310" cy="468"/>
              </a:xfrm>
              <a:prstGeom prst="roundRect">
                <a:avLst>
                  <a:gd name="adj" fmla="val 16667"/>
                </a:avLst>
              </a:prstGeom>
              <a:solidFill>
                <a:srgbClr val="FFFFFF"/>
              </a:solidFill>
              <a:ln w="12700">
                <a:solidFill>
                  <a:srgbClr val="FFFF99"/>
                </a:solidFill>
                <a:round/>
                <a:headEnd/>
                <a:tailEnd/>
              </a:ln>
              <a:effectLst/>
            </p:spPr>
            <p:txBody>
              <a:bodyPr/>
              <a:lstStyle/>
              <a:p>
                <a:pPr algn="ctr"/>
                <a:r>
                  <a:rPr lang="zh-CN" altLang="en-US">
                    <a:solidFill>
                      <a:schemeClr val="accent1"/>
                    </a:solidFill>
                    <a:latin typeface="Times New Roman" pitchFamily="18" charset="0"/>
                  </a:rPr>
                  <a:t>非凡的沟通能力</a:t>
                </a:r>
                <a:endParaRPr lang="zh-CN" altLang="en-US">
                  <a:solidFill>
                    <a:schemeClr val="accent1"/>
                  </a:solidFill>
                </a:endParaRPr>
              </a:p>
            </p:txBody>
          </p:sp>
          <p:sp>
            <p:nvSpPr>
              <p:cNvPr id="100365" name="AutoShape 13"/>
              <p:cNvSpPr>
                <a:spLocks noChangeArrowheads="1"/>
              </p:cNvSpPr>
              <p:nvPr/>
            </p:nvSpPr>
            <p:spPr bwMode="auto">
              <a:xfrm>
                <a:off x="6942" y="6120"/>
                <a:ext cx="2310" cy="468"/>
              </a:xfrm>
              <a:prstGeom prst="roundRect">
                <a:avLst>
                  <a:gd name="adj" fmla="val 16667"/>
                </a:avLst>
              </a:prstGeom>
              <a:solidFill>
                <a:srgbClr val="FFFFFF"/>
              </a:solidFill>
              <a:ln w="12700">
                <a:solidFill>
                  <a:srgbClr val="FFFF99"/>
                </a:solidFill>
                <a:round/>
                <a:headEnd/>
                <a:tailEnd/>
              </a:ln>
              <a:effectLst/>
            </p:spPr>
            <p:txBody>
              <a:bodyPr/>
              <a:lstStyle/>
              <a:p>
                <a:pPr algn="just"/>
                <a:r>
                  <a:rPr lang="zh-CN" altLang="en-US">
                    <a:solidFill>
                      <a:schemeClr val="accent1"/>
                    </a:solidFill>
                    <a:latin typeface="Times New Roman" pitchFamily="18" charset="0"/>
                  </a:rPr>
                  <a:t>高效的时间管理能力</a:t>
                </a:r>
                <a:endParaRPr lang="zh-CN" altLang="en-US">
                  <a:solidFill>
                    <a:schemeClr val="accent1"/>
                  </a:solidFill>
                </a:endParaRPr>
              </a:p>
            </p:txBody>
          </p:sp>
        </p:grpSp>
        <p:sp>
          <p:nvSpPr>
            <p:cNvPr id="100366" name="Line 14"/>
            <p:cNvSpPr>
              <a:spLocks noChangeShapeType="1"/>
            </p:cNvSpPr>
            <p:nvPr/>
          </p:nvSpPr>
          <p:spPr bwMode="auto">
            <a:xfrm>
              <a:off x="4317" y="6276"/>
              <a:ext cx="840" cy="936"/>
            </a:xfrm>
            <a:prstGeom prst="line">
              <a:avLst/>
            </a:prstGeom>
            <a:noFill/>
            <a:ln w="12700">
              <a:solidFill>
                <a:srgbClr val="FFFF99"/>
              </a:solidFill>
              <a:round/>
              <a:headEnd/>
              <a:tailEnd/>
            </a:ln>
            <a:effectLst/>
          </p:spPr>
          <p:txBody>
            <a:bodyPr/>
            <a:lstStyle/>
            <a:p>
              <a:endParaRPr lang="zh-CN" altLang="en-US"/>
            </a:p>
          </p:txBody>
        </p:sp>
        <p:sp>
          <p:nvSpPr>
            <p:cNvPr id="100367" name="Line 15"/>
            <p:cNvSpPr>
              <a:spLocks noChangeShapeType="1"/>
            </p:cNvSpPr>
            <p:nvPr/>
          </p:nvSpPr>
          <p:spPr bwMode="auto">
            <a:xfrm flipH="1">
              <a:off x="5997" y="6432"/>
              <a:ext cx="945" cy="780"/>
            </a:xfrm>
            <a:prstGeom prst="line">
              <a:avLst/>
            </a:prstGeom>
            <a:noFill/>
            <a:ln w="12700">
              <a:solidFill>
                <a:srgbClr val="FFFF99"/>
              </a:solidFill>
              <a:round/>
              <a:headEnd/>
              <a:tailEnd/>
            </a:ln>
            <a:effectLst/>
          </p:spPr>
          <p:txBody>
            <a:bodyPr/>
            <a:lstStyle/>
            <a:p>
              <a:endParaRPr lang="zh-CN" altLang="en-US"/>
            </a:p>
          </p:txBody>
        </p:sp>
        <p:sp>
          <p:nvSpPr>
            <p:cNvPr id="100368" name="Line 16"/>
            <p:cNvSpPr>
              <a:spLocks noChangeShapeType="1"/>
            </p:cNvSpPr>
            <p:nvPr/>
          </p:nvSpPr>
          <p:spPr bwMode="auto">
            <a:xfrm>
              <a:off x="3897" y="7368"/>
              <a:ext cx="630" cy="156"/>
            </a:xfrm>
            <a:prstGeom prst="line">
              <a:avLst/>
            </a:prstGeom>
            <a:noFill/>
            <a:ln w="12700">
              <a:solidFill>
                <a:srgbClr val="FFFF99"/>
              </a:solidFill>
              <a:round/>
              <a:headEnd/>
              <a:tailEnd/>
            </a:ln>
            <a:effectLst/>
          </p:spPr>
          <p:txBody>
            <a:bodyPr/>
            <a:lstStyle/>
            <a:p>
              <a:endParaRPr lang="zh-CN" altLang="en-US"/>
            </a:p>
          </p:txBody>
        </p:sp>
        <p:sp>
          <p:nvSpPr>
            <p:cNvPr id="100369" name="Line 17"/>
            <p:cNvSpPr>
              <a:spLocks noChangeShapeType="1"/>
            </p:cNvSpPr>
            <p:nvPr/>
          </p:nvSpPr>
          <p:spPr bwMode="auto">
            <a:xfrm flipV="1">
              <a:off x="4422" y="8244"/>
              <a:ext cx="630" cy="156"/>
            </a:xfrm>
            <a:prstGeom prst="line">
              <a:avLst/>
            </a:prstGeom>
            <a:noFill/>
            <a:ln w="12700">
              <a:solidFill>
                <a:srgbClr val="FFFF99"/>
              </a:solidFill>
              <a:round/>
              <a:headEnd/>
              <a:tailEnd/>
            </a:ln>
            <a:effectLst/>
          </p:spPr>
          <p:txBody>
            <a:bodyPr/>
            <a:lstStyle/>
            <a:p>
              <a:endParaRPr lang="zh-CN" altLang="en-US"/>
            </a:p>
          </p:txBody>
        </p:sp>
        <p:sp>
          <p:nvSpPr>
            <p:cNvPr id="100370" name="Line 18"/>
            <p:cNvSpPr>
              <a:spLocks noChangeShapeType="1"/>
            </p:cNvSpPr>
            <p:nvPr/>
          </p:nvSpPr>
          <p:spPr bwMode="auto">
            <a:xfrm>
              <a:off x="5472" y="8304"/>
              <a:ext cx="0" cy="936"/>
            </a:xfrm>
            <a:prstGeom prst="line">
              <a:avLst/>
            </a:prstGeom>
            <a:noFill/>
            <a:ln w="12700">
              <a:solidFill>
                <a:srgbClr val="FFFF99"/>
              </a:solidFill>
              <a:round/>
              <a:headEnd/>
              <a:tailEnd/>
            </a:ln>
            <a:effectLst/>
          </p:spPr>
          <p:txBody>
            <a:bodyPr/>
            <a:lstStyle/>
            <a:p>
              <a:endParaRPr lang="zh-CN" altLang="en-US"/>
            </a:p>
          </p:txBody>
        </p:sp>
        <p:sp>
          <p:nvSpPr>
            <p:cNvPr id="100371" name="Line 19"/>
            <p:cNvSpPr>
              <a:spLocks noChangeShapeType="1"/>
            </p:cNvSpPr>
            <p:nvPr/>
          </p:nvSpPr>
          <p:spPr bwMode="auto">
            <a:xfrm>
              <a:off x="6432" y="8163"/>
              <a:ext cx="525" cy="312"/>
            </a:xfrm>
            <a:prstGeom prst="line">
              <a:avLst/>
            </a:prstGeom>
            <a:noFill/>
            <a:ln w="12700">
              <a:solidFill>
                <a:srgbClr val="FFFF99"/>
              </a:solidFill>
              <a:round/>
              <a:headEnd/>
              <a:tailEnd/>
            </a:ln>
            <a:effectLst/>
          </p:spPr>
          <p:txBody>
            <a:bodyPr/>
            <a:lstStyle/>
            <a:p>
              <a:endParaRPr lang="zh-CN" altLang="en-US"/>
            </a:p>
          </p:txBody>
        </p:sp>
        <p:sp>
          <p:nvSpPr>
            <p:cNvPr id="100372" name="Line 20"/>
            <p:cNvSpPr>
              <a:spLocks noChangeShapeType="1"/>
            </p:cNvSpPr>
            <p:nvPr/>
          </p:nvSpPr>
          <p:spPr bwMode="auto">
            <a:xfrm flipH="1">
              <a:off x="6537" y="7122"/>
              <a:ext cx="525" cy="312"/>
            </a:xfrm>
            <a:prstGeom prst="line">
              <a:avLst/>
            </a:prstGeom>
            <a:noFill/>
            <a:ln w="12700">
              <a:solidFill>
                <a:srgbClr val="FFFF99"/>
              </a:solidFill>
              <a:round/>
              <a:headEnd/>
              <a:tailEnd/>
            </a:ln>
            <a:effectLst/>
          </p:spPr>
          <p:txBody>
            <a:bodyPr/>
            <a:lstStyle/>
            <a:p>
              <a:endParaRPr lang="zh-CN" altLang="en-US"/>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a:t>IT</a:t>
            </a:r>
            <a:r>
              <a:rPr lang="zh-CN" altLang="en-US"/>
              <a:t>服务团队建设</a:t>
            </a:r>
          </a:p>
        </p:txBody>
      </p:sp>
      <p:sp>
        <p:nvSpPr>
          <p:cNvPr id="101379" name="Rectangle 3"/>
          <p:cNvSpPr>
            <a:spLocks noGrp="1" noChangeArrowheads="1"/>
          </p:cNvSpPr>
          <p:nvPr>
            <p:ph type="body" idx="1"/>
          </p:nvPr>
        </p:nvSpPr>
        <p:spPr/>
        <p:txBody>
          <a:bodyPr/>
          <a:lstStyle/>
          <a:p>
            <a:r>
              <a:rPr lang="zh-CN" altLang="en-US"/>
              <a:t>形成期</a:t>
            </a:r>
          </a:p>
          <a:p>
            <a:r>
              <a:rPr lang="zh-CN" altLang="en-US"/>
              <a:t>震荡期</a:t>
            </a:r>
          </a:p>
          <a:p>
            <a:r>
              <a:rPr lang="zh-CN" altLang="en-US"/>
              <a:t>正规期</a:t>
            </a:r>
          </a:p>
          <a:p>
            <a:r>
              <a:rPr lang="zh-CN" altLang="en-US"/>
              <a:t>表现期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zh-CN" altLang="en-US">
                <a:latin typeface="Times New Roman" pitchFamily="18" charset="0"/>
              </a:rPr>
              <a:t>影响团队凝聚力的因素</a:t>
            </a:r>
            <a:r>
              <a:rPr lang="zh-CN" altLang="en-US"/>
              <a:t> </a:t>
            </a:r>
          </a:p>
        </p:txBody>
      </p:sp>
      <p:grpSp>
        <p:nvGrpSpPr>
          <p:cNvPr id="2" name="Group 4"/>
          <p:cNvGrpSpPr>
            <a:grpSpLocks/>
          </p:cNvGrpSpPr>
          <p:nvPr/>
        </p:nvGrpSpPr>
        <p:grpSpPr bwMode="auto">
          <a:xfrm>
            <a:off x="457200" y="1676400"/>
            <a:ext cx="8686800" cy="4572000"/>
            <a:chOff x="1482" y="6276"/>
            <a:chExt cx="7995" cy="3900"/>
          </a:xfrm>
        </p:grpSpPr>
        <p:grpSp>
          <p:nvGrpSpPr>
            <p:cNvPr id="3" name="Group 5"/>
            <p:cNvGrpSpPr>
              <a:grpSpLocks/>
            </p:cNvGrpSpPr>
            <p:nvPr/>
          </p:nvGrpSpPr>
          <p:grpSpPr bwMode="auto">
            <a:xfrm>
              <a:off x="2427" y="6276"/>
              <a:ext cx="7050" cy="3900"/>
              <a:chOff x="2532" y="5964"/>
              <a:chExt cx="7050" cy="3900"/>
            </a:xfrm>
          </p:grpSpPr>
          <p:grpSp>
            <p:nvGrpSpPr>
              <p:cNvPr id="4" name="Group 6"/>
              <p:cNvGrpSpPr>
                <a:grpSpLocks/>
              </p:cNvGrpSpPr>
              <p:nvPr/>
            </p:nvGrpSpPr>
            <p:grpSpPr bwMode="auto">
              <a:xfrm>
                <a:off x="3357" y="6432"/>
                <a:ext cx="4425" cy="2964"/>
                <a:chOff x="3357" y="6432"/>
                <a:chExt cx="4425" cy="2964"/>
              </a:xfrm>
            </p:grpSpPr>
            <p:sp>
              <p:nvSpPr>
                <p:cNvPr id="104455" name="Rectangle 7"/>
                <p:cNvSpPr>
                  <a:spLocks noChangeArrowheads="1"/>
                </p:cNvSpPr>
                <p:nvPr/>
              </p:nvSpPr>
              <p:spPr bwMode="auto">
                <a:xfrm>
                  <a:off x="4317" y="7056"/>
                  <a:ext cx="2730" cy="1404"/>
                </a:xfrm>
                <a:prstGeom prst="rect">
                  <a:avLst/>
                </a:prstGeom>
                <a:solidFill>
                  <a:srgbClr val="FFFFFF"/>
                </a:solidFill>
                <a:ln w="12700">
                  <a:solidFill>
                    <a:srgbClr val="FFFF00"/>
                  </a:solidFill>
                  <a:miter lim="800000"/>
                  <a:headEnd/>
                  <a:tailEnd/>
                </a:ln>
                <a:effectLst/>
              </p:spPr>
              <p:txBody>
                <a:bodyPr/>
                <a:lstStyle/>
                <a:p>
                  <a:pPr algn="ctr"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影响团队</a:t>
                  </a:r>
                </a:p>
                <a:p>
                  <a:pPr algn="ctr" eaLnBrk="0" hangingPunct="0"/>
                  <a:r>
                    <a:rPr lang="zh-CN" altLang="en-US">
                      <a:solidFill>
                        <a:schemeClr val="accent1"/>
                      </a:solidFill>
                      <a:latin typeface="Times New Roman" pitchFamily="18" charset="0"/>
                    </a:rPr>
                    <a:t>凝聚力的因素</a:t>
                  </a:r>
                </a:p>
              </p:txBody>
            </p:sp>
            <p:sp>
              <p:nvSpPr>
                <p:cNvPr id="104456" name="Line 8"/>
                <p:cNvSpPr>
                  <a:spLocks noChangeShapeType="1"/>
                </p:cNvSpPr>
                <p:nvPr/>
              </p:nvSpPr>
              <p:spPr bwMode="auto">
                <a:xfrm>
                  <a:off x="3357" y="7740"/>
                  <a:ext cx="1260" cy="0"/>
                </a:xfrm>
                <a:prstGeom prst="line">
                  <a:avLst/>
                </a:prstGeom>
                <a:noFill/>
                <a:ln w="12700">
                  <a:solidFill>
                    <a:srgbClr val="FFFF00"/>
                  </a:solidFill>
                  <a:round/>
                  <a:headEnd/>
                  <a:tailEnd type="arrow" w="med" len="med"/>
                </a:ln>
                <a:effectLst/>
              </p:spPr>
              <p:txBody>
                <a:bodyPr/>
                <a:lstStyle/>
                <a:p>
                  <a:endParaRPr lang="zh-CN" altLang="en-US"/>
                </a:p>
              </p:txBody>
            </p:sp>
            <p:sp>
              <p:nvSpPr>
                <p:cNvPr id="104457" name="Line 9"/>
                <p:cNvSpPr>
                  <a:spLocks noChangeShapeType="1"/>
                </p:cNvSpPr>
                <p:nvPr/>
              </p:nvSpPr>
              <p:spPr bwMode="auto">
                <a:xfrm>
                  <a:off x="6522" y="7695"/>
                  <a:ext cx="1260" cy="0"/>
                </a:xfrm>
                <a:prstGeom prst="line">
                  <a:avLst/>
                </a:prstGeom>
                <a:noFill/>
                <a:ln w="12700">
                  <a:solidFill>
                    <a:srgbClr val="FFFF00"/>
                  </a:solidFill>
                  <a:round/>
                  <a:headEnd type="arrow" w="med" len="med"/>
                  <a:tailEnd/>
                </a:ln>
                <a:effectLst/>
              </p:spPr>
              <p:txBody>
                <a:bodyPr/>
                <a:lstStyle/>
                <a:p>
                  <a:endParaRPr lang="zh-CN" altLang="en-US"/>
                </a:p>
              </p:txBody>
            </p:sp>
            <p:sp>
              <p:nvSpPr>
                <p:cNvPr id="104458" name="Line 10"/>
                <p:cNvSpPr>
                  <a:spLocks noChangeShapeType="1"/>
                </p:cNvSpPr>
                <p:nvPr/>
              </p:nvSpPr>
              <p:spPr bwMode="auto">
                <a:xfrm>
                  <a:off x="5682" y="6432"/>
                  <a:ext cx="0" cy="936"/>
                </a:xfrm>
                <a:prstGeom prst="line">
                  <a:avLst/>
                </a:prstGeom>
                <a:noFill/>
                <a:ln w="12700">
                  <a:solidFill>
                    <a:srgbClr val="FFFF00"/>
                  </a:solidFill>
                  <a:round/>
                  <a:headEnd/>
                  <a:tailEnd type="arrow" w="med" len="med"/>
                </a:ln>
                <a:effectLst/>
              </p:spPr>
              <p:txBody>
                <a:bodyPr/>
                <a:lstStyle/>
                <a:p>
                  <a:endParaRPr lang="zh-CN" altLang="en-US"/>
                </a:p>
              </p:txBody>
            </p:sp>
            <p:sp>
              <p:nvSpPr>
                <p:cNvPr id="104459" name="Line 11"/>
                <p:cNvSpPr>
                  <a:spLocks noChangeShapeType="1"/>
                </p:cNvSpPr>
                <p:nvPr/>
              </p:nvSpPr>
              <p:spPr bwMode="auto">
                <a:xfrm flipV="1">
                  <a:off x="5682" y="8148"/>
                  <a:ext cx="0" cy="1248"/>
                </a:xfrm>
                <a:prstGeom prst="line">
                  <a:avLst/>
                </a:prstGeom>
                <a:noFill/>
                <a:ln w="12700">
                  <a:solidFill>
                    <a:srgbClr val="FFFF00"/>
                  </a:solidFill>
                  <a:round/>
                  <a:headEnd/>
                  <a:tailEnd type="arrow" w="med" len="med"/>
                </a:ln>
                <a:effectLst/>
              </p:spPr>
              <p:txBody>
                <a:bodyPr/>
                <a:lstStyle/>
                <a:p>
                  <a:endParaRPr lang="zh-CN" altLang="en-US"/>
                </a:p>
              </p:txBody>
            </p:sp>
            <p:sp>
              <p:nvSpPr>
                <p:cNvPr id="104460" name="Line 12"/>
                <p:cNvSpPr>
                  <a:spLocks noChangeShapeType="1"/>
                </p:cNvSpPr>
                <p:nvPr/>
              </p:nvSpPr>
              <p:spPr bwMode="auto">
                <a:xfrm>
                  <a:off x="3792" y="6588"/>
                  <a:ext cx="945" cy="780"/>
                </a:xfrm>
                <a:prstGeom prst="line">
                  <a:avLst/>
                </a:prstGeom>
                <a:noFill/>
                <a:ln w="12700">
                  <a:solidFill>
                    <a:srgbClr val="FFFF00"/>
                  </a:solidFill>
                  <a:round/>
                  <a:headEnd/>
                  <a:tailEnd type="arrow" w="med" len="med"/>
                </a:ln>
                <a:effectLst/>
              </p:spPr>
              <p:txBody>
                <a:bodyPr/>
                <a:lstStyle/>
                <a:p>
                  <a:endParaRPr lang="zh-CN" altLang="en-US"/>
                </a:p>
              </p:txBody>
            </p:sp>
            <p:sp>
              <p:nvSpPr>
                <p:cNvPr id="104461" name="Line 13"/>
                <p:cNvSpPr>
                  <a:spLocks noChangeShapeType="1"/>
                </p:cNvSpPr>
                <p:nvPr/>
              </p:nvSpPr>
              <p:spPr bwMode="auto">
                <a:xfrm>
                  <a:off x="6522" y="8148"/>
                  <a:ext cx="1155" cy="624"/>
                </a:xfrm>
                <a:prstGeom prst="line">
                  <a:avLst/>
                </a:prstGeom>
                <a:noFill/>
                <a:ln w="12700">
                  <a:solidFill>
                    <a:srgbClr val="FFFF00"/>
                  </a:solidFill>
                  <a:round/>
                  <a:headEnd type="arrow" w="med" len="med"/>
                  <a:tailEnd/>
                </a:ln>
                <a:effectLst/>
              </p:spPr>
              <p:txBody>
                <a:bodyPr/>
                <a:lstStyle/>
                <a:p>
                  <a:endParaRPr lang="zh-CN" altLang="en-US"/>
                </a:p>
              </p:txBody>
            </p:sp>
            <p:sp>
              <p:nvSpPr>
                <p:cNvPr id="104462" name="Line 14"/>
                <p:cNvSpPr>
                  <a:spLocks noChangeShapeType="1"/>
                </p:cNvSpPr>
                <p:nvPr/>
              </p:nvSpPr>
              <p:spPr bwMode="auto">
                <a:xfrm flipV="1">
                  <a:off x="3582" y="8148"/>
                  <a:ext cx="1260" cy="780"/>
                </a:xfrm>
                <a:prstGeom prst="line">
                  <a:avLst/>
                </a:prstGeom>
                <a:noFill/>
                <a:ln w="12700">
                  <a:solidFill>
                    <a:srgbClr val="FFFF00"/>
                  </a:solidFill>
                  <a:round/>
                  <a:headEnd/>
                  <a:tailEnd type="arrow" w="med" len="med"/>
                </a:ln>
                <a:effectLst/>
              </p:spPr>
              <p:txBody>
                <a:bodyPr/>
                <a:lstStyle/>
                <a:p>
                  <a:endParaRPr lang="zh-CN" altLang="en-US"/>
                </a:p>
              </p:txBody>
            </p:sp>
            <p:sp>
              <p:nvSpPr>
                <p:cNvPr id="104463" name="Line 15"/>
                <p:cNvSpPr>
                  <a:spLocks noChangeShapeType="1"/>
                </p:cNvSpPr>
                <p:nvPr/>
              </p:nvSpPr>
              <p:spPr bwMode="auto">
                <a:xfrm flipV="1">
                  <a:off x="6417" y="6744"/>
                  <a:ext cx="1260" cy="624"/>
                </a:xfrm>
                <a:prstGeom prst="line">
                  <a:avLst/>
                </a:prstGeom>
                <a:noFill/>
                <a:ln w="12700">
                  <a:solidFill>
                    <a:srgbClr val="FFFF00"/>
                  </a:solidFill>
                  <a:round/>
                  <a:headEnd type="arrow" w="med" len="med"/>
                  <a:tailEnd/>
                </a:ln>
                <a:effectLst/>
              </p:spPr>
              <p:txBody>
                <a:bodyPr/>
                <a:lstStyle/>
                <a:p>
                  <a:endParaRPr lang="zh-CN" altLang="en-US"/>
                </a:p>
              </p:txBody>
            </p:sp>
          </p:grpSp>
          <p:sp>
            <p:nvSpPr>
              <p:cNvPr id="104464" name="Rectangle 16"/>
              <p:cNvSpPr>
                <a:spLocks noChangeArrowheads="1"/>
              </p:cNvSpPr>
              <p:nvPr/>
            </p:nvSpPr>
            <p:spPr bwMode="auto">
              <a:xfrm>
                <a:off x="2532" y="6120"/>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团队的目标结构</a:t>
                </a:r>
              </a:p>
            </p:txBody>
          </p:sp>
          <p:sp>
            <p:nvSpPr>
              <p:cNvPr id="104465" name="Rectangle 17"/>
              <p:cNvSpPr>
                <a:spLocks noChangeArrowheads="1"/>
              </p:cNvSpPr>
              <p:nvPr/>
            </p:nvSpPr>
            <p:spPr bwMode="auto">
              <a:xfrm>
                <a:off x="4812" y="5964"/>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信息的沟通状况</a:t>
                </a:r>
              </a:p>
            </p:txBody>
          </p:sp>
          <p:sp>
            <p:nvSpPr>
              <p:cNvPr id="104466" name="Rectangle 18"/>
              <p:cNvSpPr>
                <a:spLocks noChangeArrowheads="1"/>
              </p:cNvSpPr>
              <p:nvPr/>
            </p:nvSpPr>
            <p:spPr bwMode="auto">
              <a:xfrm>
                <a:off x="7152" y="6276"/>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团队的规范性质</a:t>
                </a:r>
              </a:p>
            </p:txBody>
          </p:sp>
          <p:sp>
            <p:nvSpPr>
              <p:cNvPr id="104467" name="Rectangle 19"/>
              <p:cNvSpPr>
                <a:spLocks noChangeArrowheads="1"/>
              </p:cNvSpPr>
              <p:nvPr/>
            </p:nvSpPr>
            <p:spPr bwMode="auto">
              <a:xfrm>
                <a:off x="7797" y="7458"/>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团队的领导方式</a:t>
                </a:r>
              </a:p>
            </p:txBody>
          </p:sp>
          <p:sp>
            <p:nvSpPr>
              <p:cNvPr id="104468" name="Rectangle 20"/>
              <p:cNvSpPr>
                <a:spLocks noChangeArrowheads="1"/>
              </p:cNvSpPr>
              <p:nvPr/>
            </p:nvSpPr>
            <p:spPr bwMode="auto">
              <a:xfrm>
                <a:off x="7362" y="8772"/>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成员的个性特征</a:t>
                </a:r>
              </a:p>
            </p:txBody>
          </p:sp>
          <p:sp>
            <p:nvSpPr>
              <p:cNvPr id="104469" name="Rectangle 21"/>
              <p:cNvSpPr>
                <a:spLocks noChangeArrowheads="1"/>
              </p:cNvSpPr>
              <p:nvPr/>
            </p:nvSpPr>
            <p:spPr bwMode="auto">
              <a:xfrm>
                <a:off x="4602" y="9396"/>
                <a:ext cx="223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团队与外部的关系</a:t>
                </a:r>
              </a:p>
            </p:txBody>
          </p:sp>
        </p:grpSp>
        <p:sp>
          <p:nvSpPr>
            <p:cNvPr id="104470" name="Rectangle 22"/>
            <p:cNvSpPr>
              <a:spLocks noChangeArrowheads="1"/>
            </p:cNvSpPr>
            <p:nvPr/>
          </p:nvSpPr>
          <p:spPr bwMode="auto">
            <a:xfrm>
              <a:off x="1482" y="7836"/>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团队的规模大小</a:t>
              </a:r>
            </a:p>
          </p:txBody>
        </p:sp>
        <p:sp>
          <p:nvSpPr>
            <p:cNvPr id="104471" name="Rectangle 23"/>
            <p:cNvSpPr>
              <a:spLocks noChangeArrowheads="1"/>
            </p:cNvSpPr>
            <p:nvPr/>
          </p:nvSpPr>
          <p:spPr bwMode="auto">
            <a:xfrm>
              <a:off x="2112" y="9240"/>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团队的地位</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IT</a:t>
            </a:r>
            <a:r>
              <a:rPr lang="zh-CN" altLang="en-US"/>
              <a:t>服务工作的冲突管理</a:t>
            </a:r>
          </a:p>
        </p:txBody>
      </p:sp>
      <p:grpSp>
        <p:nvGrpSpPr>
          <p:cNvPr id="2" name="Group 25"/>
          <p:cNvGrpSpPr>
            <a:grpSpLocks/>
          </p:cNvGrpSpPr>
          <p:nvPr/>
        </p:nvGrpSpPr>
        <p:grpSpPr bwMode="auto">
          <a:xfrm>
            <a:off x="755650" y="1700213"/>
            <a:ext cx="7704138" cy="3929062"/>
            <a:chOff x="476" y="1071"/>
            <a:chExt cx="4853" cy="2475"/>
          </a:xfrm>
        </p:grpSpPr>
        <p:sp>
          <p:nvSpPr>
            <p:cNvPr id="102406" name="Line 6"/>
            <p:cNvSpPr>
              <a:spLocks noChangeShapeType="1"/>
            </p:cNvSpPr>
            <p:nvPr/>
          </p:nvSpPr>
          <p:spPr bwMode="auto">
            <a:xfrm>
              <a:off x="1227" y="1227"/>
              <a:ext cx="0" cy="1932"/>
            </a:xfrm>
            <a:prstGeom prst="line">
              <a:avLst/>
            </a:prstGeom>
            <a:noFill/>
            <a:ln w="12700">
              <a:solidFill>
                <a:srgbClr val="FFFF99"/>
              </a:solidFill>
              <a:round/>
              <a:headEnd/>
              <a:tailEnd/>
            </a:ln>
          </p:spPr>
          <p:txBody>
            <a:bodyPr lIns="0" rIns="0"/>
            <a:lstStyle/>
            <a:p>
              <a:endParaRPr lang="zh-CN" altLang="en-US"/>
            </a:p>
          </p:txBody>
        </p:sp>
        <p:sp>
          <p:nvSpPr>
            <p:cNvPr id="102407" name="Line 7"/>
            <p:cNvSpPr>
              <a:spLocks noChangeShapeType="1"/>
            </p:cNvSpPr>
            <p:nvPr/>
          </p:nvSpPr>
          <p:spPr bwMode="auto">
            <a:xfrm>
              <a:off x="1227" y="3159"/>
              <a:ext cx="2439" cy="0"/>
            </a:xfrm>
            <a:prstGeom prst="line">
              <a:avLst/>
            </a:prstGeom>
            <a:noFill/>
            <a:ln w="12700">
              <a:solidFill>
                <a:srgbClr val="FFFF99"/>
              </a:solidFill>
              <a:round/>
              <a:headEnd/>
              <a:tailEnd/>
            </a:ln>
          </p:spPr>
          <p:txBody>
            <a:bodyPr lIns="0" rIns="0"/>
            <a:lstStyle/>
            <a:p>
              <a:endParaRPr lang="zh-CN" altLang="en-US"/>
            </a:p>
          </p:txBody>
        </p:sp>
        <p:sp>
          <p:nvSpPr>
            <p:cNvPr id="102408" name="Oval 8"/>
            <p:cNvSpPr>
              <a:spLocks noChangeArrowheads="1"/>
            </p:cNvSpPr>
            <p:nvPr/>
          </p:nvSpPr>
          <p:spPr bwMode="auto">
            <a:xfrm>
              <a:off x="1602" y="1504"/>
              <a:ext cx="41" cy="49"/>
            </a:xfrm>
            <a:prstGeom prst="ellipse">
              <a:avLst/>
            </a:prstGeom>
            <a:noFill/>
            <a:ln w="12700">
              <a:solidFill>
                <a:srgbClr val="FFFF99"/>
              </a:solidFill>
              <a:round/>
              <a:headEnd/>
              <a:tailEnd/>
            </a:ln>
          </p:spPr>
          <p:txBody>
            <a:bodyPr lIns="0" rIns="0"/>
            <a:lstStyle/>
            <a:p>
              <a:endParaRPr lang="zh-CN" altLang="en-US"/>
            </a:p>
          </p:txBody>
        </p:sp>
        <p:sp>
          <p:nvSpPr>
            <p:cNvPr id="102409" name="Oval 9"/>
            <p:cNvSpPr>
              <a:spLocks noChangeArrowheads="1"/>
            </p:cNvSpPr>
            <p:nvPr/>
          </p:nvSpPr>
          <p:spPr bwMode="auto">
            <a:xfrm>
              <a:off x="1414" y="2869"/>
              <a:ext cx="41" cy="49"/>
            </a:xfrm>
            <a:prstGeom prst="ellipse">
              <a:avLst/>
            </a:prstGeom>
            <a:noFill/>
            <a:ln w="12700">
              <a:solidFill>
                <a:srgbClr val="FFFF99"/>
              </a:solidFill>
              <a:round/>
              <a:headEnd/>
              <a:tailEnd/>
            </a:ln>
          </p:spPr>
          <p:txBody>
            <a:bodyPr lIns="0" rIns="0"/>
            <a:lstStyle/>
            <a:p>
              <a:endParaRPr lang="zh-CN" altLang="en-US"/>
            </a:p>
          </p:txBody>
        </p:sp>
        <p:sp>
          <p:nvSpPr>
            <p:cNvPr id="102410" name="Oval 10"/>
            <p:cNvSpPr>
              <a:spLocks noChangeArrowheads="1"/>
            </p:cNvSpPr>
            <p:nvPr/>
          </p:nvSpPr>
          <p:spPr bwMode="auto">
            <a:xfrm>
              <a:off x="2071" y="2097"/>
              <a:ext cx="41" cy="48"/>
            </a:xfrm>
            <a:prstGeom prst="ellipse">
              <a:avLst/>
            </a:prstGeom>
            <a:noFill/>
            <a:ln w="12700">
              <a:solidFill>
                <a:srgbClr val="FFFF99"/>
              </a:solidFill>
              <a:round/>
              <a:headEnd/>
              <a:tailEnd/>
            </a:ln>
          </p:spPr>
          <p:txBody>
            <a:bodyPr lIns="0" rIns="0"/>
            <a:lstStyle/>
            <a:p>
              <a:endParaRPr lang="zh-CN" altLang="en-US"/>
            </a:p>
          </p:txBody>
        </p:sp>
        <p:sp>
          <p:nvSpPr>
            <p:cNvPr id="102411" name="Oval 11"/>
            <p:cNvSpPr>
              <a:spLocks noChangeArrowheads="1"/>
            </p:cNvSpPr>
            <p:nvPr/>
          </p:nvSpPr>
          <p:spPr bwMode="auto">
            <a:xfrm>
              <a:off x="2822" y="2773"/>
              <a:ext cx="41" cy="49"/>
            </a:xfrm>
            <a:prstGeom prst="ellipse">
              <a:avLst/>
            </a:prstGeom>
            <a:noFill/>
            <a:ln w="12700">
              <a:solidFill>
                <a:srgbClr val="FFFF99"/>
              </a:solidFill>
              <a:round/>
              <a:headEnd/>
              <a:tailEnd/>
            </a:ln>
          </p:spPr>
          <p:txBody>
            <a:bodyPr lIns="0" rIns="0"/>
            <a:lstStyle/>
            <a:p>
              <a:endParaRPr lang="zh-CN" altLang="en-US"/>
            </a:p>
          </p:txBody>
        </p:sp>
        <p:sp>
          <p:nvSpPr>
            <p:cNvPr id="102412" name="Oval 12"/>
            <p:cNvSpPr>
              <a:spLocks noChangeArrowheads="1"/>
            </p:cNvSpPr>
            <p:nvPr/>
          </p:nvSpPr>
          <p:spPr bwMode="auto">
            <a:xfrm>
              <a:off x="2916" y="1420"/>
              <a:ext cx="41" cy="49"/>
            </a:xfrm>
            <a:prstGeom prst="ellipse">
              <a:avLst/>
            </a:prstGeom>
            <a:noFill/>
            <a:ln w="12700">
              <a:solidFill>
                <a:srgbClr val="FFFF99"/>
              </a:solidFill>
              <a:round/>
              <a:headEnd/>
              <a:tailEnd/>
            </a:ln>
          </p:spPr>
          <p:txBody>
            <a:bodyPr lIns="0" rIns="0"/>
            <a:lstStyle/>
            <a:p>
              <a:endParaRPr lang="zh-CN" altLang="en-US"/>
            </a:p>
          </p:txBody>
        </p:sp>
        <p:sp>
          <p:nvSpPr>
            <p:cNvPr id="102413" name="Rectangle 13"/>
            <p:cNvSpPr>
              <a:spLocks noChangeArrowheads="1"/>
            </p:cNvSpPr>
            <p:nvPr/>
          </p:nvSpPr>
          <p:spPr bwMode="auto">
            <a:xfrm>
              <a:off x="601" y="1227"/>
              <a:ext cx="469" cy="290"/>
            </a:xfrm>
            <a:prstGeom prst="rect">
              <a:avLst/>
            </a:prstGeom>
            <a:noFill/>
            <a:ln w="12700">
              <a:solidFill>
                <a:srgbClr val="FFFF99"/>
              </a:solidFill>
              <a:miter lim="800000"/>
              <a:headEnd/>
              <a:tailEnd/>
            </a:ln>
          </p:spPr>
          <p:txBody>
            <a:bodyPr lIns="0" rIns="0"/>
            <a:lstStyle/>
            <a:p>
              <a:pPr algn="r"/>
              <a:r>
                <a:rPr lang="zh-CN" altLang="en-US" sz="1600">
                  <a:solidFill>
                    <a:schemeClr val="accent1"/>
                  </a:solidFill>
                  <a:latin typeface="Times New Roman" pitchFamily="18" charset="0"/>
                </a:rPr>
                <a:t>确定的</a:t>
              </a:r>
              <a:endParaRPr lang="zh-CN" altLang="en-US" sz="1600">
                <a:solidFill>
                  <a:schemeClr val="accent1"/>
                </a:solidFill>
              </a:endParaRPr>
            </a:p>
          </p:txBody>
        </p:sp>
        <p:sp>
          <p:nvSpPr>
            <p:cNvPr id="102414" name="Rectangle 14"/>
            <p:cNvSpPr>
              <a:spLocks noChangeArrowheads="1"/>
            </p:cNvSpPr>
            <p:nvPr/>
          </p:nvSpPr>
          <p:spPr bwMode="auto">
            <a:xfrm>
              <a:off x="1508" y="2773"/>
              <a:ext cx="375" cy="290"/>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回避</a:t>
              </a:r>
              <a:endParaRPr lang="zh-CN" altLang="en-US" sz="1600">
                <a:solidFill>
                  <a:schemeClr val="accent1"/>
                </a:solidFill>
              </a:endParaRPr>
            </a:p>
          </p:txBody>
        </p:sp>
        <p:sp>
          <p:nvSpPr>
            <p:cNvPr id="102415" name="Rectangle 15"/>
            <p:cNvSpPr>
              <a:spLocks noChangeArrowheads="1"/>
            </p:cNvSpPr>
            <p:nvPr/>
          </p:nvSpPr>
          <p:spPr bwMode="auto">
            <a:xfrm>
              <a:off x="1696" y="1420"/>
              <a:ext cx="375" cy="290"/>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竞争</a:t>
              </a:r>
              <a:endParaRPr lang="zh-CN" altLang="en-US" sz="1600">
                <a:solidFill>
                  <a:schemeClr val="accent1"/>
                </a:solidFill>
              </a:endParaRPr>
            </a:p>
          </p:txBody>
        </p:sp>
        <p:sp>
          <p:nvSpPr>
            <p:cNvPr id="102416" name="Rectangle 16"/>
            <p:cNvSpPr>
              <a:spLocks noChangeArrowheads="1"/>
            </p:cNvSpPr>
            <p:nvPr/>
          </p:nvSpPr>
          <p:spPr bwMode="auto">
            <a:xfrm>
              <a:off x="2165" y="2000"/>
              <a:ext cx="375" cy="290"/>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妥协</a:t>
              </a:r>
              <a:endParaRPr lang="zh-CN" altLang="en-US" sz="1600">
                <a:solidFill>
                  <a:schemeClr val="accent1"/>
                </a:solidFill>
              </a:endParaRPr>
            </a:p>
          </p:txBody>
        </p:sp>
        <p:sp>
          <p:nvSpPr>
            <p:cNvPr id="102417" name="Rectangle 17"/>
            <p:cNvSpPr>
              <a:spLocks noChangeArrowheads="1"/>
            </p:cNvSpPr>
            <p:nvPr/>
          </p:nvSpPr>
          <p:spPr bwMode="auto">
            <a:xfrm>
              <a:off x="3009" y="1324"/>
              <a:ext cx="376" cy="289"/>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合作</a:t>
              </a:r>
              <a:endParaRPr lang="zh-CN" altLang="en-US" sz="1600">
                <a:solidFill>
                  <a:schemeClr val="accent1"/>
                </a:solidFill>
              </a:endParaRPr>
            </a:p>
          </p:txBody>
        </p:sp>
        <p:sp>
          <p:nvSpPr>
            <p:cNvPr id="102418" name="Rectangle 18"/>
            <p:cNvSpPr>
              <a:spLocks noChangeArrowheads="1"/>
            </p:cNvSpPr>
            <p:nvPr/>
          </p:nvSpPr>
          <p:spPr bwMode="auto">
            <a:xfrm>
              <a:off x="3009" y="2676"/>
              <a:ext cx="376" cy="290"/>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迎合</a:t>
              </a:r>
              <a:endParaRPr lang="zh-CN" altLang="en-US" sz="1600">
                <a:solidFill>
                  <a:schemeClr val="accent1"/>
                </a:solidFill>
              </a:endParaRPr>
            </a:p>
          </p:txBody>
        </p:sp>
        <p:sp>
          <p:nvSpPr>
            <p:cNvPr id="102419" name="Rectangle 19"/>
            <p:cNvSpPr>
              <a:spLocks noChangeArrowheads="1"/>
            </p:cNvSpPr>
            <p:nvPr/>
          </p:nvSpPr>
          <p:spPr bwMode="auto">
            <a:xfrm>
              <a:off x="476" y="1903"/>
              <a:ext cx="657" cy="483"/>
            </a:xfrm>
            <a:prstGeom prst="rect">
              <a:avLst/>
            </a:prstGeom>
            <a:noFill/>
            <a:ln w="12700">
              <a:solidFill>
                <a:srgbClr val="FFFF99"/>
              </a:solidFill>
              <a:miter lim="800000"/>
              <a:headEnd/>
              <a:tailEnd/>
            </a:ln>
          </p:spPr>
          <p:txBody>
            <a:bodyPr lIns="0" rIns="0"/>
            <a:lstStyle/>
            <a:p>
              <a:pPr algn="ctr"/>
              <a:r>
                <a:rPr lang="zh-CN" altLang="en-US" sz="1600">
                  <a:solidFill>
                    <a:schemeClr val="accent1"/>
                  </a:solidFill>
                  <a:latin typeface="Times New Roman" pitchFamily="18" charset="0"/>
                </a:rPr>
                <a:t>企图满足他人关心之事</a:t>
              </a:r>
              <a:endParaRPr lang="zh-CN" altLang="en-US" sz="1600">
                <a:solidFill>
                  <a:schemeClr val="accent1"/>
                </a:solidFill>
              </a:endParaRPr>
            </a:p>
          </p:txBody>
        </p:sp>
        <p:sp>
          <p:nvSpPr>
            <p:cNvPr id="102420" name="Rectangle 20"/>
            <p:cNvSpPr>
              <a:spLocks noChangeArrowheads="1"/>
            </p:cNvSpPr>
            <p:nvPr/>
          </p:nvSpPr>
          <p:spPr bwMode="auto">
            <a:xfrm>
              <a:off x="476" y="2773"/>
              <a:ext cx="657" cy="290"/>
            </a:xfrm>
            <a:prstGeom prst="rect">
              <a:avLst/>
            </a:prstGeom>
            <a:noFill/>
            <a:ln w="12700">
              <a:solidFill>
                <a:srgbClr val="FFFF99"/>
              </a:solidFill>
              <a:miter lim="800000"/>
              <a:headEnd/>
              <a:tailEnd/>
            </a:ln>
          </p:spPr>
          <p:txBody>
            <a:bodyPr lIns="0" rIns="0"/>
            <a:lstStyle/>
            <a:p>
              <a:pPr algn="r"/>
              <a:r>
                <a:rPr lang="zh-CN" altLang="en-US" sz="1600">
                  <a:solidFill>
                    <a:schemeClr val="accent1"/>
                  </a:solidFill>
                  <a:latin typeface="Times New Roman" pitchFamily="18" charset="0"/>
                </a:rPr>
                <a:t>不确定的</a:t>
              </a:r>
              <a:endParaRPr lang="zh-CN" altLang="en-US" sz="1600">
                <a:solidFill>
                  <a:schemeClr val="accent1"/>
                </a:solidFill>
              </a:endParaRPr>
            </a:p>
          </p:txBody>
        </p:sp>
        <p:sp>
          <p:nvSpPr>
            <p:cNvPr id="102421" name="Rectangle 21"/>
            <p:cNvSpPr>
              <a:spLocks noChangeArrowheads="1"/>
            </p:cNvSpPr>
            <p:nvPr/>
          </p:nvSpPr>
          <p:spPr bwMode="auto">
            <a:xfrm>
              <a:off x="1320" y="3256"/>
              <a:ext cx="563" cy="290"/>
            </a:xfrm>
            <a:prstGeom prst="rect">
              <a:avLst/>
            </a:prstGeom>
            <a:noFill/>
            <a:ln w="12700">
              <a:solidFill>
                <a:srgbClr val="FFFF99"/>
              </a:solidFill>
              <a:miter lim="800000"/>
              <a:headEnd/>
              <a:tailEnd/>
            </a:ln>
          </p:spPr>
          <p:txBody>
            <a:bodyPr lIns="0" rIns="0"/>
            <a:lstStyle/>
            <a:p>
              <a:pPr algn="just"/>
              <a:r>
                <a:rPr lang="zh-CN" altLang="en-US" sz="1600">
                  <a:solidFill>
                    <a:schemeClr val="accent1"/>
                  </a:solidFill>
                  <a:latin typeface="Times New Roman" pitchFamily="18" charset="0"/>
                </a:rPr>
                <a:t>不合作</a:t>
              </a:r>
              <a:endParaRPr lang="zh-CN" altLang="en-US" sz="1600">
                <a:solidFill>
                  <a:schemeClr val="accent1"/>
                </a:solidFill>
              </a:endParaRPr>
            </a:p>
          </p:txBody>
        </p:sp>
        <p:sp>
          <p:nvSpPr>
            <p:cNvPr id="102422" name="Rectangle 22"/>
            <p:cNvSpPr>
              <a:spLocks noChangeArrowheads="1"/>
            </p:cNvSpPr>
            <p:nvPr/>
          </p:nvSpPr>
          <p:spPr bwMode="auto">
            <a:xfrm>
              <a:off x="3124" y="3256"/>
              <a:ext cx="375" cy="290"/>
            </a:xfrm>
            <a:prstGeom prst="rect">
              <a:avLst/>
            </a:prstGeom>
            <a:noFill/>
            <a:ln w="12700">
              <a:solidFill>
                <a:srgbClr val="FFFF99"/>
              </a:solidFill>
              <a:miter lim="800000"/>
              <a:headEnd/>
              <a:tailEnd/>
            </a:ln>
          </p:spPr>
          <p:txBody>
            <a:bodyPr lIns="0" rIns="0"/>
            <a:lstStyle/>
            <a:p>
              <a:pPr algn="ctr"/>
              <a:r>
                <a:rPr lang="zh-CN" altLang="en-US" sz="1600">
                  <a:solidFill>
                    <a:schemeClr val="accent1"/>
                  </a:solidFill>
                  <a:latin typeface="Times New Roman" pitchFamily="18" charset="0"/>
                </a:rPr>
                <a:t>合作</a:t>
              </a:r>
              <a:endParaRPr lang="zh-CN" altLang="en-US" sz="1600">
                <a:solidFill>
                  <a:schemeClr val="accent1"/>
                </a:solidFill>
              </a:endParaRPr>
            </a:p>
          </p:txBody>
        </p:sp>
        <p:sp>
          <p:nvSpPr>
            <p:cNvPr id="102424" name="AutoShape 24"/>
            <p:cNvSpPr>
              <a:spLocks noChangeArrowheads="1"/>
            </p:cNvSpPr>
            <p:nvPr/>
          </p:nvSpPr>
          <p:spPr bwMode="auto">
            <a:xfrm>
              <a:off x="3632" y="1071"/>
              <a:ext cx="1697" cy="2222"/>
            </a:xfrm>
            <a:prstGeom prst="star8">
              <a:avLst>
                <a:gd name="adj" fmla="val 38250"/>
              </a:avLst>
            </a:prstGeom>
            <a:solidFill>
              <a:srgbClr val="FFFFFF"/>
            </a:solidFill>
            <a:ln w="12700">
              <a:solidFill>
                <a:srgbClr val="FFFF99"/>
              </a:solidFill>
              <a:miter lim="800000"/>
              <a:headEnd/>
              <a:tailEnd/>
            </a:ln>
            <a:effectLst/>
          </p:spPr>
          <p:txBody>
            <a:bodyPr/>
            <a:lstStyle/>
            <a:p>
              <a:pPr algn="ctr"/>
              <a:r>
                <a:rPr lang="zh-CN" altLang="en-US" sz="1600">
                  <a:solidFill>
                    <a:schemeClr val="accent1"/>
                  </a:solidFill>
                  <a:latin typeface="宋体" pitchFamily="2" charset="-122"/>
                </a:rPr>
                <a:t>进度冲突</a:t>
              </a:r>
            </a:p>
            <a:p>
              <a:pPr algn="ctr"/>
              <a:r>
                <a:rPr lang="zh-CN" altLang="en-US" sz="1600">
                  <a:solidFill>
                    <a:schemeClr val="accent1"/>
                  </a:solidFill>
                  <a:latin typeface="宋体" pitchFamily="2" charset="-122"/>
                </a:rPr>
                <a:t>优先权冲突</a:t>
              </a:r>
            </a:p>
            <a:p>
              <a:pPr algn="ctr"/>
              <a:r>
                <a:rPr lang="zh-CN" altLang="en-US" sz="1600">
                  <a:solidFill>
                    <a:schemeClr val="accent1"/>
                  </a:solidFill>
                  <a:latin typeface="宋体" pitchFamily="2" charset="-122"/>
                </a:rPr>
                <a:t>资源冲突</a:t>
              </a:r>
            </a:p>
            <a:p>
              <a:pPr algn="ctr"/>
              <a:r>
                <a:rPr lang="zh-CN" altLang="en-US" sz="1600">
                  <a:solidFill>
                    <a:schemeClr val="accent1"/>
                  </a:solidFill>
                  <a:latin typeface="宋体" pitchFamily="2" charset="-122"/>
                </a:rPr>
                <a:t>成本费用冲突</a:t>
              </a:r>
            </a:p>
            <a:p>
              <a:pPr algn="ctr"/>
              <a:r>
                <a:rPr lang="zh-CN" altLang="en-US" sz="1600">
                  <a:solidFill>
                    <a:schemeClr val="accent1"/>
                  </a:solidFill>
                  <a:latin typeface="宋体" pitchFamily="2" charset="-122"/>
                </a:rPr>
                <a:t>技术冲突</a:t>
              </a:r>
            </a:p>
            <a:p>
              <a:pPr algn="ctr"/>
              <a:r>
                <a:rPr lang="zh-CN" altLang="en-US" sz="1600">
                  <a:solidFill>
                    <a:schemeClr val="accent1"/>
                  </a:solidFill>
                  <a:latin typeface="宋体" pitchFamily="2" charset="-122"/>
                </a:rPr>
                <a:t>管理程序冲突</a:t>
              </a:r>
              <a:endParaRPr lang="zh-CN" altLang="en-US" sz="1600" b="1">
                <a:solidFill>
                  <a:schemeClr val="accent1"/>
                </a:solidFill>
                <a:latin typeface="宋体" pitchFamily="2" charset="-122"/>
              </a:endParaRPr>
            </a:p>
            <a:p>
              <a:pPr algn="just"/>
              <a:r>
                <a:rPr lang="zh-CN" altLang="en-US" sz="1600" b="1">
                  <a:solidFill>
                    <a:schemeClr val="accent1"/>
                  </a:solidFill>
                  <a:latin typeface="宋体" pitchFamily="2" charset="-122"/>
                </a:rPr>
                <a:t>成员个性冲突</a:t>
              </a:r>
              <a:endParaRPr lang="zh-CN" altLang="en-US" sz="1600">
                <a:solidFill>
                  <a:schemeClr val="accent1"/>
                </a:solidFill>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t>IT</a:t>
            </a:r>
            <a:r>
              <a:rPr lang="zh-CN" altLang="en-US"/>
              <a:t>服务工作的沟通管理 </a:t>
            </a:r>
          </a:p>
        </p:txBody>
      </p:sp>
      <p:grpSp>
        <p:nvGrpSpPr>
          <p:cNvPr id="2" name="Group 4"/>
          <p:cNvGrpSpPr>
            <a:grpSpLocks/>
          </p:cNvGrpSpPr>
          <p:nvPr/>
        </p:nvGrpSpPr>
        <p:grpSpPr bwMode="auto">
          <a:xfrm>
            <a:off x="1908175" y="1773238"/>
            <a:ext cx="5184775" cy="4319587"/>
            <a:chOff x="2922" y="8148"/>
            <a:chExt cx="3495" cy="4689"/>
          </a:xfrm>
        </p:grpSpPr>
        <p:sp>
          <p:nvSpPr>
            <p:cNvPr id="103429" name="Rectangle 5"/>
            <p:cNvSpPr>
              <a:spLocks noChangeArrowheads="1"/>
            </p:cNvSpPr>
            <p:nvPr/>
          </p:nvSpPr>
          <p:spPr bwMode="auto">
            <a:xfrm>
              <a:off x="5787" y="8157"/>
              <a:ext cx="630" cy="4680"/>
            </a:xfrm>
            <a:prstGeom prst="rect">
              <a:avLst/>
            </a:prstGeom>
            <a:solidFill>
              <a:srgbClr val="FFFFFF"/>
            </a:solidFill>
            <a:ln w="12700">
              <a:solidFill>
                <a:srgbClr val="FFFF99"/>
              </a:solidFill>
              <a:miter lim="800000"/>
              <a:headEnd/>
              <a:tailEnd/>
            </a:ln>
            <a:effectLst/>
          </p:spPr>
          <p:txBody>
            <a:bodyPr/>
            <a:lstStyle/>
            <a:p>
              <a:pPr algn="just"/>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endParaRPr lang="zh-CN" altLang="en-US" sz="1600">
                <a:solidFill>
                  <a:schemeClr val="accent1"/>
                </a:solidFill>
                <a:latin typeface="Times New Roman" pitchFamily="18" charset="0"/>
              </a:endParaRPr>
            </a:p>
            <a:p>
              <a:pPr algn="ctr"/>
              <a:r>
                <a:rPr lang="zh-CN" altLang="en-US" sz="1600">
                  <a:solidFill>
                    <a:schemeClr val="accent1"/>
                  </a:solidFill>
                  <a:latin typeface="Times New Roman" pitchFamily="18" charset="0"/>
                </a:rPr>
                <a:t>沟</a:t>
              </a:r>
            </a:p>
            <a:p>
              <a:pPr algn="ctr"/>
              <a:r>
                <a:rPr lang="zh-CN" altLang="en-US" sz="1600">
                  <a:solidFill>
                    <a:schemeClr val="accent1"/>
                  </a:solidFill>
                  <a:latin typeface="Times New Roman" pitchFamily="18" charset="0"/>
                </a:rPr>
                <a:t>通</a:t>
              </a:r>
            </a:p>
            <a:p>
              <a:pPr algn="ctr"/>
              <a:r>
                <a:rPr lang="zh-CN" altLang="en-US" sz="1600">
                  <a:solidFill>
                    <a:schemeClr val="accent1"/>
                  </a:solidFill>
                  <a:latin typeface="Times New Roman" pitchFamily="18" charset="0"/>
                </a:rPr>
                <a:t>管</a:t>
              </a:r>
            </a:p>
            <a:p>
              <a:pPr algn="ctr"/>
              <a:r>
                <a:rPr lang="zh-CN" altLang="en-US" sz="1600">
                  <a:solidFill>
                    <a:schemeClr val="accent1"/>
                  </a:solidFill>
                  <a:latin typeface="Times New Roman" pitchFamily="18" charset="0"/>
                </a:rPr>
                <a:t>理</a:t>
              </a:r>
            </a:p>
            <a:p>
              <a:pPr algn="ctr"/>
              <a:r>
                <a:rPr lang="zh-CN" altLang="en-US" sz="1600">
                  <a:solidFill>
                    <a:schemeClr val="accent1"/>
                  </a:solidFill>
                  <a:latin typeface="Times New Roman" pitchFamily="18" charset="0"/>
                </a:rPr>
                <a:t>的</a:t>
              </a:r>
            </a:p>
            <a:p>
              <a:pPr algn="ctr"/>
              <a:r>
                <a:rPr lang="zh-CN" altLang="en-US" sz="1600">
                  <a:solidFill>
                    <a:schemeClr val="accent1"/>
                  </a:solidFill>
                  <a:latin typeface="Times New Roman" pitchFamily="18" charset="0"/>
                </a:rPr>
                <a:t>作</a:t>
              </a:r>
            </a:p>
            <a:p>
              <a:pPr algn="ctr"/>
              <a:r>
                <a:rPr lang="zh-CN" altLang="en-US" sz="1600">
                  <a:solidFill>
                    <a:schemeClr val="accent1"/>
                  </a:solidFill>
                  <a:latin typeface="Times New Roman" pitchFamily="18" charset="0"/>
                </a:rPr>
                <a:t>用</a:t>
              </a:r>
              <a:endParaRPr lang="zh-CN" altLang="en-US" sz="1600">
                <a:solidFill>
                  <a:schemeClr val="accent1"/>
                </a:solidFill>
              </a:endParaRPr>
            </a:p>
          </p:txBody>
        </p:sp>
        <p:sp>
          <p:nvSpPr>
            <p:cNvPr id="103430" name="Oval 6"/>
            <p:cNvSpPr>
              <a:spLocks noChangeArrowheads="1"/>
            </p:cNvSpPr>
            <p:nvPr/>
          </p:nvSpPr>
          <p:spPr bwMode="auto">
            <a:xfrm>
              <a:off x="2952" y="8148"/>
              <a:ext cx="2205" cy="936"/>
            </a:xfrm>
            <a:prstGeom prst="ellipse">
              <a:avLst/>
            </a:prstGeom>
            <a:solidFill>
              <a:srgbClr val="FFFFFF"/>
            </a:solidFill>
            <a:ln w="12700">
              <a:solidFill>
                <a:srgbClr val="FFFF99"/>
              </a:solidFill>
              <a:round/>
              <a:headEnd/>
              <a:tailEnd/>
            </a:ln>
            <a:effectLst/>
          </p:spPr>
          <p:txBody>
            <a:bodyPr/>
            <a:lstStyle/>
            <a:p>
              <a:pPr algn="ctr"/>
              <a:r>
                <a:rPr lang="zh-CN" altLang="en-US" sz="1600">
                  <a:solidFill>
                    <a:schemeClr val="accent1"/>
                  </a:solidFill>
                  <a:latin typeface="Times New Roman" pitchFamily="18" charset="0"/>
                </a:rPr>
                <a:t>决策与计划的基础</a:t>
              </a:r>
              <a:endParaRPr lang="zh-CN" altLang="en-US" sz="1600">
                <a:solidFill>
                  <a:schemeClr val="accent1"/>
                </a:solidFill>
              </a:endParaRPr>
            </a:p>
          </p:txBody>
        </p:sp>
        <p:sp>
          <p:nvSpPr>
            <p:cNvPr id="103431" name="Oval 7"/>
            <p:cNvSpPr>
              <a:spLocks noChangeArrowheads="1"/>
            </p:cNvSpPr>
            <p:nvPr/>
          </p:nvSpPr>
          <p:spPr bwMode="auto">
            <a:xfrm>
              <a:off x="2922" y="9396"/>
              <a:ext cx="2205" cy="936"/>
            </a:xfrm>
            <a:prstGeom prst="ellipse">
              <a:avLst/>
            </a:prstGeom>
            <a:solidFill>
              <a:srgbClr val="FFFFFF"/>
            </a:solidFill>
            <a:ln w="12700">
              <a:solidFill>
                <a:srgbClr val="FFFF99"/>
              </a:solidFill>
              <a:round/>
              <a:headEnd/>
              <a:tailEnd/>
            </a:ln>
            <a:effectLst/>
          </p:spPr>
          <p:txBody>
            <a:bodyPr/>
            <a:lstStyle/>
            <a:p>
              <a:pPr algn="ctr"/>
              <a:r>
                <a:rPr lang="zh-CN" altLang="en-US" sz="1600">
                  <a:solidFill>
                    <a:schemeClr val="accent1"/>
                  </a:solidFill>
                  <a:latin typeface="Times New Roman" pitchFamily="18" charset="0"/>
                </a:rPr>
                <a:t>组织与控制的依据和手段</a:t>
              </a:r>
              <a:endParaRPr lang="zh-CN" altLang="en-US" sz="1600">
                <a:solidFill>
                  <a:schemeClr val="accent1"/>
                </a:solidFill>
              </a:endParaRPr>
            </a:p>
          </p:txBody>
        </p:sp>
        <p:sp>
          <p:nvSpPr>
            <p:cNvPr id="103432" name="Oval 8"/>
            <p:cNvSpPr>
              <a:spLocks noChangeArrowheads="1"/>
            </p:cNvSpPr>
            <p:nvPr/>
          </p:nvSpPr>
          <p:spPr bwMode="auto">
            <a:xfrm>
              <a:off x="2952" y="10644"/>
              <a:ext cx="2205" cy="936"/>
            </a:xfrm>
            <a:prstGeom prst="ellipse">
              <a:avLst/>
            </a:prstGeom>
            <a:solidFill>
              <a:srgbClr val="FFFFFF"/>
            </a:solidFill>
            <a:ln w="12700">
              <a:solidFill>
                <a:srgbClr val="FFFF99"/>
              </a:solidFill>
              <a:round/>
              <a:headEnd/>
              <a:tailEnd/>
            </a:ln>
            <a:effectLst/>
          </p:spPr>
          <p:txBody>
            <a:bodyPr/>
            <a:lstStyle/>
            <a:p>
              <a:pPr algn="ctr"/>
              <a:r>
                <a:rPr lang="zh-CN" altLang="en-US" sz="1600">
                  <a:solidFill>
                    <a:schemeClr val="accent1"/>
                  </a:solidFill>
                  <a:latin typeface="Times New Roman" pitchFamily="18" charset="0"/>
                </a:rPr>
                <a:t>建立与改善人际关系的条件</a:t>
              </a:r>
              <a:endParaRPr lang="zh-CN" altLang="en-US" sz="1600">
                <a:solidFill>
                  <a:schemeClr val="accent1"/>
                </a:solidFill>
              </a:endParaRPr>
            </a:p>
          </p:txBody>
        </p:sp>
        <p:sp>
          <p:nvSpPr>
            <p:cNvPr id="103433" name="Oval 9"/>
            <p:cNvSpPr>
              <a:spLocks noChangeArrowheads="1"/>
            </p:cNvSpPr>
            <p:nvPr/>
          </p:nvSpPr>
          <p:spPr bwMode="auto">
            <a:xfrm>
              <a:off x="2937" y="11877"/>
              <a:ext cx="2205" cy="936"/>
            </a:xfrm>
            <a:prstGeom prst="ellipse">
              <a:avLst/>
            </a:prstGeom>
            <a:solidFill>
              <a:srgbClr val="FFFFFF"/>
            </a:solidFill>
            <a:ln w="12700">
              <a:solidFill>
                <a:srgbClr val="FFFF99"/>
              </a:solidFill>
              <a:round/>
              <a:headEnd/>
              <a:tailEnd/>
            </a:ln>
            <a:effectLst/>
          </p:spPr>
          <p:txBody>
            <a:bodyPr/>
            <a:lstStyle/>
            <a:p>
              <a:pPr algn="ctr"/>
              <a:r>
                <a:rPr lang="zh-CN" altLang="en-US" sz="1600">
                  <a:solidFill>
                    <a:schemeClr val="accent1"/>
                  </a:solidFill>
                  <a:latin typeface="Times New Roman" pitchFamily="18" charset="0"/>
                </a:rPr>
                <a:t>服务经理成功领导的手段</a:t>
              </a:r>
              <a:endParaRPr lang="zh-CN" altLang="en-US" sz="1600">
                <a:solidFill>
                  <a:schemeClr val="accent1"/>
                </a:solidFill>
              </a:endParaRPr>
            </a:p>
          </p:txBody>
        </p:sp>
        <p:sp>
          <p:nvSpPr>
            <p:cNvPr id="103434" name="Line 10"/>
            <p:cNvSpPr>
              <a:spLocks noChangeShapeType="1"/>
            </p:cNvSpPr>
            <p:nvPr/>
          </p:nvSpPr>
          <p:spPr bwMode="auto">
            <a:xfrm>
              <a:off x="5157" y="8616"/>
              <a:ext cx="630" cy="0"/>
            </a:xfrm>
            <a:prstGeom prst="line">
              <a:avLst/>
            </a:prstGeom>
            <a:noFill/>
            <a:ln w="12700">
              <a:solidFill>
                <a:srgbClr val="FFFF99"/>
              </a:solidFill>
              <a:round/>
              <a:headEnd/>
              <a:tailEnd type="triangle" w="med" len="med"/>
            </a:ln>
            <a:effectLst/>
          </p:spPr>
          <p:txBody>
            <a:bodyPr/>
            <a:lstStyle/>
            <a:p>
              <a:endParaRPr lang="zh-CN" altLang="en-US"/>
            </a:p>
          </p:txBody>
        </p:sp>
        <p:sp>
          <p:nvSpPr>
            <p:cNvPr id="103435" name="Line 11"/>
            <p:cNvSpPr>
              <a:spLocks noChangeShapeType="1"/>
            </p:cNvSpPr>
            <p:nvPr/>
          </p:nvSpPr>
          <p:spPr bwMode="auto">
            <a:xfrm>
              <a:off x="5142" y="9864"/>
              <a:ext cx="630" cy="0"/>
            </a:xfrm>
            <a:prstGeom prst="line">
              <a:avLst/>
            </a:prstGeom>
            <a:noFill/>
            <a:ln w="12700">
              <a:solidFill>
                <a:srgbClr val="FFFF99"/>
              </a:solidFill>
              <a:round/>
              <a:headEnd/>
              <a:tailEnd type="triangle" w="med" len="med"/>
            </a:ln>
            <a:effectLst/>
          </p:spPr>
          <p:txBody>
            <a:bodyPr/>
            <a:lstStyle/>
            <a:p>
              <a:endParaRPr lang="zh-CN" altLang="en-US"/>
            </a:p>
          </p:txBody>
        </p:sp>
        <p:sp>
          <p:nvSpPr>
            <p:cNvPr id="103436" name="Line 12"/>
            <p:cNvSpPr>
              <a:spLocks noChangeShapeType="1"/>
            </p:cNvSpPr>
            <p:nvPr/>
          </p:nvSpPr>
          <p:spPr bwMode="auto">
            <a:xfrm>
              <a:off x="5157" y="11112"/>
              <a:ext cx="630" cy="0"/>
            </a:xfrm>
            <a:prstGeom prst="line">
              <a:avLst/>
            </a:prstGeom>
            <a:noFill/>
            <a:ln w="12700">
              <a:solidFill>
                <a:srgbClr val="FFFF99"/>
              </a:solidFill>
              <a:round/>
              <a:headEnd/>
              <a:tailEnd type="triangle" w="med" len="med"/>
            </a:ln>
            <a:effectLst/>
          </p:spPr>
          <p:txBody>
            <a:bodyPr/>
            <a:lstStyle/>
            <a:p>
              <a:endParaRPr lang="zh-CN" altLang="en-US"/>
            </a:p>
          </p:txBody>
        </p:sp>
        <p:sp>
          <p:nvSpPr>
            <p:cNvPr id="103437" name="Line 13"/>
            <p:cNvSpPr>
              <a:spLocks noChangeShapeType="1"/>
            </p:cNvSpPr>
            <p:nvPr/>
          </p:nvSpPr>
          <p:spPr bwMode="auto">
            <a:xfrm>
              <a:off x="5157" y="12360"/>
              <a:ext cx="630" cy="0"/>
            </a:xfrm>
            <a:prstGeom prst="line">
              <a:avLst/>
            </a:prstGeom>
            <a:noFill/>
            <a:ln w="12700">
              <a:solidFill>
                <a:srgbClr val="FFFF99"/>
              </a:solidFill>
              <a:round/>
              <a:headEnd/>
              <a:tailEnd type="triangle" w="med" len="med"/>
            </a:ln>
            <a:effectLst/>
          </p:spPr>
          <p:txBody>
            <a:bodyPr/>
            <a:lstStyle/>
            <a:p>
              <a:endParaRPr lang="zh-CN" altLang="en-US"/>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zh-CN" altLang="en-US">
                <a:latin typeface="Times New Roman" pitchFamily="18" charset="0"/>
              </a:rPr>
              <a:t>沟通计划</a:t>
            </a:r>
            <a:r>
              <a:rPr lang="zh-CN" altLang="en-US"/>
              <a:t> </a:t>
            </a:r>
          </a:p>
        </p:txBody>
      </p:sp>
      <p:grpSp>
        <p:nvGrpSpPr>
          <p:cNvPr id="2" name="Group 4"/>
          <p:cNvGrpSpPr>
            <a:grpSpLocks/>
          </p:cNvGrpSpPr>
          <p:nvPr/>
        </p:nvGrpSpPr>
        <p:grpSpPr bwMode="auto">
          <a:xfrm>
            <a:off x="381000" y="1524000"/>
            <a:ext cx="8153400" cy="4876800"/>
            <a:chOff x="2217" y="5652"/>
            <a:chExt cx="8085" cy="4568"/>
          </a:xfrm>
        </p:grpSpPr>
        <p:grpSp>
          <p:nvGrpSpPr>
            <p:cNvPr id="3" name="Group 5"/>
            <p:cNvGrpSpPr>
              <a:grpSpLocks/>
            </p:cNvGrpSpPr>
            <p:nvPr/>
          </p:nvGrpSpPr>
          <p:grpSpPr bwMode="auto">
            <a:xfrm>
              <a:off x="2217" y="5652"/>
              <a:ext cx="8085" cy="4568"/>
              <a:chOff x="2217" y="5652"/>
              <a:chExt cx="8085" cy="4568"/>
            </a:xfrm>
          </p:grpSpPr>
          <p:sp>
            <p:nvSpPr>
              <p:cNvPr id="105478" name="Oval 6"/>
              <p:cNvSpPr>
                <a:spLocks noChangeArrowheads="1"/>
              </p:cNvSpPr>
              <p:nvPr/>
            </p:nvSpPr>
            <p:spPr bwMode="auto">
              <a:xfrm>
                <a:off x="5052" y="5652"/>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Times New Roman" pitchFamily="18" charset="0"/>
                  </a:rPr>
                  <a:t>沟通计划</a:t>
                </a:r>
              </a:p>
              <a:p>
                <a:pPr algn="ctr" eaLnBrk="0" hangingPunct="0"/>
                <a:r>
                  <a:rPr lang="zh-CN" altLang="en-US">
                    <a:solidFill>
                      <a:schemeClr val="accent1"/>
                    </a:solidFill>
                    <a:latin typeface="Times New Roman" pitchFamily="18" charset="0"/>
                  </a:rPr>
                  <a:t>的内容</a:t>
                </a:r>
              </a:p>
            </p:txBody>
          </p:sp>
          <p:sp>
            <p:nvSpPr>
              <p:cNvPr id="105479" name="Oval 7"/>
              <p:cNvSpPr>
                <a:spLocks noChangeArrowheads="1"/>
              </p:cNvSpPr>
              <p:nvPr/>
            </p:nvSpPr>
            <p:spPr bwMode="auto">
              <a:xfrm>
                <a:off x="2217" y="6900"/>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宋体" pitchFamily="2" charset="-122"/>
                  </a:rPr>
                  <a:t>信息收集</a:t>
                </a:r>
              </a:p>
              <a:p>
                <a:pPr algn="ctr" eaLnBrk="0" hangingPunct="0"/>
                <a:r>
                  <a:rPr lang="zh-CN" altLang="en-US">
                    <a:solidFill>
                      <a:schemeClr val="accent1"/>
                    </a:solidFill>
                    <a:latin typeface="宋体" pitchFamily="2" charset="-122"/>
                  </a:rPr>
                  <a:t>渠道的结构</a:t>
                </a:r>
                <a:endParaRPr lang="zh-CN" altLang="en-US">
                  <a:solidFill>
                    <a:schemeClr val="accent1"/>
                  </a:solidFill>
                  <a:latin typeface="Times New Roman" pitchFamily="18" charset="0"/>
                </a:endParaRPr>
              </a:p>
            </p:txBody>
          </p:sp>
          <p:sp>
            <p:nvSpPr>
              <p:cNvPr id="105480" name="Oval 8"/>
              <p:cNvSpPr>
                <a:spLocks noChangeArrowheads="1"/>
              </p:cNvSpPr>
              <p:nvPr/>
            </p:nvSpPr>
            <p:spPr bwMode="auto">
              <a:xfrm>
                <a:off x="3162" y="8348"/>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宋体" pitchFamily="2" charset="-122"/>
                  </a:rPr>
                  <a:t>沟通</a:t>
                </a:r>
              </a:p>
              <a:p>
                <a:pPr algn="ctr" eaLnBrk="0" hangingPunct="0"/>
                <a:r>
                  <a:rPr lang="zh-CN" altLang="en-US">
                    <a:solidFill>
                      <a:schemeClr val="accent1"/>
                    </a:solidFill>
                    <a:latin typeface="宋体" pitchFamily="2" charset="-122"/>
                  </a:rPr>
                  <a:t>日程表</a:t>
                </a:r>
                <a:endParaRPr lang="zh-CN" altLang="en-US">
                  <a:solidFill>
                    <a:schemeClr val="accent1"/>
                  </a:solidFill>
                  <a:latin typeface="Times New Roman" pitchFamily="18" charset="0"/>
                </a:endParaRPr>
              </a:p>
            </p:txBody>
          </p:sp>
          <p:sp>
            <p:nvSpPr>
              <p:cNvPr id="105481" name="Oval 9"/>
              <p:cNvSpPr>
                <a:spLocks noChangeArrowheads="1"/>
              </p:cNvSpPr>
              <p:nvPr/>
            </p:nvSpPr>
            <p:spPr bwMode="auto">
              <a:xfrm>
                <a:off x="5247" y="9284"/>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宋体" pitchFamily="2" charset="-122"/>
                  </a:rPr>
                  <a:t>信息分发</a:t>
                </a:r>
              </a:p>
              <a:p>
                <a:pPr algn="ctr" eaLnBrk="0" hangingPunct="0"/>
                <a:r>
                  <a:rPr lang="zh-CN" altLang="en-US">
                    <a:solidFill>
                      <a:schemeClr val="accent1"/>
                    </a:solidFill>
                    <a:latin typeface="宋体" pitchFamily="2" charset="-122"/>
                  </a:rPr>
                  <a:t>的格式</a:t>
                </a:r>
                <a:endParaRPr lang="zh-CN" altLang="en-US">
                  <a:solidFill>
                    <a:schemeClr val="accent1"/>
                  </a:solidFill>
                  <a:latin typeface="Times New Roman" pitchFamily="18" charset="0"/>
                </a:endParaRPr>
              </a:p>
            </p:txBody>
          </p:sp>
          <p:sp>
            <p:nvSpPr>
              <p:cNvPr id="105482" name="Oval 10"/>
              <p:cNvSpPr>
                <a:spLocks noChangeArrowheads="1"/>
              </p:cNvSpPr>
              <p:nvPr/>
            </p:nvSpPr>
            <p:spPr bwMode="auto">
              <a:xfrm>
                <a:off x="7152" y="8252"/>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宋体" pitchFamily="2" charset="-122"/>
                  </a:rPr>
                  <a:t>沟通计划</a:t>
                </a:r>
              </a:p>
              <a:p>
                <a:pPr algn="ctr" eaLnBrk="0" hangingPunct="0"/>
                <a:r>
                  <a:rPr lang="zh-CN" altLang="en-US">
                    <a:solidFill>
                      <a:schemeClr val="accent1"/>
                    </a:solidFill>
                    <a:latin typeface="宋体" pitchFamily="2" charset="-122"/>
                  </a:rPr>
                  <a:t>更新和细化方法</a:t>
                </a:r>
                <a:endParaRPr lang="zh-CN" altLang="en-US">
                  <a:solidFill>
                    <a:schemeClr val="accent1"/>
                  </a:solidFill>
                  <a:latin typeface="Times New Roman" pitchFamily="18" charset="0"/>
                </a:endParaRPr>
              </a:p>
            </p:txBody>
          </p:sp>
          <p:sp>
            <p:nvSpPr>
              <p:cNvPr id="105483" name="Oval 11"/>
              <p:cNvSpPr>
                <a:spLocks noChangeArrowheads="1"/>
              </p:cNvSpPr>
              <p:nvPr/>
            </p:nvSpPr>
            <p:spPr bwMode="auto">
              <a:xfrm>
                <a:off x="8097" y="6744"/>
                <a:ext cx="2205" cy="936"/>
              </a:xfrm>
              <a:prstGeom prst="ellipse">
                <a:avLst/>
              </a:prstGeom>
              <a:solidFill>
                <a:srgbClr val="FFFFFF"/>
              </a:solidFill>
              <a:ln w="12700">
                <a:solidFill>
                  <a:srgbClr val="FFFF00"/>
                </a:solidFill>
                <a:round/>
                <a:headEnd/>
                <a:tailEnd/>
              </a:ln>
              <a:effectLst/>
            </p:spPr>
            <p:txBody>
              <a:bodyPr/>
              <a:lstStyle/>
              <a:p>
                <a:pPr algn="ctr" eaLnBrk="0" hangingPunct="0"/>
                <a:r>
                  <a:rPr lang="zh-CN" altLang="en-US">
                    <a:solidFill>
                      <a:schemeClr val="accent1"/>
                    </a:solidFill>
                    <a:latin typeface="宋体" pitchFamily="2" charset="-122"/>
                  </a:rPr>
                  <a:t>信息分发</a:t>
                </a:r>
              </a:p>
              <a:p>
                <a:pPr algn="ctr" eaLnBrk="0" hangingPunct="0"/>
                <a:r>
                  <a:rPr lang="zh-CN" altLang="en-US">
                    <a:solidFill>
                      <a:schemeClr val="accent1"/>
                    </a:solidFill>
                    <a:latin typeface="宋体" pitchFamily="2" charset="-122"/>
                  </a:rPr>
                  <a:t>渠道的结构</a:t>
                </a:r>
                <a:endParaRPr lang="zh-CN" altLang="en-US">
                  <a:solidFill>
                    <a:schemeClr val="accent1"/>
                  </a:solidFill>
                  <a:latin typeface="Times New Roman" pitchFamily="18" charset="0"/>
                </a:endParaRPr>
              </a:p>
            </p:txBody>
          </p:sp>
        </p:grpSp>
        <p:sp>
          <p:nvSpPr>
            <p:cNvPr id="105484" name="Line 12"/>
            <p:cNvSpPr>
              <a:spLocks noChangeShapeType="1"/>
            </p:cNvSpPr>
            <p:nvPr/>
          </p:nvSpPr>
          <p:spPr bwMode="auto">
            <a:xfrm>
              <a:off x="6207" y="6588"/>
              <a:ext cx="0" cy="2652"/>
            </a:xfrm>
            <a:prstGeom prst="line">
              <a:avLst/>
            </a:prstGeom>
            <a:noFill/>
            <a:ln w="12700">
              <a:solidFill>
                <a:srgbClr val="FFFF00"/>
              </a:solidFill>
              <a:round/>
              <a:headEnd/>
              <a:tailEnd type="triangle" w="med" len="med"/>
            </a:ln>
            <a:effectLst/>
          </p:spPr>
          <p:txBody>
            <a:bodyPr/>
            <a:lstStyle/>
            <a:p>
              <a:endParaRPr lang="zh-CN" altLang="en-US"/>
            </a:p>
          </p:txBody>
        </p:sp>
        <p:sp>
          <p:nvSpPr>
            <p:cNvPr id="105485" name="Line 13"/>
            <p:cNvSpPr>
              <a:spLocks noChangeShapeType="1"/>
            </p:cNvSpPr>
            <p:nvPr/>
          </p:nvSpPr>
          <p:spPr bwMode="auto">
            <a:xfrm flipH="1">
              <a:off x="4422" y="6588"/>
              <a:ext cx="1155"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5486" name="Line 14"/>
            <p:cNvSpPr>
              <a:spLocks noChangeShapeType="1"/>
            </p:cNvSpPr>
            <p:nvPr/>
          </p:nvSpPr>
          <p:spPr bwMode="auto">
            <a:xfrm flipH="1">
              <a:off x="4842" y="6588"/>
              <a:ext cx="1050" cy="1872"/>
            </a:xfrm>
            <a:prstGeom prst="line">
              <a:avLst/>
            </a:prstGeom>
            <a:noFill/>
            <a:ln w="12700">
              <a:solidFill>
                <a:srgbClr val="FFFF00"/>
              </a:solidFill>
              <a:round/>
              <a:headEnd/>
              <a:tailEnd type="triangle" w="med" len="med"/>
            </a:ln>
            <a:effectLst/>
          </p:spPr>
          <p:txBody>
            <a:bodyPr/>
            <a:lstStyle/>
            <a:p>
              <a:endParaRPr lang="zh-CN" altLang="en-US"/>
            </a:p>
          </p:txBody>
        </p:sp>
        <p:sp>
          <p:nvSpPr>
            <p:cNvPr id="105487" name="Line 15"/>
            <p:cNvSpPr>
              <a:spLocks noChangeShapeType="1"/>
            </p:cNvSpPr>
            <p:nvPr/>
          </p:nvSpPr>
          <p:spPr bwMode="auto">
            <a:xfrm>
              <a:off x="6522" y="6588"/>
              <a:ext cx="1260" cy="1716"/>
            </a:xfrm>
            <a:prstGeom prst="line">
              <a:avLst/>
            </a:prstGeom>
            <a:noFill/>
            <a:ln w="12700">
              <a:solidFill>
                <a:srgbClr val="FFFF00"/>
              </a:solidFill>
              <a:round/>
              <a:headEnd/>
              <a:tailEnd type="triangle" w="med" len="med"/>
            </a:ln>
            <a:effectLst/>
          </p:spPr>
          <p:txBody>
            <a:bodyPr/>
            <a:lstStyle/>
            <a:p>
              <a:endParaRPr lang="zh-CN" altLang="en-US"/>
            </a:p>
          </p:txBody>
        </p:sp>
        <p:sp>
          <p:nvSpPr>
            <p:cNvPr id="105488" name="Line 16"/>
            <p:cNvSpPr>
              <a:spLocks noChangeShapeType="1"/>
            </p:cNvSpPr>
            <p:nvPr/>
          </p:nvSpPr>
          <p:spPr bwMode="auto">
            <a:xfrm>
              <a:off x="6882" y="6528"/>
              <a:ext cx="1215" cy="451"/>
            </a:xfrm>
            <a:prstGeom prst="line">
              <a:avLst/>
            </a:prstGeom>
            <a:noFill/>
            <a:ln w="12700">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zh-CN" altLang="en-US">
                <a:latin typeface="Times New Roman" pitchFamily="18" charset="0"/>
              </a:rPr>
              <a:t>沟通中存在主要障碍</a:t>
            </a:r>
            <a:r>
              <a:rPr lang="zh-CN" altLang="en-US"/>
              <a:t> </a:t>
            </a:r>
          </a:p>
        </p:txBody>
      </p:sp>
      <p:grpSp>
        <p:nvGrpSpPr>
          <p:cNvPr id="2" name="Group 4"/>
          <p:cNvGrpSpPr>
            <a:grpSpLocks/>
          </p:cNvGrpSpPr>
          <p:nvPr/>
        </p:nvGrpSpPr>
        <p:grpSpPr bwMode="auto">
          <a:xfrm>
            <a:off x="533400" y="1600200"/>
            <a:ext cx="8077200" cy="4953000"/>
            <a:chOff x="2427" y="6588"/>
            <a:chExt cx="6615" cy="3784"/>
          </a:xfrm>
        </p:grpSpPr>
        <p:grpSp>
          <p:nvGrpSpPr>
            <p:cNvPr id="3" name="Group 5"/>
            <p:cNvGrpSpPr>
              <a:grpSpLocks/>
            </p:cNvGrpSpPr>
            <p:nvPr/>
          </p:nvGrpSpPr>
          <p:grpSpPr bwMode="auto">
            <a:xfrm>
              <a:off x="2427" y="6588"/>
              <a:ext cx="6615" cy="3784"/>
              <a:chOff x="2427" y="6588"/>
              <a:chExt cx="6615" cy="3784"/>
            </a:xfrm>
          </p:grpSpPr>
          <p:sp>
            <p:nvSpPr>
              <p:cNvPr id="106502" name="Oval 6"/>
              <p:cNvSpPr>
                <a:spLocks noChangeArrowheads="1"/>
              </p:cNvSpPr>
              <p:nvPr/>
            </p:nvSpPr>
            <p:spPr bwMode="auto">
              <a:xfrm>
                <a:off x="4872" y="7736"/>
                <a:ext cx="1575" cy="1344"/>
              </a:xfrm>
              <a:prstGeom prst="ellipse">
                <a:avLst/>
              </a:prstGeom>
              <a:solidFill>
                <a:srgbClr val="FFFFFF"/>
              </a:solidFill>
              <a:ln w="12700">
                <a:solidFill>
                  <a:srgbClr val="FFFF00"/>
                </a:solidFill>
                <a:round/>
                <a:headEnd/>
                <a:tailEnd/>
              </a:ln>
              <a:effectLst/>
            </p:spPr>
            <p:txBody>
              <a:bodyPr/>
              <a:lstStyle/>
              <a:p>
                <a:pPr algn="ctr" eaLnBrk="0" hangingPunct="0"/>
                <a:r>
                  <a:rPr lang="zh-CN" altLang="en-US" sz="2000">
                    <a:solidFill>
                      <a:schemeClr val="accent1"/>
                    </a:solidFill>
                    <a:latin typeface="Times New Roman" pitchFamily="18" charset="0"/>
                  </a:rPr>
                  <a:t>沟通中存在的障碍</a:t>
                </a:r>
              </a:p>
            </p:txBody>
          </p:sp>
          <p:sp>
            <p:nvSpPr>
              <p:cNvPr id="106503" name="Rectangle 7"/>
              <p:cNvSpPr>
                <a:spLocks noChangeArrowheads="1"/>
              </p:cNvSpPr>
              <p:nvPr/>
            </p:nvSpPr>
            <p:spPr bwMode="auto">
              <a:xfrm>
                <a:off x="4902" y="6588"/>
                <a:ext cx="157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语言上的障碍</a:t>
                </a:r>
              </a:p>
            </p:txBody>
          </p:sp>
          <p:sp>
            <p:nvSpPr>
              <p:cNvPr id="106504" name="Rectangle 8"/>
              <p:cNvSpPr>
                <a:spLocks noChangeArrowheads="1"/>
              </p:cNvSpPr>
              <p:nvPr/>
            </p:nvSpPr>
            <p:spPr bwMode="auto">
              <a:xfrm>
                <a:off x="2772" y="7056"/>
                <a:ext cx="157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感知的选择性</a:t>
                </a:r>
              </a:p>
            </p:txBody>
          </p:sp>
          <p:sp>
            <p:nvSpPr>
              <p:cNvPr id="106505" name="Rectangle 9"/>
              <p:cNvSpPr>
                <a:spLocks noChangeArrowheads="1"/>
              </p:cNvSpPr>
              <p:nvPr/>
            </p:nvSpPr>
            <p:spPr bwMode="auto">
              <a:xfrm>
                <a:off x="2427" y="8192"/>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组织架构的影响</a:t>
                </a:r>
              </a:p>
            </p:txBody>
          </p:sp>
          <p:sp>
            <p:nvSpPr>
              <p:cNvPr id="106506" name="Rectangle 10"/>
              <p:cNvSpPr>
                <a:spLocks noChangeArrowheads="1"/>
              </p:cNvSpPr>
              <p:nvPr/>
            </p:nvSpPr>
            <p:spPr bwMode="auto">
              <a:xfrm>
                <a:off x="2742" y="9128"/>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沟通渠道的选择</a:t>
                </a:r>
              </a:p>
            </p:txBody>
          </p:sp>
          <p:sp>
            <p:nvSpPr>
              <p:cNvPr id="106507" name="Rectangle 11"/>
              <p:cNvSpPr>
                <a:spLocks noChangeArrowheads="1"/>
              </p:cNvSpPr>
              <p:nvPr/>
            </p:nvSpPr>
            <p:spPr bwMode="auto">
              <a:xfrm>
                <a:off x="4977" y="9904"/>
                <a:ext cx="157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2000">
                    <a:solidFill>
                      <a:schemeClr val="accent1"/>
                    </a:solidFill>
                    <a:latin typeface="Times New Roman" pitchFamily="18" charset="0"/>
                  </a:rPr>
                  <a:t>信息量过大</a:t>
                </a:r>
              </a:p>
            </p:txBody>
          </p:sp>
          <p:sp>
            <p:nvSpPr>
              <p:cNvPr id="106508" name="Rectangle 12"/>
              <p:cNvSpPr>
                <a:spLocks noChangeArrowheads="1"/>
              </p:cNvSpPr>
              <p:nvPr/>
            </p:nvSpPr>
            <p:spPr bwMode="auto">
              <a:xfrm>
                <a:off x="7047" y="9128"/>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心理因素的影响</a:t>
                </a:r>
              </a:p>
            </p:txBody>
          </p:sp>
          <p:sp>
            <p:nvSpPr>
              <p:cNvPr id="106509" name="Rectangle 13"/>
              <p:cNvSpPr>
                <a:spLocks noChangeArrowheads="1"/>
              </p:cNvSpPr>
              <p:nvPr/>
            </p:nvSpPr>
            <p:spPr bwMode="auto">
              <a:xfrm>
                <a:off x="6837" y="8148"/>
                <a:ext cx="220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知识经验水平的限制</a:t>
                </a:r>
              </a:p>
            </p:txBody>
          </p:sp>
          <p:sp>
            <p:nvSpPr>
              <p:cNvPr id="106510" name="Rectangle 14"/>
              <p:cNvSpPr>
                <a:spLocks noChangeArrowheads="1"/>
              </p:cNvSpPr>
              <p:nvPr/>
            </p:nvSpPr>
            <p:spPr bwMode="auto">
              <a:xfrm>
                <a:off x="6942" y="7212"/>
                <a:ext cx="157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a:solidFill>
                      <a:schemeClr val="accent1"/>
                    </a:solidFill>
                    <a:latin typeface="Times New Roman" pitchFamily="18" charset="0"/>
                  </a:rPr>
                  <a:t>….</a:t>
                </a:r>
              </a:p>
            </p:txBody>
          </p:sp>
        </p:grpSp>
        <p:sp>
          <p:nvSpPr>
            <p:cNvPr id="106511" name="Line 15"/>
            <p:cNvSpPr>
              <a:spLocks noChangeShapeType="1"/>
            </p:cNvSpPr>
            <p:nvPr/>
          </p:nvSpPr>
          <p:spPr bwMode="auto">
            <a:xfrm>
              <a:off x="4362" y="7383"/>
              <a:ext cx="84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06512" name="Line 16"/>
            <p:cNvSpPr>
              <a:spLocks noChangeShapeType="1"/>
            </p:cNvSpPr>
            <p:nvPr/>
          </p:nvSpPr>
          <p:spPr bwMode="auto">
            <a:xfrm>
              <a:off x="4212" y="8460"/>
              <a:ext cx="630" cy="0"/>
            </a:xfrm>
            <a:prstGeom prst="line">
              <a:avLst/>
            </a:prstGeom>
            <a:noFill/>
            <a:ln w="12700">
              <a:solidFill>
                <a:srgbClr val="FFFF00"/>
              </a:solidFill>
              <a:round/>
              <a:headEnd/>
              <a:tailEnd type="triangle" w="med" len="med"/>
            </a:ln>
            <a:effectLst/>
          </p:spPr>
          <p:txBody>
            <a:bodyPr/>
            <a:lstStyle/>
            <a:p>
              <a:endParaRPr lang="zh-CN" altLang="en-US"/>
            </a:p>
          </p:txBody>
        </p:sp>
        <p:sp>
          <p:nvSpPr>
            <p:cNvPr id="106513" name="Line 17"/>
            <p:cNvSpPr>
              <a:spLocks noChangeShapeType="1"/>
            </p:cNvSpPr>
            <p:nvPr/>
          </p:nvSpPr>
          <p:spPr bwMode="auto">
            <a:xfrm flipV="1">
              <a:off x="4527" y="8928"/>
              <a:ext cx="630" cy="312"/>
            </a:xfrm>
            <a:prstGeom prst="line">
              <a:avLst/>
            </a:prstGeom>
            <a:noFill/>
            <a:ln w="12700">
              <a:solidFill>
                <a:srgbClr val="FFFF00"/>
              </a:solidFill>
              <a:round/>
              <a:headEnd/>
              <a:tailEnd type="triangle" w="med" len="med"/>
            </a:ln>
            <a:effectLst/>
          </p:spPr>
          <p:txBody>
            <a:bodyPr/>
            <a:lstStyle/>
            <a:p>
              <a:endParaRPr lang="zh-CN" altLang="en-US"/>
            </a:p>
          </p:txBody>
        </p:sp>
        <p:sp>
          <p:nvSpPr>
            <p:cNvPr id="106514" name="Line 18"/>
            <p:cNvSpPr>
              <a:spLocks noChangeShapeType="1"/>
            </p:cNvSpPr>
            <p:nvPr/>
          </p:nvSpPr>
          <p:spPr bwMode="auto">
            <a:xfrm flipV="1">
              <a:off x="5682" y="9084"/>
              <a:ext cx="0" cy="780"/>
            </a:xfrm>
            <a:prstGeom prst="line">
              <a:avLst/>
            </a:prstGeom>
            <a:noFill/>
            <a:ln w="12700">
              <a:solidFill>
                <a:srgbClr val="FFFF00"/>
              </a:solidFill>
              <a:round/>
              <a:headEnd/>
              <a:tailEnd type="triangle" w="med" len="med"/>
            </a:ln>
            <a:effectLst/>
          </p:spPr>
          <p:txBody>
            <a:bodyPr/>
            <a:lstStyle/>
            <a:p>
              <a:endParaRPr lang="zh-CN" altLang="en-US"/>
            </a:p>
          </p:txBody>
        </p:sp>
        <p:sp>
          <p:nvSpPr>
            <p:cNvPr id="106515" name="Line 19"/>
            <p:cNvSpPr>
              <a:spLocks noChangeShapeType="1"/>
            </p:cNvSpPr>
            <p:nvPr/>
          </p:nvSpPr>
          <p:spPr bwMode="auto">
            <a:xfrm>
              <a:off x="5682" y="7056"/>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06516" name="Line 20"/>
            <p:cNvSpPr>
              <a:spLocks noChangeShapeType="1"/>
            </p:cNvSpPr>
            <p:nvPr/>
          </p:nvSpPr>
          <p:spPr bwMode="auto">
            <a:xfrm flipH="1">
              <a:off x="6312" y="7524"/>
              <a:ext cx="63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06517" name="Line 21"/>
            <p:cNvSpPr>
              <a:spLocks noChangeShapeType="1"/>
            </p:cNvSpPr>
            <p:nvPr/>
          </p:nvSpPr>
          <p:spPr bwMode="auto">
            <a:xfrm flipH="1">
              <a:off x="6432" y="8415"/>
              <a:ext cx="420" cy="0"/>
            </a:xfrm>
            <a:prstGeom prst="line">
              <a:avLst/>
            </a:prstGeom>
            <a:noFill/>
            <a:ln w="12700">
              <a:solidFill>
                <a:srgbClr val="FFFF00"/>
              </a:solidFill>
              <a:round/>
              <a:headEnd/>
              <a:tailEnd type="triangle" w="med" len="med"/>
            </a:ln>
            <a:effectLst/>
          </p:spPr>
          <p:txBody>
            <a:bodyPr/>
            <a:lstStyle/>
            <a:p>
              <a:endParaRPr lang="zh-CN" altLang="en-US"/>
            </a:p>
          </p:txBody>
        </p:sp>
        <p:sp>
          <p:nvSpPr>
            <p:cNvPr id="106518" name="Line 22"/>
            <p:cNvSpPr>
              <a:spLocks noChangeShapeType="1"/>
            </p:cNvSpPr>
            <p:nvPr/>
          </p:nvSpPr>
          <p:spPr bwMode="auto">
            <a:xfrm flipH="1" flipV="1">
              <a:off x="6282" y="8802"/>
              <a:ext cx="735" cy="312"/>
            </a:xfrm>
            <a:prstGeom prst="line">
              <a:avLst/>
            </a:prstGeom>
            <a:noFill/>
            <a:ln w="12700">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第六章 </a:t>
            </a:r>
            <a:r>
              <a:rPr lang="en-US" altLang="zh-CN" dirty="0" smtClean="0"/>
              <a:t>IT</a:t>
            </a:r>
            <a:r>
              <a:rPr lang="zh-CN" altLang="en-US" dirty="0"/>
              <a:t>服务管理的战略作用 </a:t>
            </a:r>
          </a:p>
        </p:txBody>
      </p:sp>
      <p:sp>
        <p:nvSpPr>
          <p:cNvPr id="93189" name="Rectangle 5"/>
          <p:cNvSpPr>
            <a:spLocks noGrp="1" noChangeArrowheads="1"/>
          </p:cNvSpPr>
          <p:nvPr>
            <p:ph type="body" idx="1"/>
          </p:nvPr>
        </p:nvSpPr>
        <p:spPr/>
        <p:txBody>
          <a:bodyPr/>
          <a:lstStyle/>
          <a:p>
            <a:r>
              <a:rPr lang="zh-CN" altLang="en-US"/>
              <a:t>战略的实质与内涵 </a:t>
            </a:r>
          </a:p>
          <a:p>
            <a:r>
              <a:rPr lang="zh-CN" altLang="en-US"/>
              <a:t>服务管理战略的基本要素 </a:t>
            </a:r>
          </a:p>
          <a:p>
            <a:r>
              <a:rPr lang="en-US" altLang="zh-CN"/>
              <a:t>IT</a:t>
            </a:r>
            <a:r>
              <a:rPr lang="zh-CN" altLang="en-US"/>
              <a:t>服务管理战略与企业战略</a:t>
            </a:r>
          </a:p>
          <a:p>
            <a:r>
              <a:rPr lang="en-US" altLang="zh-CN"/>
              <a:t>IT</a:t>
            </a:r>
            <a:r>
              <a:rPr lang="zh-CN" altLang="en-US"/>
              <a:t>服务管理战略过程 </a:t>
            </a:r>
          </a:p>
          <a:p>
            <a:r>
              <a:rPr lang="en-US" altLang="zh-CN"/>
              <a:t>IT</a:t>
            </a:r>
            <a:r>
              <a:rPr lang="zh-CN" altLang="en-US"/>
              <a:t>服务管理开发与实施工具 </a:t>
            </a:r>
          </a:p>
          <a:p>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zh-CN" altLang="en-US"/>
              <a:t>战略的实质与内涵</a:t>
            </a:r>
          </a:p>
        </p:txBody>
      </p:sp>
      <p:sp>
        <p:nvSpPr>
          <p:cNvPr id="95235" name="Rectangle 3"/>
          <p:cNvSpPr>
            <a:spLocks noGrp="1" noChangeArrowheads="1"/>
          </p:cNvSpPr>
          <p:nvPr>
            <p:ph type="body" idx="1"/>
          </p:nvPr>
        </p:nvSpPr>
        <p:spPr/>
        <p:txBody>
          <a:bodyPr/>
          <a:lstStyle/>
          <a:p>
            <a:r>
              <a:rPr lang="zh-CN" altLang="en-US"/>
              <a:t>战略（</a:t>
            </a:r>
            <a:r>
              <a:rPr lang="en-US" altLang="zh-CN"/>
              <a:t>Strategy</a:t>
            </a:r>
            <a:r>
              <a:rPr lang="zh-CN" altLang="en-US"/>
              <a:t>）</a:t>
            </a:r>
            <a:r>
              <a:rPr lang="en-US" altLang="zh-CN"/>
              <a:t>:“</a:t>
            </a:r>
            <a:r>
              <a:rPr lang="zh-CN" altLang="en-US"/>
              <a:t>制定企业宗旨和长期目标，并为实现目标选择行动方案，调配必要的资源”。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altLang="zh-CN"/>
              <a:t> </a:t>
            </a:r>
            <a:r>
              <a:rPr lang="zh-CN" altLang="en-US"/>
              <a:t>企业战略的层次</a:t>
            </a:r>
          </a:p>
        </p:txBody>
      </p:sp>
      <p:grpSp>
        <p:nvGrpSpPr>
          <p:cNvPr id="2" name="Group 4"/>
          <p:cNvGrpSpPr>
            <a:grpSpLocks/>
          </p:cNvGrpSpPr>
          <p:nvPr/>
        </p:nvGrpSpPr>
        <p:grpSpPr bwMode="auto">
          <a:xfrm>
            <a:off x="685800" y="1676400"/>
            <a:ext cx="7924800" cy="4572000"/>
            <a:chOff x="1272" y="5496"/>
            <a:chExt cx="9240" cy="5616"/>
          </a:xfrm>
        </p:grpSpPr>
        <p:grpSp>
          <p:nvGrpSpPr>
            <p:cNvPr id="3" name="Group 5"/>
            <p:cNvGrpSpPr>
              <a:grpSpLocks/>
            </p:cNvGrpSpPr>
            <p:nvPr/>
          </p:nvGrpSpPr>
          <p:grpSpPr bwMode="auto">
            <a:xfrm>
              <a:off x="4917" y="5496"/>
              <a:ext cx="1890" cy="1248"/>
              <a:chOff x="4917" y="5496"/>
              <a:chExt cx="1890" cy="1248"/>
            </a:xfrm>
          </p:grpSpPr>
          <p:sp>
            <p:nvSpPr>
              <p:cNvPr id="116742" name="Rectangle 6"/>
              <p:cNvSpPr>
                <a:spLocks noChangeArrowheads="1"/>
              </p:cNvSpPr>
              <p:nvPr/>
            </p:nvSpPr>
            <p:spPr bwMode="auto">
              <a:xfrm>
                <a:off x="4917" y="5496"/>
                <a:ext cx="1890" cy="1248"/>
              </a:xfrm>
              <a:prstGeom prst="rect">
                <a:avLst/>
              </a:prstGeom>
              <a:solidFill>
                <a:srgbClr val="FFFFFF"/>
              </a:solidFill>
              <a:ln w="9525">
                <a:solidFill>
                  <a:srgbClr val="000000"/>
                </a:solidFill>
                <a:prstDash val="sysDot"/>
                <a:miter lim="800000"/>
                <a:headEnd/>
                <a:tailEnd/>
              </a:ln>
              <a:effectLst/>
            </p:spPr>
            <p:txBody>
              <a:bodyPr/>
              <a:lstStyle/>
              <a:p>
                <a:endParaRPr lang="zh-CN" altLang="en-US"/>
              </a:p>
            </p:txBody>
          </p:sp>
          <p:sp>
            <p:nvSpPr>
              <p:cNvPr id="116743" name="AutoShape 7"/>
              <p:cNvSpPr>
                <a:spLocks noChangeArrowheads="1"/>
              </p:cNvSpPr>
              <p:nvPr/>
            </p:nvSpPr>
            <p:spPr bwMode="auto">
              <a:xfrm>
                <a:off x="5052" y="565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多元化经营公司</a:t>
                </a:r>
                <a:endParaRPr lang="zh-CN" altLang="en-US" sz="1600">
                  <a:solidFill>
                    <a:schemeClr val="accent1"/>
                  </a:solidFill>
                </a:endParaRPr>
              </a:p>
            </p:txBody>
          </p:sp>
        </p:grpSp>
        <p:grpSp>
          <p:nvGrpSpPr>
            <p:cNvPr id="4" name="Group 8"/>
            <p:cNvGrpSpPr>
              <a:grpSpLocks/>
            </p:cNvGrpSpPr>
            <p:nvPr/>
          </p:nvGrpSpPr>
          <p:grpSpPr bwMode="auto">
            <a:xfrm>
              <a:off x="2952" y="7368"/>
              <a:ext cx="5775" cy="1248"/>
              <a:chOff x="2952" y="6900"/>
              <a:chExt cx="5775" cy="1248"/>
            </a:xfrm>
          </p:grpSpPr>
          <p:sp>
            <p:nvSpPr>
              <p:cNvPr id="116745" name="Rectangle 9"/>
              <p:cNvSpPr>
                <a:spLocks noChangeArrowheads="1"/>
              </p:cNvSpPr>
              <p:nvPr/>
            </p:nvSpPr>
            <p:spPr bwMode="auto">
              <a:xfrm>
                <a:off x="2952" y="6900"/>
                <a:ext cx="5775" cy="1248"/>
              </a:xfrm>
              <a:prstGeom prst="rect">
                <a:avLst/>
              </a:prstGeom>
              <a:solidFill>
                <a:srgbClr val="FFFFFF"/>
              </a:solidFill>
              <a:ln w="9525">
                <a:solidFill>
                  <a:srgbClr val="000000"/>
                </a:solidFill>
                <a:prstDash val="sysDot"/>
                <a:miter lim="800000"/>
                <a:headEnd/>
                <a:tailEnd/>
              </a:ln>
              <a:effectLst/>
            </p:spPr>
            <p:txBody>
              <a:bodyPr/>
              <a:lstStyle/>
              <a:p>
                <a:endParaRPr lang="zh-CN" altLang="en-US"/>
              </a:p>
            </p:txBody>
          </p:sp>
          <p:sp>
            <p:nvSpPr>
              <p:cNvPr id="116746" name="AutoShape 10"/>
              <p:cNvSpPr>
                <a:spLocks noChangeArrowheads="1"/>
              </p:cNvSpPr>
              <p:nvPr/>
            </p:nvSpPr>
            <p:spPr bwMode="auto">
              <a:xfrm>
                <a:off x="3057" y="7056"/>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战略事业单位</a:t>
                </a:r>
                <a:r>
                  <a:rPr lang="en-US" altLang="zh-CN" sz="1600">
                    <a:solidFill>
                      <a:schemeClr val="accent1"/>
                    </a:solidFill>
                    <a:latin typeface="Times New Roman" pitchFamily="18" charset="0"/>
                  </a:rPr>
                  <a:t>1</a:t>
                </a:r>
                <a:endParaRPr lang="en-US" altLang="zh-CN" sz="1600">
                  <a:solidFill>
                    <a:schemeClr val="accent1"/>
                  </a:solidFill>
                </a:endParaRPr>
              </a:p>
            </p:txBody>
          </p:sp>
          <p:sp>
            <p:nvSpPr>
              <p:cNvPr id="116747" name="AutoShape 11"/>
              <p:cNvSpPr>
                <a:spLocks noChangeArrowheads="1"/>
              </p:cNvSpPr>
              <p:nvPr/>
            </p:nvSpPr>
            <p:spPr bwMode="auto">
              <a:xfrm>
                <a:off x="4947" y="7056"/>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战略事业单位</a:t>
                </a:r>
                <a:r>
                  <a:rPr lang="en-US" altLang="zh-CN" sz="1600">
                    <a:solidFill>
                      <a:schemeClr val="accent1"/>
                    </a:solidFill>
                    <a:latin typeface="Times New Roman" pitchFamily="18" charset="0"/>
                  </a:rPr>
                  <a:t>2</a:t>
                </a:r>
                <a:endParaRPr lang="en-US" altLang="zh-CN" sz="1600">
                  <a:solidFill>
                    <a:schemeClr val="accent1"/>
                  </a:solidFill>
                </a:endParaRPr>
              </a:p>
            </p:txBody>
          </p:sp>
          <p:sp>
            <p:nvSpPr>
              <p:cNvPr id="116748" name="AutoShape 12"/>
              <p:cNvSpPr>
                <a:spLocks noChangeArrowheads="1"/>
              </p:cNvSpPr>
              <p:nvPr/>
            </p:nvSpPr>
            <p:spPr bwMode="auto">
              <a:xfrm>
                <a:off x="6942" y="7056"/>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战略事业单位</a:t>
                </a:r>
                <a:r>
                  <a:rPr lang="en-US" altLang="zh-CN" sz="1600">
                    <a:solidFill>
                      <a:schemeClr val="accent1"/>
                    </a:solidFill>
                    <a:latin typeface="Times New Roman" pitchFamily="18" charset="0"/>
                  </a:rPr>
                  <a:t>3</a:t>
                </a:r>
                <a:endParaRPr lang="en-US" altLang="zh-CN" sz="1600">
                  <a:solidFill>
                    <a:schemeClr val="accent1"/>
                  </a:solidFill>
                </a:endParaRPr>
              </a:p>
            </p:txBody>
          </p:sp>
        </p:grpSp>
        <p:grpSp>
          <p:nvGrpSpPr>
            <p:cNvPr id="5" name="Group 13"/>
            <p:cNvGrpSpPr>
              <a:grpSpLocks/>
            </p:cNvGrpSpPr>
            <p:nvPr/>
          </p:nvGrpSpPr>
          <p:grpSpPr bwMode="auto">
            <a:xfrm>
              <a:off x="1377" y="9240"/>
              <a:ext cx="9135" cy="1248"/>
              <a:chOff x="1272" y="8616"/>
              <a:chExt cx="9135" cy="1248"/>
            </a:xfrm>
          </p:grpSpPr>
          <p:sp>
            <p:nvSpPr>
              <p:cNvPr id="116750" name="Rectangle 14"/>
              <p:cNvSpPr>
                <a:spLocks noChangeArrowheads="1"/>
              </p:cNvSpPr>
              <p:nvPr/>
            </p:nvSpPr>
            <p:spPr bwMode="auto">
              <a:xfrm>
                <a:off x="1272" y="8616"/>
                <a:ext cx="9135" cy="1248"/>
              </a:xfrm>
              <a:prstGeom prst="rect">
                <a:avLst/>
              </a:prstGeom>
              <a:solidFill>
                <a:srgbClr val="FFFFFF"/>
              </a:solidFill>
              <a:ln w="9525">
                <a:solidFill>
                  <a:srgbClr val="000000"/>
                </a:solidFill>
                <a:prstDash val="sysDot"/>
                <a:miter lim="800000"/>
                <a:headEnd/>
                <a:tailEnd/>
              </a:ln>
              <a:effectLst/>
            </p:spPr>
            <p:txBody>
              <a:bodyPr/>
              <a:lstStyle/>
              <a:p>
                <a:endParaRPr lang="zh-CN" altLang="en-US"/>
              </a:p>
            </p:txBody>
          </p:sp>
          <p:sp>
            <p:nvSpPr>
              <p:cNvPr id="116751" name="AutoShape 15"/>
              <p:cNvSpPr>
                <a:spLocks noChangeArrowheads="1"/>
              </p:cNvSpPr>
              <p:nvPr/>
            </p:nvSpPr>
            <p:spPr bwMode="auto">
              <a:xfrm>
                <a:off x="1377" y="877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研究</a:t>
                </a:r>
              </a:p>
              <a:p>
                <a:pPr algn="ctr"/>
                <a:r>
                  <a:rPr lang="zh-CN" altLang="en-US" sz="1600">
                    <a:solidFill>
                      <a:schemeClr val="accent1"/>
                    </a:solidFill>
                    <a:latin typeface="Times New Roman" pitchFamily="18" charset="0"/>
                  </a:rPr>
                  <a:t>与开发</a:t>
                </a:r>
                <a:endParaRPr lang="zh-CN" altLang="en-US" sz="1600">
                  <a:solidFill>
                    <a:schemeClr val="accent1"/>
                  </a:solidFill>
                </a:endParaRPr>
              </a:p>
            </p:txBody>
          </p:sp>
          <p:sp>
            <p:nvSpPr>
              <p:cNvPr id="116752" name="AutoShape 16"/>
              <p:cNvSpPr>
                <a:spLocks noChangeArrowheads="1"/>
              </p:cNvSpPr>
              <p:nvPr/>
            </p:nvSpPr>
            <p:spPr bwMode="auto">
              <a:xfrm>
                <a:off x="3267" y="877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生产</a:t>
                </a:r>
              </a:p>
              <a:p>
                <a:pPr algn="ctr"/>
                <a:r>
                  <a:rPr lang="zh-CN" altLang="en-US" sz="1600">
                    <a:solidFill>
                      <a:schemeClr val="accent1"/>
                    </a:solidFill>
                    <a:latin typeface="Times New Roman" pitchFamily="18" charset="0"/>
                  </a:rPr>
                  <a:t>与制造</a:t>
                </a:r>
                <a:endParaRPr lang="zh-CN" altLang="en-US" sz="1600">
                  <a:solidFill>
                    <a:schemeClr val="accent1"/>
                  </a:solidFill>
                </a:endParaRPr>
              </a:p>
            </p:txBody>
          </p:sp>
          <p:sp>
            <p:nvSpPr>
              <p:cNvPr id="116753" name="AutoShape 17"/>
              <p:cNvSpPr>
                <a:spLocks noChangeArrowheads="1"/>
              </p:cNvSpPr>
              <p:nvPr/>
            </p:nvSpPr>
            <p:spPr bwMode="auto">
              <a:xfrm>
                <a:off x="5052" y="877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销售</a:t>
                </a:r>
              </a:p>
              <a:p>
                <a:pPr algn="ctr"/>
                <a:r>
                  <a:rPr lang="zh-CN" altLang="en-US" sz="1600">
                    <a:solidFill>
                      <a:schemeClr val="accent1"/>
                    </a:solidFill>
                    <a:latin typeface="Times New Roman" pitchFamily="18" charset="0"/>
                  </a:rPr>
                  <a:t>与营销</a:t>
                </a:r>
                <a:endParaRPr lang="zh-CN" altLang="en-US" sz="1600">
                  <a:solidFill>
                    <a:schemeClr val="accent1"/>
                  </a:solidFill>
                </a:endParaRPr>
              </a:p>
            </p:txBody>
          </p:sp>
          <p:sp>
            <p:nvSpPr>
              <p:cNvPr id="116754" name="AutoShape 18"/>
              <p:cNvSpPr>
                <a:spLocks noChangeArrowheads="1"/>
              </p:cNvSpPr>
              <p:nvPr/>
            </p:nvSpPr>
            <p:spPr bwMode="auto">
              <a:xfrm>
                <a:off x="6837" y="877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人力</a:t>
                </a:r>
              </a:p>
              <a:p>
                <a:pPr algn="ctr"/>
                <a:r>
                  <a:rPr lang="zh-CN" altLang="en-US" sz="1600">
                    <a:solidFill>
                      <a:schemeClr val="accent1"/>
                    </a:solidFill>
                    <a:latin typeface="Times New Roman" pitchFamily="18" charset="0"/>
                  </a:rPr>
                  <a:t>资源</a:t>
                </a:r>
                <a:endParaRPr lang="zh-CN" altLang="en-US" sz="1600">
                  <a:solidFill>
                    <a:schemeClr val="accent1"/>
                  </a:solidFill>
                </a:endParaRPr>
              </a:p>
            </p:txBody>
          </p:sp>
          <p:sp>
            <p:nvSpPr>
              <p:cNvPr id="116755" name="AutoShape 19"/>
              <p:cNvSpPr>
                <a:spLocks noChangeArrowheads="1"/>
              </p:cNvSpPr>
              <p:nvPr/>
            </p:nvSpPr>
            <p:spPr bwMode="auto">
              <a:xfrm>
                <a:off x="8622" y="8772"/>
                <a:ext cx="1680" cy="936"/>
              </a:xfrm>
              <a:prstGeom prst="cube">
                <a:avLst>
                  <a:gd name="adj" fmla="val 25000"/>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财务</a:t>
                </a:r>
              </a:p>
              <a:p>
                <a:pPr algn="ctr"/>
                <a:r>
                  <a:rPr lang="zh-CN" altLang="en-US" sz="1600">
                    <a:solidFill>
                      <a:schemeClr val="accent1"/>
                    </a:solidFill>
                    <a:latin typeface="Times New Roman" pitchFamily="18" charset="0"/>
                  </a:rPr>
                  <a:t>会计</a:t>
                </a:r>
                <a:endParaRPr lang="zh-CN" altLang="en-US" sz="1600">
                  <a:solidFill>
                    <a:schemeClr val="accent1"/>
                  </a:solidFill>
                </a:endParaRPr>
              </a:p>
            </p:txBody>
          </p:sp>
        </p:grpSp>
        <p:sp>
          <p:nvSpPr>
            <p:cNvPr id="116756" name="Rectangle 20"/>
            <p:cNvSpPr>
              <a:spLocks noChangeArrowheads="1"/>
            </p:cNvSpPr>
            <p:nvPr/>
          </p:nvSpPr>
          <p:spPr bwMode="auto">
            <a:xfrm>
              <a:off x="3792" y="5652"/>
              <a:ext cx="945" cy="468"/>
            </a:xfrm>
            <a:prstGeom prst="rect">
              <a:avLst/>
            </a:prstGeom>
            <a:solidFill>
              <a:srgbClr val="FFFFFF"/>
            </a:solidFill>
            <a:ln w="9525">
              <a:noFill/>
              <a:miter lim="800000"/>
              <a:headEnd/>
              <a:tailEnd/>
            </a:ln>
            <a:effectLst/>
          </p:spPr>
          <p:txBody>
            <a:bodyPr/>
            <a:lstStyle/>
            <a:p>
              <a:pPr algn="just"/>
              <a:r>
                <a:rPr lang="zh-CN" altLang="en-US" sz="1600">
                  <a:solidFill>
                    <a:schemeClr val="accent1"/>
                  </a:solidFill>
                  <a:latin typeface="Times New Roman" pitchFamily="18" charset="0"/>
                </a:rPr>
                <a:t>公司层</a:t>
              </a:r>
              <a:endParaRPr lang="zh-CN" altLang="en-US" sz="1600">
                <a:solidFill>
                  <a:schemeClr val="accent1"/>
                </a:solidFill>
              </a:endParaRPr>
            </a:p>
          </p:txBody>
        </p:sp>
        <p:sp>
          <p:nvSpPr>
            <p:cNvPr id="116757" name="Rectangle 21"/>
            <p:cNvSpPr>
              <a:spLocks noChangeArrowheads="1"/>
            </p:cNvSpPr>
            <p:nvPr/>
          </p:nvSpPr>
          <p:spPr bwMode="auto">
            <a:xfrm>
              <a:off x="1797" y="7680"/>
              <a:ext cx="945" cy="468"/>
            </a:xfrm>
            <a:prstGeom prst="rect">
              <a:avLst/>
            </a:prstGeom>
            <a:solidFill>
              <a:srgbClr val="FFFFFF"/>
            </a:solidFill>
            <a:ln w="9525">
              <a:noFill/>
              <a:miter lim="800000"/>
              <a:headEnd/>
              <a:tailEnd/>
            </a:ln>
            <a:effectLst/>
          </p:spPr>
          <p:txBody>
            <a:bodyPr/>
            <a:lstStyle/>
            <a:p>
              <a:pPr algn="just"/>
              <a:r>
                <a:rPr lang="zh-CN" altLang="en-US" sz="1600">
                  <a:solidFill>
                    <a:schemeClr val="accent1"/>
                  </a:solidFill>
                  <a:latin typeface="Times New Roman" pitchFamily="18" charset="0"/>
                </a:rPr>
                <a:t>事业层</a:t>
              </a:r>
              <a:endParaRPr lang="zh-CN" altLang="en-US" sz="1600">
                <a:solidFill>
                  <a:schemeClr val="accent1"/>
                </a:solidFill>
              </a:endParaRPr>
            </a:p>
          </p:txBody>
        </p:sp>
        <p:sp>
          <p:nvSpPr>
            <p:cNvPr id="116758" name="Rectangle 22"/>
            <p:cNvSpPr>
              <a:spLocks noChangeArrowheads="1"/>
            </p:cNvSpPr>
            <p:nvPr/>
          </p:nvSpPr>
          <p:spPr bwMode="auto">
            <a:xfrm>
              <a:off x="1272" y="8616"/>
              <a:ext cx="945" cy="468"/>
            </a:xfrm>
            <a:prstGeom prst="rect">
              <a:avLst/>
            </a:prstGeom>
            <a:solidFill>
              <a:srgbClr val="FFFFFF"/>
            </a:solidFill>
            <a:ln w="9525">
              <a:noFill/>
              <a:miter lim="800000"/>
              <a:headEnd/>
              <a:tailEnd/>
            </a:ln>
            <a:effectLst/>
          </p:spPr>
          <p:txBody>
            <a:bodyPr/>
            <a:lstStyle/>
            <a:p>
              <a:pPr algn="just"/>
              <a:r>
                <a:rPr lang="zh-CN" altLang="en-US" sz="1600">
                  <a:solidFill>
                    <a:schemeClr val="accent1"/>
                  </a:solidFill>
                  <a:latin typeface="Times New Roman" pitchFamily="18" charset="0"/>
                </a:rPr>
                <a:t>职能层</a:t>
              </a:r>
              <a:endParaRPr lang="zh-CN" altLang="en-US" sz="1600">
                <a:solidFill>
                  <a:schemeClr val="accent1"/>
                </a:solidFill>
              </a:endParaRPr>
            </a:p>
          </p:txBody>
        </p:sp>
        <p:sp>
          <p:nvSpPr>
            <p:cNvPr id="116759" name="Line 23"/>
            <p:cNvSpPr>
              <a:spLocks noChangeShapeType="1"/>
            </p:cNvSpPr>
            <p:nvPr/>
          </p:nvSpPr>
          <p:spPr bwMode="auto">
            <a:xfrm>
              <a:off x="3897" y="7056"/>
              <a:ext cx="3570" cy="0"/>
            </a:xfrm>
            <a:prstGeom prst="line">
              <a:avLst/>
            </a:prstGeom>
            <a:noFill/>
            <a:ln w="9525">
              <a:solidFill>
                <a:srgbClr val="000000"/>
              </a:solidFill>
              <a:round/>
              <a:headEnd/>
              <a:tailEnd/>
            </a:ln>
            <a:effectLst/>
          </p:spPr>
          <p:txBody>
            <a:bodyPr/>
            <a:lstStyle/>
            <a:p>
              <a:endParaRPr lang="zh-CN" altLang="en-US"/>
            </a:p>
          </p:txBody>
        </p:sp>
        <p:sp>
          <p:nvSpPr>
            <p:cNvPr id="116760" name="Line 24"/>
            <p:cNvSpPr>
              <a:spLocks noChangeShapeType="1"/>
            </p:cNvSpPr>
            <p:nvPr/>
          </p:nvSpPr>
          <p:spPr bwMode="auto">
            <a:xfrm>
              <a:off x="5832" y="6744"/>
              <a:ext cx="0" cy="312"/>
            </a:xfrm>
            <a:prstGeom prst="line">
              <a:avLst/>
            </a:prstGeom>
            <a:noFill/>
            <a:ln w="9525">
              <a:solidFill>
                <a:srgbClr val="000000"/>
              </a:solidFill>
              <a:round/>
              <a:headEnd/>
              <a:tailEnd/>
            </a:ln>
            <a:effectLst/>
          </p:spPr>
          <p:txBody>
            <a:bodyPr/>
            <a:lstStyle/>
            <a:p>
              <a:endParaRPr lang="zh-CN" altLang="en-US"/>
            </a:p>
          </p:txBody>
        </p:sp>
        <p:sp>
          <p:nvSpPr>
            <p:cNvPr id="116761" name="Line 25"/>
            <p:cNvSpPr>
              <a:spLocks noChangeShapeType="1"/>
            </p:cNvSpPr>
            <p:nvPr/>
          </p:nvSpPr>
          <p:spPr bwMode="auto">
            <a:xfrm>
              <a:off x="3897" y="7056"/>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2" name="Line 26"/>
            <p:cNvSpPr>
              <a:spLocks noChangeShapeType="1"/>
            </p:cNvSpPr>
            <p:nvPr/>
          </p:nvSpPr>
          <p:spPr bwMode="auto">
            <a:xfrm>
              <a:off x="5832" y="7056"/>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3" name="Line 27"/>
            <p:cNvSpPr>
              <a:spLocks noChangeShapeType="1"/>
            </p:cNvSpPr>
            <p:nvPr/>
          </p:nvSpPr>
          <p:spPr bwMode="auto">
            <a:xfrm>
              <a:off x="7467" y="7056"/>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4" name="Line 28"/>
            <p:cNvSpPr>
              <a:spLocks noChangeShapeType="1"/>
            </p:cNvSpPr>
            <p:nvPr/>
          </p:nvSpPr>
          <p:spPr bwMode="auto">
            <a:xfrm>
              <a:off x="2322" y="8928"/>
              <a:ext cx="7035" cy="0"/>
            </a:xfrm>
            <a:prstGeom prst="line">
              <a:avLst/>
            </a:prstGeom>
            <a:noFill/>
            <a:ln w="9525">
              <a:solidFill>
                <a:srgbClr val="000000"/>
              </a:solidFill>
              <a:round/>
              <a:headEnd/>
              <a:tailEnd/>
            </a:ln>
            <a:effectLst/>
          </p:spPr>
          <p:txBody>
            <a:bodyPr/>
            <a:lstStyle/>
            <a:p>
              <a:endParaRPr lang="zh-CN" altLang="en-US"/>
            </a:p>
          </p:txBody>
        </p:sp>
        <p:sp>
          <p:nvSpPr>
            <p:cNvPr id="116765" name="Line 29"/>
            <p:cNvSpPr>
              <a:spLocks noChangeShapeType="1"/>
            </p:cNvSpPr>
            <p:nvPr/>
          </p:nvSpPr>
          <p:spPr bwMode="auto">
            <a:xfrm>
              <a:off x="2322" y="8928"/>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6" name="Line 30"/>
            <p:cNvSpPr>
              <a:spLocks noChangeShapeType="1"/>
            </p:cNvSpPr>
            <p:nvPr/>
          </p:nvSpPr>
          <p:spPr bwMode="auto">
            <a:xfrm>
              <a:off x="4212" y="8928"/>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7" name="Line 31"/>
            <p:cNvSpPr>
              <a:spLocks noChangeShapeType="1"/>
            </p:cNvSpPr>
            <p:nvPr/>
          </p:nvSpPr>
          <p:spPr bwMode="auto">
            <a:xfrm>
              <a:off x="5997" y="8928"/>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8" name="Line 32"/>
            <p:cNvSpPr>
              <a:spLocks noChangeShapeType="1"/>
            </p:cNvSpPr>
            <p:nvPr/>
          </p:nvSpPr>
          <p:spPr bwMode="auto">
            <a:xfrm>
              <a:off x="7782" y="8928"/>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69" name="Line 33"/>
            <p:cNvSpPr>
              <a:spLocks noChangeShapeType="1"/>
            </p:cNvSpPr>
            <p:nvPr/>
          </p:nvSpPr>
          <p:spPr bwMode="auto">
            <a:xfrm>
              <a:off x="9357" y="8928"/>
              <a:ext cx="0" cy="312"/>
            </a:xfrm>
            <a:prstGeom prst="line">
              <a:avLst/>
            </a:prstGeom>
            <a:noFill/>
            <a:ln w="9525">
              <a:solidFill>
                <a:srgbClr val="000000"/>
              </a:solidFill>
              <a:round/>
              <a:headEnd/>
              <a:tailEnd type="triangle" w="med" len="med"/>
            </a:ln>
            <a:effectLst/>
          </p:spPr>
          <p:txBody>
            <a:bodyPr/>
            <a:lstStyle/>
            <a:p>
              <a:endParaRPr lang="zh-CN" altLang="en-US"/>
            </a:p>
          </p:txBody>
        </p:sp>
        <p:sp>
          <p:nvSpPr>
            <p:cNvPr id="116770" name="Line 34"/>
            <p:cNvSpPr>
              <a:spLocks noChangeShapeType="1"/>
            </p:cNvSpPr>
            <p:nvPr/>
          </p:nvSpPr>
          <p:spPr bwMode="auto">
            <a:xfrm>
              <a:off x="5682" y="8616"/>
              <a:ext cx="0" cy="312"/>
            </a:xfrm>
            <a:prstGeom prst="line">
              <a:avLst/>
            </a:prstGeom>
            <a:noFill/>
            <a:ln w="9525">
              <a:solidFill>
                <a:srgbClr val="000000"/>
              </a:solidFill>
              <a:round/>
              <a:headEnd/>
              <a:tailEnd/>
            </a:ln>
            <a:effectLst/>
          </p:spPr>
          <p:txBody>
            <a:bodyPr/>
            <a:lstStyle/>
            <a:p>
              <a:endParaRPr lang="zh-CN" altLang="en-US"/>
            </a:p>
          </p:txBody>
        </p:sp>
        <p:sp>
          <p:nvSpPr>
            <p:cNvPr id="116771" name="Rectangle 35"/>
            <p:cNvSpPr>
              <a:spLocks noChangeArrowheads="1"/>
            </p:cNvSpPr>
            <p:nvPr/>
          </p:nvSpPr>
          <p:spPr bwMode="auto">
            <a:xfrm>
              <a:off x="3477" y="10644"/>
              <a:ext cx="4200" cy="468"/>
            </a:xfrm>
            <a:prstGeom prst="rect">
              <a:avLst/>
            </a:prstGeom>
            <a:solidFill>
              <a:srgbClr val="FFFFFF"/>
            </a:solidFill>
            <a:ln w="9525">
              <a:noFill/>
              <a:miter lim="800000"/>
              <a:headEnd/>
              <a:tailEnd/>
            </a:ln>
            <a:effectLst/>
          </p:spPr>
          <p:txBody>
            <a:bodyPr/>
            <a:lstStyle/>
            <a:p>
              <a:pPr algn="ctr"/>
              <a:r>
                <a:rPr lang="en-US" altLang="zh-CN" sz="1600">
                  <a:solidFill>
                    <a:schemeClr val="accent1"/>
                  </a:solidFill>
                  <a:latin typeface="Times New Roman" pitchFamily="18" charset="0"/>
                </a:rPr>
                <a:t> </a:t>
              </a:r>
              <a:r>
                <a:rPr lang="zh-CN" altLang="en-US" sz="1600">
                  <a:solidFill>
                    <a:schemeClr val="accent1"/>
                  </a:solidFill>
                  <a:latin typeface="Times New Roman" pitchFamily="18" charset="0"/>
                </a:rPr>
                <a:t>企业战略的层次示意图</a:t>
              </a:r>
              <a:endParaRPr lang="zh-CN" altLang="en-US" sz="1600">
                <a:solidFill>
                  <a:schemeClr val="accent1"/>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a:latin typeface="Times New Roman" pitchFamily="18" charset="0"/>
              </a:rPr>
              <a:t>定制服务的原则及要素</a:t>
            </a:r>
            <a:r>
              <a:rPr lang="zh-CN" altLang="en-US"/>
              <a:t> (续)</a:t>
            </a:r>
          </a:p>
        </p:txBody>
      </p:sp>
      <p:grpSp>
        <p:nvGrpSpPr>
          <p:cNvPr id="101400" name="Group 24"/>
          <p:cNvGrpSpPr>
            <a:grpSpLocks/>
          </p:cNvGrpSpPr>
          <p:nvPr/>
        </p:nvGrpSpPr>
        <p:grpSpPr bwMode="auto">
          <a:xfrm>
            <a:off x="533400" y="1600200"/>
            <a:ext cx="8229600" cy="4572000"/>
            <a:chOff x="-3" y="-3"/>
            <a:chExt cx="3277" cy="2194"/>
          </a:xfrm>
        </p:grpSpPr>
        <p:grpSp>
          <p:nvGrpSpPr>
            <p:cNvPr id="101398" name="Group 22"/>
            <p:cNvGrpSpPr>
              <a:grpSpLocks/>
            </p:cNvGrpSpPr>
            <p:nvPr/>
          </p:nvGrpSpPr>
          <p:grpSpPr bwMode="auto">
            <a:xfrm>
              <a:off x="0" y="0"/>
              <a:ext cx="3271" cy="2188"/>
              <a:chOff x="0" y="0"/>
              <a:chExt cx="3271" cy="2188"/>
            </a:xfrm>
          </p:grpSpPr>
          <p:grpSp>
            <p:nvGrpSpPr>
              <p:cNvPr id="101387" name="Group 11"/>
              <p:cNvGrpSpPr>
                <a:grpSpLocks/>
              </p:cNvGrpSpPr>
              <p:nvPr/>
            </p:nvGrpSpPr>
            <p:grpSpPr bwMode="auto">
              <a:xfrm>
                <a:off x="0" y="0"/>
                <a:ext cx="639" cy="806"/>
                <a:chOff x="0" y="0"/>
                <a:chExt cx="639" cy="806"/>
              </a:xfrm>
            </p:grpSpPr>
            <p:sp>
              <p:nvSpPr>
                <p:cNvPr id="101380" name="Rectangle 4"/>
                <p:cNvSpPr>
                  <a:spLocks noChangeArrowheads="1"/>
                </p:cNvSpPr>
                <p:nvPr/>
              </p:nvSpPr>
              <p:spPr bwMode="auto">
                <a:xfrm>
                  <a:off x="43" y="0"/>
                  <a:ext cx="553" cy="806"/>
                </a:xfrm>
                <a:prstGeom prst="rect">
                  <a:avLst/>
                </a:prstGeom>
                <a:noFill/>
                <a:ln w="9525">
                  <a:noFill/>
                  <a:miter lim="800000"/>
                  <a:headEnd/>
                  <a:tailEnd/>
                </a:ln>
                <a:effectLst/>
              </p:spPr>
              <p:txBody>
                <a:bodyPr anchor="ctr"/>
                <a:lstStyle/>
                <a:p>
                  <a:pPr algn="ctr" eaLnBrk="1" hangingPunct="1"/>
                  <a:r>
                    <a:rPr lang="zh-CN" altLang="en-US">
                      <a:solidFill>
                        <a:schemeClr val="tx1"/>
                      </a:solidFill>
                    </a:rPr>
                    <a:t>什么时间（</a:t>
                  </a:r>
                  <a:r>
                    <a:rPr lang="en-US" altLang="zh-CN">
                      <a:solidFill>
                        <a:schemeClr val="tx1"/>
                      </a:solidFill>
                      <a:latin typeface="Arial Unicode MS" pitchFamily="34" charset="-122"/>
                      <a:ea typeface="Arial Unicode MS" pitchFamily="34" charset="-122"/>
                      <a:cs typeface="Arial Unicode MS" pitchFamily="34" charset="-122"/>
                    </a:rPr>
                    <a:t>WHEN</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algn="ctr"/>
                  <a:endParaRPr lang="en-US" altLang="zh-CN">
                    <a:solidFill>
                      <a:schemeClr val="tx1"/>
                    </a:solidFill>
                    <a:latin typeface="Arial" charset="0"/>
                  </a:endParaRPr>
                </a:p>
              </p:txBody>
            </p:sp>
            <p:sp>
              <p:nvSpPr>
                <p:cNvPr id="101386" name="Rectangle 10"/>
                <p:cNvSpPr>
                  <a:spLocks noChangeArrowheads="1"/>
                </p:cNvSpPr>
                <p:nvPr/>
              </p:nvSpPr>
              <p:spPr bwMode="auto">
                <a:xfrm>
                  <a:off x="0" y="0"/>
                  <a:ext cx="639" cy="806"/>
                </a:xfrm>
                <a:prstGeom prst="rect">
                  <a:avLst/>
                </a:prstGeom>
                <a:noFill/>
                <a:ln w="7">
                  <a:solidFill>
                    <a:srgbClr val="A0A0A0"/>
                  </a:solidFill>
                  <a:miter lim="800000"/>
                  <a:headEnd/>
                  <a:tailEnd/>
                </a:ln>
                <a:effectLst/>
              </p:spPr>
              <p:txBody>
                <a:bodyPr/>
                <a:lstStyle/>
                <a:p>
                  <a:endParaRPr lang="zh-CN" altLang="en-US"/>
                </a:p>
              </p:txBody>
            </p:sp>
          </p:grpSp>
          <p:grpSp>
            <p:nvGrpSpPr>
              <p:cNvPr id="101389" name="Group 13"/>
              <p:cNvGrpSpPr>
                <a:grpSpLocks/>
              </p:cNvGrpSpPr>
              <p:nvPr/>
            </p:nvGrpSpPr>
            <p:grpSpPr bwMode="auto">
              <a:xfrm>
                <a:off x="639" y="0"/>
                <a:ext cx="2632" cy="806"/>
                <a:chOff x="639" y="0"/>
                <a:chExt cx="2632" cy="806"/>
              </a:xfrm>
            </p:grpSpPr>
            <p:sp>
              <p:nvSpPr>
                <p:cNvPr id="101381" name="Rectangle 5"/>
                <p:cNvSpPr>
                  <a:spLocks noChangeArrowheads="1"/>
                </p:cNvSpPr>
                <p:nvPr/>
              </p:nvSpPr>
              <p:spPr bwMode="auto">
                <a:xfrm>
                  <a:off x="682" y="0"/>
                  <a:ext cx="2546" cy="806"/>
                </a:xfrm>
                <a:prstGeom prst="rect">
                  <a:avLst/>
                </a:prstGeom>
                <a:noFill/>
                <a:ln w="9525">
                  <a:noFill/>
                  <a:miter lim="800000"/>
                  <a:headEnd/>
                  <a:tailEnd/>
                </a:ln>
                <a:effectLst/>
              </p:spPr>
              <p:txBody>
                <a:bodyPr/>
                <a:lstStyle/>
                <a:p>
                  <a:pPr eaLnBrk="1" hangingPunct="1"/>
                  <a:r>
                    <a:rPr lang="zh-CN" altLang="en-US">
                      <a:solidFill>
                        <a:schemeClr val="tx1"/>
                      </a:solidFill>
                    </a:rPr>
                    <a:t>客户什么时间需要我的服务？</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客户在购买、接收和使用服务的时间有什么不同？</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如何在一天</a:t>
                  </a:r>
                  <a:r>
                    <a:rPr lang="zh-CN" altLang="en-US">
                      <a:solidFill>
                        <a:schemeClr val="tx1"/>
                      </a:solidFill>
                      <a:latin typeface="Arial Unicode MS" pitchFamily="34" charset="-122"/>
                      <a:ea typeface="Arial Unicode MS" pitchFamily="34" charset="-122"/>
                      <a:cs typeface="Arial Unicode MS" pitchFamily="34" charset="-122"/>
                    </a:rPr>
                    <a:t>24</a:t>
                  </a:r>
                  <a:r>
                    <a:rPr lang="zh-CN" altLang="en-US">
                      <a:solidFill>
                        <a:schemeClr val="tx1"/>
                      </a:solidFill>
                    </a:rPr>
                    <a:t>小时内提供我的服务？</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如何才能对即时需要的客户提供我的服务？</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我如何才能在客户需要的任何时间内提供我的服务？</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1388" name="Rectangle 12"/>
                <p:cNvSpPr>
                  <a:spLocks noChangeArrowheads="1"/>
                </p:cNvSpPr>
                <p:nvPr/>
              </p:nvSpPr>
              <p:spPr bwMode="auto">
                <a:xfrm>
                  <a:off x="639" y="0"/>
                  <a:ext cx="2632" cy="806"/>
                </a:xfrm>
                <a:prstGeom prst="rect">
                  <a:avLst/>
                </a:prstGeom>
                <a:noFill/>
                <a:ln w="7">
                  <a:solidFill>
                    <a:srgbClr val="A0A0A0"/>
                  </a:solidFill>
                  <a:miter lim="800000"/>
                  <a:headEnd/>
                  <a:tailEnd/>
                </a:ln>
                <a:effectLst/>
              </p:spPr>
              <p:txBody>
                <a:bodyPr/>
                <a:lstStyle/>
                <a:p>
                  <a:endParaRPr lang="zh-CN" altLang="en-US"/>
                </a:p>
              </p:txBody>
            </p:sp>
          </p:grpSp>
          <p:grpSp>
            <p:nvGrpSpPr>
              <p:cNvPr id="101391" name="Group 15"/>
              <p:cNvGrpSpPr>
                <a:grpSpLocks/>
              </p:cNvGrpSpPr>
              <p:nvPr/>
            </p:nvGrpSpPr>
            <p:grpSpPr bwMode="auto">
              <a:xfrm>
                <a:off x="0" y="806"/>
                <a:ext cx="639" cy="806"/>
                <a:chOff x="0" y="806"/>
                <a:chExt cx="639" cy="806"/>
              </a:xfrm>
            </p:grpSpPr>
            <p:sp>
              <p:nvSpPr>
                <p:cNvPr id="101382" name="Rectangle 6"/>
                <p:cNvSpPr>
                  <a:spLocks noChangeArrowheads="1"/>
                </p:cNvSpPr>
                <p:nvPr/>
              </p:nvSpPr>
              <p:spPr bwMode="auto">
                <a:xfrm>
                  <a:off x="43" y="806"/>
                  <a:ext cx="553" cy="806"/>
                </a:xfrm>
                <a:prstGeom prst="rect">
                  <a:avLst/>
                </a:prstGeom>
                <a:noFill/>
                <a:ln w="9525">
                  <a:noFill/>
                  <a:miter lim="800000"/>
                  <a:headEnd/>
                  <a:tailEnd/>
                </a:ln>
                <a:effectLst/>
              </p:spPr>
              <p:txBody>
                <a:bodyPr anchor="ctr"/>
                <a:lstStyle/>
                <a:p>
                  <a:pPr algn="ctr" eaLnBrk="1" hangingPunct="1"/>
                  <a:r>
                    <a:rPr lang="zh-CN" altLang="en-US">
                      <a:solidFill>
                        <a:schemeClr val="tx1"/>
                      </a:solidFill>
                    </a:rPr>
                    <a:t>为什么（</a:t>
                  </a:r>
                  <a:r>
                    <a:rPr lang="en-US" altLang="zh-CN">
                      <a:solidFill>
                        <a:schemeClr val="tx1"/>
                      </a:solidFill>
                      <a:latin typeface="Arial Unicode MS" pitchFamily="34" charset="-122"/>
                      <a:ea typeface="Arial Unicode MS" pitchFamily="34" charset="-122"/>
                      <a:cs typeface="Arial Unicode MS" pitchFamily="34" charset="-122"/>
                    </a:rPr>
                    <a:t>WHY</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algn="ctr"/>
                  <a:endParaRPr lang="en-US" altLang="zh-CN">
                    <a:solidFill>
                      <a:schemeClr val="tx1"/>
                    </a:solidFill>
                    <a:latin typeface="Arial" charset="0"/>
                  </a:endParaRPr>
                </a:p>
              </p:txBody>
            </p:sp>
            <p:sp>
              <p:nvSpPr>
                <p:cNvPr id="101390" name="Rectangle 14"/>
                <p:cNvSpPr>
                  <a:spLocks noChangeArrowheads="1"/>
                </p:cNvSpPr>
                <p:nvPr/>
              </p:nvSpPr>
              <p:spPr bwMode="auto">
                <a:xfrm>
                  <a:off x="0" y="806"/>
                  <a:ext cx="639" cy="806"/>
                </a:xfrm>
                <a:prstGeom prst="rect">
                  <a:avLst/>
                </a:prstGeom>
                <a:noFill/>
                <a:ln w="7">
                  <a:solidFill>
                    <a:srgbClr val="A0A0A0"/>
                  </a:solidFill>
                  <a:miter lim="800000"/>
                  <a:headEnd/>
                  <a:tailEnd/>
                </a:ln>
                <a:effectLst/>
              </p:spPr>
              <p:txBody>
                <a:bodyPr/>
                <a:lstStyle/>
                <a:p>
                  <a:endParaRPr lang="zh-CN" altLang="en-US"/>
                </a:p>
              </p:txBody>
            </p:sp>
          </p:grpSp>
          <p:grpSp>
            <p:nvGrpSpPr>
              <p:cNvPr id="101393" name="Group 17"/>
              <p:cNvGrpSpPr>
                <a:grpSpLocks/>
              </p:cNvGrpSpPr>
              <p:nvPr/>
            </p:nvGrpSpPr>
            <p:grpSpPr bwMode="auto">
              <a:xfrm>
                <a:off x="639" y="806"/>
                <a:ext cx="2632" cy="806"/>
                <a:chOff x="639" y="806"/>
                <a:chExt cx="2632" cy="806"/>
              </a:xfrm>
            </p:grpSpPr>
            <p:sp>
              <p:nvSpPr>
                <p:cNvPr id="101383" name="Rectangle 7"/>
                <p:cNvSpPr>
                  <a:spLocks noChangeArrowheads="1"/>
                </p:cNvSpPr>
                <p:nvPr/>
              </p:nvSpPr>
              <p:spPr bwMode="auto">
                <a:xfrm>
                  <a:off x="682" y="806"/>
                  <a:ext cx="2546" cy="806"/>
                </a:xfrm>
                <a:prstGeom prst="rect">
                  <a:avLst/>
                </a:prstGeom>
                <a:noFill/>
                <a:ln w="9525">
                  <a:noFill/>
                  <a:miter lim="800000"/>
                  <a:headEnd/>
                  <a:tailEnd/>
                </a:ln>
                <a:effectLst/>
              </p:spPr>
              <p:txBody>
                <a:bodyPr/>
                <a:lstStyle/>
                <a:p>
                  <a:pPr eaLnBrk="1" hangingPunct="1"/>
                  <a:r>
                    <a:rPr lang="zh-CN" altLang="en-US">
                      <a:solidFill>
                        <a:schemeClr val="tx1"/>
                      </a:solidFill>
                    </a:rPr>
                    <a:t>客户为什么需要我的服务</a:t>
                  </a:r>
                  <a:r>
                    <a:rPr lang="zh-CN" altLang="en-US">
                      <a:solidFill>
                        <a:schemeClr val="tx1"/>
                      </a:solidFill>
                      <a:latin typeface="Arial Unicode MS" pitchFamily="34" charset="-122"/>
                      <a:ea typeface="Arial Unicode MS" pitchFamily="34" charset="-122"/>
                      <a:cs typeface="Arial Unicode MS" pitchFamily="34" charset="-122"/>
                    </a:rPr>
                    <a:t>?</a:t>
                  </a:r>
                </a:p>
                <a:p>
                  <a:r>
                    <a:rPr lang="zh-CN" altLang="en-US">
                      <a:solidFill>
                        <a:schemeClr val="tx1"/>
                      </a:solidFill>
                    </a:rPr>
                    <a:t>客户在购买、接收和使用服务的目的方面有什么不同？</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我的服务是手段还是目的，或者兼而有之？</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我如何才能为客户提供更多的增值，帮助他们完全实现其真正目的？</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1392" name="Rectangle 16"/>
                <p:cNvSpPr>
                  <a:spLocks noChangeArrowheads="1"/>
                </p:cNvSpPr>
                <p:nvPr/>
              </p:nvSpPr>
              <p:spPr bwMode="auto">
                <a:xfrm>
                  <a:off x="639" y="806"/>
                  <a:ext cx="2632" cy="806"/>
                </a:xfrm>
                <a:prstGeom prst="rect">
                  <a:avLst/>
                </a:prstGeom>
                <a:noFill/>
                <a:ln w="7">
                  <a:solidFill>
                    <a:srgbClr val="A0A0A0"/>
                  </a:solidFill>
                  <a:miter lim="800000"/>
                  <a:headEnd/>
                  <a:tailEnd/>
                </a:ln>
                <a:effectLst/>
              </p:spPr>
              <p:txBody>
                <a:bodyPr/>
                <a:lstStyle/>
                <a:p>
                  <a:endParaRPr lang="zh-CN" altLang="en-US"/>
                </a:p>
              </p:txBody>
            </p:sp>
          </p:grpSp>
          <p:grpSp>
            <p:nvGrpSpPr>
              <p:cNvPr id="101395" name="Group 19"/>
              <p:cNvGrpSpPr>
                <a:grpSpLocks/>
              </p:cNvGrpSpPr>
              <p:nvPr/>
            </p:nvGrpSpPr>
            <p:grpSpPr bwMode="auto">
              <a:xfrm>
                <a:off x="0" y="1612"/>
                <a:ext cx="639" cy="576"/>
                <a:chOff x="0" y="1612"/>
                <a:chExt cx="639" cy="576"/>
              </a:xfrm>
            </p:grpSpPr>
            <p:sp>
              <p:nvSpPr>
                <p:cNvPr id="101384" name="Rectangle 8"/>
                <p:cNvSpPr>
                  <a:spLocks noChangeArrowheads="1"/>
                </p:cNvSpPr>
                <p:nvPr/>
              </p:nvSpPr>
              <p:spPr bwMode="auto">
                <a:xfrm>
                  <a:off x="43" y="1612"/>
                  <a:ext cx="553" cy="576"/>
                </a:xfrm>
                <a:prstGeom prst="rect">
                  <a:avLst/>
                </a:prstGeom>
                <a:noFill/>
                <a:ln w="9525">
                  <a:noFill/>
                  <a:miter lim="800000"/>
                  <a:headEnd/>
                  <a:tailEnd/>
                </a:ln>
                <a:effectLst/>
              </p:spPr>
              <p:txBody>
                <a:bodyPr anchor="ctr"/>
                <a:lstStyle/>
                <a:p>
                  <a:pPr algn="ctr" eaLnBrk="1" hangingPunct="1"/>
                  <a:r>
                    <a:rPr lang="zh-CN" altLang="en-US">
                      <a:solidFill>
                        <a:schemeClr val="tx1"/>
                      </a:solidFill>
                    </a:rPr>
                    <a:t>如何</a:t>
                  </a:r>
                  <a:endParaRPr lang="zh-CN" altLang="en-US">
                    <a:solidFill>
                      <a:schemeClr val="tx1"/>
                    </a:solidFill>
                    <a:latin typeface="Arial Unicode MS" pitchFamily="34" charset="-122"/>
                    <a:ea typeface="Arial Unicode MS" pitchFamily="34" charset="-122"/>
                    <a:cs typeface="Arial Unicode MS" pitchFamily="34" charset="-122"/>
                  </a:endParaRPr>
                </a:p>
                <a:p>
                  <a:pPr algn="ctr"/>
                  <a:r>
                    <a:rPr lang="zh-CN" altLang="en-US">
                      <a:solidFill>
                        <a:schemeClr val="tx1"/>
                      </a:solidFill>
                    </a:rPr>
                    <a:t>（</a:t>
                  </a:r>
                  <a:r>
                    <a:rPr lang="en-US" altLang="zh-CN">
                      <a:solidFill>
                        <a:schemeClr val="tx1"/>
                      </a:solidFill>
                      <a:latin typeface="Arial Unicode MS" pitchFamily="34" charset="-122"/>
                      <a:ea typeface="Arial Unicode MS" pitchFamily="34" charset="-122"/>
                      <a:cs typeface="Arial Unicode MS" pitchFamily="34" charset="-122"/>
                    </a:rPr>
                    <a:t>HOW</a:t>
                  </a:r>
                  <a:r>
                    <a:rPr lang="en-US" altLang="zh-CN">
                      <a:solidFill>
                        <a:schemeClr val="tx1"/>
                      </a:solidFill>
                    </a:rPr>
                    <a:t>）</a:t>
                  </a:r>
                  <a:endParaRPr lang="en-US" altLang="zh-CN">
                    <a:solidFill>
                      <a:schemeClr val="tx1"/>
                    </a:solidFill>
                    <a:latin typeface="Arial Unicode MS" pitchFamily="34" charset="-122"/>
                    <a:ea typeface="Arial Unicode MS" pitchFamily="34" charset="-122"/>
                    <a:cs typeface="Arial Unicode MS" pitchFamily="34" charset="-122"/>
                  </a:endParaRPr>
                </a:p>
                <a:p>
                  <a:pPr algn="ctr"/>
                  <a:endParaRPr lang="en-US" altLang="zh-CN">
                    <a:solidFill>
                      <a:schemeClr val="tx1"/>
                    </a:solidFill>
                    <a:latin typeface="Arial" charset="0"/>
                  </a:endParaRPr>
                </a:p>
              </p:txBody>
            </p:sp>
            <p:sp>
              <p:nvSpPr>
                <p:cNvPr id="101394" name="Rectangle 18"/>
                <p:cNvSpPr>
                  <a:spLocks noChangeArrowheads="1"/>
                </p:cNvSpPr>
                <p:nvPr/>
              </p:nvSpPr>
              <p:spPr bwMode="auto">
                <a:xfrm>
                  <a:off x="0" y="1612"/>
                  <a:ext cx="639" cy="576"/>
                </a:xfrm>
                <a:prstGeom prst="rect">
                  <a:avLst/>
                </a:prstGeom>
                <a:noFill/>
                <a:ln w="7">
                  <a:solidFill>
                    <a:srgbClr val="A0A0A0"/>
                  </a:solidFill>
                  <a:miter lim="800000"/>
                  <a:headEnd/>
                  <a:tailEnd/>
                </a:ln>
                <a:effectLst/>
              </p:spPr>
              <p:txBody>
                <a:bodyPr/>
                <a:lstStyle/>
                <a:p>
                  <a:endParaRPr lang="zh-CN" altLang="en-US"/>
                </a:p>
              </p:txBody>
            </p:sp>
          </p:grpSp>
          <p:grpSp>
            <p:nvGrpSpPr>
              <p:cNvPr id="101397" name="Group 21"/>
              <p:cNvGrpSpPr>
                <a:grpSpLocks/>
              </p:cNvGrpSpPr>
              <p:nvPr/>
            </p:nvGrpSpPr>
            <p:grpSpPr bwMode="auto">
              <a:xfrm>
                <a:off x="639" y="1612"/>
                <a:ext cx="2632" cy="576"/>
                <a:chOff x="639" y="1612"/>
                <a:chExt cx="2632" cy="576"/>
              </a:xfrm>
            </p:grpSpPr>
            <p:sp>
              <p:nvSpPr>
                <p:cNvPr id="101385" name="Rectangle 9"/>
                <p:cNvSpPr>
                  <a:spLocks noChangeArrowheads="1"/>
                </p:cNvSpPr>
                <p:nvPr/>
              </p:nvSpPr>
              <p:spPr bwMode="auto">
                <a:xfrm>
                  <a:off x="682" y="1612"/>
                  <a:ext cx="2546" cy="576"/>
                </a:xfrm>
                <a:prstGeom prst="rect">
                  <a:avLst/>
                </a:prstGeom>
                <a:noFill/>
                <a:ln w="9525">
                  <a:noFill/>
                  <a:miter lim="800000"/>
                  <a:headEnd/>
                  <a:tailEnd/>
                </a:ln>
                <a:effectLst/>
              </p:spPr>
              <p:txBody>
                <a:bodyPr/>
                <a:lstStyle/>
                <a:p>
                  <a:pPr eaLnBrk="1" hangingPunct="1"/>
                  <a:r>
                    <a:rPr lang="zh-CN" altLang="en-US">
                      <a:solidFill>
                        <a:schemeClr val="tx1"/>
                      </a:solidFill>
                    </a:rPr>
                    <a:t>如何将客户需要的服务交付给他们？</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客户在购买和使用我的服务方面如何不同？</a:t>
                  </a:r>
                  <a:endParaRPr lang="zh-CN" altLang="en-US">
                    <a:solidFill>
                      <a:schemeClr val="tx1"/>
                    </a:solidFill>
                    <a:latin typeface="Arial Unicode MS" pitchFamily="34" charset="-122"/>
                    <a:ea typeface="Arial Unicode MS" pitchFamily="34" charset="-122"/>
                    <a:cs typeface="Arial Unicode MS" pitchFamily="34" charset="-122"/>
                  </a:endParaRPr>
                </a:p>
                <a:p>
                  <a:r>
                    <a:rPr lang="zh-CN" altLang="en-US">
                      <a:solidFill>
                        <a:schemeClr val="tx1"/>
                      </a:solidFill>
                    </a:rPr>
                    <a:t>对于客户对我的服务方面的任何要求我能做些什么？</a:t>
                  </a:r>
                  <a:endParaRPr lang="zh-CN" altLang="en-US">
                    <a:solidFill>
                      <a:schemeClr val="tx1"/>
                    </a:solidFill>
                    <a:latin typeface="Arial Unicode MS" pitchFamily="34" charset="-122"/>
                    <a:ea typeface="Arial Unicode MS" pitchFamily="34" charset="-122"/>
                    <a:cs typeface="Arial Unicode MS" pitchFamily="34" charset="-122"/>
                  </a:endParaRPr>
                </a:p>
                <a:p>
                  <a:endParaRPr lang="zh-CN" altLang="en-US">
                    <a:solidFill>
                      <a:schemeClr val="tx1"/>
                    </a:solidFill>
                    <a:latin typeface="Arial" charset="0"/>
                  </a:endParaRPr>
                </a:p>
              </p:txBody>
            </p:sp>
            <p:sp>
              <p:nvSpPr>
                <p:cNvPr id="101396" name="Rectangle 20"/>
                <p:cNvSpPr>
                  <a:spLocks noChangeArrowheads="1"/>
                </p:cNvSpPr>
                <p:nvPr/>
              </p:nvSpPr>
              <p:spPr bwMode="auto">
                <a:xfrm>
                  <a:off x="639" y="1612"/>
                  <a:ext cx="2632" cy="576"/>
                </a:xfrm>
                <a:prstGeom prst="rect">
                  <a:avLst/>
                </a:prstGeom>
                <a:noFill/>
                <a:ln w="7">
                  <a:solidFill>
                    <a:srgbClr val="A0A0A0"/>
                  </a:solidFill>
                  <a:miter lim="800000"/>
                  <a:headEnd/>
                  <a:tailEnd/>
                </a:ln>
                <a:effectLst/>
              </p:spPr>
              <p:txBody>
                <a:bodyPr/>
                <a:lstStyle/>
                <a:p>
                  <a:endParaRPr lang="zh-CN" altLang="en-US"/>
                </a:p>
              </p:txBody>
            </p:sp>
          </p:grpSp>
        </p:grpSp>
        <p:sp>
          <p:nvSpPr>
            <p:cNvPr id="101399" name="Rectangle 23"/>
            <p:cNvSpPr>
              <a:spLocks noChangeArrowheads="1"/>
            </p:cNvSpPr>
            <p:nvPr/>
          </p:nvSpPr>
          <p:spPr bwMode="auto">
            <a:xfrm>
              <a:off x="-3" y="-3"/>
              <a:ext cx="3277" cy="2194"/>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t>服务管理战略的基本要素</a:t>
            </a:r>
          </a:p>
        </p:txBody>
      </p:sp>
      <p:graphicFrame>
        <p:nvGraphicFramePr>
          <p:cNvPr id="96370" name="Group 114"/>
          <p:cNvGraphicFramePr>
            <a:graphicFrameLocks noGrp="1"/>
          </p:cNvGraphicFramePr>
          <p:nvPr>
            <p:ph idx="1"/>
          </p:nvPr>
        </p:nvGraphicFramePr>
        <p:xfrm>
          <a:off x="455613" y="1598613"/>
          <a:ext cx="8226425" cy="4497391"/>
        </p:xfrm>
        <a:graphic>
          <a:graphicData uri="http://schemas.openxmlformats.org/drawingml/2006/table">
            <a:tbl>
              <a:tblPr/>
              <a:tblGrid>
                <a:gridCol w="2032000"/>
                <a:gridCol w="6194425"/>
              </a:tblGrid>
              <a:tr h="500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职能战略名称</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战略管理内容</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服务产品战略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确定</a:t>
                      </a:r>
                      <a:r>
                        <a:rPr kumimoji="0" lang="en-US" altLang="zh-CN"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IT</a:t>
                      </a: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服务产品种类、服务产品开发策略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服务质量战略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质量保证系统建设、并改善服务质量</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选址战略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根据客户的人口统计特征，确定有利于增加收益增加竞争力的地点</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能力规划战略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管理排队、服务人员数量、平均接待量或最高需求</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项目管理战</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建立高效的服务操作流程、提高资源利用率</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效益管理战略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实现服务供给与需求均衡、提高收益水平</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信息化战略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构建服务管理信息系统、提高服务管理效率</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服务系统优化战略</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管理科学在</a:t>
                      </a:r>
                      <a:r>
                        <a:rPr kumimoji="0" lang="en-US" altLang="zh-CN" sz="1600" b="0" i="0" u="none" strike="noStrike" cap="none" normalizeH="0" baseline="0" smtClean="0">
                          <a:ln>
                            <a:noFill/>
                          </a:ln>
                          <a:solidFill>
                            <a:schemeClr val="accent1"/>
                          </a:solidFill>
                          <a:effectLst/>
                          <a:latin typeface="Times New Roman" pitchFamily="18" charset="0"/>
                          <a:ea typeface="宋体" pitchFamily="2" charset="-122"/>
                          <a:cs typeface="Times New Roman" pitchFamily="18" charset="0"/>
                        </a:rPr>
                        <a:t>IT</a:t>
                      </a:r>
                      <a:r>
                        <a:rPr kumimoji="0" lang="zh-CN" altLang="en-US" sz="1600" b="0" i="0" u="none" strike="noStrike" cap="none" normalizeH="0" baseline="0" smtClean="0">
                          <a:ln>
                            <a:noFill/>
                          </a:ln>
                          <a:solidFill>
                            <a:schemeClr val="accent1"/>
                          </a:solidFill>
                          <a:effectLst/>
                          <a:latin typeface="’Times New Roman’" charset="-122"/>
                          <a:ea typeface="宋体" pitchFamily="2" charset="-122"/>
                          <a:cs typeface="Times New Roman" pitchFamily="18" charset="0"/>
                        </a:rPr>
                        <a:t>服务管理中的应用</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ltLang="zh-CN"/>
              <a:t>IT</a:t>
            </a:r>
            <a:r>
              <a:rPr lang="zh-CN" altLang="en-US">
                <a:latin typeface="’Times New Roman’" charset="-122"/>
              </a:rPr>
              <a:t>服务管理战略基本特征</a:t>
            </a:r>
            <a:r>
              <a:rPr lang="zh-CN" altLang="en-US"/>
              <a:t> </a:t>
            </a:r>
          </a:p>
        </p:txBody>
      </p:sp>
      <p:sp>
        <p:nvSpPr>
          <p:cNvPr id="105475" name="Rectangle 3"/>
          <p:cNvSpPr>
            <a:spLocks noGrp="1" noChangeArrowheads="1"/>
          </p:cNvSpPr>
          <p:nvPr>
            <p:ph type="body" idx="1"/>
          </p:nvPr>
        </p:nvSpPr>
        <p:spPr/>
        <p:txBody>
          <a:bodyPr/>
          <a:lstStyle/>
          <a:p>
            <a:pPr algn="just"/>
            <a:r>
              <a:rPr lang="zh-CN" altLang="en-US">
                <a:latin typeface="Times New Roman" pitchFamily="18" charset="0"/>
              </a:rPr>
              <a:t>全局性</a:t>
            </a:r>
            <a:endParaRPr lang="zh-CN" altLang="en-US">
              <a:latin typeface="Arial Unicode MS" pitchFamily="34" charset="-122"/>
              <a:ea typeface="Arial Unicode MS" pitchFamily="34" charset="-122"/>
              <a:cs typeface="Arial Unicode MS" pitchFamily="34" charset="-122"/>
            </a:endParaRPr>
          </a:p>
          <a:p>
            <a:pPr algn="just"/>
            <a:r>
              <a:rPr lang="zh-CN" altLang="en-US">
                <a:latin typeface="Times New Roman" pitchFamily="18" charset="0"/>
              </a:rPr>
              <a:t>长远性</a:t>
            </a:r>
            <a:endParaRPr lang="zh-CN" altLang="en-US">
              <a:latin typeface="Arial Unicode MS" pitchFamily="34" charset="-122"/>
              <a:ea typeface="Arial Unicode MS" pitchFamily="34" charset="-122"/>
              <a:cs typeface="Arial Unicode MS" pitchFamily="34" charset="-122"/>
            </a:endParaRPr>
          </a:p>
          <a:p>
            <a:pPr algn="just"/>
            <a:r>
              <a:rPr lang="zh-CN" altLang="en-US">
                <a:latin typeface="Times New Roman" pitchFamily="18" charset="0"/>
              </a:rPr>
              <a:t>纲领性</a:t>
            </a:r>
            <a:endParaRPr lang="zh-CN" altLang="en-US">
              <a:latin typeface="Arial Unicode MS" pitchFamily="34" charset="-122"/>
              <a:ea typeface="Arial Unicode MS" pitchFamily="34" charset="-122"/>
              <a:cs typeface="Arial Unicode MS" pitchFamily="34" charset="-122"/>
            </a:endParaRPr>
          </a:p>
          <a:p>
            <a:pPr algn="just"/>
            <a:r>
              <a:rPr lang="zh-CN" altLang="en-US">
                <a:latin typeface="Times New Roman" pitchFamily="18" charset="0"/>
              </a:rPr>
              <a:t>抗争性</a:t>
            </a:r>
          </a:p>
          <a:p>
            <a:pPr algn="just"/>
            <a:r>
              <a:rPr lang="zh-CN" altLang="en-US">
                <a:latin typeface="Times New Roman" pitchFamily="18" charset="0"/>
              </a:rPr>
              <a:t>风险性</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IT</a:t>
            </a:r>
            <a:r>
              <a:rPr lang="zh-CN" altLang="en-US"/>
              <a:t>服务管理战略与企业战略</a:t>
            </a:r>
          </a:p>
        </p:txBody>
      </p:sp>
      <p:grpSp>
        <p:nvGrpSpPr>
          <p:cNvPr id="2" name="Group 5"/>
          <p:cNvGrpSpPr>
            <a:grpSpLocks/>
          </p:cNvGrpSpPr>
          <p:nvPr/>
        </p:nvGrpSpPr>
        <p:grpSpPr bwMode="auto">
          <a:xfrm>
            <a:off x="900113" y="1628775"/>
            <a:ext cx="6551612" cy="4032250"/>
            <a:chOff x="2112" y="7984"/>
            <a:chExt cx="6300" cy="4532"/>
          </a:xfrm>
        </p:grpSpPr>
        <p:sp>
          <p:nvSpPr>
            <p:cNvPr id="97286" name="Line 6"/>
            <p:cNvSpPr>
              <a:spLocks noChangeShapeType="1"/>
            </p:cNvSpPr>
            <p:nvPr/>
          </p:nvSpPr>
          <p:spPr bwMode="auto">
            <a:xfrm flipV="1">
              <a:off x="3372" y="7984"/>
              <a:ext cx="0" cy="4532"/>
            </a:xfrm>
            <a:prstGeom prst="line">
              <a:avLst/>
            </a:prstGeom>
            <a:noFill/>
            <a:ln w="15875">
              <a:solidFill>
                <a:srgbClr val="FFFF00"/>
              </a:solidFill>
              <a:round/>
              <a:headEnd/>
              <a:tailEnd type="triangle" w="med" len="med"/>
            </a:ln>
            <a:effectLst/>
          </p:spPr>
          <p:txBody>
            <a:bodyPr/>
            <a:lstStyle/>
            <a:p>
              <a:endParaRPr lang="zh-CN" altLang="en-US"/>
            </a:p>
          </p:txBody>
        </p:sp>
        <p:sp>
          <p:nvSpPr>
            <p:cNvPr id="97287" name="Rectangle 7"/>
            <p:cNvSpPr>
              <a:spLocks noChangeArrowheads="1"/>
            </p:cNvSpPr>
            <p:nvPr/>
          </p:nvSpPr>
          <p:spPr bwMode="auto">
            <a:xfrm>
              <a:off x="2217" y="8928"/>
              <a:ext cx="1050" cy="936"/>
            </a:xfrm>
            <a:prstGeom prst="rect">
              <a:avLst/>
            </a:prstGeom>
            <a:solidFill>
              <a:srgbClr val="FFFFFF"/>
            </a:solidFill>
            <a:ln w="1587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战略层</a:t>
              </a:r>
            </a:p>
            <a:p>
              <a:endParaRPr lang="zh-CN" altLang="en-US" sz="1600">
                <a:solidFill>
                  <a:schemeClr val="accent1"/>
                </a:solidFill>
              </a:endParaRPr>
            </a:p>
          </p:txBody>
        </p:sp>
        <p:sp>
          <p:nvSpPr>
            <p:cNvPr id="97288" name="Rectangle 8"/>
            <p:cNvSpPr>
              <a:spLocks noChangeArrowheads="1"/>
            </p:cNvSpPr>
            <p:nvPr/>
          </p:nvSpPr>
          <p:spPr bwMode="auto">
            <a:xfrm>
              <a:off x="2112" y="10800"/>
              <a:ext cx="1050" cy="468"/>
            </a:xfrm>
            <a:prstGeom prst="rect">
              <a:avLst/>
            </a:prstGeom>
            <a:solidFill>
              <a:srgbClr val="FFFFFF"/>
            </a:solidFill>
            <a:ln w="1587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战术层</a:t>
              </a:r>
              <a:endParaRPr lang="zh-CN" altLang="en-US" sz="1600">
                <a:solidFill>
                  <a:schemeClr val="accent1"/>
                </a:solidFill>
              </a:endParaRPr>
            </a:p>
          </p:txBody>
        </p:sp>
        <p:sp>
          <p:nvSpPr>
            <p:cNvPr id="97289" name="Rectangle 9"/>
            <p:cNvSpPr>
              <a:spLocks noChangeArrowheads="1"/>
            </p:cNvSpPr>
            <p:nvPr/>
          </p:nvSpPr>
          <p:spPr bwMode="auto">
            <a:xfrm>
              <a:off x="2217" y="11892"/>
              <a:ext cx="1050" cy="468"/>
            </a:xfrm>
            <a:prstGeom prst="rect">
              <a:avLst/>
            </a:prstGeom>
            <a:solidFill>
              <a:srgbClr val="FFFFFF"/>
            </a:solidFill>
            <a:ln w="1587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操作层</a:t>
              </a:r>
              <a:endParaRPr lang="zh-CN" altLang="en-US" sz="1600">
                <a:solidFill>
                  <a:schemeClr val="accent1"/>
                </a:solidFill>
              </a:endParaRPr>
            </a:p>
          </p:txBody>
        </p:sp>
        <p:grpSp>
          <p:nvGrpSpPr>
            <p:cNvPr id="3" name="Group 10"/>
            <p:cNvGrpSpPr>
              <a:grpSpLocks/>
            </p:cNvGrpSpPr>
            <p:nvPr/>
          </p:nvGrpSpPr>
          <p:grpSpPr bwMode="auto">
            <a:xfrm>
              <a:off x="3882" y="8452"/>
              <a:ext cx="4530" cy="4058"/>
              <a:chOff x="3792" y="8452"/>
              <a:chExt cx="4530" cy="4058"/>
            </a:xfrm>
          </p:grpSpPr>
          <p:grpSp>
            <p:nvGrpSpPr>
              <p:cNvPr id="4" name="Group 11"/>
              <p:cNvGrpSpPr>
                <a:grpSpLocks/>
              </p:cNvGrpSpPr>
              <p:nvPr/>
            </p:nvGrpSpPr>
            <p:grpSpPr bwMode="auto">
              <a:xfrm>
                <a:off x="3792" y="10176"/>
                <a:ext cx="4515" cy="2334"/>
                <a:chOff x="3792" y="12360"/>
                <a:chExt cx="4515" cy="2334"/>
              </a:xfrm>
            </p:grpSpPr>
            <p:sp>
              <p:nvSpPr>
                <p:cNvPr id="97292" name="Line 12"/>
                <p:cNvSpPr>
                  <a:spLocks noChangeShapeType="1"/>
                </p:cNvSpPr>
                <p:nvPr/>
              </p:nvSpPr>
              <p:spPr bwMode="auto">
                <a:xfrm>
                  <a:off x="7467" y="12360"/>
                  <a:ext cx="0" cy="468"/>
                </a:xfrm>
                <a:prstGeom prst="line">
                  <a:avLst/>
                </a:prstGeom>
                <a:noFill/>
                <a:ln w="15875">
                  <a:solidFill>
                    <a:srgbClr val="FFFF00"/>
                  </a:solidFill>
                  <a:round/>
                  <a:headEnd/>
                  <a:tailEnd type="triangle" w="med" len="med"/>
                </a:ln>
                <a:effectLst/>
              </p:spPr>
              <p:txBody>
                <a:bodyPr/>
                <a:lstStyle/>
                <a:p>
                  <a:endParaRPr lang="zh-CN" altLang="en-US"/>
                </a:p>
              </p:txBody>
            </p:sp>
            <p:grpSp>
              <p:nvGrpSpPr>
                <p:cNvPr id="5" name="Group 13"/>
                <p:cNvGrpSpPr>
                  <a:grpSpLocks/>
                </p:cNvGrpSpPr>
                <p:nvPr/>
              </p:nvGrpSpPr>
              <p:grpSpPr bwMode="auto">
                <a:xfrm>
                  <a:off x="3792" y="12360"/>
                  <a:ext cx="4515" cy="2334"/>
                  <a:chOff x="3792" y="12360"/>
                  <a:chExt cx="4515" cy="2334"/>
                </a:xfrm>
              </p:grpSpPr>
              <p:sp>
                <p:nvSpPr>
                  <p:cNvPr id="97294" name="Line 14"/>
                  <p:cNvSpPr>
                    <a:spLocks noChangeShapeType="1"/>
                  </p:cNvSpPr>
                  <p:nvPr/>
                </p:nvSpPr>
                <p:spPr bwMode="auto">
                  <a:xfrm>
                    <a:off x="4632" y="12360"/>
                    <a:ext cx="0" cy="468"/>
                  </a:xfrm>
                  <a:prstGeom prst="line">
                    <a:avLst/>
                  </a:prstGeom>
                  <a:noFill/>
                  <a:ln w="15875">
                    <a:solidFill>
                      <a:srgbClr val="FFFF00"/>
                    </a:solidFill>
                    <a:round/>
                    <a:headEnd/>
                    <a:tailEnd type="triangle" w="med" len="med"/>
                  </a:ln>
                  <a:effectLst/>
                </p:spPr>
                <p:txBody>
                  <a:bodyPr/>
                  <a:lstStyle/>
                  <a:p>
                    <a:endParaRPr lang="zh-CN" altLang="en-US"/>
                  </a:p>
                </p:txBody>
              </p:sp>
              <p:grpSp>
                <p:nvGrpSpPr>
                  <p:cNvPr id="6" name="Group 15"/>
                  <p:cNvGrpSpPr>
                    <a:grpSpLocks/>
                  </p:cNvGrpSpPr>
                  <p:nvPr/>
                </p:nvGrpSpPr>
                <p:grpSpPr bwMode="auto">
                  <a:xfrm>
                    <a:off x="3792" y="12822"/>
                    <a:ext cx="4515" cy="1872"/>
                    <a:chOff x="3792" y="13126"/>
                    <a:chExt cx="4515" cy="1872"/>
                  </a:xfrm>
                </p:grpSpPr>
                <p:sp>
                  <p:nvSpPr>
                    <p:cNvPr id="97296" name="Rectangle 16"/>
                    <p:cNvSpPr>
                      <a:spLocks noChangeArrowheads="1"/>
                    </p:cNvSpPr>
                    <p:nvPr/>
                  </p:nvSpPr>
                  <p:spPr bwMode="auto">
                    <a:xfrm>
                      <a:off x="3792" y="13126"/>
                      <a:ext cx="1785" cy="780"/>
                    </a:xfrm>
                    <a:prstGeom prst="rect">
                      <a:avLst/>
                    </a:prstGeom>
                    <a:solidFill>
                      <a:srgbClr val="FFFFFF"/>
                    </a:solidFill>
                    <a:ln w="1587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服务质量需求</a:t>
                      </a:r>
                      <a:endParaRPr lang="zh-CN" altLang="en-US" sz="1600">
                        <a:solidFill>
                          <a:schemeClr val="accent1"/>
                        </a:solidFill>
                      </a:endParaRPr>
                    </a:p>
                  </p:txBody>
                </p:sp>
                <p:sp>
                  <p:nvSpPr>
                    <p:cNvPr id="97297" name="Rectangle 17"/>
                    <p:cNvSpPr>
                      <a:spLocks noChangeArrowheads="1"/>
                    </p:cNvSpPr>
                    <p:nvPr/>
                  </p:nvSpPr>
                  <p:spPr bwMode="auto">
                    <a:xfrm>
                      <a:off x="6522" y="13126"/>
                      <a:ext cx="1785" cy="780"/>
                    </a:xfrm>
                    <a:prstGeom prst="rect">
                      <a:avLst/>
                    </a:prstGeom>
                    <a:solidFill>
                      <a:srgbClr val="FFFFFF"/>
                    </a:solidFill>
                    <a:ln w="1587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服务质量管理</a:t>
                      </a:r>
                      <a:endParaRPr lang="zh-CN" altLang="en-US" sz="1600">
                        <a:solidFill>
                          <a:schemeClr val="accent1"/>
                        </a:solidFill>
                      </a:endParaRPr>
                    </a:p>
                  </p:txBody>
                </p:sp>
                <p:sp>
                  <p:nvSpPr>
                    <p:cNvPr id="97298" name="Rectangle 18"/>
                    <p:cNvSpPr>
                      <a:spLocks noChangeArrowheads="1"/>
                    </p:cNvSpPr>
                    <p:nvPr/>
                  </p:nvSpPr>
                  <p:spPr bwMode="auto">
                    <a:xfrm>
                      <a:off x="3792" y="14374"/>
                      <a:ext cx="1785" cy="624"/>
                    </a:xfrm>
                    <a:prstGeom prst="rect">
                      <a:avLst/>
                    </a:prstGeom>
                    <a:solidFill>
                      <a:srgbClr val="FFFFFF"/>
                    </a:solidFill>
                    <a:ln w="1587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客户</a:t>
                      </a:r>
                      <a:endParaRPr lang="zh-CN" altLang="en-US" sz="1600">
                        <a:solidFill>
                          <a:schemeClr val="accent1"/>
                        </a:solidFill>
                      </a:endParaRPr>
                    </a:p>
                  </p:txBody>
                </p:sp>
                <p:sp>
                  <p:nvSpPr>
                    <p:cNvPr id="97299" name="Rectangle 19"/>
                    <p:cNvSpPr>
                      <a:spLocks noChangeArrowheads="1"/>
                    </p:cNvSpPr>
                    <p:nvPr/>
                  </p:nvSpPr>
                  <p:spPr bwMode="auto">
                    <a:xfrm>
                      <a:off x="6522" y="14374"/>
                      <a:ext cx="1785" cy="624"/>
                    </a:xfrm>
                    <a:prstGeom prst="rect">
                      <a:avLst/>
                    </a:prstGeom>
                    <a:solidFill>
                      <a:srgbClr val="FFFFFF"/>
                    </a:solidFill>
                    <a:ln w="1587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服务台</a:t>
                      </a:r>
                      <a:endParaRPr lang="zh-CN" altLang="en-US" sz="1600">
                        <a:solidFill>
                          <a:schemeClr val="accent1"/>
                        </a:solidFill>
                      </a:endParaRPr>
                    </a:p>
                  </p:txBody>
                </p:sp>
                <p:sp>
                  <p:nvSpPr>
                    <p:cNvPr id="97300" name="Line 20"/>
                    <p:cNvSpPr>
                      <a:spLocks noChangeShapeType="1"/>
                    </p:cNvSpPr>
                    <p:nvPr/>
                  </p:nvSpPr>
                  <p:spPr bwMode="auto">
                    <a:xfrm>
                      <a:off x="5577" y="13342"/>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01" name="Line 21"/>
                    <p:cNvSpPr>
                      <a:spLocks noChangeShapeType="1"/>
                    </p:cNvSpPr>
                    <p:nvPr/>
                  </p:nvSpPr>
                  <p:spPr bwMode="auto">
                    <a:xfrm flipH="1">
                      <a:off x="5577" y="13654"/>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02" name="Line 22"/>
                    <p:cNvSpPr>
                      <a:spLocks noChangeShapeType="1"/>
                    </p:cNvSpPr>
                    <p:nvPr/>
                  </p:nvSpPr>
                  <p:spPr bwMode="auto">
                    <a:xfrm>
                      <a:off x="5577" y="14545"/>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03" name="Line 23"/>
                    <p:cNvSpPr>
                      <a:spLocks noChangeShapeType="1"/>
                    </p:cNvSpPr>
                    <p:nvPr/>
                  </p:nvSpPr>
                  <p:spPr bwMode="auto">
                    <a:xfrm flipH="1">
                      <a:off x="5577" y="14842"/>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04" name="Line 24"/>
                    <p:cNvSpPr>
                      <a:spLocks noChangeShapeType="1"/>
                    </p:cNvSpPr>
                    <p:nvPr/>
                  </p:nvSpPr>
                  <p:spPr bwMode="auto">
                    <a:xfrm>
                      <a:off x="4482" y="13906"/>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05" name="Line 25"/>
                    <p:cNvSpPr>
                      <a:spLocks noChangeShapeType="1"/>
                    </p:cNvSpPr>
                    <p:nvPr/>
                  </p:nvSpPr>
                  <p:spPr bwMode="auto">
                    <a:xfrm flipV="1">
                      <a:off x="4902" y="13906"/>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06" name="Line 26"/>
                    <p:cNvSpPr>
                      <a:spLocks noChangeShapeType="1"/>
                    </p:cNvSpPr>
                    <p:nvPr/>
                  </p:nvSpPr>
                  <p:spPr bwMode="auto">
                    <a:xfrm>
                      <a:off x="7182" y="13920"/>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07" name="Line 27"/>
                    <p:cNvSpPr>
                      <a:spLocks noChangeShapeType="1"/>
                    </p:cNvSpPr>
                    <p:nvPr/>
                  </p:nvSpPr>
                  <p:spPr bwMode="auto">
                    <a:xfrm flipV="1">
                      <a:off x="7602" y="13920"/>
                      <a:ext cx="0" cy="468"/>
                    </a:xfrm>
                    <a:prstGeom prst="line">
                      <a:avLst/>
                    </a:prstGeom>
                    <a:noFill/>
                    <a:ln w="15875">
                      <a:solidFill>
                        <a:srgbClr val="FFFF00"/>
                      </a:solidFill>
                      <a:round/>
                      <a:headEnd/>
                      <a:tailEnd type="triangle" w="med" len="med"/>
                    </a:ln>
                    <a:effectLst/>
                  </p:spPr>
                  <p:txBody>
                    <a:bodyPr/>
                    <a:lstStyle/>
                    <a:p>
                      <a:endParaRPr lang="zh-CN" altLang="en-US"/>
                    </a:p>
                  </p:txBody>
                </p:sp>
              </p:grpSp>
            </p:grpSp>
          </p:grpSp>
          <p:grpSp>
            <p:nvGrpSpPr>
              <p:cNvPr id="7" name="Group 28"/>
              <p:cNvGrpSpPr>
                <a:grpSpLocks/>
              </p:cNvGrpSpPr>
              <p:nvPr/>
            </p:nvGrpSpPr>
            <p:grpSpPr bwMode="auto">
              <a:xfrm>
                <a:off x="3792" y="8452"/>
                <a:ext cx="4530" cy="1724"/>
                <a:chOff x="3792" y="8452"/>
                <a:chExt cx="4530" cy="1724"/>
              </a:xfrm>
            </p:grpSpPr>
            <p:sp>
              <p:nvSpPr>
                <p:cNvPr id="97309" name="Rectangle 29"/>
                <p:cNvSpPr>
                  <a:spLocks noChangeArrowheads="1"/>
                </p:cNvSpPr>
                <p:nvPr/>
              </p:nvSpPr>
              <p:spPr bwMode="auto">
                <a:xfrm>
                  <a:off x="3792" y="8452"/>
                  <a:ext cx="1785" cy="624"/>
                </a:xfrm>
                <a:prstGeom prst="rect">
                  <a:avLst/>
                </a:prstGeom>
                <a:solidFill>
                  <a:srgbClr val="FFFFFF"/>
                </a:solidFill>
                <a:ln w="1587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企业战略</a:t>
                  </a:r>
                  <a:endParaRPr lang="zh-CN" altLang="en-US" sz="1600">
                    <a:solidFill>
                      <a:schemeClr val="accent1"/>
                    </a:solidFill>
                  </a:endParaRPr>
                </a:p>
              </p:txBody>
            </p:sp>
            <p:sp>
              <p:nvSpPr>
                <p:cNvPr id="97310" name="Rectangle 30"/>
                <p:cNvSpPr>
                  <a:spLocks noChangeArrowheads="1"/>
                </p:cNvSpPr>
                <p:nvPr/>
              </p:nvSpPr>
              <p:spPr bwMode="auto">
                <a:xfrm>
                  <a:off x="6522" y="8452"/>
                  <a:ext cx="1785" cy="624"/>
                </a:xfrm>
                <a:prstGeom prst="rect">
                  <a:avLst/>
                </a:prstGeom>
                <a:solidFill>
                  <a:srgbClr val="FFFFFF"/>
                </a:solidFill>
                <a:ln w="1587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战略</a:t>
                  </a:r>
                  <a:endParaRPr lang="zh-CN" altLang="en-US" sz="1600">
                    <a:solidFill>
                      <a:schemeClr val="accent1"/>
                    </a:solidFill>
                  </a:endParaRPr>
                </a:p>
              </p:txBody>
            </p:sp>
            <p:sp>
              <p:nvSpPr>
                <p:cNvPr id="97311" name="Line 31"/>
                <p:cNvSpPr>
                  <a:spLocks noChangeShapeType="1"/>
                </p:cNvSpPr>
                <p:nvPr/>
              </p:nvSpPr>
              <p:spPr bwMode="auto">
                <a:xfrm>
                  <a:off x="5577" y="8608"/>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12" name="Line 32"/>
                <p:cNvSpPr>
                  <a:spLocks noChangeShapeType="1"/>
                </p:cNvSpPr>
                <p:nvPr/>
              </p:nvSpPr>
              <p:spPr bwMode="auto">
                <a:xfrm flipH="1">
                  <a:off x="5577" y="8928"/>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13" name="Rectangle 33"/>
                <p:cNvSpPr>
                  <a:spLocks noChangeArrowheads="1"/>
                </p:cNvSpPr>
                <p:nvPr/>
              </p:nvSpPr>
              <p:spPr bwMode="auto">
                <a:xfrm>
                  <a:off x="3807" y="9552"/>
                  <a:ext cx="1785" cy="624"/>
                </a:xfrm>
                <a:prstGeom prst="rect">
                  <a:avLst/>
                </a:prstGeom>
                <a:solidFill>
                  <a:srgbClr val="FFFFFF"/>
                </a:solidFill>
                <a:ln w="1587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组织架构</a:t>
                  </a:r>
                  <a:endParaRPr lang="zh-CN" altLang="en-US" sz="1600">
                    <a:solidFill>
                      <a:schemeClr val="accent1"/>
                    </a:solidFill>
                  </a:endParaRPr>
                </a:p>
              </p:txBody>
            </p:sp>
            <p:sp>
              <p:nvSpPr>
                <p:cNvPr id="97314" name="Rectangle 34"/>
                <p:cNvSpPr>
                  <a:spLocks noChangeArrowheads="1"/>
                </p:cNvSpPr>
                <p:nvPr/>
              </p:nvSpPr>
              <p:spPr bwMode="auto">
                <a:xfrm>
                  <a:off x="6537" y="9552"/>
                  <a:ext cx="1785" cy="624"/>
                </a:xfrm>
                <a:prstGeom prst="rect">
                  <a:avLst/>
                </a:prstGeom>
                <a:solidFill>
                  <a:srgbClr val="FFFFFF"/>
                </a:solidFill>
                <a:ln w="1587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架构</a:t>
                  </a:r>
                  <a:endParaRPr lang="zh-CN" altLang="en-US" sz="1600">
                    <a:solidFill>
                      <a:schemeClr val="accent1"/>
                    </a:solidFill>
                  </a:endParaRPr>
                </a:p>
              </p:txBody>
            </p:sp>
            <p:sp>
              <p:nvSpPr>
                <p:cNvPr id="97315" name="Line 35"/>
                <p:cNvSpPr>
                  <a:spLocks noChangeShapeType="1"/>
                </p:cNvSpPr>
                <p:nvPr/>
              </p:nvSpPr>
              <p:spPr bwMode="auto">
                <a:xfrm>
                  <a:off x="5592" y="9723"/>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16" name="Line 36"/>
                <p:cNvSpPr>
                  <a:spLocks noChangeShapeType="1"/>
                </p:cNvSpPr>
                <p:nvPr/>
              </p:nvSpPr>
              <p:spPr bwMode="auto">
                <a:xfrm flipH="1">
                  <a:off x="5592" y="10020"/>
                  <a:ext cx="945" cy="0"/>
                </a:xfrm>
                <a:prstGeom prst="line">
                  <a:avLst/>
                </a:prstGeom>
                <a:noFill/>
                <a:ln w="15875">
                  <a:solidFill>
                    <a:srgbClr val="FFFF00"/>
                  </a:solidFill>
                  <a:round/>
                  <a:headEnd/>
                  <a:tailEnd type="triangle" w="med" len="med"/>
                </a:ln>
                <a:effectLst/>
              </p:spPr>
              <p:txBody>
                <a:bodyPr/>
                <a:lstStyle/>
                <a:p>
                  <a:endParaRPr lang="zh-CN" altLang="en-US"/>
                </a:p>
              </p:txBody>
            </p:sp>
            <p:sp>
              <p:nvSpPr>
                <p:cNvPr id="97317" name="Line 37"/>
                <p:cNvSpPr>
                  <a:spLocks noChangeShapeType="1"/>
                </p:cNvSpPr>
                <p:nvPr/>
              </p:nvSpPr>
              <p:spPr bwMode="auto">
                <a:xfrm>
                  <a:off x="4497" y="9084"/>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18" name="Line 38"/>
                <p:cNvSpPr>
                  <a:spLocks noChangeShapeType="1"/>
                </p:cNvSpPr>
                <p:nvPr/>
              </p:nvSpPr>
              <p:spPr bwMode="auto">
                <a:xfrm flipV="1">
                  <a:off x="4917" y="9084"/>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19" name="Line 39"/>
                <p:cNvSpPr>
                  <a:spLocks noChangeShapeType="1"/>
                </p:cNvSpPr>
                <p:nvPr/>
              </p:nvSpPr>
              <p:spPr bwMode="auto">
                <a:xfrm>
                  <a:off x="7197" y="9084"/>
                  <a:ext cx="0" cy="468"/>
                </a:xfrm>
                <a:prstGeom prst="line">
                  <a:avLst/>
                </a:prstGeom>
                <a:noFill/>
                <a:ln w="15875">
                  <a:solidFill>
                    <a:srgbClr val="FFFF00"/>
                  </a:solidFill>
                  <a:round/>
                  <a:headEnd/>
                  <a:tailEnd type="triangle" w="med" len="med"/>
                </a:ln>
                <a:effectLst/>
              </p:spPr>
              <p:txBody>
                <a:bodyPr/>
                <a:lstStyle/>
                <a:p>
                  <a:endParaRPr lang="zh-CN" altLang="en-US"/>
                </a:p>
              </p:txBody>
            </p:sp>
            <p:sp>
              <p:nvSpPr>
                <p:cNvPr id="97320" name="Line 40"/>
                <p:cNvSpPr>
                  <a:spLocks noChangeShapeType="1"/>
                </p:cNvSpPr>
                <p:nvPr/>
              </p:nvSpPr>
              <p:spPr bwMode="auto">
                <a:xfrm flipV="1">
                  <a:off x="7617" y="9084"/>
                  <a:ext cx="0" cy="468"/>
                </a:xfrm>
                <a:prstGeom prst="line">
                  <a:avLst/>
                </a:prstGeom>
                <a:noFill/>
                <a:ln w="15875">
                  <a:solidFill>
                    <a:srgbClr val="FFFF00"/>
                  </a:solidFill>
                  <a:round/>
                  <a:headEnd/>
                  <a:tailEnd type="triangle" w="med" len="med"/>
                </a:ln>
                <a:effectLst/>
              </p:spPr>
              <p:txBody>
                <a:bodyPr/>
                <a:lstStyle/>
                <a:p>
                  <a:endParaRPr lang="zh-CN" altLang="en-US"/>
                </a:p>
              </p:txBody>
            </p:sp>
          </p:grpSp>
        </p:grpSp>
      </p:grpSp>
      <p:sp>
        <p:nvSpPr>
          <p:cNvPr id="97321" name="Rectangle 41"/>
          <p:cNvSpPr>
            <a:spLocks noChangeArrowheads="1"/>
          </p:cNvSpPr>
          <p:nvPr/>
        </p:nvSpPr>
        <p:spPr bwMode="auto">
          <a:xfrm>
            <a:off x="2484438" y="6021388"/>
            <a:ext cx="4108450" cy="366712"/>
          </a:xfrm>
          <a:prstGeom prst="rect">
            <a:avLst/>
          </a:prstGeom>
          <a:noFill/>
          <a:ln w="9525">
            <a:noFill/>
            <a:miter lim="800000"/>
            <a:headEnd/>
            <a:tailEnd/>
          </a:ln>
          <a:effectLst/>
        </p:spPr>
        <p:txBody>
          <a:bodyPr wrap="none" anchor="ctr">
            <a:spAutoFit/>
          </a:bodyPr>
          <a:lstStyle/>
          <a:p>
            <a:r>
              <a:rPr lang="en-US" altLang="zh-CN"/>
              <a:t>IT</a:t>
            </a:r>
            <a:r>
              <a:rPr lang="zh-CN" altLang="en-US"/>
              <a:t>服务管理战略与企业业务战略关系图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a:t>IT</a:t>
            </a:r>
            <a:r>
              <a:rPr lang="zh-CN" altLang="en-US"/>
              <a:t>服务管理战略过程</a:t>
            </a:r>
          </a:p>
        </p:txBody>
      </p:sp>
      <p:grpSp>
        <p:nvGrpSpPr>
          <p:cNvPr id="2" name="Group 5"/>
          <p:cNvGrpSpPr>
            <a:grpSpLocks/>
          </p:cNvGrpSpPr>
          <p:nvPr/>
        </p:nvGrpSpPr>
        <p:grpSpPr bwMode="auto">
          <a:xfrm>
            <a:off x="539750" y="2133600"/>
            <a:ext cx="8064500" cy="3671888"/>
            <a:chOff x="1887" y="8616"/>
            <a:chExt cx="9180" cy="4212"/>
          </a:xfrm>
        </p:grpSpPr>
        <p:grpSp>
          <p:nvGrpSpPr>
            <p:cNvPr id="3" name="Group 6"/>
            <p:cNvGrpSpPr>
              <a:grpSpLocks/>
            </p:cNvGrpSpPr>
            <p:nvPr/>
          </p:nvGrpSpPr>
          <p:grpSpPr bwMode="auto">
            <a:xfrm>
              <a:off x="1887" y="8616"/>
              <a:ext cx="9180" cy="3430"/>
              <a:chOff x="1887" y="9555"/>
              <a:chExt cx="9180" cy="3430"/>
            </a:xfrm>
          </p:grpSpPr>
          <p:sp>
            <p:nvSpPr>
              <p:cNvPr id="98311" name="AutoShape 7"/>
              <p:cNvSpPr>
                <a:spLocks noChangeArrowheads="1"/>
              </p:cNvSpPr>
              <p:nvPr/>
            </p:nvSpPr>
            <p:spPr bwMode="auto">
              <a:xfrm>
                <a:off x="1902" y="10176"/>
                <a:ext cx="2310" cy="780"/>
              </a:xfrm>
              <a:prstGeom prst="homePlate">
                <a:avLst>
                  <a:gd name="adj" fmla="val 62439"/>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制定</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服务战略展望与服务使命</a:t>
                </a:r>
                <a:endParaRPr lang="zh-CN" altLang="en-US" sz="1600">
                  <a:solidFill>
                    <a:schemeClr val="accent1"/>
                  </a:solidFill>
                </a:endParaRPr>
              </a:p>
            </p:txBody>
          </p:sp>
          <p:sp>
            <p:nvSpPr>
              <p:cNvPr id="98312" name="AutoShape 8"/>
              <p:cNvSpPr>
                <a:spLocks noChangeArrowheads="1"/>
              </p:cNvSpPr>
              <p:nvPr/>
            </p:nvSpPr>
            <p:spPr bwMode="auto">
              <a:xfrm>
                <a:off x="3717" y="10176"/>
                <a:ext cx="1995" cy="780"/>
              </a:xfrm>
              <a:prstGeom prst="chevron">
                <a:avLst>
                  <a:gd name="adj" fmla="val 63942"/>
                </a:avLst>
              </a:prstGeom>
              <a:solidFill>
                <a:srgbClr val="FFFFFF"/>
              </a:solidFill>
              <a:ln w="9525">
                <a:solidFill>
                  <a:srgbClr val="FFFF00"/>
                </a:solidFill>
                <a:miter lim="800000"/>
                <a:headEnd/>
                <a:tailEnd/>
              </a:ln>
              <a:effectLst/>
            </p:spPr>
            <p:txBody>
              <a:bodyPr/>
              <a:lstStyle/>
              <a:p>
                <a:pPr lvl="1" algn="just"/>
                <a:r>
                  <a:rPr lang="zh-CN" altLang="en-US" sz="1600">
                    <a:solidFill>
                      <a:schemeClr val="accent1"/>
                    </a:solidFill>
                    <a:latin typeface="Times New Roman" pitchFamily="18" charset="0"/>
                  </a:rPr>
                  <a:t>设置</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服务目标体系</a:t>
                </a:r>
                <a:endParaRPr lang="zh-CN" altLang="en-US" sz="1600">
                  <a:solidFill>
                    <a:schemeClr val="accent1"/>
                  </a:solidFill>
                </a:endParaRPr>
              </a:p>
            </p:txBody>
          </p:sp>
          <p:sp>
            <p:nvSpPr>
              <p:cNvPr id="98313" name="AutoShape 9"/>
              <p:cNvSpPr>
                <a:spLocks noChangeArrowheads="1"/>
              </p:cNvSpPr>
              <p:nvPr/>
            </p:nvSpPr>
            <p:spPr bwMode="auto">
              <a:xfrm>
                <a:off x="5217" y="10176"/>
                <a:ext cx="1995" cy="780"/>
              </a:xfrm>
              <a:prstGeom prst="chevron">
                <a:avLst>
                  <a:gd name="adj" fmla="val 63942"/>
                </a:avLst>
              </a:prstGeom>
              <a:solidFill>
                <a:srgbClr val="FFFFFF"/>
              </a:solidFill>
              <a:ln w="9525">
                <a:solidFill>
                  <a:srgbClr val="FFFF00"/>
                </a:solidFill>
                <a:miter lim="800000"/>
                <a:headEnd/>
                <a:tailEnd/>
              </a:ln>
              <a:effectLst/>
            </p:spPr>
            <p:txBody>
              <a:bodyPr/>
              <a:lstStyle/>
              <a:p>
                <a:pPr lvl="1" algn="just"/>
                <a:r>
                  <a:rPr lang="zh-CN" altLang="en-US" sz="1600">
                    <a:solidFill>
                      <a:schemeClr val="accent1"/>
                    </a:solidFill>
                    <a:latin typeface="Times New Roman" pitchFamily="18" charset="0"/>
                  </a:rPr>
                  <a:t>制定战略</a:t>
                </a:r>
              </a:p>
              <a:p>
                <a:pPr lvl="1" algn="just"/>
                <a:r>
                  <a:rPr lang="zh-CN" altLang="en-US" sz="1600">
                    <a:solidFill>
                      <a:schemeClr val="accent1"/>
                    </a:solidFill>
                    <a:latin typeface="Times New Roman" pitchFamily="18" charset="0"/>
                  </a:rPr>
                  <a:t>完成目标</a:t>
                </a:r>
                <a:endParaRPr lang="zh-CN" altLang="en-US" sz="1600">
                  <a:solidFill>
                    <a:schemeClr val="accent1"/>
                  </a:solidFill>
                </a:endParaRPr>
              </a:p>
            </p:txBody>
          </p:sp>
          <p:sp>
            <p:nvSpPr>
              <p:cNvPr id="98314" name="AutoShape 10"/>
              <p:cNvSpPr>
                <a:spLocks noChangeArrowheads="1"/>
              </p:cNvSpPr>
              <p:nvPr/>
            </p:nvSpPr>
            <p:spPr bwMode="auto">
              <a:xfrm>
                <a:off x="6717" y="10176"/>
                <a:ext cx="1995" cy="780"/>
              </a:xfrm>
              <a:prstGeom prst="chevron">
                <a:avLst>
                  <a:gd name="adj" fmla="val 63942"/>
                </a:avLst>
              </a:prstGeom>
              <a:solidFill>
                <a:srgbClr val="FFFFFF"/>
              </a:solidFill>
              <a:ln w="9525">
                <a:solidFill>
                  <a:srgbClr val="FFFF00"/>
                </a:solidFill>
                <a:miter lim="800000"/>
                <a:headEnd/>
                <a:tailEnd/>
              </a:ln>
              <a:effectLst/>
            </p:spPr>
            <p:txBody>
              <a:bodyPr/>
              <a:lstStyle/>
              <a:p>
                <a:pPr lvl="1" algn="just"/>
                <a:r>
                  <a:rPr lang="zh-CN" altLang="en-US" sz="1600">
                    <a:solidFill>
                      <a:schemeClr val="accent1"/>
                    </a:solidFill>
                    <a:latin typeface="Times New Roman" pitchFamily="18" charset="0"/>
                  </a:rPr>
                  <a:t>执行与实施制定的战略</a:t>
                </a:r>
                <a:endParaRPr lang="zh-CN" altLang="en-US" sz="1600">
                  <a:solidFill>
                    <a:schemeClr val="accent1"/>
                  </a:solidFill>
                </a:endParaRPr>
              </a:p>
            </p:txBody>
          </p:sp>
          <p:sp>
            <p:nvSpPr>
              <p:cNvPr id="98315" name="AutoShape 11"/>
              <p:cNvSpPr>
                <a:spLocks noChangeArrowheads="1"/>
              </p:cNvSpPr>
              <p:nvPr/>
            </p:nvSpPr>
            <p:spPr bwMode="auto">
              <a:xfrm>
                <a:off x="8202" y="10176"/>
                <a:ext cx="2625" cy="780"/>
              </a:xfrm>
              <a:prstGeom prst="chevron">
                <a:avLst>
                  <a:gd name="adj" fmla="val 65360"/>
                </a:avLst>
              </a:prstGeom>
              <a:solidFill>
                <a:srgbClr val="FFFFFF"/>
              </a:solidFill>
              <a:ln w="9525">
                <a:solidFill>
                  <a:srgbClr val="FFFF00"/>
                </a:solidFill>
                <a:miter lim="800000"/>
                <a:headEnd/>
                <a:tailEnd/>
              </a:ln>
              <a:effectLst/>
            </p:spPr>
            <p:txBody>
              <a:bodyPr/>
              <a:lstStyle/>
              <a:p>
                <a:pPr lvl="1" algn="just"/>
                <a:r>
                  <a:rPr lang="zh-CN" altLang="en-US" sz="1600">
                    <a:solidFill>
                      <a:schemeClr val="accent1"/>
                    </a:solidFill>
                    <a:latin typeface="Times New Roman" pitchFamily="18" charset="0"/>
                  </a:rPr>
                  <a:t>绩效评估，监测发展态势，进行调整</a:t>
                </a:r>
                <a:endParaRPr lang="zh-CN" altLang="en-US" sz="1600">
                  <a:solidFill>
                    <a:schemeClr val="accent1"/>
                  </a:solidFill>
                </a:endParaRPr>
              </a:p>
            </p:txBody>
          </p:sp>
          <p:sp>
            <p:nvSpPr>
              <p:cNvPr id="98316" name="Oval 12"/>
              <p:cNvSpPr>
                <a:spLocks noChangeArrowheads="1"/>
              </p:cNvSpPr>
              <p:nvPr/>
            </p:nvSpPr>
            <p:spPr bwMode="auto">
              <a:xfrm>
                <a:off x="1887" y="12048"/>
                <a:ext cx="1575"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必要时进行修改</a:t>
                </a:r>
                <a:endParaRPr lang="zh-CN" altLang="en-US" sz="1600">
                  <a:solidFill>
                    <a:schemeClr val="accent1"/>
                  </a:solidFill>
                </a:endParaRPr>
              </a:p>
            </p:txBody>
          </p:sp>
          <p:sp>
            <p:nvSpPr>
              <p:cNvPr id="98317" name="Line 13"/>
              <p:cNvSpPr>
                <a:spLocks noChangeShapeType="1"/>
              </p:cNvSpPr>
              <p:nvPr/>
            </p:nvSpPr>
            <p:spPr bwMode="auto">
              <a:xfrm flipV="1">
                <a:off x="2697" y="10956"/>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8318" name="Oval 14"/>
              <p:cNvSpPr>
                <a:spLocks noChangeArrowheads="1"/>
              </p:cNvSpPr>
              <p:nvPr/>
            </p:nvSpPr>
            <p:spPr bwMode="auto">
              <a:xfrm>
                <a:off x="3552" y="12048"/>
                <a:ext cx="1575"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必要时进行修改</a:t>
                </a:r>
                <a:endParaRPr lang="zh-CN" altLang="en-US" sz="1600">
                  <a:solidFill>
                    <a:schemeClr val="accent1"/>
                  </a:solidFill>
                </a:endParaRPr>
              </a:p>
            </p:txBody>
          </p:sp>
          <p:sp>
            <p:nvSpPr>
              <p:cNvPr id="98319" name="Line 15"/>
              <p:cNvSpPr>
                <a:spLocks noChangeShapeType="1"/>
              </p:cNvSpPr>
              <p:nvPr/>
            </p:nvSpPr>
            <p:spPr bwMode="auto">
              <a:xfrm flipV="1">
                <a:off x="4317" y="10956"/>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8320" name="Oval 16"/>
              <p:cNvSpPr>
                <a:spLocks noChangeArrowheads="1"/>
              </p:cNvSpPr>
              <p:nvPr/>
            </p:nvSpPr>
            <p:spPr bwMode="auto">
              <a:xfrm>
                <a:off x="5202" y="12048"/>
                <a:ext cx="1575"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必要时进行完善</a:t>
                </a:r>
                <a:endParaRPr lang="zh-CN" altLang="en-US" sz="1600">
                  <a:solidFill>
                    <a:schemeClr val="accent1"/>
                  </a:solidFill>
                </a:endParaRPr>
              </a:p>
            </p:txBody>
          </p:sp>
          <p:sp>
            <p:nvSpPr>
              <p:cNvPr id="98321" name="Line 17"/>
              <p:cNvSpPr>
                <a:spLocks noChangeShapeType="1"/>
              </p:cNvSpPr>
              <p:nvPr/>
            </p:nvSpPr>
            <p:spPr bwMode="auto">
              <a:xfrm flipV="1">
                <a:off x="5997" y="10956"/>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8322" name="Oval 18"/>
              <p:cNvSpPr>
                <a:spLocks noChangeArrowheads="1"/>
              </p:cNvSpPr>
              <p:nvPr/>
            </p:nvSpPr>
            <p:spPr bwMode="auto">
              <a:xfrm>
                <a:off x="6882" y="12048"/>
                <a:ext cx="1575"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必要时进行完善</a:t>
                </a:r>
                <a:endParaRPr lang="zh-CN" altLang="en-US" sz="1600">
                  <a:solidFill>
                    <a:schemeClr val="accent1"/>
                  </a:solidFill>
                </a:endParaRPr>
              </a:p>
            </p:txBody>
          </p:sp>
          <p:sp>
            <p:nvSpPr>
              <p:cNvPr id="98323" name="Line 19"/>
              <p:cNvSpPr>
                <a:spLocks noChangeShapeType="1"/>
              </p:cNvSpPr>
              <p:nvPr/>
            </p:nvSpPr>
            <p:spPr bwMode="auto">
              <a:xfrm flipV="1">
                <a:off x="7602" y="10956"/>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8324" name="Oval 20"/>
              <p:cNvSpPr>
                <a:spLocks noChangeArrowheads="1"/>
              </p:cNvSpPr>
              <p:nvPr/>
            </p:nvSpPr>
            <p:spPr bwMode="auto">
              <a:xfrm>
                <a:off x="8547" y="12049"/>
                <a:ext cx="2520" cy="936"/>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必要时循环执行任务</a:t>
                </a:r>
                <a:r>
                  <a:rPr lang="en-US" altLang="zh-CN" sz="1600">
                    <a:solidFill>
                      <a:schemeClr val="accent1"/>
                    </a:solidFill>
                    <a:latin typeface="Times New Roman" pitchFamily="18" charset="0"/>
                  </a:rPr>
                  <a:t>1</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2</a:t>
                </a:r>
                <a:r>
                  <a:rPr lang="zh-CN" altLang="en-US" sz="1600">
                    <a:solidFill>
                      <a:schemeClr val="accent1"/>
                    </a:solidFill>
                    <a:latin typeface="Times New Roman" pitchFamily="18" charset="0"/>
                  </a:rPr>
                  <a:t>、</a:t>
                </a:r>
                <a:r>
                  <a:rPr lang="en-US" altLang="zh-CN" sz="1600">
                    <a:solidFill>
                      <a:schemeClr val="accent1"/>
                    </a:solidFill>
                    <a:latin typeface="Times New Roman" pitchFamily="18" charset="0"/>
                  </a:rPr>
                  <a:t>3</a:t>
                </a:r>
                <a:r>
                  <a:rPr lang="zh-CN" altLang="en-US" sz="1600">
                    <a:solidFill>
                      <a:schemeClr val="accent1"/>
                    </a:solidFill>
                    <a:latin typeface="Times New Roman" pitchFamily="18" charset="0"/>
                  </a:rPr>
                  <a:t>或</a:t>
                </a:r>
                <a:r>
                  <a:rPr lang="en-US" altLang="zh-CN" sz="1600">
                    <a:solidFill>
                      <a:schemeClr val="accent1"/>
                    </a:solidFill>
                    <a:latin typeface="Times New Roman" pitchFamily="18" charset="0"/>
                  </a:rPr>
                  <a:t>4</a:t>
                </a:r>
                <a:endParaRPr lang="en-US" altLang="zh-CN" sz="1600">
                  <a:solidFill>
                    <a:schemeClr val="accent1"/>
                  </a:solidFill>
                </a:endParaRPr>
              </a:p>
            </p:txBody>
          </p:sp>
          <p:sp>
            <p:nvSpPr>
              <p:cNvPr id="98325" name="Line 21"/>
              <p:cNvSpPr>
                <a:spLocks noChangeShapeType="1"/>
              </p:cNvSpPr>
              <p:nvPr/>
            </p:nvSpPr>
            <p:spPr bwMode="auto">
              <a:xfrm flipV="1">
                <a:off x="9687" y="10957"/>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8326" name="Rectangle 22"/>
              <p:cNvSpPr>
                <a:spLocks noChangeArrowheads="1"/>
              </p:cNvSpPr>
              <p:nvPr/>
            </p:nvSpPr>
            <p:spPr bwMode="auto">
              <a:xfrm>
                <a:off x="2322" y="9555"/>
                <a:ext cx="115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任务</a:t>
                </a:r>
                <a:r>
                  <a:rPr lang="en-US" altLang="zh-CN" sz="1600">
                    <a:solidFill>
                      <a:schemeClr val="accent1"/>
                    </a:solidFill>
                    <a:latin typeface="Times New Roman" pitchFamily="18" charset="0"/>
                  </a:rPr>
                  <a:t>1</a:t>
                </a:r>
                <a:endParaRPr lang="en-US" altLang="zh-CN" sz="1600">
                  <a:solidFill>
                    <a:schemeClr val="accent1"/>
                  </a:solidFill>
                </a:endParaRPr>
              </a:p>
            </p:txBody>
          </p:sp>
          <p:sp>
            <p:nvSpPr>
              <p:cNvPr id="98327" name="Rectangle 23"/>
              <p:cNvSpPr>
                <a:spLocks noChangeArrowheads="1"/>
              </p:cNvSpPr>
              <p:nvPr/>
            </p:nvSpPr>
            <p:spPr bwMode="auto">
              <a:xfrm>
                <a:off x="3897" y="9555"/>
                <a:ext cx="115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任务</a:t>
                </a:r>
                <a:r>
                  <a:rPr lang="en-US" altLang="zh-CN" sz="1600">
                    <a:solidFill>
                      <a:schemeClr val="accent1"/>
                    </a:solidFill>
                    <a:latin typeface="Times New Roman" pitchFamily="18" charset="0"/>
                  </a:rPr>
                  <a:t>2</a:t>
                </a:r>
                <a:endParaRPr lang="en-US" altLang="zh-CN" sz="1600">
                  <a:solidFill>
                    <a:schemeClr val="accent1"/>
                  </a:solidFill>
                </a:endParaRPr>
              </a:p>
            </p:txBody>
          </p:sp>
          <p:sp>
            <p:nvSpPr>
              <p:cNvPr id="98328" name="Rectangle 24"/>
              <p:cNvSpPr>
                <a:spLocks noChangeArrowheads="1"/>
              </p:cNvSpPr>
              <p:nvPr/>
            </p:nvSpPr>
            <p:spPr bwMode="auto">
              <a:xfrm>
                <a:off x="5367" y="9555"/>
                <a:ext cx="115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任务</a:t>
                </a:r>
                <a:r>
                  <a:rPr lang="en-US" altLang="zh-CN" sz="1600">
                    <a:solidFill>
                      <a:schemeClr val="accent1"/>
                    </a:solidFill>
                    <a:latin typeface="Times New Roman" pitchFamily="18" charset="0"/>
                  </a:rPr>
                  <a:t>3</a:t>
                </a:r>
                <a:endParaRPr lang="en-US" altLang="zh-CN" sz="1600">
                  <a:solidFill>
                    <a:schemeClr val="accent1"/>
                  </a:solidFill>
                </a:endParaRPr>
              </a:p>
            </p:txBody>
          </p:sp>
          <p:sp>
            <p:nvSpPr>
              <p:cNvPr id="98329" name="Rectangle 25"/>
              <p:cNvSpPr>
                <a:spLocks noChangeArrowheads="1"/>
              </p:cNvSpPr>
              <p:nvPr/>
            </p:nvSpPr>
            <p:spPr bwMode="auto">
              <a:xfrm>
                <a:off x="6837" y="9555"/>
                <a:ext cx="115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任务</a:t>
                </a:r>
                <a:r>
                  <a:rPr lang="en-US" altLang="zh-CN" sz="1600">
                    <a:solidFill>
                      <a:schemeClr val="accent1"/>
                    </a:solidFill>
                    <a:latin typeface="Times New Roman" pitchFamily="18" charset="0"/>
                  </a:rPr>
                  <a:t>4</a:t>
                </a:r>
                <a:endParaRPr lang="en-US" altLang="zh-CN" sz="1600">
                  <a:solidFill>
                    <a:schemeClr val="accent1"/>
                  </a:solidFill>
                </a:endParaRPr>
              </a:p>
            </p:txBody>
          </p:sp>
          <p:sp>
            <p:nvSpPr>
              <p:cNvPr id="98330" name="Rectangle 26"/>
              <p:cNvSpPr>
                <a:spLocks noChangeArrowheads="1"/>
              </p:cNvSpPr>
              <p:nvPr/>
            </p:nvSpPr>
            <p:spPr bwMode="auto">
              <a:xfrm>
                <a:off x="8307" y="9555"/>
                <a:ext cx="115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任务</a:t>
                </a:r>
                <a:r>
                  <a:rPr lang="en-US" altLang="zh-CN" sz="1600">
                    <a:solidFill>
                      <a:schemeClr val="accent1"/>
                    </a:solidFill>
                    <a:latin typeface="Times New Roman" pitchFamily="18" charset="0"/>
                  </a:rPr>
                  <a:t>5</a:t>
                </a:r>
                <a:endParaRPr lang="en-US" altLang="zh-CN" sz="1600">
                  <a:solidFill>
                    <a:schemeClr val="accent1"/>
                  </a:solidFill>
                </a:endParaRPr>
              </a:p>
            </p:txBody>
          </p:sp>
        </p:grpSp>
        <p:sp>
          <p:nvSpPr>
            <p:cNvPr id="98331" name="Rectangle 27"/>
            <p:cNvSpPr>
              <a:spLocks noChangeArrowheads="1"/>
            </p:cNvSpPr>
            <p:nvPr/>
          </p:nvSpPr>
          <p:spPr bwMode="auto">
            <a:xfrm>
              <a:off x="4632" y="12360"/>
              <a:ext cx="3675" cy="468"/>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服务战略管理过程图</a:t>
              </a:r>
              <a:endParaRPr lang="zh-CN" altLang="en-US" sz="1600">
                <a:solidFill>
                  <a:schemeClr val="accent1"/>
                </a:solidFill>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t>IT</a:t>
            </a:r>
            <a:r>
              <a:rPr lang="zh-CN" altLang="en-US"/>
              <a:t>服务管理开发与实施工具</a:t>
            </a:r>
          </a:p>
        </p:txBody>
      </p:sp>
      <p:sp>
        <p:nvSpPr>
          <p:cNvPr id="100355" name="Rectangle 3"/>
          <p:cNvSpPr>
            <a:spLocks noGrp="1" noChangeArrowheads="1"/>
          </p:cNvSpPr>
          <p:nvPr>
            <p:ph type="body" idx="1"/>
          </p:nvPr>
        </p:nvSpPr>
        <p:spPr/>
        <p:txBody>
          <a:bodyPr/>
          <a:lstStyle/>
          <a:p>
            <a:r>
              <a:rPr lang="zh-CN" altLang="en-US"/>
              <a:t>波特的市场要素模型 </a:t>
            </a:r>
          </a:p>
          <a:p>
            <a:r>
              <a:rPr lang="en-US" altLang="zh-CN"/>
              <a:t>VCA</a:t>
            </a:r>
            <a:r>
              <a:rPr lang="zh-CN" altLang="en-US"/>
              <a:t>分析（价值链分析） </a:t>
            </a:r>
          </a:p>
          <a:p>
            <a:r>
              <a:rPr lang="en-US" altLang="zh-CN"/>
              <a:t>SOWT</a:t>
            </a:r>
            <a:r>
              <a:rPr lang="zh-CN" altLang="en-US"/>
              <a:t>分析 </a:t>
            </a:r>
          </a:p>
          <a:p>
            <a:r>
              <a:rPr lang="zh-CN" altLang="en-US"/>
              <a:t>平衡计分卡（</a:t>
            </a:r>
            <a:r>
              <a:rPr lang="en-US" altLang="zh-CN"/>
              <a:t>BSC</a:t>
            </a:r>
            <a:r>
              <a:rPr lang="zh-CN" altLang="en-US"/>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a:t>波特的市场要素模型</a:t>
            </a:r>
          </a:p>
        </p:txBody>
      </p:sp>
      <p:grpSp>
        <p:nvGrpSpPr>
          <p:cNvPr id="2" name="Group 4"/>
          <p:cNvGrpSpPr>
            <a:grpSpLocks/>
          </p:cNvGrpSpPr>
          <p:nvPr/>
        </p:nvGrpSpPr>
        <p:grpSpPr bwMode="auto">
          <a:xfrm>
            <a:off x="1274763" y="1660525"/>
            <a:ext cx="6753225" cy="4721225"/>
            <a:chOff x="2007" y="5184"/>
            <a:chExt cx="7245" cy="4056"/>
          </a:xfrm>
        </p:grpSpPr>
        <p:sp>
          <p:nvSpPr>
            <p:cNvPr id="101381" name="Rectangle 5"/>
            <p:cNvSpPr>
              <a:spLocks noChangeArrowheads="1"/>
            </p:cNvSpPr>
            <p:nvPr/>
          </p:nvSpPr>
          <p:spPr bwMode="auto">
            <a:xfrm>
              <a:off x="4422" y="6588"/>
              <a:ext cx="2520" cy="936"/>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竞争对手之间</a:t>
              </a:r>
            </a:p>
            <a:p>
              <a:pPr algn="ctr"/>
              <a:r>
                <a:rPr lang="zh-CN" altLang="en-US" sz="1600">
                  <a:solidFill>
                    <a:schemeClr val="accent1"/>
                  </a:solidFill>
                  <a:latin typeface="Times New Roman" pitchFamily="18" charset="0"/>
                </a:rPr>
                <a:t>竞争的激烈程度</a:t>
              </a:r>
              <a:endParaRPr lang="zh-CN" altLang="en-US" sz="1600">
                <a:solidFill>
                  <a:schemeClr val="accent1"/>
                </a:solidFill>
              </a:endParaRPr>
            </a:p>
          </p:txBody>
        </p:sp>
        <p:sp>
          <p:nvSpPr>
            <p:cNvPr id="101382" name="Rectangle 6"/>
            <p:cNvSpPr>
              <a:spLocks noChangeArrowheads="1"/>
            </p:cNvSpPr>
            <p:nvPr/>
          </p:nvSpPr>
          <p:spPr bwMode="auto">
            <a:xfrm>
              <a:off x="4842" y="5184"/>
              <a:ext cx="157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新竞争者</a:t>
              </a:r>
              <a:endParaRPr lang="zh-CN" altLang="en-US" sz="1600">
                <a:solidFill>
                  <a:schemeClr val="accent1"/>
                </a:solidFill>
              </a:endParaRPr>
            </a:p>
          </p:txBody>
        </p:sp>
        <p:sp>
          <p:nvSpPr>
            <p:cNvPr id="101383" name="Rectangle 7"/>
            <p:cNvSpPr>
              <a:spLocks noChangeArrowheads="1"/>
            </p:cNvSpPr>
            <p:nvPr/>
          </p:nvSpPr>
          <p:spPr bwMode="auto">
            <a:xfrm>
              <a:off x="2007" y="6855"/>
              <a:ext cx="157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供应商</a:t>
              </a:r>
              <a:endParaRPr lang="zh-CN" altLang="en-US" sz="1600">
                <a:solidFill>
                  <a:schemeClr val="accent1"/>
                </a:solidFill>
              </a:endParaRPr>
            </a:p>
          </p:txBody>
        </p:sp>
        <p:sp>
          <p:nvSpPr>
            <p:cNvPr id="101384" name="Rectangle 8"/>
            <p:cNvSpPr>
              <a:spLocks noChangeArrowheads="1"/>
            </p:cNvSpPr>
            <p:nvPr/>
          </p:nvSpPr>
          <p:spPr bwMode="auto">
            <a:xfrm>
              <a:off x="7677" y="6804"/>
              <a:ext cx="157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客户</a:t>
              </a:r>
              <a:endParaRPr lang="zh-CN" altLang="en-US" sz="1600">
                <a:solidFill>
                  <a:schemeClr val="accent1"/>
                </a:solidFill>
              </a:endParaRPr>
            </a:p>
          </p:txBody>
        </p:sp>
        <p:sp>
          <p:nvSpPr>
            <p:cNvPr id="101385" name="Rectangle 9"/>
            <p:cNvSpPr>
              <a:spLocks noChangeArrowheads="1"/>
            </p:cNvSpPr>
            <p:nvPr/>
          </p:nvSpPr>
          <p:spPr bwMode="auto">
            <a:xfrm>
              <a:off x="4887" y="8460"/>
              <a:ext cx="1575"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替代产品</a:t>
              </a:r>
            </a:p>
            <a:p>
              <a:pPr algn="ctr"/>
              <a:r>
                <a:rPr lang="zh-CN" altLang="en-US" sz="1600">
                  <a:solidFill>
                    <a:schemeClr val="accent1"/>
                  </a:solidFill>
                  <a:latin typeface="Times New Roman" pitchFamily="18" charset="0"/>
                </a:rPr>
                <a:t>（或服务）</a:t>
              </a:r>
              <a:endParaRPr lang="zh-CN" altLang="en-US" sz="1600">
                <a:solidFill>
                  <a:schemeClr val="accent1"/>
                </a:solidFill>
              </a:endParaRPr>
            </a:p>
          </p:txBody>
        </p:sp>
        <p:sp>
          <p:nvSpPr>
            <p:cNvPr id="101386" name="Line 10"/>
            <p:cNvSpPr>
              <a:spLocks noChangeShapeType="1"/>
            </p:cNvSpPr>
            <p:nvPr/>
          </p:nvSpPr>
          <p:spPr bwMode="auto">
            <a:xfrm>
              <a:off x="5577" y="5652"/>
              <a:ext cx="0" cy="936"/>
            </a:xfrm>
            <a:prstGeom prst="line">
              <a:avLst/>
            </a:prstGeom>
            <a:noFill/>
            <a:ln w="9525">
              <a:solidFill>
                <a:srgbClr val="FFFF00"/>
              </a:solidFill>
              <a:round/>
              <a:headEnd/>
              <a:tailEnd type="triangle" w="med" len="med"/>
            </a:ln>
            <a:effectLst/>
          </p:spPr>
          <p:txBody>
            <a:bodyPr/>
            <a:lstStyle/>
            <a:p>
              <a:endParaRPr lang="zh-CN" altLang="en-US"/>
            </a:p>
          </p:txBody>
        </p:sp>
        <p:sp>
          <p:nvSpPr>
            <p:cNvPr id="101387" name="Rectangle 11"/>
            <p:cNvSpPr>
              <a:spLocks noChangeArrowheads="1"/>
            </p:cNvSpPr>
            <p:nvPr/>
          </p:nvSpPr>
          <p:spPr bwMode="auto">
            <a:xfrm>
              <a:off x="3372" y="5964"/>
              <a:ext cx="1992"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新竞争对手的威胁</a:t>
              </a:r>
              <a:endParaRPr lang="zh-CN" altLang="en-US" sz="1600">
                <a:solidFill>
                  <a:schemeClr val="accent1"/>
                </a:solidFill>
              </a:endParaRPr>
            </a:p>
          </p:txBody>
        </p:sp>
        <p:sp>
          <p:nvSpPr>
            <p:cNvPr id="101388" name="Rectangle 12"/>
            <p:cNvSpPr>
              <a:spLocks noChangeArrowheads="1"/>
            </p:cNvSpPr>
            <p:nvPr/>
          </p:nvSpPr>
          <p:spPr bwMode="auto">
            <a:xfrm>
              <a:off x="2847" y="7368"/>
              <a:ext cx="1470"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供应商的</a:t>
              </a:r>
            </a:p>
            <a:p>
              <a:pPr algn="ctr"/>
              <a:r>
                <a:rPr lang="zh-CN" altLang="en-US" sz="1600">
                  <a:solidFill>
                    <a:schemeClr val="accent1"/>
                  </a:solidFill>
                  <a:latin typeface="Times New Roman" pitchFamily="18" charset="0"/>
                </a:rPr>
                <a:t>谈判能力</a:t>
              </a:r>
              <a:endParaRPr lang="zh-CN" altLang="en-US" sz="1600">
                <a:solidFill>
                  <a:schemeClr val="accent1"/>
                </a:solidFill>
              </a:endParaRPr>
            </a:p>
          </p:txBody>
        </p:sp>
        <p:sp>
          <p:nvSpPr>
            <p:cNvPr id="101389" name="Line 13"/>
            <p:cNvSpPr>
              <a:spLocks noChangeShapeType="1"/>
            </p:cNvSpPr>
            <p:nvPr/>
          </p:nvSpPr>
          <p:spPr bwMode="auto">
            <a:xfrm>
              <a:off x="3582" y="7071"/>
              <a:ext cx="840" cy="0"/>
            </a:xfrm>
            <a:prstGeom prst="line">
              <a:avLst/>
            </a:prstGeom>
            <a:noFill/>
            <a:ln w="9525">
              <a:solidFill>
                <a:srgbClr val="FFFF00"/>
              </a:solidFill>
              <a:round/>
              <a:headEnd/>
              <a:tailEnd type="triangle" w="med" len="med"/>
            </a:ln>
            <a:effectLst/>
          </p:spPr>
          <p:txBody>
            <a:bodyPr/>
            <a:lstStyle/>
            <a:p>
              <a:endParaRPr lang="zh-CN" altLang="en-US"/>
            </a:p>
          </p:txBody>
        </p:sp>
        <p:sp>
          <p:nvSpPr>
            <p:cNvPr id="101390" name="Line 14"/>
            <p:cNvSpPr>
              <a:spLocks noChangeShapeType="1"/>
            </p:cNvSpPr>
            <p:nvPr/>
          </p:nvSpPr>
          <p:spPr bwMode="auto">
            <a:xfrm flipV="1">
              <a:off x="5652" y="7524"/>
              <a:ext cx="0" cy="936"/>
            </a:xfrm>
            <a:prstGeom prst="line">
              <a:avLst/>
            </a:prstGeom>
            <a:noFill/>
            <a:ln w="9525">
              <a:solidFill>
                <a:srgbClr val="FFFF00"/>
              </a:solidFill>
              <a:round/>
              <a:headEnd/>
              <a:tailEnd type="triangle" w="med" len="med"/>
            </a:ln>
            <a:effectLst/>
          </p:spPr>
          <p:txBody>
            <a:bodyPr/>
            <a:lstStyle/>
            <a:p>
              <a:endParaRPr lang="zh-CN" altLang="en-US"/>
            </a:p>
          </p:txBody>
        </p:sp>
        <p:sp>
          <p:nvSpPr>
            <p:cNvPr id="101391" name="Rectangle 15"/>
            <p:cNvSpPr>
              <a:spLocks noChangeArrowheads="1"/>
            </p:cNvSpPr>
            <p:nvPr/>
          </p:nvSpPr>
          <p:spPr bwMode="auto">
            <a:xfrm>
              <a:off x="5892" y="7680"/>
              <a:ext cx="1992"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替代产品或服务的威胁</a:t>
              </a:r>
              <a:endParaRPr lang="zh-CN" altLang="en-US" sz="1600">
                <a:solidFill>
                  <a:schemeClr val="accent1"/>
                </a:solidFill>
              </a:endParaRPr>
            </a:p>
          </p:txBody>
        </p:sp>
        <p:sp>
          <p:nvSpPr>
            <p:cNvPr id="101392" name="Line 16"/>
            <p:cNvSpPr>
              <a:spLocks noChangeShapeType="1"/>
            </p:cNvSpPr>
            <p:nvPr/>
          </p:nvSpPr>
          <p:spPr bwMode="auto">
            <a:xfrm flipH="1">
              <a:off x="6942" y="7056"/>
              <a:ext cx="735" cy="0"/>
            </a:xfrm>
            <a:prstGeom prst="line">
              <a:avLst/>
            </a:prstGeom>
            <a:noFill/>
            <a:ln w="9525">
              <a:solidFill>
                <a:srgbClr val="FFFF00"/>
              </a:solidFill>
              <a:round/>
              <a:headEnd/>
              <a:tailEnd type="triangle" w="med" len="med"/>
            </a:ln>
            <a:effectLst/>
          </p:spPr>
          <p:txBody>
            <a:bodyPr/>
            <a:lstStyle/>
            <a:p>
              <a:endParaRPr lang="zh-CN" altLang="en-US"/>
            </a:p>
          </p:txBody>
        </p:sp>
        <p:sp>
          <p:nvSpPr>
            <p:cNvPr id="101393" name="Rectangle 17"/>
            <p:cNvSpPr>
              <a:spLocks noChangeArrowheads="1"/>
            </p:cNvSpPr>
            <p:nvPr/>
          </p:nvSpPr>
          <p:spPr bwMode="auto">
            <a:xfrm>
              <a:off x="6987" y="6276"/>
              <a:ext cx="178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客户的谈判能力</a:t>
              </a:r>
              <a:endParaRPr lang="zh-CN" altLang="en-US" sz="1600">
                <a:solidFill>
                  <a:schemeClr val="accent1"/>
                </a:solidFill>
              </a:endParaRP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zh-CN" altLang="en-US">
                <a:latin typeface="Times New Roman" pitchFamily="18" charset="0"/>
              </a:rPr>
              <a:t>引入利益相关者的市场要素模型</a:t>
            </a:r>
            <a:r>
              <a:rPr lang="zh-CN" altLang="en-US"/>
              <a:t> </a:t>
            </a:r>
          </a:p>
        </p:txBody>
      </p:sp>
      <p:grpSp>
        <p:nvGrpSpPr>
          <p:cNvPr id="2" name="Group 4"/>
          <p:cNvGrpSpPr>
            <a:grpSpLocks/>
          </p:cNvGrpSpPr>
          <p:nvPr/>
        </p:nvGrpSpPr>
        <p:grpSpPr bwMode="auto">
          <a:xfrm>
            <a:off x="381000" y="1752600"/>
            <a:ext cx="8077200" cy="4724400"/>
            <a:chOff x="2217" y="8148"/>
            <a:chExt cx="7275" cy="4056"/>
          </a:xfrm>
        </p:grpSpPr>
        <p:sp>
          <p:nvSpPr>
            <p:cNvPr id="106501" name="Rectangle 5"/>
            <p:cNvSpPr>
              <a:spLocks noChangeArrowheads="1"/>
            </p:cNvSpPr>
            <p:nvPr/>
          </p:nvSpPr>
          <p:spPr bwMode="auto">
            <a:xfrm>
              <a:off x="4662" y="9552"/>
              <a:ext cx="2520" cy="936"/>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竞争对手之间</a:t>
              </a:r>
            </a:p>
            <a:p>
              <a:pPr algn="ctr" eaLnBrk="0" hangingPunct="0"/>
              <a:r>
                <a:rPr lang="zh-CN" altLang="en-US">
                  <a:solidFill>
                    <a:schemeClr val="accent1"/>
                  </a:solidFill>
                  <a:latin typeface="Times New Roman" pitchFamily="18" charset="0"/>
                </a:rPr>
                <a:t>竞争的激烈程度</a:t>
              </a:r>
            </a:p>
          </p:txBody>
        </p:sp>
        <p:sp>
          <p:nvSpPr>
            <p:cNvPr id="106502" name="Rectangle 6"/>
            <p:cNvSpPr>
              <a:spLocks noChangeArrowheads="1"/>
            </p:cNvSpPr>
            <p:nvPr/>
          </p:nvSpPr>
          <p:spPr bwMode="auto">
            <a:xfrm>
              <a:off x="5082" y="8148"/>
              <a:ext cx="157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新竞争者</a:t>
              </a:r>
            </a:p>
          </p:txBody>
        </p:sp>
        <p:sp>
          <p:nvSpPr>
            <p:cNvPr id="106503" name="Rectangle 7"/>
            <p:cNvSpPr>
              <a:spLocks noChangeArrowheads="1"/>
            </p:cNvSpPr>
            <p:nvPr/>
          </p:nvSpPr>
          <p:spPr bwMode="auto">
            <a:xfrm>
              <a:off x="2247" y="9819"/>
              <a:ext cx="157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供应商</a:t>
              </a:r>
            </a:p>
          </p:txBody>
        </p:sp>
        <p:sp>
          <p:nvSpPr>
            <p:cNvPr id="106504" name="Rectangle 8"/>
            <p:cNvSpPr>
              <a:spLocks noChangeArrowheads="1"/>
            </p:cNvSpPr>
            <p:nvPr/>
          </p:nvSpPr>
          <p:spPr bwMode="auto">
            <a:xfrm>
              <a:off x="7917" y="9768"/>
              <a:ext cx="157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a:t>
              </a:r>
            </a:p>
          </p:txBody>
        </p:sp>
        <p:sp>
          <p:nvSpPr>
            <p:cNvPr id="106505" name="Rectangle 9"/>
            <p:cNvSpPr>
              <a:spLocks noChangeArrowheads="1"/>
            </p:cNvSpPr>
            <p:nvPr/>
          </p:nvSpPr>
          <p:spPr bwMode="auto">
            <a:xfrm>
              <a:off x="5127" y="11424"/>
              <a:ext cx="157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替代产品</a:t>
              </a:r>
            </a:p>
            <a:p>
              <a:pPr algn="ctr" eaLnBrk="0" hangingPunct="0"/>
              <a:r>
                <a:rPr lang="zh-CN" altLang="en-US">
                  <a:solidFill>
                    <a:schemeClr val="accent1"/>
                  </a:solidFill>
                  <a:latin typeface="Times New Roman" pitchFamily="18" charset="0"/>
                </a:rPr>
                <a:t>（或服务）</a:t>
              </a:r>
            </a:p>
          </p:txBody>
        </p:sp>
        <p:sp>
          <p:nvSpPr>
            <p:cNvPr id="106506" name="Line 10"/>
            <p:cNvSpPr>
              <a:spLocks noChangeShapeType="1"/>
            </p:cNvSpPr>
            <p:nvPr/>
          </p:nvSpPr>
          <p:spPr bwMode="auto">
            <a:xfrm>
              <a:off x="5817" y="8616"/>
              <a:ext cx="0" cy="936"/>
            </a:xfrm>
            <a:prstGeom prst="line">
              <a:avLst/>
            </a:prstGeom>
            <a:noFill/>
            <a:ln w="12700">
              <a:solidFill>
                <a:srgbClr val="FFFF00"/>
              </a:solidFill>
              <a:round/>
              <a:headEnd/>
              <a:tailEnd type="triangle" w="med" len="med"/>
            </a:ln>
            <a:effectLst/>
          </p:spPr>
          <p:txBody>
            <a:bodyPr/>
            <a:lstStyle/>
            <a:p>
              <a:endParaRPr lang="zh-CN" altLang="en-US"/>
            </a:p>
          </p:txBody>
        </p:sp>
        <p:sp>
          <p:nvSpPr>
            <p:cNvPr id="106507" name="Rectangle 11"/>
            <p:cNvSpPr>
              <a:spLocks noChangeArrowheads="1"/>
            </p:cNvSpPr>
            <p:nvPr/>
          </p:nvSpPr>
          <p:spPr bwMode="auto">
            <a:xfrm>
              <a:off x="5997" y="8772"/>
              <a:ext cx="1992"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新竞争对手的威胁</a:t>
              </a:r>
            </a:p>
          </p:txBody>
        </p:sp>
        <p:sp>
          <p:nvSpPr>
            <p:cNvPr id="106508" name="Rectangle 12"/>
            <p:cNvSpPr>
              <a:spLocks noChangeArrowheads="1"/>
            </p:cNvSpPr>
            <p:nvPr/>
          </p:nvSpPr>
          <p:spPr bwMode="auto">
            <a:xfrm>
              <a:off x="3087" y="10332"/>
              <a:ext cx="147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供应商的</a:t>
              </a:r>
            </a:p>
            <a:p>
              <a:pPr algn="ctr" eaLnBrk="0" hangingPunct="0"/>
              <a:r>
                <a:rPr lang="zh-CN" altLang="en-US">
                  <a:solidFill>
                    <a:schemeClr val="accent1"/>
                  </a:solidFill>
                  <a:latin typeface="Times New Roman" pitchFamily="18" charset="0"/>
                </a:rPr>
                <a:t>谈判能力</a:t>
              </a:r>
            </a:p>
          </p:txBody>
        </p:sp>
        <p:sp>
          <p:nvSpPr>
            <p:cNvPr id="106509" name="Line 13"/>
            <p:cNvSpPr>
              <a:spLocks noChangeShapeType="1"/>
            </p:cNvSpPr>
            <p:nvPr/>
          </p:nvSpPr>
          <p:spPr bwMode="auto">
            <a:xfrm>
              <a:off x="3822" y="10035"/>
              <a:ext cx="840" cy="0"/>
            </a:xfrm>
            <a:prstGeom prst="line">
              <a:avLst/>
            </a:prstGeom>
            <a:noFill/>
            <a:ln w="12700">
              <a:solidFill>
                <a:srgbClr val="FFFF00"/>
              </a:solidFill>
              <a:round/>
              <a:headEnd/>
              <a:tailEnd type="triangle" w="med" len="med"/>
            </a:ln>
            <a:effectLst/>
          </p:spPr>
          <p:txBody>
            <a:bodyPr/>
            <a:lstStyle/>
            <a:p>
              <a:endParaRPr lang="zh-CN" altLang="en-US"/>
            </a:p>
          </p:txBody>
        </p:sp>
        <p:sp>
          <p:nvSpPr>
            <p:cNvPr id="106510" name="Line 14"/>
            <p:cNvSpPr>
              <a:spLocks noChangeShapeType="1"/>
            </p:cNvSpPr>
            <p:nvPr/>
          </p:nvSpPr>
          <p:spPr bwMode="auto">
            <a:xfrm flipV="1">
              <a:off x="5892" y="10488"/>
              <a:ext cx="0" cy="936"/>
            </a:xfrm>
            <a:prstGeom prst="line">
              <a:avLst/>
            </a:prstGeom>
            <a:noFill/>
            <a:ln w="12700">
              <a:solidFill>
                <a:srgbClr val="FFFF00"/>
              </a:solidFill>
              <a:round/>
              <a:headEnd/>
              <a:tailEnd type="triangle" w="med" len="med"/>
            </a:ln>
            <a:effectLst/>
          </p:spPr>
          <p:txBody>
            <a:bodyPr/>
            <a:lstStyle/>
            <a:p>
              <a:endParaRPr lang="zh-CN" altLang="en-US"/>
            </a:p>
          </p:txBody>
        </p:sp>
        <p:sp>
          <p:nvSpPr>
            <p:cNvPr id="106511" name="Rectangle 15"/>
            <p:cNvSpPr>
              <a:spLocks noChangeArrowheads="1"/>
            </p:cNvSpPr>
            <p:nvPr/>
          </p:nvSpPr>
          <p:spPr bwMode="auto">
            <a:xfrm>
              <a:off x="6132" y="10644"/>
              <a:ext cx="1992"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替代产品或服务的威胁</a:t>
              </a:r>
            </a:p>
          </p:txBody>
        </p:sp>
        <p:sp>
          <p:nvSpPr>
            <p:cNvPr id="106512" name="Line 16"/>
            <p:cNvSpPr>
              <a:spLocks noChangeShapeType="1"/>
            </p:cNvSpPr>
            <p:nvPr/>
          </p:nvSpPr>
          <p:spPr bwMode="auto">
            <a:xfrm flipH="1">
              <a:off x="7182" y="10020"/>
              <a:ext cx="735" cy="0"/>
            </a:xfrm>
            <a:prstGeom prst="line">
              <a:avLst/>
            </a:prstGeom>
            <a:noFill/>
            <a:ln w="12700">
              <a:solidFill>
                <a:srgbClr val="FFFF00"/>
              </a:solidFill>
              <a:round/>
              <a:headEnd/>
              <a:tailEnd type="triangle" w="med" len="med"/>
            </a:ln>
            <a:effectLst/>
          </p:spPr>
          <p:txBody>
            <a:bodyPr/>
            <a:lstStyle/>
            <a:p>
              <a:endParaRPr lang="zh-CN" altLang="en-US"/>
            </a:p>
          </p:txBody>
        </p:sp>
        <p:sp>
          <p:nvSpPr>
            <p:cNvPr id="106513" name="Rectangle 17"/>
            <p:cNvSpPr>
              <a:spLocks noChangeArrowheads="1"/>
            </p:cNvSpPr>
            <p:nvPr/>
          </p:nvSpPr>
          <p:spPr bwMode="auto">
            <a:xfrm>
              <a:off x="7227" y="9240"/>
              <a:ext cx="178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客户的谈判能力</a:t>
              </a:r>
            </a:p>
          </p:txBody>
        </p:sp>
        <p:sp>
          <p:nvSpPr>
            <p:cNvPr id="106514" name="Rectangle 18"/>
            <p:cNvSpPr>
              <a:spLocks noChangeArrowheads="1"/>
            </p:cNvSpPr>
            <p:nvPr/>
          </p:nvSpPr>
          <p:spPr bwMode="auto">
            <a:xfrm>
              <a:off x="2217" y="8304"/>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利益相关者</a:t>
              </a:r>
            </a:p>
          </p:txBody>
        </p:sp>
        <p:sp>
          <p:nvSpPr>
            <p:cNvPr id="106515" name="Line 19"/>
            <p:cNvSpPr>
              <a:spLocks noChangeShapeType="1"/>
            </p:cNvSpPr>
            <p:nvPr/>
          </p:nvSpPr>
          <p:spPr bwMode="auto">
            <a:xfrm>
              <a:off x="2952" y="8772"/>
              <a:ext cx="1680" cy="780"/>
            </a:xfrm>
            <a:prstGeom prst="line">
              <a:avLst/>
            </a:prstGeom>
            <a:noFill/>
            <a:ln w="12700">
              <a:solidFill>
                <a:srgbClr val="FFFF00"/>
              </a:solidFill>
              <a:round/>
              <a:headEnd/>
              <a:tailEnd type="triangle" w="med" len="med"/>
            </a:ln>
            <a:effectLst/>
          </p:spPr>
          <p:txBody>
            <a:bodyPr/>
            <a:lstStyle/>
            <a:p>
              <a:endParaRPr lang="zh-CN" altLang="en-US"/>
            </a:p>
          </p:txBody>
        </p:sp>
        <p:sp>
          <p:nvSpPr>
            <p:cNvPr id="106516" name="Rectangle 20"/>
            <p:cNvSpPr>
              <a:spLocks noChangeArrowheads="1"/>
            </p:cNvSpPr>
            <p:nvPr/>
          </p:nvSpPr>
          <p:spPr bwMode="auto">
            <a:xfrm>
              <a:off x="2847" y="8928"/>
              <a:ext cx="2097"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利益相关者的威胁</a:t>
              </a: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VCA</a:t>
            </a:r>
            <a:r>
              <a:rPr lang="zh-CN" altLang="en-US"/>
              <a:t>分析（价值链分析）</a:t>
            </a:r>
          </a:p>
        </p:txBody>
      </p:sp>
      <p:sp>
        <p:nvSpPr>
          <p:cNvPr id="102405" name="Rectangle 5"/>
          <p:cNvSpPr>
            <a:spLocks noChangeArrowheads="1"/>
          </p:cNvSpPr>
          <p:nvPr/>
        </p:nvSpPr>
        <p:spPr bwMode="auto">
          <a:xfrm>
            <a:off x="1555750" y="1773238"/>
            <a:ext cx="6229350" cy="42545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企业</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基础设施</a:t>
            </a:r>
            <a:endParaRPr lang="zh-CN" altLang="en-US" sz="1600">
              <a:solidFill>
                <a:schemeClr val="accent1"/>
              </a:solidFill>
            </a:endParaRPr>
          </a:p>
        </p:txBody>
      </p:sp>
      <p:sp>
        <p:nvSpPr>
          <p:cNvPr id="102406" name="Rectangle 6"/>
          <p:cNvSpPr>
            <a:spLocks noChangeArrowheads="1"/>
          </p:cNvSpPr>
          <p:nvPr/>
        </p:nvSpPr>
        <p:spPr bwMode="auto">
          <a:xfrm>
            <a:off x="1555750" y="2198688"/>
            <a:ext cx="6229350" cy="42545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人力资源管理</a:t>
            </a:r>
            <a:endParaRPr lang="zh-CN" altLang="en-US" sz="1600">
              <a:solidFill>
                <a:schemeClr val="accent1"/>
              </a:solidFill>
            </a:endParaRPr>
          </a:p>
        </p:txBody>
      </p:sp>
      <p:sp>
        <p:nvSpPr>
          <p:cNvPr id="102407" name="Rectangle 7"/>
          <p:cNvSpPr>
            <a:spLocks noChangeArrowheads="1"/>
          </p:cNvSpPr>
          <p:nvPr/>
        </p:nvSpPr>
        <p:spPr bwMode="auto">
          <a:xfrm>
            <a:off x="1555750" y="2624138"/>
            <a:ext cx="6229350" cy="42545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技术开发</a:t>
            </a:r>
            <a:endParaRPr lang="zh-CN" altLang="en-US" sz="1600">
              <a:solidFill>
                <a:schemeClr val="accent1"/>
              </a:solidFill>
            </a:endParaRPr>
          </a:p>
        </p:txBody>
      </p:sp>
      <p:sp>
        <p:nvSpPr>
          <p:cNvPr id="102408" name="Rectangle 8"/>
          <p:cNvSpPr>
            <a:spLocks noChangeArrowheads="1"/>
          </p:cNvSpPr>
          <p:nvPr/>
        </p:nvSpPr>
        <p:spPr bwMode="auto">
          <a:xfrm>
            <a:off x="1555750" y="3049588"/>
            <a:ext cx="6229350" cy="423862"/>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采购</a:t>
            </a:r>
            <a:endParaRPr lang="zh-CN" altLang="en-US" sz="1600">
              <a:solidFill>
                <a:schemeClr val="accent1"/>
              </a:solidFill>
            </a:endParaRPr>
          </a:p>
        </p:txBody>
      </p:sp>
      <p:sp>
        <p:nvSpPr>
          <p:cNvPr id="102409" name="Rectangle 9"/>
          <p:cNvSpPr>
            <a:spLocks noChangeArrowheads="1"/>
          </p:cNvSpPr>
          <p:nvPr/>
        </p:nvSpPr>
        <p:spPr bwMode="auto">
          <a:xfrm>
            <a:off x="1555750" y="3473450"/>
            <a:ext cx="1246188" cy="170180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内部支持保障</a:t>
            </a:r>
            <a:endParaRPr lang="zh-CN" altLang="en-US" sz="1600">
              <a:solidFill>
                <a:schemeClr val="accent1"/>
              </a:solidFill>
            </a:endParaRPr>
          </a:p>
        </p:txBody>
      </p:sp>
      <p:sp>
        <p:nvSpPr>
          <p:cNvPr id="102410" name="Rectangle 10"/>
          <p:cNvSpPr>
            <a:spLocks noChangeArrowheads="1"/>
          </p:cNvSpPr>
          <p:nvPr/>
        </p:nvSpPr>
        <p:spPr bwMode="auto">
          <a:xfrm>
            <a:off x="2801938" y="3473450"/>
            <a:ext cx="1246187" cy="170180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运作</a:t>
            </a:r>
            <a:endParaRPr lang="zh-CN" altLang="en-US" sz="1600">
              <a:solidFill>
                <a:schemeClr val="accent1"/>
              </a:solidFill>
            </a:endParaRPr>
          </a:p>
        </p:txBody>
      </p:sp>
      <p:sp>
        <p:nvSpPr>
          <p:cNvPr id="102411" name="Rectangle 11"/>
          <p:cNvSpPr>
            <a:spLocks noChangeArrowheads="1"/>
          </p:cNvSpPr>
          <p:nvPr/>
        </p:nvSpPr>
        <p:spPr bwMode="auto">
          <a:xfrm>
            <a:off x="4048125" y="3473450"/>
            <a:ext cx="1246188" cy="170180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外部支持保障</a:t>
            </a:r>
            <a:endParaRPr lang="zh-CN" altLang="en-US" sz="1600">
              <a:solidFill>
                <a:schemeClr val="accent1"/>
              </a:solidFill>
            </a:endParaRPr>
          </a:p>
        </p:txBody>
      </p:sp>
      <p:sp>
        <p:nvSpPr>
          <p:cNvPr id="102412" name="Rectangle 12"/>
          <p:cNvSpPr>
            <a:spLocks noChangeArrowheads="1"/>
          </p:cNvSpPr>
          <p:nvPr/>
        </p:nvSpPr>
        <p:spPr bwMode="auto">
          <a:xfrm>
            <a:off x="5294313" y="3473450"/>
            <a:ext cx="1244600" cy="170180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营销与销售</a:t>
            </a:r>
            <a:endParaRPr lang="zh-CN" altLang="en-US" sz="1600">
              <a:solidFill>
                <a:schemeClr val="accent1"/>
              </a:solidFill>
            </a:endParaRPr>
          </a:p>
        </p:txBody>
      </p:sp>
      <p:sp>
        <p:nvSpPr>
          <p:cNvPr id="102413" name="Rectangle 13"/>
          <p:cNvSpPr>
            <a:spLocks noChangeArrowheads="1"/>
          </p:cNvSpPr>
          <p:nvPr/>
        </p:nvSpPr>
        <p:spPr bwMode="auto">
          <a:xfrm>
            <a:off x="6538913" y="3473450"/>
            <a:ext cx="1246187" cy="1701800"/>
          </a:xfrm>
          <a:prstGeom prst="rect">
            <a:avLst/>
          </a:prstGeom>
          <a:solidFill>
            <a:srgbClr val="FFFFFF"/>
          </a:solidFill>
          <a:ln w="9525">
            <a:solidFill>
              <a:srgbClr val="000000"/>
            </a:solidFill>
            <a:miter lim="800000"/>
            <a:headEnd/>
            <a:tailEnd/>
          </a:ln>
          <a:effectLst/>
        </p:spPr>
        <p:txBody>
          <a:bodyPr/>
          <a:lstStyle/>
          <a:p>
            <a:pPr algn="ctr"/>
            <a:r>
              <a:rPr lang="zh-CN" altLang="en-US" sz="1600">
                <a:solidFill>
                  <a:schemeClr val="accent1"/>
                </a:solidFill>
                <a:latin typeface="Times New Roman" pitchFamily="18" charset="0"/>
              </a:rPr>
              <a:t>服务</a:t>
            </a:r>
            <a:endParaRPr lang="zh-CN" altLang="en-US" sz="1600">
              <a:solidFill>
                <a:schemeClr val="accent1"/>
              </a:solidFill>
            </a:endParaRPr>
          </a:p>
        </p:txBody>
      </p:sp>
      <p:sp>
        <p:nvSpPr>
          <p:cNvPr id="102414" name="AutoShape 14"/>
          <p:cNvSpPr>
            <a:spLocks noChangeArrowheads="1"/>
          </p:cNvSpPr>
          <p:nvPr/>
        </p:nvSpPr>
        <p:spPr bwMode="auto">
          <a:xfrm>
            <a:off x="7162800" y="3473450"/>
            <a:ext cx="1370013" cy="1701800"/>
          </a:xfrm>
          <a:prstGeom prst="parallelogram">
            <a:avLst>
              <a:gd name="adj" fmla="val 44023"/>
            </a:avLst>
          </a:prstGeom>
          <a:solidFill>
            <a:srgbClr val="FFFFFF"/>
          </a:solidFill>
          <a:ln w="9525">
            <a:solidFill>
              <a:srgbClr val="000000"/>
            </a:solidFill>
            <a:miter lim="800000"/>
            <a:headEnd/>
            <a:tailEnd/>
          </a:ln>
          <a:effectLst/>
        </p:spPr>
        <p:txBody>
          <a:bodyPr/>
          <a:lstStyle/>
          <a:p>
            <a:pPr algn="just"/>
            <a:r>
              <a:rPr lang="zh-CN" altLang="en-US" sz="1600">
                <a:solidFill>
                  <a:schemeClr val="accent1"/>
                </a:solidFill>
                <a:latin typeface="Times New Roman" pitchFamily="18" charset="0"/>
              </a:rPr>
              <a:t>利润</a:t>
            </a:r>
          </a:p>
          <a:p>
            <a:endParaRPr lang="zh-CN" altLang="en-US" sz="1600">
              <a:solidFill>
                <a:schemeClr val="accent1"/>
              </a:solidFill>
            </a:endParaRPr>
          </a:p>
        </p:txBody>
      </p:sp>
      <p:sp>
        <p:nvSpPr>
          <p:cNvPr id="102415" name="AutoShape 15"/>
          <p:cNvSpPr>
            <a:spLocks noChangeArrowheads="1"/>
          </p:cNvSpPr>
          <p:nvPr/>
        </p:nvSpPr>
        <p:spPr bwMode="auto">
          <a:xfrm flipH="1">
            <a:off x="7162800" y="1773238"/>
            <a:ext cx="1370013" cy="1700212"/>
          </a:xfrm>
          <a:prstGeom prst="parallelogram">
            <a:avLst>
              <a:gd name="adj" fmla="val 44019"/>
            </a:avLst>
          </a:prstGeom>
          <a:solidFill>
            <a:srgbClr val="FFFFFF"/>
          </a:solidFill>
          <a:ln w="9525">
            <a:solidFill>
              <a:srgbClr val="000000"/>
            </a:solidFill>
            <a:miter lim="800000"/>
            <a:headEnd/>
            <a:tailEnd/>
          </a:ln>
          <a:effectLst/>
        </p:spPr>
        <p:txBody>
          <a:bodyPr/>
          <a:lstStyle/>
          <a:p>
            <a:pPr algn="just"/>
            <a:r>
              <a:rPr lang="zh-CN" altLang="en-US" sz="1600">
                <a:solidFill>
                  <a:schemeClr val="accent1"/>
                </a:solidFill>
                <a:latin typeface="Times New Roman" pitchFamily="18" charset="0"/>
              </a:rPr>
              <a:t>利润</a:t>
            </a:r>
            <a:endParaRPr lang="zh-CN" altLang="en-US" sz="1600">
              <a:solidFill>
                <a:schemeClr val="accent1"/>
              </a:solidFill>
            </a:endParaRPr>
          </a:p>
        </p:txBody>
      </p:sp>
      <p:sp>
        <p:nvSpPr>
          <p:cNvPr id="102416" name="AutoShape 16"/>
          <p:cNvSpPr>
            <a:spLocks/>
          </p:cNvSpPr>
          <p:nvPr/>
        </p:nvSpPr>
        <p:spPr bwMode="auto">
          <a:xfrm>
            <a:off x="1431925" y="1914525"/>
            <a:ext cx="123825" cy="1417638"/>
          </a:xfrm>
          <a:prstGeom prst="leftBracket">
            <a:avLst>
              <a:gd name="adj" fmla="val 95406"/>
            </a:avLst>
          </a:prstGeom>
          <a:noFill/>
          <a:ln w="9525">
            <a:solidFill>
              <a:srgbClr val="000000"/>
            </a:solidFill>
            <a:round/>
            <a:headEnd/>
            <a:tailEnd/>
          </a:ln>
          <a:effectLst/>
        </p:spPr>
        <p:txBody>
          <a:bodyPr/>
          <a:lstStyle/>
          <a:p>
            <a:endParaRPr lang="zh-CN" altLang="en-US"/>
          </a:p>
        </p:txBody>
      </p:sp>
      <p:sp>
        <p:nvSpPr>
          <p:cNvPr id="102417" name="Rectangle 17"/>
          <p:cNvSpPr>
            <a:spLocks noChangeArrowheads="1"/>
          </p:cNvSpPr>
          <p:nvPr/>
        </p:nvSpPr>
        <p:spPr bwMode="auto">
          <a:xfrm>
            <a:off x="684213" y="1914525"/>
            <a:ext cx="622300" cy="1701800"/>
          </a:xfrm>
          <a:prstGeom prst="rect">
            <a:avLst/>
          </a:prstGeom>
          <a:solidFill>
            <a:srgbClr val="FFFFFF"/>
          </a:solidFill>
          <a:ln w="9525">
            <a:noFill/>
            <a:miter lim="800000"/>
            <a:headEnd/>
            <a:tailEnd/>
          </a:ln>
          <a:effectLst/>
        </p:spPr>
        <p:txBody>
          <a:bodyPr/>
          <a:lstStyle/>
          <a:p>
            <a:pPr algn="just"/>
            <a:r>
              <a:rPr lang="zh-CN" altLang="en-US" sz="1600">
                <a:solidFill>
                  <a:schemeClr val="accent1"/>
                </a:solidFill>
                <a:latin typeface="Times New Roman" pitchFamily="18" charset="0"/>
              </a:rPr>
              <a:t>支持性活动</a:t>
            </a:r>
            <a:endParaRPr lang="zh-CN" altLang="en-US" sz="1600">
              <a:solidFill>
                <a:schemeClr val="accent1"/>
              </a:solidFill>
            </a:endParaRPr>
          </a:p>
        </p:txBody>
      </p:sp>
      <p:sp>
        <p:nvSpPr>
          <p:cNvPr id="102418" name="AutoShape 18"/>
          <p:cNvSpPr>
            <a:spLocks/>
          </p:cNvSpPr>
          <p:nvPr/>
        </p:nvSpPr>
        <p:spPr bwMode="auto">
          <a:xfrm rot="5400000" flipH="1">
            <a:off x="4351338" y="2754312"/>
            <a:ext cx="141288" cy="4983163"/>
          </a:xfrm>
          <a:prstGeom prst="leftBracket">
            <a:avLst>
              <a:gd name="adj" fmla="val 293913"/>
            </a:avLst>
          </a:prstGeom>
          <a:noFill/>
          <a:ln w="9525">
            <a:solidFill>
              <a:srgbClr val="000000"/>
            </a:solidFill>
            <a:round/>
            <a:headEnd/>
            <a:tailEnd/>
          </a:ln>
          <a:effectLst/>
        </p:spPr>
        <p:txBody>
          <a:bodyPr/>
          <a:lstStyle/>
          <a:p>
            <a:endParaRPr lang="zh-CN" altLang="en-US"/>
          </a:p>
        </p:txBody>
      </p:sp>
      <p:sp>
        <p:nvSpPr>
          <p:cNvPr id="102419" name="Rectangle 19"/>
          <p:cNvSpPr>
            <a:spLocks noChangeArrowheads="1"/>
          </p:cNvSpPr>
          <p:nvPr/>
        </p:nvSpPr>
        <p:spPr bwMode="auto">
          <a:xfrm>
            <a:off x="2552700" y="5457825"/>
            <a:ext cx="3363913" cy="425450"/>
          </a:xfrm>
          <a:prstGeom prst="rect">
            <a:avLst/>
          </a:prstGeom>
          <a:solidFill>
            <a:srgbClr val="FFFFFF"/>
          </a:solidFill>
          <a:ln w="9525">
            <a:noFill/>
            <a:miter lim="800000"/>
            <a:headEnd/>
            <a:tailEnd/>
          </a:ln>
          <a:effectLst/>
        </p:spPr>
        <p:txBody>
          <a:bodyPr/>
          <a:lstStyle/>
          <a:p>
            <a:pPr algn="ctr"/>
            <a:r>
              <a:rPr lang="zh-CN" altLang="en-US" sz="1600">
                <a:solidFill>
                  <a:schemeClr val="accent1"/>
                </a:solidFill>
                <a:latin typeface="Times New Roman" pitchFamily="18" charset="0"/>
              </a:rPr>
              <a:t>主要活动</a:t>
            </a:r>
            <a:endParaRPr lang="zh-CN" altLang="en-US" sz="1600">
              <a:solidFill>
                <a:schemeClr val="accent1"/>
              </a:solidFill>
            </a:endParaRPr>
          </a:p>
        </p:txBody>
      </p:sp>
      <p:sp>
        <p:nvSpPr>
          <p:cNvPr id="102421" name="Line 21"/>
          <p:cNvSpPr>
            <a:spLocks noChangeShapeType="1"/>
          </p:cNvSpPr>
          <p:nvPr/>
        </p:nvSpPr>
        <p:spPr bwMode="auto">
          <a:xfrm flipV="1">
            <a:off x="4048125" y="2339975"/>
            <a:ext cx="0" cy="850900"/>
          </a:xfrm>
          <a:prstGeom prst="line">
            <a:avLst/>
          </a:prstGeom>
          <a:noFill/>
          <a:ln w="9525">
            <a:solidFill>
              <a:srgbClr val="000000"/>
            </a:solidFill>
            <a:prstDash val="dash"/>
            <a:round/>
            <a:headEnd/>
            <a:tailEnd/>
          </a:ln>
          <a:effectLst/>
        </p:spPr>
        <p:txBody>
          <a:bodyPr/>
          <a:lstStyle/>
          <a:p>
            <a:endParaRPr lang="zh-CN" altLang="en-US"/>
          </a:p>
        </p:txBody>
      </p:sp>
      <p:sp>
        <p:nvSpPr>
          <p:cNvPr id="102422" name="Line 22"/>
          <p:cNvSpPr>
            <a:spLocks noChangeShapeType="1"/>
          </p:cNvSpPr>
          <p:nvPr/>
        </p:nvSpPr>
        <p:spPr bwMode="auto">
          <a:xfrm flipV="1">
            <a:off x="5294313" y="2339975"/>
            <a:ext cx="0" cy="850900"/>
          </a:xfrm>
          <a:prstGeom prst="line">
            <a:avLst/>
          </a:prstGeom>
          <a:noFill/>
          <a:ln w="9525">
            <a:solidFill>
              <a:srgbClr val="000000"/>
            </a:solidFill>
            <a:prstDash val="dash"/>
            <a:round/>
            <a:headEnd/>
            <a:tailEnd/>
          </a:ln>
          <a:effectLst/>
        </p:spPr>
        <p:txBody>
          <a:bodyPr/>
          <a:lstStyle/>
          <a:p>
            <a:endParaRPr lang="zh-CN" altLang="en-US"/>
          </a:p>
        </p:txBody>
      </p:sp>
      <p:sp>
        <p:nvSpPr>
          <p:cNvPr id="102423" name="Line 23"/>
          <p:cNvSpPr>
            <a:spLocks noChangeShapeType="1"/>
          </p:cNvSpPr>
          <p:nvPr/>
        </p:nvSpPr>
        <p:spPr bwMode="auto">
          <a:xfrm flipV="1">
            <a:off x="6538913" y="2057400"/>
            <a:ext cx="0" cy="1274763"/>
          </a:xfrm>
          <a:prstGeom prst="line">
            <a:avLst/>
          </a:prstGeom>
          <a:noFill/>
          <a:ln w="9525">
            <a:solidFill>
              <a:srgbClr val="000000"/>
            </a:solidFill>
            <a:prstDash val="dash"/>
            <a:round/>
            <a:headEnd/>
            <a:tailEnd/>
          </a:ln>
          <a:effectLst/>
        </p:spPr>
        <p:txBody>
          <a:bodyPr/>
          <a:lstStyle/>
          <a:p>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t>SOWT</a:t>
            </a:r>
            <a:r>
              <a:rPr lang="zh-CN" altLang="en-US"/>
              <a:t>分析</a:t>
            </a:r>
          </a:p>
        </p:txBody>
      </p:sp>
      <p:grpSp>
        <p:nvGrpSpPr>
          <p:cNvPr id="2" name="Group 4"/>
          <p:cNvGrpSpPr>
            <a:grpSpLocks/>
          </p:cNvGrpSpPr>
          <p:nvPr/>
        </p:nvGrpSpPr>
        <p:grpSpPr bwMode="auto">
          <a:xfrm>
            <a:off x="1042988" y="1282700"/>
            <a:ext cx="7473950" cy="5170488"/>
            <a:chOff x="1692" y="8304"/>
            <a:chExt cx="7560" cy="4836"/>
          </a:xfrm>
        </p:grpSpPr>
        <p:sp>
          <p:nvSpPr>
            <p:cNvPr id="103429" name="AutoShape 5"/>
            <p:cNvSpPr>
              <a:spLocks noChangeArrowheads="1"/>
            </p:cNvSpPr>
            <p:nvPr/>
          </p:nvSpPr>
          <p:spPr bwMode="auto">
            <a:xfrm flipH="1">
              <a:off x="2532" y="8928"/>
              <a:ext cx="6720" cy="4212"/>
            </a:xfrm>
            <a:prstGeom prst="cube">
              <a:avLst>
                <a:gd name="adj" fmla="val 25000"/>
              </a:avLst>
            </a:prstGeom>
            <a:solidFill>
              <a:srgbClr val="FFFFFF"/>
            </a:solidFill>
            <a:ln w="9525">
              <a:solidFill>
                <a:srgbClr val="000000"/>
              </a:solidFill>
              <a:miter lim="800000"/>
              <a:headEnd/>
              <a:tailEnd/>
            </a:ln>
            <a:effectLst/>
          </p:spPr>
          <p:txBody>
            <a:bodyPr/>
            <a:lstStyle/>
            <a:p>
              <a:endParaRPr lang="zh-CN" altLang="en-US" sz="2000">
                <a:solidFill>
                  <a:schemeClr val="accent1"/>
                </a:solidFill>
              </a:endParaRPr>
            </a:p>
          </p:txBody>
        </p:sp>
        <p:sp>
          <p:nvSpPr>
            <p:cNvPr id="103430" name="Rectangle 6"/>
            <p:cNvSpPr>
              <a:spLocks noChangeArrowheads="1"/>
            </p:cNvSpPr>
            <p:nvPr/>
          </p:nvSpPr>
          <p:spPr bwMode="auto">
            <a:xfrm>
              <a:off x="2637" y="10023"/>
              <a:ext cx="840" cy="780"/>
            </a:xfrm>
            <a:prstGeom prst="rect">
              <a:avLst/>
            </a:prstGeom>
            <a:solidFill>
              <a:srgbClr val="C0C0C0">
                <a:alpha val="50000"/>
              </a:srgbClr>
            </a:solidFill>
            <a:ln w="9525">
              <a:noFill/>
              <a:miter lim="800000"/>
              <a:headEnd/>
              <a:tailEnd/>
            </a:ln>
            <a:effectLst/>
          </p:spPr>
          <p:txBody>
            <a:bodyPr/>
            <a:lstStyle/>
            <a:p>
              <a:pPr algn="ctr"/>
              <a:r>
                <a:rPr lang="zh-CN" altLang="en-US" sz="2000">
                  <a:solidFill>
                    <a:schemeClr val="accent1"/>
                  </a:solidFill>
                  <a:latin typeface="Times New Roman" pitchFamily="18" charset="0"/>
                </a:rPr>
                <a:t>机会（</a:t>
              </a:r>
              <a:r>
                <a:rPr lang="en-US" altLang="zh-CN" sz="2000">
                  <a:solidFill>
                    <a:schemeClr val="accent1"/>
                  </a:solidFill>
                  <a:latin typeface="Times New Roman" pitchFamily="18" charset="0"/>
                </a:rPr>
                <a:t>O</a:t>
              </a:r>
              <a:r>
                <a:rPr lang="zh-CN" altLang="en-US" sz="2000">
                  <a:solidFill>
                    <a:schemeClr val="accent1"/>
                  </a:solidFill>
                  <a:latin typeface="Times New Roman" pitchFamily="18" charset="0"/>
                </a:rPr>
                <a:t>）</a:t>
              </a:r>
              <a:endParaRPr lang="zh-CN" altLang="en-US" sz="2000">
                <a:solidFill>
                  <a:schemeClr val="accent1"/>
                </a:solidFill>
              </a:endParaRPr>
            </a:p>
          </p:txBody>
        </p:sp>
        <p:sp>
          <p:nvSpPr>
            <p:cNvPr id="103431" name="Rectangle 7"/>
            <p:cNvSpPr>
              <a:spLocks noChangeArrowheads="1"/>
            </p:cNvSpPr>
            <p:nvPr/>
          </p:nvSpPr>
          <p:spPr bwMode="auto">
            <a:xfrm>
              <a:off x="1692" y="9864"/>
              <a:ext cx="630" cy="1404"/>
            </a:xfrm>
            <a:prstGeom prst="rect">
              <a:avLst/>
            </a:prstGeom>
            <a:solidFill>
              <a:srgbClr val="FFFFFF"/>
            </a:solidFill>
            <a:ln w="9525">
              <a:noFill/>
              <a:miter lim="800000"/>
              <a:headEnd/>
              <a:tailEnd/>
            </a:ln>
            <a:effectLst/>
          </p:spPr>
          <p:txBody>
            <a:bodyPr/>
            <a:lstStyle/>
            <a:p>
              <a:pPr algn="ctr"/>
              <a:r>
                <a:rPr lang="zh-CN" altLang="en-US" sz="2000">
                  <a:solidFill>
                    <a:schemeClr val="accent1"/>
                  </a:solidFill>
                  <a:latin typeface="Times New Roman" pitchFamily="18" charset="0"/>
                </a:rPr>
                <a:t>外部环境</a:t>
              </a:r>
              <a:endParaRPr lang="zh-CN" altLang="en-US" sz="2000">
                <a:solidFill>
                  <a:schemeClr val="accent1"/>
                </a:solidFill>
              </a:endParaRPr>
            </a:p>
          </p:txBody>
        </p:sp>
        <p:sp>
          <p:nvSpPr>
            <p:cNvPr id="103432" name="Rectangle 8"/>
            <p:cNvSpPr>
              <a:spLocks noChangeArrowheads="1"/>
            </p:cNvSpPr>
            <p:nvPr/>
          </p:nvSpPr>
          <p:spPr bwMode="auto">
            <a:xfrm>
              <a:off x="3792" y="9240"/>
              <a:ext cx="1260" cy="468"/>
            </a:xfrm>
            <a:prstGeom prst="rect">
              <a:avLst/>
            </a:prstGeom>
            <a:solidFill>
              <a:srgbClr val="FFFFFF"/>
            </a:solidFill>
            <a:ln w="9525">
              <a:noFill/>
              <a:miter lim="800000"/>
              <a:headEnd/>
              <a:tailEnd/>
            </a:ln>
            <a:effectLst/>
          </p:spPr>
          <p:txBody>
            <a:bodyPr/>
            <a:lstStyle/>
            <a:p>
              <a:pPr algn="just"/>
              <a:r>
                <a:rPr lang="zh-CN" altLang="en-US" sz="2000">
                  <a:solidFill>
                    <a:schemeClr val="accent1"/>
                  </a:solidFill>
                  <a:latin typeface="Times New Roman" pitchFamily="18" charset="0"/>
                </a:rPr>
                <a:t>劣势（</a:t>
              </a:r>
              <a:r>
                <a:rPr lang="en-US" altLang="zh-CN" sz="2000">
                  <a:solidFill>
                    <a:schemeClr val="accent1"/>
                  </a:solidFill>
                  <a:latin typeface="Times New Roman" pitchFamily="18" charset="0"/>
                </a:rPr>
                <a:t>W</a:t>
              </a:r>
              <a:r>
                <a:rPr lang="zh-CN" altLang="en-US" sz="2000">
                  <a:solidFill>
                    <a:schemeClr val="accent1"/>
                  </a:solidFill>
                  <a:latin typeface="Times New Roman" pitchFamily="18" charset="0"/>
                </a:rPr>
                <a:t>）</a:t>
              </a:r>
              <a:endParaRPr lang="zh-CN" altLang="en-US" sz="2000">
                <a:solidFill>
                  <a:schemeClr val="accent1"/>
                </a:solidFill>
              </a:endParaRPr>
            </a:p>
          </p:txBody>
        </p:sp>
        <p:sp>
          <p:nvSpPr>
            <p:cNvPr id="103433" name="Rectangle 9"/>
            <p:cNvSpPr>
              <a:spLocks noChangeArrowheads="1"/>
            </p:cNvSpPr>
            <p:nvPr/>
          </p:nvSpPr>
          <p:spPr bwMode="auto">
            <a:xfrm>
              <a:off x="6732" y="9240"/>
              <a:ext cx="1260" cy="468"/>
            </a:xfrm>
            <a:prstGeom prst="rect">
              <a:avLst/>
            </a:prstGeom>
            <a:solidFill>
              <a:srgbClr val="FFFFFF"/>
            </a:solidFill>
            <a:ln w="9525">
              <a:noFill/>
              <a:miter lim="800000"/>
              <a:headEnd/>
              <a:tailEnd/>
            </a:ln>
            <a:effectLst/>
          </p:spPr>
          <p:txBody>
            <a:bodyPr/>
            <a:lstStyle/>
            <a:p>
              <a:pPr algn="just"/>
              <a:r>
                <a:rPr lang="zh-CN" altLang="en-US" sz="2000">
                  <a:solidFill>
                    <a:schemeClr val="accent1"/>
                  </a:solidFill>
                  <a:latin typeface="Times New Roman" pitchFamily="18" charset="0"/>
                </a:rPr>
                <a:t>优势（</a:t>
              </a:r>
              <a:r>
                <a:rPr lang="en-US" altLang="zh-CN" sz="2000">
                  <a:solidFill>
                    <a:schemeClr val="accent1"/>
                  </a:solidFill>
                  <a:latin typeface="Times New Roman" pitchFamily="18" charset="0"/>
                </a:rPr>
                <a:t>S</a:t>
              </a:r>
              <a:r>
                <a:rPr lang="zh-CN" altLang="en-US" sz="2000">
                  <a:solidFill>
                    <a:schemeClr val="accent1"/>
                  </a:solidFill>
                  <a:latin typeface="Times New Roman" pitchFamily="18" charset="0"/>
                </a:rPr>
                <a:t>）</a:t>
              </a:r>
              <a:endParaRPr lang="zh-CN" altLang="en-US" sz="2000">
                <a:solidFill>
                  <a:schemeClr val="accent1"/>
                </a:solidFill>
              </a:endParaRPr>
            </a:p>
          </p:txBody>
        </p:sp>
        <p:sp>
          <p:nvSpPr>
            <p:cNvPr id="103434" name="Rectangle 10"/>
            <p:cNvSpPr>
              <a:spLocks noChangeArrowheads="1"/>
            </p:cNvSpPr>
            <p:nvPr/>
          </p:nvSpPr>
          <p:spPr bwMode="auto">
            <a:xfrm>
              <a:off x="3582" y="11544"/>
              <a:ext cx="2835" cy="1596"/>
            </a:xfrm>
            <a:prstGeom prst="rect">
              <a:avLst/>
            </a:prstGeom>
            <a:solidFill>
              <a:srgbClr val="FFFFFF"/>
            </a:solidFill>
            <a:ln w="9525">
              <a:solidFill>
                <a:srgbClr val="000000"/>
              </a:solidFill>
              <a:miter lim="800000"/>
              <a:headEnd/>
              <a:tailEnd/>
            </a:ln>
            <a:effectLst/>
          </p:spPr>
          <p:txBody>
            <a:bodyPr/>
            <a:lstStyle/>
            <a:p>
              <a:pPr algn="just"/>
              <a:r>
                <a:rPr lang="en-US" altLang="zh-CN" sz="2000">
                  <a:solidFill>
                    <a:schemeClr val="accent1"/>
                  </a:solidFill>
                  <a:latin typeface="Times New Roman" pitchFamily="18" charset="0"/>
                </a:rPr>
                <a:t>WT</a:t>
              </a:r>
              <a:r>
                <a:rPr lang="zh-CN" altLang="en-US" sz="2000">
                  <a:solidFill>
                    <a:schemeClr val="accent1"/>
                  </a:solidFill>
                  <a:latin typeface="Times New Roman" pitchFamily="18" charset="0"/>
                </a:rPr>
                <a:t>战略</a:t>
              </a:r>
            </a:p>
            <a:p>
              <a:pPr algn="just"/>
              <a:r>
                <a:rPr lang="zh-CN" altLang="en-US" sz="2000">
                  <a:solidFill>
                    <a:schemeClr val="accent1"/>
                  </a:solidFill>
                  <a:latin typeface="Times New Roman" pitchFamily="18" charset="0"/>
                </a:rPr>
                <a:t>减少内部劣势</a:t>
              </a:r>
            </a:p>
            <a:p>
              <a:pPr algn="just"/>
              <a:r>
                <a:rPr lang="zh-CN" altLang="en-US" sz="2000">
                  <a:solidFill>
                    <a:schemeClr val="accent1"/>
                  </a:solidFill>
                  <a:latin typeface="Times New Roman" pitchFamily="18" charset="0"/>
                </a:rPr>
                <a:t>回避外部威胁</a:t>
              </a:r>
              <a:endParaRPr lang="zh-CN" altLang="en-US" sz="2000">
                <a:solidFill>
                  <a:schemeClr val="accent1"/>
                </a:solidFill>
              </a:endParaRPr>
            </a:p>
          </p:txBody>
        </p:sp>
        <p:sp>
          <p:nvSpPr>
            <p:cNvPr id="103435" name="Rectangle 11"/>
            <p:cNvSpPr>
              <a:spLocks noChangeArrowheads="1"/>
            </p:cNvSpPr>
            <p:nvPr/>
          </p:nvSpPr>
          <p:spPr bwMode="auto">
            <a:xfrm>
              <a:off x="3582" y="9969"/>
              <a:ext cx="2835" cy="1611"/>
            </a:xfrm>
            <a:prstGeom prst="rect">
              <a:avLst/>
            </a:prstGeom>
            <a:solidFill>
              <a:srgbClr val="FFFFFF"/>
            </a:solidFill>
            <a:ln w="9525">
              <a:solidFill>
                <a:srgbClr val="000000"/>
              </a:solidFill>
              <a:miter lim="800000"/>
              <a:headEnd/>
              <a:tailEnd/>
            </a:ln>
            <a:effectLst/>
          </p:spPr>
          <p:txBody>
            <a:bodyPr/>
            <a:lstStyle/>
            <a:p>
              <a:pPr algn="just"/>
              <a:r>
                <a:rPr lang="en-US" altLang="zh-CN" sz="2000">
                  <a:solidFill>
                    <a:schemeClr val="accent1"/>
                  </a:solidFill>
                  <a:latin typeface="Times New Roman" pitchFamily="18" charset="0"/>
                </a:rPr>
                <a:t>WO</a:t>
              </a:r>
              <a:r>
                <a:rPr lang="zh-CN" altLang="en-US" sz="2000">
                  <a:solidFill>
                    <a:schemeClr val="accent1"/>
                  </a:solidFill>
                  <a:latin typeface="Times New Roman" pitchFamily="18" charset="0"/>
                </a:rPr>
                <a:t>战略</a:t>
              </a:r>
            </a:p>
            <a:p>
              <a:pPr algn="just"/>
              <a:r>
                <a:rPr lang="zh-CN" altLang="en-US" sz="2000">
                  <a:solidFill>
                    <a:schemeClr val="accent1"/>
                  </a:solidFill>
                  <a:latin typeface="Times New Roman" pitchFamily="18" charset="0"/>
                </a:rPr>
                <a:t>利用外部机会</a:t>
              </a:r>
            </a:p>
            <a:p>
              <a:pPr algn="just"/>
              <a:r>
                <a:rPr lang="zh-CN" altLang="en-US" sz="2000">
                  <a:solidFill>
                    <a:schemeClr val="accent1"/>
                  </a:solidFill>
                  <a:latin typeface="Times New Roman" pitchFamily="18" charset="0"/>
                </a:rPr>
                <a:t>克服内部劣势</a:t>
              </a:r>
              <a:endParaRPr lang="zh-CN" altLang="en-US" sz="2000">
                <a:solidFill>
                  <a:schemeClr val="accent1"/>
                </a:solidFill>
              </a:endParaRPr>
            </a:p>
          </p:txBody>
        </p:sp>
        <p:sp>
          <p:nvSpPr>
            <p:cNvPr id="103436" name="Rectangle 12"/>
            <p:cNvSpPr>
              <a:spLocks noChangeArrowheads="1"/>
            </p:cNvSpPr>
            <p:nvPr/>
          </p:nvSpPr>
          <p:spPr bwMode="auto">
            <a:xfrm>
              <a:off x="6417" y="11544"/>
              <a:ext cx="2835" cy="1596"/>
            </a:xfrm>
            <a:prstGeom prst="rect">
              <a:avLst/>
            </a:prstGeom>
            <a:solidFill>
              <a:srgbClr val="FFFFFF"/>
            </a:solidFill>
            <a:ln w="9525">
              <a:solidFill>
                <a:srgbClr val="000000"/>
              </a:solidFill>
              <a:miter lim="800000"/>
              <a:headEnd/>
              <a:tailEnd/>
            </a:ln>
            <a:effectLst/>
          </p:spPr>
          <p:txBody>
            <a:bodyPr/>
            <a:lstStyle/>
            <a:p>
              <a:pPr algn="just"/>
              <a:r>
                <a:rPr lang="en-US" altLang="zh-CN" sz="2000">
                  <a:solidFill>
                    <a:schemeClr val="accent1"/>
                  </a:solidFill>
                  <a:latin typeface="Times New Roman" pitchFamily="18" charset="0"/>
                </a:rPr>
                <a:t>ST</a:t>
              </a:r>
              <a:r>
                <a:rPr lang="zh-CN" altLang="en-US" sz="2000">
                  <a:solidFill>
                    <a:schemeClr val="accent1"/>
                  </a:solidFill>
                  <a:latin typeface="Times New Roman" pitchFamily="18" charset="0"/>
                </a:rPr>
                <a:t>战略</a:t>
              </a:r>
            </a:p>
            <a:p>
              <a:pPr algn="just"/>
              <a:r>
                <a:rPr lang="zh-CN" altLang="en-US" sz="2000">
                  <a:solidFill>
                    <a:schemeClr val="accent1"/>
                  </a:solidFill>
                  <a:latin typeface="Times New Roman" pitchFamily="18" charset="0"/>
                </a:rPr>
                <a:t>依靠内部优势</a:t>
              </a:r>
            </a:p>
            <a:p>
              <a:pPr algn="just"/>
              <a:r>
                <a:rPr lang="zh-CN" altLang="en-US" sz="2000">
                  <a:solidFill>
                    <a:schemeClr val="accent1"/>
                  </a:solidFill>
                  <a:latin typeface="Times New Roman" pitchFamily="18" charset="0"/>
                </a:rPr>
                <a:t>回避外部威胁</a:t>
              </a:r>
              <a:endParaRPr lang="zh-CN" altLang="en-US" sz="2000">
                <a:solidFill>
                  <a:schemeClr val="accent1"/>
                </a:solidFill>
              </a:endParaRPr>
            </a:p>
          </p:txBody>
        </p:sp>
        <p:sp>
          <p:nvSpPr>
            <p:cNvPr id="103437" name="Rectangle 13"/>
            <p:cNvSpPr>
              <a:spLocks noChangeArrowheads="1"/>
            </p:cNvSpPr>
            <p:nvPr/>
          </p:nvSpPr>
          <p:spPr bwMode="auto">
            <a:xfrm>
              <a:off x="6417" y="9969"/>
              <a:ext cx="2835" cy="1611"/>
            </a:xfrm>
            <a:prstGeom prst="rect">
              <a:avLst/>
            </a:prstGeom>
            <a:solidFill>
              <a:srgbClr val="FFFFFF"/>
            </a:solidFill>
            <a:ln w="9525">
              <a:solidFill>
                <a:srgbClr val="000000"/>
              </a:solidFill>
              <a:miter lim="800000"/>
              <a:headEnd/>
              <a:tailEnd/>
            </a:ln>
            <a:effectLst/>
          </p:spPr>
          <p:txBody>
            <a:bodyPr/>
            <a:lstStyle/>
            <a:p>
              <a:pPr algn="just"/>
              <a:r>
                <a:rPr lang="en-US" altLang="zh-CN" sz="2000">
                  <a:solidFill>
                    <a:schemeClr val="accent1"/>
                  </a:solidFill>
                  <a:latin typeface="Times New Roman" pitchFamily="18" charset="0"/>
                </a:rPr>
                <a:t>SO</a:t>
              </a:r>
              <a:r>
                <a:rPr lang="zh-CN" altLang="en-US" sz="2000">
                  <a:solidFill>
                    <a:schemeClr val="accent1"/>
                  </a:solidFill>
                  <a:latin typeface="Times New Roman" pitchFamily="18" charset="0"/>
                </a:rPr>
                <a:t>战略</a:t>
              </a:r>
            </a:p>
            <a:p>
              <a:pPr algn="just"/>
              <a:r>
                <a:rPr lang="zh-CN" altLang="en-US" sz="2000">
                  <a:solidFill>
                    <a:schemeClr val="accent1"/>
                  </a:solidFill>
                  <a:latin typeface="Times New Roman" pitchFamily="18" charset="0"/>
                </a:rPr>
                <a:t>依靠内部优势</a:t>
              </a:r>
            </a:p>
            <a:p>
              <a:pPr algn="just"/>
              <a:r>
                <a:rPr lang="zh-CN" altLang="en-US" sz="2000">
                  <a:solidFill>
                    <a:schemeClr val="accent1"/>
                  </a:solidFill>
                  <a:latin typeface="Times New Roman" pitchFamily="18" charset="0"/>
                </a:rPr>
                <a:t>利用外部机会</a:t>
              </a:r>
              <a:endParaRPr lang="zh-CN" altLang="en-US" sz="2000">
                <a:solidFill>
                  <a:schemeClr val="accent1"/>
                </a:solidFill>
              </a:endParaRPr>
            </a:p>
          </p:txBody>
        </p:sp>
        <p:sp>
          <p:nvSpPr>
            <p:cNvPr id="103438" name="Line 14"/>
            <p:cNvSpPr>
              <a:spLocks noChangeShapeType="1"/>
            </p:cNvSpPr>
            <p:nvPr/>
          </p:nvSpPr>
          <p:spPr bwMode="auto">
            <a:xfrm flipH="1" flipV="1">
              <a:off x="2532" y="10644"/>
              <a:ext cx="1050" cy="936"/>
            </a:xfrm>
            <a:prstGeom prst="line">
              <a:avLst/>
            </a:prstGeom>
            <a:noFill/>
            <a:ln w="9525">
              <a:solidFill>
                <a:srgbClr val="000000"/>
              </a:solidFill>
              <a:round/>
              <a:headEnd/>
              <a:tailEnd/>
            </a:ln>
            <a:effectLst/>
          </p:spPr>
          <p:txBody>
            <a:bodyPr/>
            <a:lstStyle/>
            <a:p>
              <a:endParaRPr lang="zh-CN" altLang="en-US"/>
            </a:p>
          </p:txBody>
        </p:sp>
        <p:sp>
          <p:nvSpPr>
            <p:cNvPr id="103439" name="Line 15"/>
            <p:cNvSpPr>
              <a:spLocks noChangeShapeType="1"/>
            </p:cNvSpPr>
            <p:nvPr/>
          </p:nvSpPr>
          <p:spPr bwMode="auto">
            <a:xfrm flipH="1" flipV="1">
              <a:off x="5262" y="8945"/>
              <a:ext cx="1155" cy="1030"/>
            </a:xfrm>
            <a:prstGeom prst="line">
              <a:avLst/>
            </a:prstGeom>
            <a:noFill/>
            <a:ln w="9525">
              <a:solidFill>
                <a:srgbClr val="000000"/>
              </a:solidFill>
              <a:round/>
              <a:headEnd/>
              <a:tailEnd/>
            </a:ln>
            <a:effectLst/>
          </p:spPr>
          <p:txBody>
            <a:bodyPr/>
            <a:lstStyle/>
            <a:p>
              <a:endParaRPr lang="zh-CN" altLang="en-US"/>
            </a:p>
          </p:txBody>
        </p:sp>
        <p:sp>
          <p:nvSpPr>
            <p:cNvPr id="103440" name="Rectangle 16"/>
            <p:cNvSpPr>
              <a:spLocks noChangeArrowheads="1"/>
            </p:cNvSpPr>
            <p:nvPr/>
          </p:nvSpPr>
          <p:spPr bwMode="auto">
            <a:xfrm>
              <a:off x="4632" y="8304"/>
              <a:ext cx="1260" cy="468"/>
            </a:xfrm>
            <a:prstGeom prst="rect">
              <a:avLst/>
            </a:prstGeom>
            <a:solidFill>
              <a:srgbClr val="FFFFFF"/>
            </a:solidFill>
            <a:ln w="9525">
              <a:noFill/>
              <a:miter lim="800000"/>
              <a:headEnd/>
              <a:tailEnd/>
            </a:ln>
            <a:effectLst/>
          </p:spPr>
          <p:txBody>
            <a:bodyPr/>
            <a:lstStyle/>
            <a:p>
              <a:pPr algn="just"/>
              <a:r>
                <a:rPr lang="zh-CN" altLang="en-US" sz="2000">
                  <a:solidFill>
                    <a:schemeClr val="accent1"/>
                  </a:solidFill>
                  <a:latin typeface="Times New Roman" pitchFamily="18" charset="0"/>
                </a:rPr>
                <a:t>内部条件</a:t>
              </a:r>
              <a:endParaRPr lang="zh-CN" altLang="en-US" sz="2000">
                <a:solidFill>
                  <a:schemeClr val="accent1"/>
                </a:solidFill>
              </a:endParaRPr>
            </a:p>
          </p:txBody>
        </p:sp>
        <p:sp>
          <p:nvSpPr>
            <p:cNvPr id="103441" name="Rectangle 17"/>
            <p:cNvSpPr>
              <a:spLocks noChangeArrowheads="1"/>
            </p:cNvSpPr>
            <p:nvPr/>
          </p:nvSpPr>
          <p:spPr bwMode="auto">
            <a:xfrm>
              <a:off x="2637" y="11424"/>
              <a:ext cx="840" cy="780"/>
            </a:xfrm>
            <a:prstGeom prst="rect">
              <a:avLst/>
            </a:prstGeom>
            <a:solidFill>
              <a:srgbClr val="C0C0C0">
                <a:alpha val="50000"/>
              </a:srgbClr>
            </a:solidFill>
            <a:ln w="9525">
              <a:noFill/>
              <a:miter lim="800000"/>
              <a:headEnd/>
              <a:tailEnd/>
            </a:ln>
            <a:effectLst/>
          </p:spPr>
          <p:txBody>
            <a:bodyPr/>
            <a:lstStyle/>
            <a:p>
              <a:pPr algn="ctr"/>
              <a:r>
                <a:rPr lang="zh-CN" altLang="en-US" sz="2000">
                  <a:solidFill>
                    <a:schemeClr val="accent1"/>
                  </a:solidFill>
                  <a:latin typeface="Times New Roman" pitchFamily="18" charset="0"/>
                </a:rPr>
                <a:t>威胁（</a:t>
              </a:r>
              <a:r>
                <a:rPr lang="en-US" altLang="zh-CN" sz="2000">
                  <a:solidFill>
                    <a:schemeClr val="accent1"/>
                  </a:solidFill>
                  <a:latin typeface="Times New Roman" pitchFamily="18" charset="0"/>
                </a:rPr>
                <a:t>T</a:t>
              </a:r>
              <a:r>
                <a:rPr lang="zh-CN" altLang="en-US" sz="2000">
                  <a:solidFill>
                    <a:schemeClr val="accent1"/>
                  </a:solidFill>
                  <a:latin typeface="Times New Roman" pitchFamily="18" charset="0"/>
                </a:rPr>
                <a:t>）</a:t>
              </a:r>
              <a:endParaRPr lang="zh-CN" altLang="en-US" sz="2000">
                <a:solidFill>
                  <a:schemeClr val="accent1"/>
                </a:solidFil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5613" y="-304800"/>
            <a:ext cx="8226425" cy="1143000"/>
          </a:xfrm>
        </p:spPr>
        <p:txBody>
          <a:bodyPr/>
          <a:lstStyle/>
          <a:p>
            <a:r>
              <a:rPr lang="en-US" altLang="zh-CN">
                <a:latin typeface="Times New Roman" pitchFamily="18" charset="0"/>
                <a:cs typeface="Times New Roman" pitchFamily="18" charset="0"/>
              </a:rPr>
              <a:t>SWOT</a:t>
            </a:r>
            <a:r>
              <a:rPr lang="zh-CN" altLang="en-US">
                <a:latin typeface="Times New Roman" pitchFamily="18" charset="0"/>
              </a:rPr>
              <a:t>分析因素</a:t>
            </a:r>
            <a:endParaRPr lang="zh-CN" altLang="en-US"/>
          </a:p>
        </p:txBody>
      </p:sp>
      <p:grpSp>
        <p:nvGrpSpPr>
          <p:cNvPr id="2" name="Group 36"/>
          <p:cNvGrpSpPr>
            <a:grpSpLocks/>
          </p:cNvGrpSpPr>
          <p:nvPr/>
        </p:nvGrpSpPr>
        <p:grpSpPr bwMode="auto">
          <a:xfrm>
            <a:off x="228600" y="609600"/>
            <a:ext cx="8686800" cy="5943600"/>
            <a:chOff x="-3" y="-3"/>
            <a:chExt cx="3537" cy="3920"/>
          </a:xfrm>
        </p:grpSpPr>
        <p:grpSp>
          <p:nvGrpSpPr>
            <p:cNvPr id="3" name="Group 34"/>
            <p:cNvGrpSpPr>
              <a:grpSpLocks/>
            </p:cNvGrpSpPr>
            <p:nvPr/>
          </p:nvGrpSpPr>
          <p:grpSpPr bwMode="auto">
            <a:xfrm>
              <a:off x="0" y="0"/>
              <a:ext cx="3531" cy="3914"/>
              <a:chOff x="0" y="0"/>
              <a:chExt cx="3531" cy="3914"/>
            </a:xfrm>
          </p:grpSpPr>
          <p:grpSp>
            <p:nvGrpSpPr>
              <p:cNvPr id="4" name="Group 15"/>
              <p:cNvGrpSpPr>
                <a:grpSpLocks/>
              </p:cNvGrpSpPr>
              <p:nvPr/>
            </p:nvGrpSpPr>
            <p:grpSpPr bwMode="auto">
              <a:xfrm>
                <a:off x="0" y="0"/>
                <a:ext cx="713" cy="1727"/>
                <a:chOff x="0" y="0"/>
                <a:chExt cx="713" cy="1727"/>
              </a:xfrm>
            </p:grpSpPr>
            <p:sp>
              <p:nvSpPr>
                <p:cNvPr id="107524" name="Rectangle 4"/>
                <p:cNvSpPr>
                  <a:spLocks noChangeArrowheads="1"/>
                </p:cNvSpPr>
                <p:nvPr/>
              </p:nvSpPr>
              <p:spPr bwMode="auto">
                <a:xfrm>
                  <a:off x="43" y="0"/>
                  <a:ext cx="627" cy="1727"/>
                </a:xfrm>
                <a:prstGeom prst="rect">
                  <a:avLst/>
                </a:prstGeom>
                <a:noFill/>
                <a:ln w="9525">
                  <a:noFill/>
                  <a:miter lim="800000"/>
                  <a:headEnd/>
                  <a:tailEnd/>
                </a:ln>
                <a:effectLst/>
              </p:spPr>
              <p:txBody>
                <a:bodyPr anchor="ctr"/>
                <a:lstStyle/>
                <a:p>
                  <a:pPr algn="ctr"/>
                  <a:r>
                    <a:rPr lang="zh-CN" altLang="en-US" sz="1600">
                      <a:solidFill>
                        <a:schemeClr val="accent1"/>
                      </a:solidFill>
                      <a:latin typeface="Times New Roman" pitchFamily="18" charset="0"/>
                    </a:rPr>
                    <a:t>外部环境</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07534" name="Rectangle 14"/>
                <p:cNvSpPr>
                  <a:spLocks noChangeArrowheads="1"/>
                </p:cNvSpPr>
                <p:nvPr/>
              </p:nvSpPr>
              <p:spPr bwMode="auto">
                <a:xfrm>
                  <a:off x="0" y="0"/>
                  <a:ext cx="713" cy="1727"/>
                </a:xfrm>
                <a:prstGeom prst="rect">
                  <a:avLst/>
                </a:prstGeom>
                <a:noFill/>
                <a:ln w="7">
                  <a:solidFill>
                    <a:srgbClr val="A0A0A0"/>
                  </a:solidFill>
                  <a:miter lim="800000"/>
                  <a:headEnd/>
                  <a:tailEnd/>
                </a:ln>
                <a:effectLst/>
              </p:spPr>
              <p:txBody>
                <a:bodyPr/>
                <a:lstStyle/>
                <a:p>
                  <a:endParaRPr lang="zh-CN" altLang="en-US"/>
                </a:p>
              </p:txBody>
            </p:sp>
          </p:grpSp>
          <p:grpSp>
            <p:nvGrpSpPr>
              <p:cNvPr id="5" name="Group 17"/>
              <p:cNvGrpSpPr>
                <a:grpSpLocks/>
              </p:cNvGrpSpPr>
              <p:nvPr/>
            </p:nvGrpSpPr>
            <p:grpSpPr bwMode="auto">
              <a:xfrm>
                <a:off x="713" y="0"/>
                <a:ext cx="1304" cy="346"/>
                <a:chOff x="713" y="0"/>
                <a:chExt cx="1304" cy="346"/>
              </a:xfrm>
            </p:grpSpPr>
            <p:sp>
              <p:nvSpPr>
                <p:cNvPr id="107525" name="Rectangle 5"/>
                <p:cNvSpPr>
                  <a:spLocks noChangeArrowheads="1"/>
                </p:cNvSpPr>
                <p:nvPr/>
              </p:nvSpPr>
              <p:spPr bwMode="auto">
                <a:xfrm>
                  <a:off x="756" y="0"/>
                  <a:ext cx="121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潜在外部威胁（</a:t>
                  </a:r>
                  <a:r>
                    <a:rPr lang="en-US" altLang="zh-CN" sz="1600">
                      <a:solidFill>
                        <a:schemeClr val="accent1"/>
                      </a:solidFill>
                      <a:latin typeface="Arial Unicode MS" pitchFamily="34" charset="-122"/>
                      <a:ea typeface="Arial Unicode MS" pitchFamily="34" charset="-122"/>
                      <a:cs typeface="Arial Unicode MS" pitchFamily="34" charset="-122"/>
                    </a:rPr>
                    <a:t>T</a:t>
                  </a:r>
                  <a:r>
                    <a:rPr lang="en-US" altLang="zh-CN" sz="1600">
                      <a:solidFill>
                        <a:schemeClr val="accent1"/>
                      </a:solidFill>
                      <a:latin typeface="Times New Roman" pitchFamily="18" charset="0"/>
                    </a:rPr>
                    <a:t>）</a:t>
                  </a:r>
                  <a:endParaRPr lang="en-US" altLang="zh-CN"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1600">
                    <a:solidFill>
                      <a:schemeClr val="accent1"/>
                    </a:solidFill>
                  </a:endParaRPr>
                </a:p>
              </p:txBody>
            </p:sp>
            <p:sp>
              <p:nvSpPr>
                <p:cNvPr id="107536" name="Rectangle 16"/>
                <p:cNvSpPr>
                  <a:spLocks noChangeArrowheads="1"/>
                </p:cNvSpPr>
                <p:nvPr/>
              </p:nvSpPr>
              <p:spPr bwMode="auto">
                <a:xfrm>
                  <a:off x="713" y="0"/>
                  <a:ext cx="1304"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19"/>
              <p:cNvGrpSpPr>
                <a:grpSpLocks/>
              </p:cNvGrpSpPr>
              <p:nvPr/>
            </p:nvGrpSpPr>
            <p:grpSpPr bwMode="auto">
              <a:xfrm>
                <a:off x="2017" y="0"/>
                <a:ext cx="1514" cy="346"/>
                <a:chOff x="2017" y="0"/>
                <a:chExt cx="1514" cy="346"/>
              </a:xfrm>
            </p:grpSpPr>
            <p:sp>
              <p:nvSpPr>
                <p:cNvPr id="107526" name="Rectangle 6"/>
                <p:cNvSpPr>
                  <a:spLocks noChangeArrowheads="1"/>
                </p:cNvSpPr>
                <p:nvPr/>
              </p:nvSpPr>
              <p:spPr bwMode="auto">
                <a:xfrm>
                  <a:off x="2060" y="0"/>
                  <a:ext cx="142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潜在外部机会（</a:t>
                  </a:r>
                  <a:r>
                    <a:rPr lang="en-US" altLang="zh-CN" sz="1600">
                      <a:solidFill>
                        <a:schemeClr val="accent1"/>
                      </a:solidFill>
                      <a:latin typeface="Arial Unicode MS" pitchFamily="34" charset="-122"/>
                      <a:ea typeface="Arial Unicode MS" pitchFamily="34" charset="-122"/>
                      <a:cs typeface="Arial Unicode MS" pitchFamily="34" charset="-122"/>
                    </a:rPr>
                    <a:t>O</a:t>
                  </a:r>
                  <a:r>
                    <a:rPr lang="en-US" altLang="zh-CN" sz="1600">
                      <a:solidFill>
                        <a:schemeClr val="accent1"/>
                      </a:solidFill>
                      <a:latin typeface="Times New Roman" pitchFamily="18" charset="0"/>
                    </a:rPr>
                    <a:t>）</a:t>
                  </a:r>
                  <a:endParaRPr lang="en-US" altLang="zh-CN"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1600">
                    <a:solidFill>
                      <a:schemeClr val="accent1"/>
                    </a:solidFill>
                  </a:endParaRPr>
                </a:p>
              </p:txBody>
            </p:sp>
            <p:sp>
              <p:nvSpPr>
                <p:cNvPr id="107538" name="Rectangle 18"/>
                <p:cNvSpPr>
                  <a:spLocks noChangeArrowheads="1"/>
                </p:cNvSpPr>
                <p:nvPr/>
              </p:nvSpPr>
              <p:spPr bwMode="auto">
                <a:xfrm>
                  <a:off x="2017" y="0"/>
                  <a:ext cx="1514"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21"/>
              <p:cNvGrpSpPr>
                <a:grpSpLocks/>
              </p:cNvGrpSpPr>
              <p:nvPr/>
            </p:nvGrpSpPr>
            <p:grpSpPr bwMode="auto">
              <a:xfrm>
                <a:off x="713" y="346"/>
                <a:ext cx="1304" cy="1381"/>
                <a:chOff x="713" y="346"/>
                <a:chExt cx="1304" cy="1381"/>
              </a:xfrm>
            </p:grpSpPr>
            <p:sp>
              <p:nvSpPr>
                <p:cNvPr id="107527" name="Rectangle 7"/>
                <p:cNvSpPr>
                  <a:spLocks noChangeArrowheads="1"/>
                </p:cNvSpPr>
                <p:nvPr/>
              </p:nvSpPr>
              <p:spPr bwMode="auto">
                <a:xfrm>
                  <a:off x="756" y="346"/>
                  <a:ext cx="1218" cy="138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市场增长较慢</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竞争压力增大</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不利的政府政策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新的竞争者进入行业</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替代品销售额逐步上升</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客户讨价还价能力增强</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客户需要与爱好逐步发生变化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通货膨胀</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540" name="Rectangle 20"/>
                <p:cNvSpPr>
                  <a:spLocks noChangeArrowheads="1"/>
                </p:cNvSpPr>
                <p:nvPr/>
              </p:nvSpPr>
              <p:spPr bwMode="auto">
                <a:xfrm>
                  <a:off x="713" y="346"/>
                  <a:ext cx="1304" cy="1381"/>
                </a:xfrm>
                <a:prstGeom prst="rect">
                  <a:avLst/>
                </a:prstGeom>
                <a:noFill/>
                <a:ln w="7">
                  <a:solidFill>
                    <a:srgbClr val="A0A0A0"/>
                  </a:solidFill>
                  <a:miter lim="800000"/>
                  <a:headEnd/>
                  <a:tailEnd/>
                </a:ln>
                <a:effectLst/>
              </p:spPr>
              <p:txBody>
                <a:bodyPr/>
                <a:lstStyle/>
                <a:p>
                  <a:endParaRPr lang="zh-CN" altLang="en-US"/>
                </a:p>
              </p:txBody>
            </p:sp>
          </p:grpSp>
          <p:grpSp>
            <p:nvGrpSpPr>
              <p:cNvPr id="8" name="Group 23"/>
              <p:cNvGrpSpPr>
                <a:grpSpLocks/>
              </p:cNvGrpSpPr>
              <p:nvPr/>
            </p:nvGrpSpPr>
            <p:grpSpPr bwMode="auto">
              <a:xfrm>
                <a:off x="2017" y="346"/>
                <a:ext cx="1514" cy="1381"/>
                <a:chOff x="2017" y="346"/>
                <a:chExt cx="1514" cy="1381"/>
              </a:xfrm>
            </p:grpSpPr>
            <p:sp>
              <p:nvSpPr>
                <p:cNvPr id="107528" name="Rectangle 8"/>
                <p:cNvSpPr>
                  <a:spLocks noChangeArrowheads="1"/>
                </p:cNvSpPr>
                <p:nvPr/>
              </p:nvSpPr>
              <p:spPr bwMode="auto">
                <a:xfrm>
                  <a:off x="2060" y="346"/>
                  <a:ext cx="1428" cy="1381"/>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纵向一体化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市场增长迅速</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可以增加互补品</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可发展新的客户群</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存在进入新的市场或市场面的可能</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有能力进入更好的企业集团</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在同行业中竞争业绩优良</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sz="1600">
                      <a:solidFill>
                        <a:schemeClr val="accent1"/>
                      </a:solidFill>
                      <a:latin typeface="Times New Roman" pitchFamily="18" charset="0"/>
                    </a:rPr>
                    <a:t>扩展产品线满足客户需要</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sz="1600">
                    <a:solidFill>
                      <a:schemeClr val="accent1"/>
                    </a:solidFill>
                  </a:endParaRPr>
                </a:p>
              </p:txBody>
            </p:sp>
            <p:sp>
              <p:nvSpPr>
                <p:cNvPr id="107542" name="Rectangle 22"/>
                <p:cNvSpPr>
                  <a:spLocks noChangeArrowheads="1"/>
                </p:cNvSpPr>
                <p:nvPr/>
              </p:nvSpPr>
              <p:spPr bwMode="auto">
                <a:xfrm>
                  <a:off x="2017" y="346"/>
                  <a:ext cx="1514" cy="1381"/>
                </a:xfrm>
                <a:prstGeom prst="rect">
                  <a:avLst/>
                </a:prstGeom>
                <a:noFill/>
                <a:ln w="7">
                  <a:solidFill>
                    <a:srgbClr val="A0A0A0"/>
                  </a:solidFill>
                  <a:miter lim="800000"/>
                  <a:headEnd/>
                  <a:tailEnd/>
                </a:ln>
                <a:effectLst/>
              </p:spPr>
              <p:txBody>
                <a:bodyPr/>
                <a:lstStyle/>
                <a:p>
                  <a:endParaRPr lang="zh-CN" altLang="en-US"/>
                </a:p>
              </p:txBody>
            </p:sp>
          </p:grpSp>
          <p:grpSp>
            <p:nvGrpSpPr>
              <p:cNvPr id="9" name="Group 25"/>
              <p:cNvGrpSpPr>
                <a:grpSpLocks/>
              </p:cNvGrpSpPr>
              <p:nvPr/>
            </p:nvGrpSpPr>
            <p:grpSpPr bwMode="auto">
              <a:xfrm>
                <a:off x="0" y="1727"/>
                <a:ext cx="713" cy="2187"/>
                <a:chOff x="0" y="1727"/>
                <a:chExt cx="713" cy="2187"/>
              </a:xfrm>
            </p:grpSpPr>
            <p:sp>
              <p:nvSpPr>
                <p:cNvPr id="107529" name="Rectangle 9"/>
                <p:cNvSpPr>
                  <a:spLocks noChangeArrowheads="1"/>
                </p:cNvSpPr>
                <p:nvPr/>
              </p:nvSpPr>
              <p:spPr bwMode="auto">
                <a:xfrm>
                  <a:off x="43" y="1727"/>
                  <a:ext cx="627" cy="2187"/>
                </a:xfrm>
                <a:prstGeom prst="rect">
                  <a:avLst/>
                </a:prstGeom>
                <a:noFill/>
                <a:ln w="9525">
                  <a:noFill/>
                  <a:miter lim="800000"/>
                  <a:headEnd/>
                  <a:tailEnd/>
                </a:ln>
                <a:effectLst/>
              </p:spPr>
              <p:txBody>
                <a:bodyPr anchor="ctr"/>
                <a:lstStyle/>
                <a:p>
                  <a:pPr algn="ctr"/>
                  <a:r>
                    <a:rPr lang="zh-CN" altLang="en-US" sz="1600">
                      <a:solidFill>
                        <a:schemeClr val="accent1"/>
                      </a:solidFill>
                      <a:latin typeface="Times New Roman" pitchFamily="18" charset="0"/>
                    </a:rPr>
                    <a:t>内部环境</a:t>
                  </a:r>
                  <a:endParaRPr lang="zh-CN" altLang="en-US" sz="1600">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sz="1600">
                    <a:solidFill>
                      <a:schemeClr val="accent1"/>
                    </a:solidFill>
                  </a:endParaRPr>
                </a:p>
              </p:txBody>
            </p:sp>
            <p:sp>
              <p:nvSpPr>
                <p:cNvPr id="107544" name="Rectangle 24"/>
                <p:cNvSpPr>
                  <a:spLocks noChangeArrowheads="1"/>
                </p:cNvSpPr>
                <p:nvPr/>
              </p:nvSpPr>
              <p:spPr bwMode="auto">
                <a:xfrm>
                  <a:off x="0" y="1727"/>
                  <a:ext cx="713" cy="2187"/>
                </a:xfrm>
                <a:prstGeom prst="rect">
                  <a:avLst/>
                </a:prstGeom>
                <a:noFill/>
                <a:ln w="7">
                  <a:solidFill>
                    <a:srgbClr val="A0A0A0"/>
                  </a:solidFill>
                  <a:miter lim="800000"/>
                  <a:headEnd/>
                  <a:tailEnd/>
                </a:ln>
                <a:effectLst/>
              </p:spPr>
              <p:txBody>
                <a:bodyPr/>
                <a:lstStyle/>
                <a:p>
                  <a:endParaRPr lang="zh-CN" altLang="en-US"/>
                </a:p>
              </p:txBody>
            </p:sp>
          </p:grpSp>
          <p:grpSp>
            <p:nvGrpSpPr>
              <p:cNvPr id="10" name="Group 27"/>
              <p:cNvGrpSpPr>
                <a:grpSpLocks/>
              </p:cNvGrpSpPr>
              <p:nvPr/>
            </p:nvGrpSpPr>
            <p:grpSpPr bwMode="auto">
              <a:xfrm>
                <a:off x="713" y="1727"/>
                <a:ext cx="1304" cy="346"/>
                <a:chOff x="713" y="1727"/>
                <a:chExt cx="1304" cy="346"/>
              </a:xfrm>
            </p:grpSpPr>
            <p:sp>
              <p:nvSpPr>
                <p:cNvPr id="107530" name="Rectangle 10"/>
                <p:cNvSpPr>
                  <a:spLocks noChangeArrowheads="1"/>
                </p:cNvSpPr>
                <p:nvPr/>
              </p:nvSpPr>
              <p:spPr bwMode="auto">
                <a:xfrm>
                  <a:off x="756" y="1727"/>
                  <a:ext cx="121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潜在内部优势（</a:t>
                  </a:r>
                  <a:r>
                    <a:rPr lang="en-US" altLang="zh-CN" sz="1600">
                      <a:solidFill>
                        <a:schemeClr val="accent1"/>
                      </a:solidFill>
                      <a:latin typeface="Arial Unicode MS" pitchFamily="34" charset="-122"/>
                      <a:ea typeface="Arial Unicode MS" pitchFamily="34" charset="-122"/>
                      <a:cs typeface="Arial Unicode MS" pitchFamily="34" charset="-122"/>
                    </a:rPr>
                    <a:t>S</a:t>
                  </a:r>
                  <a:r>
                    <a:rPr lang="en-US" altLang="zh-CN" sz="1600">
                      <a:solidFill>
                        <a:schemeClr val="accent1"/>
                      </a:solidFill>
                      <a:latin typeface="Times New Roman" pitchFamily="18" charset="0"/>
                    </a:rPr>
                    <a:t>）</a:t>
                  </a:r>
                  <a:endParaRPr lang="en-US" altLang="zh-CN"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1600">
                    <a:solidFill>
                      <a:schemeClr val="accent1"/>
                    </a:solidFill>
                  </a:endParaRPr>
                </a:p>
              </p:txBody>
            </p:sp>
            <p:sp>
              <p:nvSpPr>
                <p:cNvPr id="107546" name="Rectangle 26"/>
                <p:cNvSpPr>
                  <a:spLocks noChangeArrowheads="1"/>
                </p:cNvSpPr>
                <p:nvPr/>
              </p:nvSpPr>
              <p:spPr bwMode="auto">
                <a:xfrm>
                  <a:off x="713" y="1727"/>
                  <a:ext cx="1304" cy="34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29"/>
              <p:cNvGrpSpPr>
                <a:grpSpLocks/>
              </p:cNvGrpSpPr>
              <p:nvPr/>
            </p:nvGrpSpPr>
            <p:grpSpPr bwMode="auto">
              <a:xfrm>
                <a:off x="2017" y="1727"/>
                <a:ext cx="1514" cy="346"/>
                <a:chOff x="2017" y="1727"/>
                <a:chExt cx="1514" cy="346"/>
              </a:xfrm>
            </p:grpSpPr>
            <p:sp>
              <p:nvSpPr>
                <p:cNvPr id="107531" name="Rectangle 11"/>
                <p:cNvSpPr>
                  <a:spLocks noChangeArrowheads="1"/>
                </p:cNvSpPr>
                <p:nvPr/>
              </p:nvSpPr>
              <p:spPr bwMode="auto">
                <a:xfrm>
                  <a:off x="2060" y="1727"/>
                  <a:ext cx="1428" cy="346"/>
                </a:xfrm>
                <a:prstGeom prst="rect">
                  <a:avLst/>
                </a:prstGeom>
                <a:noFill/>
                <a:ln w="9525">
                  <a:noFill/>
                  <a:miter lim="800000"/>
                  <a:headEnd/>
                  <a:tailEnd/>
                </a:ln>
                <a:effectLst/>
              </p:spPr>
              <p:txBody>
                <a:bodyPr/>
                <a:lstStyle/>
                <a:p>
                  <a:pPr algn="just"/>
                  <a:r>
                    <a:rPr lang="zh-CN" altLang="en-US" sz="1600">
                      <a:solidFill>
                        <a:schemeClr val="accent1"/>
                      </a:solidFill>
                      <a:latin typeface="Times New Roman" pitchFamily="18" charset="0"/>
                    </a:rPr>
                    <a:t>潜在内部劣势（</a:t>
                  </a:r>
                  <a:r>
                    <a:rPr lang="en-US" altLang="zh-CN" sz="1600">
                      <a:solidFill>
                        <a:schemeClr val="accent1"/>
                      </a:solidFill>
                      <a:latin typeface="Arial Unicode MS" pitchFamily="34" charset="-122"/>
                      <a:ea typeface="Arial Unicode MS" pitchFamily="34" charset="-122"/>
                      <a:cs typeface="Arial Unicode MS" pitchFamily="34" charset="-122"/>
                    </a:rPr>
                    <a:t>W</a:t>
                  </a:r>
                  <a:r>
                    <a:rPr lang="en-US" altLang="zh-CN" sz="1600">
                      <a:solidFill>
                        <a:schemeClr val="accent1"/>
                      </a:solidFill>
                      <a:latin typeface="Times New Roman" pitchFamily="18" charset="0"/>
                    </a:rPr>
                    <a:t>）</a:t>
                  </a:r>
                  <a:endParaRPr lang="en-US" altLang="zh-CN" sz="1600">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en-US" altLang="zh-CN" sz="1600">
                    <a:solidFill>
                      <a:schemeClr val="accent1"/>
                    </a:solidFill>
                  </a:endParaRPr>
                </a:p>
              </p:txBody>
            </p:sp>
            <p:sp>
              <p:nvSpPr>
                <p:cNvPr id="107548" name="Rectangle 28"/>
                <p:cNvSpPr>
                  <a:spLocks noChangeArrowheads="1"/>
                </p:cNvSpPr>
                <p:nvPr/>
              </p:nvSpPr>
              <p:spPr bwMode="auto">
                <a:xfrm>
                  <a:off x="2017" y="1727"/>
                  <a:ext cx="1514" cy="34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1"/>
              <p:cNvGrpSpPr>
                <a:grpSpLocks/>
              </p:cNvGrpSpPr>
              <p:nvPr/>
            </p:nvGrpSpPr>
            <p:grpSpPr bwMode="auto">
              <a:xfrm>
                <a:off x="713" y="2073"/>
                <a:ext cx="1304" cy="1841"/>
                <a:chOff x="713" y="2073"/>
                <a:chExt cx="1304" cy="1841"/>
              </a:xfrm>
            </p:grpSpPr>
            <p:sp>
              <p:nvSpPr>
                <p:cNvPr id="107532" name="Rectangle 12"/>
                <p:cNvSpPr>
                  <a:spLocks noChangeArrowheads="1"/>
                </p:cNvSpPr>
                <p:nvPr/>
              </p:nvSpPr>
              <p:spPr bwMode="auto">
                <a:xfrm>
                  <a:off x="756" y="2073"/>
                  <a:ext cx="1218" cy="1841"/>
                </a:xfrm>
                <a:prstGeom prst="rect">
                  <a:avLst/>
                </a:prstGeom>
                <a:noFill/>
                <a:ln w="9525">
                  <a:noFill/>
                  <a:miter lim="800000"/>
                  <a:headEnd/>
                  <a:tailEnd/>
                </a:ln>
                <a:effectLst/>
              </p:spPr>
              <p:txBody>
                <a:bodyPr/>
                <a:lstStyle/>
                <a:p>
                  <a:pPr indent="261938" algn="just"/>
                  <a:r>
                    <a:rPr lang="zh-CN" altLang="en-US" sz="1600">
                      <a:solidFill>
                        <a:schemeClr val="accent1"/>
                      </a:solidFill>
                      <a:latin typeface="Times New Roman" pitchFamily="18" charset="0"/>
                    </a:rPr>
                    <a:t>产权技术</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成本优势</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竞争优势</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特殊能力</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产品创新</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具有规模经济</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良好的财务资源</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高素质的管理人员</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行业领先者</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客户的良好印象</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适应能力强的经营战略</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endParaRPr lang="zh-CN" altLang="en-US" sz="1600">
                    <a:solidFill>
                      <a:schemeClr val="accent1"/>
                    </a:solidFill>
                  </a:endParaRPr>
                </a:p>
              </p:txBody>
            </p:sp>
            <p:sp>
              <p:nvSpPr>
                <p:cNvPr id="107550" name="Rectangle 30"/>
                <p:cNvSpPr>
                  <a:spLocks noChangeArrowheads="1"/>
                </p:cNvSpPr>
                <p:nvPr/>
              </p:nvSpPr>
              <p:spPr bwMode="auto">
                <a:xfrm>
                  <a:off x="713" y="2073"/>
                  <a:ext cx="1304" cy="1841"/>
                </a:xfrm>
                <a:prstGeom prst="rect">
                  <a:avLst/>
                </a:prstGeom>
                <a:noFill/>
                <a:ln w="7">
                  <a:solidFill>
                    <a:srgbClr val="A0A0A0"/>
                  </a:solidFill>
                  <a:miter lim="800000"/>
                  <a:headEnd/>
                  <a:tailEnd/>
                </a:ln>
                <a:effectLst/>
              </p:spPr>
              <p:txBody>
                <a:bodyPr/>
                <a:lstStyle/>
                <a:p>
                  <a:endParaRPr lang="zh-CN" altLang="en-US"/>
                </a:p>
              </p:txBody>
            </p:sp>
          </p:grpSp>
          <p:grpSp>
            <p:nvGrpSpPr>
              <p:cNvPr id="13" name="Group 33"/>
              <p:cNvGrpSpPr>
                <a:grpSpLocks/>
              </p:cNvGrpSpPr>
              <p:nvPr/>
            </p:nvGrpSpPr>
            <p:grpSpPr bwMode="auto">
              <a:xfrm>
                <a:off x="2017" y="2073"/>
                <a:ext cx="1514" cy="1841"/>
                <a:chOff x="2017" y="2073"/>
                <a:chExt cx="1514" cy="1841"/>
              </a:xfrm>
            </p:grpSpPr>
            <p:sp>
              <p:nvSpPr>
                <p:cNvPr id="107533" name="Rectangle 13"/>
                <p:cNvSpPr>
                  <a:spLocks noChangeArrowheads="1"/>
                </p:cNvSpPr>
                <p:nvPr/>
              </p:nvSpPr>
              <p:spPr bwMode="auto">
                <a:xfrm>
                  <a:off x="2060" y="2073"/>
                  <a:ext cx="1428" cy="1841"/>
                </a:xfrm>
                <a:prstGeom prst="rect">
                  <a:avLst/>
                </a:prstGeom>
                <a:noFill/>
                <a:ln w="9525">
                  <a:noFill/>
                  <a:miter lim="800000"/>
                  <a:headEnd/>
                  <a:tailEnd/>
                </a:ln>
                <a:effectLst/>
              </p:spPr>
              <p:txBody>
                <a:bodyPr/>
                <a:lstStyle/>
                <a:p>
                  <a:pPr indent="261938" algn="just"/>
                  <a:r>
                    <a:rPr lang="zh-CN" altLang="en-US" sz="1600">
                      <a:solidFill>
                        <a:schemeClr val="accent1"/>
                      </a:solidFill>
                      <a:latin typeface="Times New Roman" pitchFamily="18" charset="0"/>
                    </a:rPr>
                    <a:t>竞争劣势</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设备老化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战略方向不同</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竞争地位恶化</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产品线范围狭窄</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技术开发落后</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营销水平低于同行业其他企业</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管理不善</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战略实施的历史记录不佳</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不明的原因导致业绩不佳</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资金拮据</a:t>
                  </a:r>
                  <a:endParaRPr lang="zh-CN" altLang="en-US" sz="1600">
                    <a:solidFill>
                      <a:schemeClr val="accent1"/>
                    </a:solidFill>
                    <a:latin typeface="Arial Unicode MS" pitchFamily="34" charset="-122"/>
                    <a:ea typeface="Arial Unicode MS" pitchFamily="34" charset="-122"/>
                    <a:cs typeface="Arial Unicode MS" pitchFamily="34" charset="-122"/>
                  </a:endParaRPr>
                </a:p>
                <a:p>
                  <a:pPr indent="261938" algn="just" eaLnBrk="0" hangingPunct="0"/>
                  <a:r>
                    <a:rPr lang="zh-CN" altLang="en-US" sz="1600">
                      <a:solidFill>
                        <a:schemeClr val="accent1"/>
                      </a:solidFill>
                      <a:latin typeface="Times New Roman" pitchFamily="18" charset="0"/>
                    </a:rPr>
                    <a:t>相对于竞争对手高成本</a:t>
                  </a:r>
                  <a:endParaRPr lang="zh-CN" altLang="en-US" sz="1600">
                    <a:solidFill>
                      <a:schemeClr val="accent1"/>
                    </a:solidFill>
                  </a:endParaRPr>
                </a:p>
              </p:txBody>
            </p:sp>
            <p:sp>
              <p:nvSpPr>
                <p:cNvPr id="107552" name="Rectangle 32"/>
                <p:cNvSpPr>
                  <a:spLocks noChangeArrowheads="1"/>
                </p:cNvSpPr>
                <p:nvPr/>
              </p:nvSpPr>
              <p:spPr bwMode="auto">
                <a:xfrm>
                  <a:off x="2017" y="2073"/>
                  <a:ext cx="1514" cy="1841"/>
                </a:xfrm>
                <a:prstGeom prst="rect">
                  <a:avLst/>
                </a:prstGeom>
                <a:noFill/>
                <a:ln w="7">
                  <a:solidFill>
                    <a:srgbClr val="A0A0A0"/>
                  </a:solidFill>
                  <a:miter lim="800000"/>
                  <a:headEnd/>
                  <a:tailEnd/>
                </a:ln>
                <a:effectLst/>
              </p:spPr>
              <p:txBody>
                <a:bodyPr/>
                <a:lstStyle/>
                <a:p>
                  <a:endParaRPr lang="zh-CN" altLang="en-US"/>
                </a:p>
              </p:txBody>
            </p:sp>
          </p:grpSp>
        </p:grpSp>
        <p:sp>
          <p:nvSpPr>
            <p:cNvPr id="107555" name="Rectangle 35"/>
            <p:cNvSpPr>
              <a:spLocks noChangeArrowheads="1"/>
            </p:cNvSpPr>
            <p:nvPr/>
          </p:nvSpPr>
          <p:spPr bwMode="auto">
            <a:xfrm>
              <a:off x="-3" y="-3"/>
              <a:ext cx="3537" cy="3920"/>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t>服务的主要特征</a:t>
            </a:r>
          </a:p>
        </p:txBody>
      </p:sp>
      <p:sp>
        <p:nvSpPr>
          <p:cNvPr id="96259" name="Rectangle 3"/>
          <p:cNvSpPr>
            <a:spLocks noGrp="1" noChangeArrowheads="1"/>
          </p:cNvSpPr>
          <p:nvPr>
            <p:ph type="body" idx="1"/>
          </p:nvPr>
        </p:nvSpPr>
        <p:spPr/>
        <p:txBody>
          <a:bodyPr/>
          <a:lstStyle/>
          <a:p>
            <a:r>
              <a:rPr lang="zh-CN" altLang="en-US" b="1"/>
              <a:t>不可触摸性</a:t>
            </a:r>
            <a:r>
              <a:rPr lang="zh-CN" altLang="en-US"/>
              <a:t> </a:t>
            </a:r>
          </a:p>
          <a:p>
            <a:r>
              <a:rPr lang="zh-CN" altLang="en-US" b="1"/>
              <a:t>不可分离性</a:t>
            </a:r>
            <a:r>
              <a:rPr lang="zh-CN" altLang="en-US"/>
              <a:t> </a:t>
            </a:r>
          </a:p>
          <a:p>
            <a:r>
              <a:rPr lang="zh-CN" altLang="en-US" b="1"/>
              <a:t>易变性</a:t>
            </a:r>
            <a:r>
              <a:rPr lang="zh-CN" altLang="en-US"/>
              <a:t> </a:t>
            </a:r>
          </a:p>
          <a:p>
            <a:r>
              <a:rPr lang="zh-CN" altLang="en-US" b="1"/>
              <a:t>易消失性</a:t>
            </a:r>
            <a:r>
              <a:rPr lang="zh-CN" altLang="en-US"/>
              <a:t> </a:t>
            </a:r>
          </a:p>
          <a:p>
            <a:r>
              <a:rPr lang="zh-CN" altLang="en-US" b="1"/>
              <a:t>缺乏所有权</a:t>
            </a:r>
            <a:r>
              <a:rPr lang="zh-CN" altLang="en-US"/>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zh-CN" altLang="en-US">
                <a:latin typeface="Times New Roman" pitchFamily="18" charset="0"/>
              </a:rPr>
              <a:t>平衡积分卡的概念</a:t>
            </a:r>
            <a:r>
              <a:rPr lang="zh-CN" altLang="en-US"/>
              <a:t> </a:t>
            </a:r>
          </a:p>
        </p:txBody>
      </p:sp>
      <p:sp>
        <p:nvSpPr>
          <p:cNvPr id="108547" name="Rectangle 3"/>
          <p:cNvSpPr>
            <a:spLocks noGrp="1" noChangeArrowheads="1"/>
          </p:cNvSpPr>
          <p:nvPr>
            <p:ph type="body" idx="1"/>
          </p:nvPr>
        </p:nvSpPr>
        <p:spPr/>
        <p:txBody>
          <a:bodyPr/>
          <a:lstStyle/>
          <a:p>
            <a:r>
              <a:rPr lang="zh-CN" altLang="en-US">
                <a:latin typeface="Times New Roman" pitchFamily="18" charset="0"/>
              </a:rPr>
              <a:t>平衡积分卡（</a:t>
            </a:r>
            <a:r>
              <a:rPr lang="en-US" altLang="zh-CN">
                <a:latin typeface="Times New Roman" pitchFamily="18" charset="0"/>
                <a:cs typeface="Times New Roman" pitchFamily="18" charset="0"/>
              </a:rPr>
              <a:t>BSC</a:t>
            </a:r>
            <a:r>
              <a:rPr lang="en-US" altLang="zh-CN">
                <a:latin typeface="Times New Roman" pitchFamily="18" charset="0"/>
              </a:rPr>
              <a:t>）</a:t>
            </a:r>
            <a:r>
              <a:rPr lang="zh-CN" altLang="en-US">
                <a:latin typeface="Times New Roman" pitchFamily="18" charset="0"/>
              </a:rPr>
              <a:t>作为一种</a:t>
            </a:r>
            <a:r>
              <a:rPr lang="en-US" altLang="zh-CN">
                <a:latin typeface="Times New Roman" pitchFamily="18" charset="0"/>
                <a:cs typeface="Times New Roman" pitchFamily="18" charset="0"/>
              </a:rPr>
              <a:t>IT</a:t>
            </a:r>
            <a:r>
              <a:rPr lang="zh-CN" altLang="en-US">
                <a:latin typeface="Times New Roman" pitchFamily="18" charset="0"/>
              </a:rPr>
              <a:t>服务战略管理及评价工具由</a:t>
            </a:r>
            <a:r>
              <a:rPr lang="en-US" altLang="zh-CN">
                <a:latin typeface="Times New Roman" pitchFamily="18" charset="0"/>
                <a:cs typeface="Times New Roman" pitchFamily="18" charset="0"/>
              </a:rPr>
              <a:t>Robert.Kaplan</a:t>
            </a:r>
            <a:r>
              <a:rPr lang="zh-CN" altLang="en-US">
                <a:latin typeface="Times New Roman" pitchFamily="18" charset="0"/>
              </a:rPr>
              <a:t>和</a:t>
            </a:r>
            <a:r>
              <a:rPr lang="en-US" altLang="zh-CN">
                <a:latin typeface="Times New Roman" pitchFamily="18" charset="0"/>
                <a:cs typeface="Times New Roman" pitchFamily="18" charset="0"/>
              </a:rPr>
              <a:t>David.Norton</a:t>
            </a:r>
            <a:r>
              <a:rPr lang="zh-CN" altLang="en-US">
                <a:latin typeface="Times New Roman" pitchFamily="18" charset="0"/>
              </a:rPr>
              <a:t>于</a:t>
            </a:r>
            <a:r>
              <a:rPr lang="zh-CN" altLang="en-US">
                <a:latin typeface="Times New Roman" pitchFamily="18" charset="0"/>
                <a:cs typeface="Times New Roman" pitchFamily="18" charset="0"/>
              </a:rPr>
              <a:t>1992</a:t>
            </a:r>
            <a:r>
              <a:rPr lang="zh-CN" altLang="en-US">
                <a:latin typeface="Times New Roman" pitchFamily="18" charset="0"/>
              </a:rPr>
              <a:t>创立，是一个概念性的结构</a:t>
            </a:r>
            <a:r>
              <a:rPr lang="zh-CN" altLang="en-US"/>
              <a:t>.</a:t>
            </a:r>
            <a:r>
              <a:rPr lang="zh-CN" altLang="en-US">
                <a:latin typeface="Times New Roman" pitchFamily="18" charset="0"/>
              </a:rPr>
              <a:t>将企业的</a:t>
            </a:r>
            <a:r>
              <a:rPr lang="en-US" altLang="zh-CN">
                <a:latin typeface="Times New Roman" pitchFamily="18" charset="0"/>
                <a:cs typeface="Times New Roman" pitchFamily="18" charset="0"/>
              </a:rPr>
              <a:t>IT</a:t>
            </a:r>
            <a:r>
              <a:rPr lang="zh-CN" altLang="en-US">
                <a:latin typeface="Times New Roman" pitchFamily="18" charset="0"/>
              </a:rPr>
              <a:t>服务战略性目标转化为四个主要的绩效指标（角度）来衡量，四个绩效指标（角度）分别是财务角度、客户角度、内部流程角度和学习与创新角度</a:t>
            </a:r>
            <a:r>
              <a:rPr lang="zh-CN" altLang="en-US"/>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BSC</a:t>
            </a:r>
            <a:r>
              <a:rPr lang="zh-CN" altLang="en-US">
                <a:latin typeface="Times New Roman" pitchFamily="18" charset="0"/>
              </a:rPr>
              <a:t>四个绩效指标</a:t>
            </a:r>
            <a:r>
              <a:rPr lang="zh-CN" altLang="en-US"/>
              <a:t> </a:t>
            </a:r>
          </a:p>
        </p:txBody>
      </p:sp>
      <p:grpSp>
        <p:nvGrpSpPr>
          <p:cNvPr id="2" name="Group 4"/>
          <p:cNvGrpSpPr>
            <a:grpSpLocks/>
          </p:cNvGrpSpPr>
          <p:nvPr/>
        </p:nvGrpSpPr>
        <p:grpSpPr bwMode="auto">
          <a:xfrm>
            <a:off x="1447800" y="1905000"/>
            <a:ext cx="6934200" cy="4191000"/>
            <a:chOff x="3477" y="7056"/>
            <a:chExt cx="4620" cy="3432"/>
          </a:xfrm>
        </p:grpSpPr>
        <p:grpSp>
          <p:nvGrpSpPr>
            <p:cNvPr id="3" name="Group 5"/>
            <p:cNvGrpSpPr>
              <a:grpSpLocks/>
            </p:cNvGrpSpPr>
            <p:nvPr/>
          </p:nvGrpSpPr>
          <p:grpSpPr bwMode="auto">
            <a:xfrm>
              <a:off x="3477" y="7056"/>
              <a:ext cx="4620" cy="3432"/>
              <a:chOff x="3477" y="7056"/>
              <a:chExt cx="4620" cy="3432"/>
            </a:xfrm>
          </p:grpSpPr>
          <p:sp>
            <p:nvSpPr>
              <p:cNvPr id="109574" name="Rectangle 6"/>
              <p:cNvSpPr>
                <a:spLocks noChangeArrowheads="1"/>
              </p:cNvSpPr>
              <p:nvPr/>
            </p:nvSpPr>
            <p:spPr bwMode="auto">
              <a:xfrm>
                <a:off x="3477" y="7056"/>
                <a:ext cx="2310" cy="1716"/>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2000" b="1" i="1">
                    <a:solidFill>
                      <a:schemeClr val="accent1"/>
                    </a:solidFill>
                    <a:latin typeface="Times New Roman" pitchFamily="18" charset="0"/>
                  </a:rPr>
                  <a:t>财务</a:t>
                </a:r>
              </a:p>
              <a:p>
                <a:pPr algn="just" eaLnBrk="0" hangingPunct="0"/>
                <a:endParaRPr lang="zh-CN" altLang="en-US" sz="2000">
                  <a:solidFill>
                    <a:schemeClr val="accent1"/>
                  </a:solidFill>
                  <a:latin typeface="Times New Roman" pitchFamily="18" charset="0"/>
                </a:endParaRPr>
              </a:p>
            </p:txBody>
          </p:sp>
          <p:sp>
            <p:nvSpPr>
              <p:cNvPr id="109575" name="Rectangle 7"/>
              <p:cNvSpPr>
                <a:spLocks noChangeArrowheads="1"/>
              </p:cNvSpPr>
              <p:nvPr/>
            </p:nvSpPr>
            <p:spPr bwMode="auto">
              <a:xfrm>
                <a:off x="5787" y="7056"/>
                <a:ext cx="2310" cy="1716"/>
              </a:xfrm>
              <a:prstGeom prst="rect">
                <a:avLst/>
              </a:prstGeom>
              <a:solidFill>
                <a:srgbClr val="FFFFFF"/>
              </a:solidFill>
              <a:ln w="12700">
                <a:solidFill>
                  <a:srgbClr val="FFFF00"/>
                </a:solidFill>
                <a:miter lim="800000"/>
                <a:headEnd/>
                <a:tailEnd/>
              </a:ln>
              <a:effectLst/>
            </p:spPr>
            <p:txBody>
              <a:bodyPr/>
              <a:lstStyle/>
              <a:p>
                <a:pPr algn="r" eaLnBrk="0" hangingPunct="0"/>
                <a:r>
                  <a:rPr lang="zh-CN" altLang="en-US" sz="2000" b="1" i="1">
                    <a:solidFill>
                      <a:schemeClr val="accent1"/>
                    </a:solidFill>
                    <a:latin typeface="Times New Roman" pitchFamily="18" charset="0"/>
                  </a:rPr>
                  <a:t>客户</a:t>
                </a:r>
              </a:p>
              <a:p>
                <a:pPr algn="r" eaLnBrk="0" hangingPunct="0"/>
                <a:endParaRPr lang="zh-CN" altLang="en-US" sz="2000">
                  <a:solidFill>
                    <a:schemeClr val="accent1"/>
                  </a:solidFill>
                  <a:latin typeface="Times New Roman" pitchFamily="18" charset="0"/>
                </a:endParaRPr>
              </a:p>
            </p:txBody>
          </p:sp>
          <p:sp>
            <p:nvSpPr>
              <p:cNvPr id="109576" name="Rectangle 8"/>
              <p:cNvSpPr>
                <a:spLocks noChangeArrowheads="1"/>
              </p:cNvSpPr>
              <p:nvPr/>
            </p:nvSpPr>
            <p:spPr bwMode="auto">
              <a:xfrm>
                <a:off x="3477" y="8772"/>
                <a:ext cx="2310" cy="1716"/>
              </a:xfrm>
              <a:prstGeom prst="rect">
                <a:avLst/>
              </a:prstGeom>
              <a:solidFill>
                <a:srgbClr val="FFFFFF"/>
              </a:solidFill>
              <a:ln w="12700">
                <a:solidFill>
                  <a:srgbClr val="FFFF00"/>
                </a:solidFill>
                <a:miter lim="800000"/>
                <a:headEnd/>
                <a:tailEnd/>
              </a:ln>
              <a:effectLst/>
            </p:spPr>
            <p:txBody>
              <a:bodyPr/>
              <a:lstStyle/>
              <a:p>
                <a:pPr algn="just" eaLnBrk="0" hangingPunct="0"/>
                <a:endParaRPr lang="zh-CN" altLang="en-US" sz="2000">
                  <a:solidFill>
                    <a:schemeClr val="accent1"/>
                  </a:solidFill>
                  <a:latin typeface="Times New Roman" pitchFamily="18" charset="0"/>
                </a:endParaRPr>
              </a:p>
              <a:p>
                <a:pPr algn="just" eaLnBrk="0" hangingPunct="0"/>
                <a:endParaRPr lang="zh-CN" altLang="en-US" sz="2000">
                  <a:solidFill>
                    <a:schemeClr val="accent1"/>
                  </a:solidFill>
                  <a:latin typeface="Times New Roman" pitchFamily="18" charset="0"/>
                </a:endParaRPr>
              </a:p>
              <a:p>
                <a:pPr algn="just" eaLnBrk="0" hangingPunct="0"/>
                <a:endParaRPr lang="zh-CN" altLang="en-US" sz="2000">
                  <a:solidFill>
                    <a:schemeClr val="accent1"/>
                  </a:solidFill>
                  <a:latin typeface="Times New Roman" pitchFamily="18" charset="0"/>
                </a:endParaRPr>
              </a:p>
              <a:p>
                <a:pPr algn="just" eaLnBrk="0" hangingPunct="0"/>
                <a:endParaRPr lang="zh-CN" altLang="en-US" sz="2000">
                  <a:solidFill>
                    <a:schemeClr val="accent1"/>
                  </a:solidFill>
                  <a:latin typeface="Times New Roman" pitchFamily="18" charset="0"/>
                </a:endParaRPr>
              </a:p>
              <a:p>
                <a:pPr algn="just" eaLnBrk="0" hangingPunct="0"/>
                <a:r>
                  <a:rPr lang="zh-CN" altLang="en-US" sz="2000" b="1" i="1">
                    <a:solidFill>
                      <a:schemeClr val="accent1"/>
                    </a:solidFill>
                    <a:latin typeface="Times New Roman" pitchFamily="18" charset="0"/>
                  </a:rPr>
                  <a:t>内部流程</a:t>
                </a:r>
              </a:p>
            </p:txBody>
          </p:sp>
          <p:sp>
            <p:nvSpPr>
              <p:cNvPr id="109577" name="Rectangle 9"/>
              <p:cNvSpPr>
                <a:spLocks noChangeArrowheads="1"/>
              </p:cNvSpPr>
              <p:nvPr/>
            </p:nvSpPr>
            <p:spPr bwMode="auto">
              <a:xfrm>
                <a:off x="5787" y="8772"/>
                <a:ext cx="2310" cy="1716"/>
              </a:xfrm>
              <a:prstGeom prst="rect">
                <a:avLst/>
              </a:prstGeom>
              <a:solidFill>
                <a:srgbClr val="FFFFFF"/>
              </a:solidFill>
              <a:ln w="12700">
                <a:solidFill>
                  <a:srgbClr val="FFFF00"/>
                </a:solidFill>
                <a:miter lim="800000"/>
                <a:headEnd/>
                <a:tailEnd/>
              </a:ln>
              <a:effectLst/>
            </p:spPr>
            <p:txBody>
              <a:bodyPr/>
              <a:lstStyle/>
              <a:p>
                <a:pPr algn="r" eaLnBrk="0" hangingPunct="0"/>
                <a:r>
                  <a:rPr lang="zh-CN" altLang="en-US" sz="2000">
                    <a:solidFill>
                      <a:schemeClr val="accent1"/>
                    </a:solidFill>
                    <a:latin typeface="Times New Roman" pitchFamily="18" charset="0"/>
                  </a:rPr>
                  <a:t>  </a:t>
                </a:r>
              </a:p>
              <a:p>
                <a:pPr algn="r" eaLnBrk="0" hangingPunct="0"/>
                <a:endParaRPr lang="zh-CN" altLang="en-US" sz="2000">
                  <a:solidFill>
                    <a:schemeClr val="accent1"/>
                  </a:solidFill>
                  <a:latin typeface="Times New Roman" pitchFamily="18" charset="0"/>
                </a:endParaRPr>
              </a:p>
              <a:p>
                <a:pPr algn="r" eaLnBrk="0" hangingPunct="0"/>
                <a:endParaRPr lang="zh-CN" altLang="en-US" sz="2000">
                  <a:solidFill>
                    <a:schemeClr val="accent1"/>
                  </a:solidFill>
                  <a:latin typeface="Times New Roman" pitchFamily="18" charset="0"/>
                </a:endParaRPr>
              </a:p>
              <a:p>
                <a:pPr algn="r" eaLnBrk="0" hangingPunct="0"/>
                <a:endParaRPr lang="zh-CN" altLang="en-US" sz="2000">
                  <a:solidFill>
                    <a:schemeClr val="accent1"/>
                  </a:solidFill>
                  <a:latin typeface="Times New Roman" pitchFamily="18" charset="0"/>
                </a:endParaRPr>
              </a:p>
              <a:p>
                <a:pPr algn="r" eaLnBrk="0" hangingPunct="0"/>
                <a:r>
                  <a:rPr lang="zh-CN" altLang="en-US" sz="2000" b="1" i="1">
                    <a:solidFill>
                      <a:schemeClr val="accent1"/>
                    </a:solidFill>
                    <a:latin typeface="Times New Roman" pitchFamily="18" charset="0"/>
                  </a:rPr>
                  <a:t>学习与创新</a:t>
                </a:r>
              </a:p>
            </p:txBody>
          </p:sp>
        </p:grpSp>
        <p:sp>
          <p:nvSpPr>
            <p:cNvPr id="109578" name="AutoShape 10"/>
            <p:cNvSpPr>
              <a:spLocks noChangeArrowheads="1"/>
            </p:cNvSpPr>
            <p:nvPr/>
          </p:nvSpPr>
          <p:spPr bwMode="auto">
            <a:xfrm>
              <a:off x="5172" y="7992"/>
              <a:ext cx="1260" cy="468"/>
            </a:xfrm>
            <a:prstGeom prst="curvedDownArrow">
              <a:avLst>
                <a:gd name="adj1" fmla="val 53846"/>
                <a:gd name="adj2" fmla="val 107692"/>
                <a:gd name="adj3" fmla="val 33333"/>
              </a:avLst>
            </a:prstGeom>
            <a:solidFill>
              <a:srgbClr val="FFFFFF"/>
            </a:solidFill>
            <a:ln w="12700">
              <a:solidFill>
                <a:srgbClr val="FFFF00"/>
              </a:solidFill>
              <a:miter lim="800000"/>
              <a:headEnd/>
              <a:tailEnd/>
            </a:ln>
            <a:effectLst/>
          </p:spPr>
          <p:txBody>
            <a:bodyPr/>
            <a:lstStyle/>
            <a:p>
              <a:endParaRPr lang="zh-CN" altLang="en-US"/>
            </a:p>
          </p:txBody>
        </p:sp>
        <p:sp>
          <p:nvSpPr>
            <p:cNvPr id="109579" name="AutoShape 11"/>
            <p:cNvSpPr>
              <a:spLocks noChangeArrowheads="1"/>
            </p:cNvSpPr>
            <p:nvPr/>
          </p:nvSpPr>
          <p:spPr bwMode="auto">
            <a:xfrm flipH="1" flipV="1">
              <a:off x="5157" y="8928"/>
              <a:ext cx="1260" cy="468"/>
            </a:xfrm>
            <a:prstGeom prst="curvedDownArrow">
              <a:avLst>
                <a:gd name="adj1" fmla="val 53846"/>
                <a:gd name="adj2" fmla="val 107692"/>
                <a:gd name="adj3" fmla="val 33333"/>
              </a:avLst>
            </a:prstGeom>
            <a:solidFill>
              <a:srgbClr val="FFFFFF"/>
            </a:solidFill>
            <a:ln w="12700">
              <a:solidFill>
                <a:srgbClr val="FFFF00"/>
              </a:solidFill>
              <a:miter lim="800000"/>
              <a:headEnd/>
              <a:tailEnd/>
            </a:ln>
            <a:effectLst/>
          </p:spPr>
          <p:txBody>
            <a:bodyPr/>
            <a:lstStyle/>
            <a:p>
              <a:endParaRPr lang="zh-CN" altLang="en-US"/>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5613" y="-304800"/>
            <a:ext cx="8226425" cy="1143000"/>
          </a:xfrm>
        </p:spPr>
        <p:txBody>
          <a:bodyPr/>
          <a:lstStyle/>
          <a:p>
            <a:r>
              <a:rPr lang="en-US" altLang="zh-CN">
                <a:latin typeface="Times New Roman" pitchFamily="18" charset="0"/>
                <a:cs typeface="Times New Roman" pitchFamily="18" charset="0"/>
              </a:rPr>
              <a:t>BSC</a:t>
            </a:r>
            <a:r>
              <a:rPr lang="zh-CN" altLang="en-US">
                <a:latin typeface="Times New Roman" pitchFamily="18" charset="0"/>
              </a:rPr>
              <a:t>指标详细体系</a:t>
            </a:r>
          </a:p>
        </p:txBody>
      </p:sp>
      <p:grpSp>
        <p:nvGrpSpPr>
          <p:cNvPr id="2" name="Group 4"/>
          <p:cNvGrpSpPr>
            <a:grpSpLocks/>
          </p:cNvGrpSpPr>
          <p:nvPr/>
        </p:nvGrpSpPr>
        <p:grpSpPr bwMode="auto">
          <a:xfrm>
            <a:off x="381000" y="762000"/>
            <a:ext cx="8305800" cy="5867400"/>
            <a:chOff x="1482" y="2064"/>
            <a:chExt cx="9240" cy="7956"/>
          </a:xfrm>
        </p:grpSpPr>
        <p:grpSp>
          <p:nvGrpSpPr>
            <p:cNvPr id="3" name="Group 5"/>
            <p:cNvGrpSpPr>
              <a:grpSpLocks/>
            </p:cNvGrpSpPr>
            <p:nvPr/>
          </p:nvGrpSpPr>
          <p:grpSpPr bwMode="auto">
            <a:xfrm>
              <a:off x="4632" y="2064"/>
              <a:ext cx="2625" cy="1872"/>
              <a:chOff x="4737" y="2064"/>
              <a:chExt cx="2625" cy="1872"/>
            </a:xfrm>
          </p:grpSpPr>
          <p:sp>
            <p:nvSpPr>
              <p:cNvPr id="110598" name="Rectangle 6"/>
              <p:cNvSpPr>
                <a:spLocks noChangeArrowheads="1"/>
              </p:cNvSpPr>
              <p:nvPr/>
            </p:nvSpPr>
            <p:spPr bwMode="auto">
              <a:xfrm>
                <a:off x="5682" y="2688"/>
                <a:ext cx="168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主要绩效指标</a:t>
                </a:r>
              </a:p>
            </p:txBody>
          </p:sp>
          <p:grpSp>
            <p:nvGrpSpPr>
              <p:cNvPr id="4" name="Group 7"/>
              <p:cNvGrpSpPr>
                <a:grpSpLocks/>
              </p:cNvGrpSpPr>
              <p:nvPr/>
            </p:nvGrpSpPr>
            <p:grpSpPr bwMode="auto">
              <a:xfrm>
                <a:off x="4737" y="2064"/>
                <a:ext cx="2625" cy="1872"/>
                <a:chOff x="4737" y="2064"/>
                <a:chExt cx="2625" cy="1872"/>
              </a:xfrm>
            </p:grpSpPr>
            <p:sp>
              <p:nvSpPr>
                <p:cNvPr id="110600" name="Rectangle 8"/>
                <p:cNvSpPr>
                  <a:spLocks noChangeArrowheads="1"/>
                </p:cNvSpPr>
                <p:nvPr/>
              </p:nvSpPr>
              <p:spPr bwMode="auto">
                <a:xfrm>
                  <a:off x="4737" y="2064"/>
                  <a:ext cx="2625"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财务观点</a:t>
                  </a:r>
                </a:p>
              </p:txBody>
            </p:sp>
            <p:sp>
              <p:nvSpPr>
                <p:cNvPr id="110601" name="Rectangle 9"/>
                <p:cNvSpPr>
                  <a:spLocks noChangeArrowheads="1"/>
                </p:cNvSpPr>
                <p:nvPr/>
              </p:nvSpPr>
              <p:spPr bwMode="auto">
                <a:xfrm>
                  <a:off x="4737" y="2688"/>
                  <a:ext cx="94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目标</a:t>
                  </a:r>
                </a:p>
              </p:txBody>
            </p:sp>
            <p:sp>
              <p:nvSpPr>
                <p:cNvPr id="110602" name="Rectangle 10"/>
                <p:cNvSpPr>
                  <a:spLocks noChangeArrowheads="1"/>
                </p:cNvSpPr>
                <p:nvPr/>
              </p:nvSpPr>
              <p:spPr bwMode="auto">
                <a:xfrm>
                  <a:off x="4737" y="3156"/>
                  <a:ext cx="9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可量化的目标</a:t>
                  </a:r>
                </a:p>
              </p:txBody>
            </p:sp>
            <p:sp>
              <p:nvSpPr>
                <p:cNvPr id="110603" name="Rectangle 11"/>
                <p:cNvSpPr>
                  <a:spLocks noChangeArrowheads="1"/>
                </p:cNvSpPr>
                <p:nvPr/>
              </p:nvSpPr>
              <p:spPr bwMode="auto">
                <a:xfrm>
                  <a:off x="5682" y="3156"/>
                  <a:ext cx="1680" cy="780"/>
                </a:xfrm>
                <a:prstGeom prst="rect">
                  <a:avLst/>
                </a:prstGeom>
                <a:solidFill>
                  <a:srgbClr val="FFFFFF"/>
                </a:solidFill>
                <a:ln w="12700">
                  <a:solidFill>
                    <a:srgbClr val="FFFF00"/>
                  </a:solidFill>
                  <a:miter lim="800000"/>
                  <a:headEnd/>
                  <a:tailEnd/>
                </a:ln>
                <a:effectLst/>
              </p:spPr>
              <p:txBody>
                <a:bodyPr tIns="154800"/>
                <a:lstStyle/>
                <a:p>
                  <a:pPr algn="just" eaLnBrk="0" hangingPunct="0"/>
                  <a:r>
                    <a:rPr lang="zh-CN" altLang="en-US" sz="1600">
                      <a:solidFill>
                        <a:schemeClr val="accent1"/>
                      </a:solidFill>
                      <a:latin typeface="Times New Roman" pitchFamily="18" charset="0"/>
                    </a:rPr>
                    <a:t>行动计划</a:t>
                  </a:r>
                </a:p>
              </p:txBody>
            </p:sp>
          </p:grpSp>
        </p:grpSp>
        <p:grpSp>
          <p:nvGrpSpPr>
            <p:cNvPr id="5" name="Group 12"/>
            <p:cNvGrpSpPr>
              <a:grpSpLocks/>
            </p:cNvGrpSpPr>
            <p:nvPr/>
          </p:nvGrpSpPr>
          <p:grpSpPr bwMode="auto">
            <a:xfrm>
              <a:off x="1482" y="4872"/>
              <a:ext cx="2625" cy="1872"/>
              <a:chOff x="4737" y="2064"/>
              <a:chExt cx="2625" cy="1872"/>
            </a:xfrm>
          </p:grpSpPr>
          <p:sp>
            <p:nvSpPr>
              <p:cNvPr id="110605" name="Rectangle 13"/>
              <p:cNvSpPr>
                <a:spLocks noChangeArrowheads="1"/>
              </p:cNvSpPr>
              <p:nvPr/>
            </p:nvSpPr>
            <p:spPr bwMode="auto">
              <a:xfrm>
                <a:off x="5682" y="2688"/>
                <a:ext cx="168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主要绩效指标</a:t>
                </a:r>
              </a:p>
            </p:txBody>
          </p:sp>
          <p:grpSp>
            <p:nvGrpSpPr>
              <p:cNvPr id="6" name="Group 14"/>
              <p:cNvGrpSpPr>
                <a:grpSpLocks/>
              </p:cNvGrpSpPr>
              <p:nvPr/>
            </p:nvGrpSpPr>
            <p:grpSpPr bwMode="auto">
              <a:xfrm>
                <a:off x="4737" y="2064"/>
                <a:ext cx="2625" cy="1872"/>
                <a:chOff x="4737" y="2064"/>
                <a:chExt cx="2625" cy="1872"/>
              </a:xfrm>
            </p:grpSpPr>
            <p:sp>
              <p:nvSpPr>
                <p:cNvPr id="110607" name="Rectangle 15"/>
                <p:cNvSpPr>
                  <a:spLocks noChangeArrowheads="1"/>
                </p:cNvSpPr>
                <p:nvPr/>
              </p:nvSpPr>
              <p:spPr bwMode="auto">
                <a:xfrm>
                  <a:off x="4737" y="2064"/>
                  <a:ext cx="2625"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客户观点</a:t>
                  </a:r>
                </a:p>
              </p:txBody>
            </p:sp>
            <p:sp>
              <p:nvSpPr>
                <p:cNvPr id="110608" name="Rectangle 16"/>
                <p:cNvSpPr>
                  <a:spLocks noChangeArrowheads="1"/>
                </p:cNvSpPr>
                <p:nvPr/>
              </p:nvSpPr>
              <p:spPr bwMode="auto">
                <a:xfrm>
                  <a:off x="4737" y="2688"/>
                  <a:ext cx="94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目标</a:t>
                  </a:r>
                </a:p>
              </p:txBody>
            </p:sp>
            <p:sp>
              <p:nvSpPr>
                <p:cNvPr id="110609" name="Rectangle 17"/>
                <p:cNvSpPr>
                  <a:spLocks noChangeArrowheads="1"/>
                </p:cNvSpPr>
                <p:nvPr/>
              </p:nvSpPr>
              <p:spPr bwMode="auto">
                <a:xfrm>
                  <a:off x="4737" y="3156"/>
                  <a:ext cx="9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可量化的目标</a:t>
                  </a:r>
                </a:p>
              </p:txBody>
            </p:sp>
            <p:sp>
              <p:nvSpPr>
                <p:cNvPr id="110610" name="Rectangle 18"/>
                <p:cNvSpPr>
                  <a:spLocks noChangeArrowheads="1"/>
                </p:cNvSpPr>
                <p:nvPr/>
              </p:nvSpPr>
              <p:spPr bwMode="auto">
                <a:xfrm>
                  <a:off x="5682" y="3156"/>
                  <a:ext cx="1680" cy="780"/>
                </a:xfrm>
                <a:prstGeom prst="rect">
                  <a:avLst/>
                </a:prstGeom>
                <a:solidFill>
                  <a:srgbClr val="FFFFFF"/>
                </a:solidFill>
                <a:ln w="12700">
                  <a:solidFill>
                    <a:srgbClr val="FFFF00"/>
                  </a:solidFill>
                  <a:miter lim="800000"/>
                  <a:headEnd/>
                  <a:tailEnd/>
                </a:ln>
                <a:effectLst/>
              </p:spPr>
              <p:txBody>
                <a:bodyPr tIns="154800"/>
                <a:lstStyle/>
                <a:p>
                  <a:pPr algn="just" eaLnBrk="0" hangingPunct="0"/>
                  <a:r>
                    <a:rPr lang="zh-CN" altLang="en-US" sz="1600">
                      <a:solidFill>
                        <a:schemeClr val="accent1"/>
                      </a:solidFill>
                      <a:latin typeface="Times New Roman" pitchFamily="18" charset="0"/>
                    </a:rPr>
                    <a:t>行动计划</a:t>
                  </a:r>
                </a:p>
              </p:txBody>
            </p:sp>
          </p:grpSp>
        </p:grpSp>
        <p:grpSp>
          <p:nvGrpSpPr>
            <p:cNvPr id="7" name="Group 19"/>
            <p:cNvGrpSpPr>
              <a:grpSpLocks/>
            </p:cNvGrpSpPr>
            <p:nvPr/>
          </p:nvGrpSpPr>
          <p:grpSpPr bwMode="auto">
            <a:xfrm>
              <a:off x="7887" y="4872"/>
              <a:ext cx="2625" cy="1872"/>
              <a:chOff x="4737" y="2064"/>
              <a:chExt cx="2625" cy="1872"/>
            </a:xfrm>
          </p:grpSpPr>
          <p:sp>
            <p:nvSpPr>
              <p:cNvPr id="110612" name="Rectangle 20"/>
              <p:cNvSpPr>
                <a:spLocks noChangeArrowheads="1"/>
              </p:cNvSpPr>
              <p:nvPr/>
            </p:nvSpPr>
            <p:spPr bwMode="auto">
              <a:xfrm>
                <a:off x="5682" y="2688"/>
                <a:ext cx="168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主要绩效指标</a:t>
                </a:r>
              </a:p>
            </p:txBody>
          </p:sp>
          <p:grpSp>
            <p:nvGrpSpPr>
              <p:cNvPr id="8" name="Group 21"/>
              <p:cNvGrpSpPr>
                <a:grpSpLocks/>
              </p:cNvGrpSpPr>
              <p:nvPr/>
            </p:nvGrpSpPr>
            <p:grpSpPr bwMode="auto">
              <a:xfrm>
                <a:off x="4737" y="2064"/>
                <a:ext cx="2625" cy="1872"/>
                <a:chOff x="4737" y="2064"/>
                <a:chExt cx="2625" cy="1872"/>
              </a:xfrm>
            </p:grpSpPr>
            <p:sp>
              <p:nvSpPr>
                <p:cNvPr id="110614" name="Rectangle 22"/>
                <p:cNvSpPr>
                  <a:spLocks noChangeArrowheads="1"/>
                </p:cNvSpPr>
                <p:nvPr/>
              </p:nvSpPr>
              <p:spPr bwMode="auto">
                <a:xfrm>
                  <a:off x="4737" y="2064"/>
                  <a:ext cx="2625"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内部业务流程观点</a:t>
                  </a:r>
                </a:p>
              </p:txBody>
            </p:sp>
            <p:sp>
              <p:nvSpPr>
                <p:cNvPr id="110615" name="Rectangle 23"/>
                <p:cNvSpPr>
                  <a:spLocks noChangeArrowheads="1"/>
                </p:cNvSpPr>
                <p:nvPr/>
              </p:nvSpPr>
              <p:spPr bwMode="auto">
                <a:xfrm>
                  <a:off x="4737" y="2688"/>
                  <a:ext cx="94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目标</a:t>
                  </a:r>
                </a:p>
              </p:txBody>
            </p:sp>
            <p:sp>
              <p:nvSpPr>
                <p:cNvPr id="110616" name="Rectangle 24"/>
                <p:cNvSpPr>
                  <a:spLocks noChangeArrowheads="1"/>
                </p:cNvSpPr>
                <p:nvPr/>
              </p:nvSpPr>
              <p:spPr bwMode="auto">
                <a:xfrm>
                  <a:off x="4737" y="3156"/>
                  <a:ext cx="9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可量化的目标</a:t>
                  </a:r>
                </a:p>
              </p:txBody>
            </p:sp>
            <p:sp>
              <p:nvSpPr>
                <p:cNvPr id="110617" name="Rectangle 25"/>
                <p:cNvSpPr>
                  <a:spLocks noChangeArrowheads="1"/>
                </p:cNvSpPr>
                <p:nvPr/>
              </p:nvSpPr>
              <p:spPr bwMode="auto">
                <a:xfrm>
                  <a:off x="5682" y="3156"/>
                  <a:ext cx="1680" cy="780"/>
                </a:xfrm>
                <a:prstGeom prst="rect">
                  <a:avLst/>
                </a:prstGeom>
                <a:solidFill>
                  <a:srgbClr val="FFFFFF"/>
                </a:solidFill>
                <a:ln w="12700">
                  <a:solidFill>
                    <a:srgbClr val="FFFF00"/>
                  </a:solidFill>
                  <a:miter lim="800000"/>
                  <a:headEnd/>
                  <a:tailEnd/>
                </a:ln>
                <a:effectLst/>
              </p:spPr>
              <p:txBody>
                <a:bodyPr tIns="154800"/>
                <a:lstStyle/>
                <a:p>
                  <a:pPr algn="just" eaLnBrk="0" hangingPunct="0"/>
                  <a:r>
                    <a:rPr lang="zh-CN" altLang="en-US" sz="1600">
                      <a:solidFill>
                        <a:schemeClr val="accent1"/>
                      </a:solidFill>
                      <a:latin typeface="Times New Roman" pitchFamily="18" charset="0"/>
                    </a:rPr>
                    <a:t>行动计划</a:t>
                  </a:r>
                </a:p>
              </p:txBody>
            </p:sp>
          </p:grpSp>
        </p:grpSp>
        <p:grpSp>
          <p:nvGrpSpPr>
            <p:cNvPr id="9" name="Group 26"/>
            <p:cNvGrpSpPr>
              <a:grpSpLocks/>
            </p:cNvGrpSpPr>
            <p:nvPr/>
          </p:nvGrpSpPr>
          <p:grpSpPr bwMode="auto">
            <a:xfrm>
              <a:off x="4632" y="8148"/>
              <a:ext cx="2625" cy="1872"/>
              <a:chOff x="4737" y="2064"/>
              <a:chExt cx="2625" cy="1872"/>
            </a:xfrm>
          </p:grpSpPr>
          <p:sp>
            <p:nvSpPr>
              <p:cNvPr id="110619" name="Rectangle 27"/>
              <p:cNvSpPr>
                <a:spLocks noChangeArrowheads="1"/>
              </p:cNvSpPr>
              <p:nvPr/>
            </p:nvSpPr>
            <p:spPr bwMode="auto">
              <a:xfrm>
                <a:off x="5682" y="2688"/>
                <a:ext cx="168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主要绩效指标</a:t>
                </a:r>
              </a:p>
            </p:txBody>
          </p:sp>
          <p:grpSp>
            <p:nvGrpSpPr>
              <p:cNvPr id="10" name="Group 28"/>
              <p:cNvGrpSpPr>
                <a:grpSpLocks/>
              </p:cNvGrpSpPr>
              <p:nvPr/>
            </p:nvGrpSpPr>
            <p:grpSpPr bwMode="auto">
              <a:xfrm>
                <a:off x="4737" y="2064"/>
                <a:ext cx="2625" cy="1872"/>
                <a:chOff x="4737" y="2064"/>
                <a:chExt cx="2625" cy="1872"/>
              </a:xfrm>
            </p:grpSpPr>
            <p:sp>
              <p:nvSpPr>
                <p:cNvPr id="110621" name="Rectangle 29"/>
                <p:cNvSpPr>
                  <a:spLocks noChangeArrowheads="1"/>
                </p:cNvSpPr>
                <p:nvPr/>
              </p:nvSpPr>
              <p:spPr bwMode="auto">
                <a:xfrm>
                  <a:off x="4737" y="2064"/>
                  <a:ext cx="2625"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学习和创新观点</a:t>
                  </a:r>
                </a:p>
              </p:txBody>
            </p:sp>
            <p:sp>
              <p:nvSpPr>
                <p:cNvPr id="110622" name="Rectangle 30"/>
                <p:cNvSpPr>
                  <a:spLocks noChangeArrowheads="1"/>
                </p:cNvSpPr>
                <p:nvPr/>
              </p:nvSpPr>
              <p:spPr bwMode="auto">
                <a:xfrm>
                  <a:off x="4737" y="2688"/>
                  <a:ext cx="94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目标</a:t>
                  </a:r>
                </a:p>
              </p:txBody>
            </p:sp>
            <p:sp>
              <p:nvSpPr>
                <p:cNvPr id="110623" name="Rectangle 31"/>
                <p:cNvSpPr>
                  <a:spLocks noChangeArrowheads="1"/>
                </p:cNvSpPr>
                <p:nvPr/>
              </p:nvSpPr>
              <p:spPr bwMode="auto">
                <a:xfrm>
                  <a:off x="4737" y="3156"/>
                  <a:ext cx="94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可量化的目标</a:t>
                  </a:r>
                </a:p>
              </p:txBody>
            </p:sp>
            <p:sp>
              <p:nvSpPr>
                <p:cNvPr id="110624" name="Rectangle 32"/>
                <p:cNvSpPr>
                  <a:spLocks noChangeArrowheads="1"/>
                </p:cNvSpPr>
                <p:nvPr/>
              </p:nvSpPr>
              <p:spPr bwMode="auto">
                <a:xfrm>
                  <a:off x="5682" y="3156"/>
                  <a:ext cx="1680" cy="780"/>
                </a:xfrm>
                <a:prstGeom prst="rect">
                  <a:avLst/>
                </a:prstGeom>
                <a:solidFill>
                  <a:srgbClr val="FFFFFF"/>
                </a:solidFill>
                <a:ln w="12700">
                  <a:solidFill>
                    <a:srgbClr val="FFFF00"/>
                  </a:solidFill>
                  <a:miter lim="800000"/>
                  <a:headEnd/>
                  <a:tailEnd/>
                </a:ln>
                <a:effectLst/>
              </p:spPr>
              <p:txBody>
                <a:bodyPr tIns="154800"/>
                <a:lstStyle/>
                <a:p>
                  <a:pPr algn="just" eaLnBrk="0" hangingPunct="0"/>
                  <a:r>
                    <a:rPr lang="zh-CN" altLang="en-US" sz="1600">
                      <a:solidFill>
                        <a:schemeClr val="accent1"/>
                      </a:solidFill>
                      <a:latin typeface="Times New Roman" pitchFamily="18" charset="0"/>
                    </a:rPr>
                    <a:t>行动计划</a:t>
                  </a:r>
                </a:p>
              </p:txBody>
            </p:sp>
          </p:grpSp>
        </p:grpSp>
        <p:sp>
          <p:nvSpPr>
            <p:cNvPr id="110625" name="Line 33"/>
            <p:cNvSpPr>
              <a:spLocks noChangeShapeType="1"/>
            </p:cNvSpPr>
            <p:nvPr/>
          </p:nvSpPr>
          <p:spPr bwMode="auto">
            <a:xfrm flipV="1">
              <a:off x="2847" y="2844"/>
              <a:ext cx="1785" cy="2028"/>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0626" name="Line 34"/>
            <p:cNvSpPr>
              <a:spLocks noChangeShapeType="1"/>
            </p:cNvSpPr>
            <p:nvPr/>
          </p:nvSpPr>
          <p:spPr bwMode="auto">
            <a:xfrm>
              <a:off x="2847" y="6744"/>
              <a:ext cx="1785" cy="234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0627" name="Line 35"/>
            <p:cNvSpPr>
              <a:spLocks noChangeShapeType="1"/>
            </p:cNvSpPr>
            <p:nvPr/>
          </p:nvSpPr>
          <p:spPr bwMode="auto">
            <a:xfrm flipV="1">
              <a:off x="7257" y="6744"/>
              <a:ext cx="2310" cy="234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0628" name="Line 36"/>
            <p:cNvSpPr>
              <a:spLocks noChangeShapeType="1"/>
            </p:cNvSpPr>
            <p:nvPr/>
          </p:nvSpPr>
          <p:spPr bwMode="auto">
            <a:xfrm>
              <a:off x="7257" y="2844"/>
              <a:ext cx="2310" cy="2028"/>
            </a:xfrm>
            <a:prstGeom prst="line">
              <a:avLst/>
            </a:prstGeom>
            <a:noFill/>
            <a:ln w="12700">
              <a:solidFill>
                <a:srgbClr val="FFFF00"/>
              </a:solidFill>
              <a:round/>
              <a:headEnd type="triangle" w="med" len="med"/>
              <a:tailEnd/>
            </a:ln>
            <a:effectLst/>
          </p:spPr>
          <p:txBody>
            <a:bodyPr/>
            <a:lstStyle/>
            <a:p>
              <a:endParaRPr lang="zh-CN" altLang="en-US"/>
            </a:p>
          </p:txBody>
        </p:sp>
        <p:sp>
          <p:nvSpPr>
            <p:cNvPr id="110629" name="Line 37"/>
            <p:cNvSpPr>
              <a:spLocks noChangeShapeType="1"/>
            </p:cNvSpPr>
            <p:nvPr/>
          </p:nvSpPr>
          <p:spPr bwMode="auto">
            <a:xfrm>
              <a:off x="4107" y="5808"/>
              <a:ext cx="3780"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0630" name="Rectangle 38"/>
            <p:cNvSpPr>
              <a:spLocks noChangeArrowheads="1"/>
            </p:cNvSpPr>
            <p:nvPr/>
          </p:nvSpPr>
          <p:spPr bwMode="auto">
            <a:xfrm>
              <a:off x="7467" y="7524"/>
              <a:ext cx="2730"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我们必须在那些领域领先</a:t>
              </a:r>
            </a:p>
          </p:txBody>
        </p:sp>
        <p:sp>
          <p:nvSpPr>
            <p:cNvPr id="110631" name="Rectangle 39"/>
            <p:cNvSpPr>
              <a:spLocks noChangeArrowheads="1"/>
            </p:cNvSpPr>
            <p:nvPr/>
          </p:nvSpPr>
          <p:spPr bwMode="auto">
            <a:xfrm>
              <a:off x="1902" y="7368"/>
              <a:ext cx="325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我们能否持续改善和创造价值</a:t>
              </a:r>
            </a:p>
          </p:txBody>
        </p:sp>
        <p:sp>
          <p:nvSpPr>
            <p:cNvPr id="110632" name="Rectangle 40"/>
            <p:cNvSpPr>
              <a:spLocks noChangeArrowheads="1"/>
            </p:cNvSpPr>
            <p:nvPr/>
          </p:nvSpPr>
          <p:spPr bwMode="auto">
            <a:xfrm>
              <a:off x="1902" y="4092"/>
              <a:ext cx="325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我们在客户眼中表现怎么样</a:t>
              </a:r>
            </a:p>
          </p:txBody>
        </p:sp>
        <p:sp>
          <p:nvSpPr>
            <p:cNvPr id="110633" name="Rectangle 41"/>
            <p:cNvSpPr>
              <a:spLocks noChangeArrowheads="1"/>
            </p:cNvSpPr>
            <p:nvPr/>
          </p:nvSpPr>
          <p:spPr bwMode="auto">
            <a:xfrm>
              <a:off x="7467" y="4092"/>
              <a:ext cx="325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我们在股东的眼中怎么样</a:t>
              </a: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zh-CN" b="1">
                <a:latin typeface="Times New Roman" pitchFamily="18" charset="0"/>
              </a:rPr>
              <a:t>BSC</a:t>
            </a:r>
            <a:r>
              <a:rPr lang="zh-CN" altLang="en-US" b="1">
                <a:latin typeface="Times New Roman" pitchFamily="18" charset="0"/>
              </a:rPr>
              <a:t>之客户视角</a:t>
            </a:r>
            <a:r>
              <a:rPr lang="zh-CN" altLang="en-US"/>
              <a:t> </a:t>
            </a:r>
          </a:p>
        </p:txBody>
      </p:sp>
      <p:sp>
        <p:nvSpPr>
          <p:cNvPr id="111621" name="Oval 5"/>
          <p:cNvSpPr>
            <a:spLocks noChangeArrowheads="1"/>
          </p:cNvSpPr>
          <p:nvPr/>
        </p:nvSpPr>
        <p:spPr bwMode="auto">
          <a:xfrm>
            <a:off x="1905000" y="2438400"/>
            <a:ext cx="5765800" cy="2732088"/>
          </a:xfrm>
          <a:prstGeom prst="ellipse">
            <a:avLst/>
          </a:prstGeom>
          <a:solidFill>
            <a:srgbClr val="FFFFFF"/>
          </a:solidFill>
          <a:ln w="12700">
            <a:solidFill>
              <a:srgbClr val="FFFF00"/>
            </a:solidFill>
            <a:round/>
            <a:headEnd/>
            <a:tailEnd/>
          </a:ln>
          <a:effectLst/>
        </p:spPr>
        <p:txBody>
          <a:bodyPr/>
          <a:lstStyle/>
          <a:p>
            <a:endParaRPr lang="zh-CN" altLang="en-US"/>
          </a:p>
        </p:txBody>
      </p:sp>
      <p:sp>
        <p:nvSpPr>
          <p:cNvPr id="111622" name="Oval 6"/>
          <p:cNvSpPr>
            <a:spLocks noChangeArrowheads="1"/>
          </p:cNvSpPr>
          <p:nvPr/>
        </p:nvSpPr>
        <p:spPr bwMode="auto">
          <a:xfrm>
            <a:off x="3638550" y="3197225"/>
            <a:ext cx="2446338" cy="1200150"/>
          </a:xfrm>
          <a:prstGeom prst="ellipse">
            <a:avLst/>
          </a:prstGeom>
          <a:solidFill>
            <a:srgbClr val="FFFFFF"/>
          </a:solidFill>
          <a:ln w="12700">
            <a:solidFill>
              <a:srgbClr val="FFFF00"/>
            </a:solidFill>
            <a:round/>
            <a:headEnd/>
            <a:tailEnd/>
          </a:ln>
          <a:effectLst/>
        </p:spPr>
        <p:txBody>
          <a:bodyPr/>
          <a:lstStyle/>
          <a:p>
            <a:pPr algn="ctr" eaLnBrk="0" hangingPunct="0"/>
            <a:r>
              <a:rPr lang="zh-CN" altLang="en-US" sz="2000">
                <a:solidFill>
                  <a:schemeClr val="accent1"/>
                </a:solidFill>
                <a:latin typeface="Times New Roman" pitchFamily="18" charset="0"/>
              </a:rPr>
              <a:t>客户满意度</a:t>
            </a:r>
          </a:p>
        </p:txBody>
      </p:sp>
      <p:sp>
        <p:nvSpPr>
          <p:cNvPr id="111623" name="Oval 7"/>
          <p:cNvSpPr>
            <a:spLocks noChangeArrowheads="1"/>
          </p:cNvSpPr>
          <p:nvPr/>
        </p:nvSpPr>
        <p:spPr bwMode="auto">
          <a:xfrm>
            <a:off x="1143000" y="3424238"/>
            <a:ext cx="1571625" cy="738187"/>
          </a:xfrm>
          <a:prstGeom prst="ellipse">
            <a:avLst/>
          </a:prstGeom>
          <a:solidFill>
            <a:srgbClr val="FFFFFF"/>
          </a:solidFill>
          <a:ln w="12700">
            <a:solidFill>
              <a:srgbClr val="FFFF00"/>
            </a:solidFill>
            <a:round/>
            <a:headEnd/>
            <a:tailEnd/>
          </a:ln>
          <a:effectLst/>
        </p:spPr>
        <p:txBody>
          <a:bodyPr/>
          <a:lstStyle/>
          <a:p>
            <a:pPr algn="just" eaLnBrk="0" hangingPunct="0"/>
            <a:r>
              <a:rPr lang="zh-CN" altLang="en-US" sz="2000">
                <a:solidFill>
                  <a:schemeClr val="accent1"/>
                </a:solidFill>
                <a:latin typeface="Times New Roman" pitchFamily="18" charset="0"/>
              </a:rPr>
              <a:t>服务</a:t>
            </a:r>
          </a:p>
        </p:txBody>
      </p:sp>
      <p:sp>
        <p:nvSpPr>
          <p:cNvPr id="111624" name="Oval 8"/>
          <p:cNvSpPr>
            <a:spLocks noChangeArrowheads="1"/>
          </p:cNvSpPr>
          <p:nvPr/>
        </p:nvSpPr>
        <p:spPr bwMode="auto">
          <a:xfrm>
            <a:off x="4113213" y="2133600"/>
            <a:ext cx="1571625" cy="738188"/>
          </a:xfrm>
          <a:prstGeom prst="ellipse">
            <a:avLst/>
          </a:prstGeom>
          <a:solidFill>
            <a:srgbClr val="FFFFFF"/>
          </a:solidFill>
          <a:ln w="12700">
            <a:solidFill>
              <a:srgbClr val="FFFF00"/>
            </a:solidFill>
            <a:round/>
            <a:headEnd/>
            <a:tailEnd/>
          </a:ln>
          <a:effectLst/>
        </p:spPr>
        <p:txBody>
          <a:bodyPr/>
          <a:lstStyle/>
          <a:p>
            <a:pPr algn="just" eaLnBrk="0" hangingPunct="0"/>
            <a:r>
              <a:rPr lang="zh-CN" altLang="en-US" sz="2000">
                <a:solidFill>
                  <a:schemeClr val="accent1"/>
                </a:solidFill>
                <a:latin typeface="Times New Roman" pitchFamily="18" charset="0"/>
              </a:rPr>
              <a:t>质量</a:t>
            </a:r>
          </a:p>
        </p:txBody>
      </p:sp>
      <p:sp>
        <p:nvSpPr>
          <p:cNvPr id="111625" name="Oval 9"/>
          <p:cNvSpPr>
            <a:spLocks noChangeArrowheads="1"/>
          </p:cNvSpPr>
          <p:nvPr/>
        </p:nvSpPr>
        <p:spPr bwMode="auto">
          <a:xfrm>
            <a:off x="6734175" y="3424238"/>
            <a:ext cx="1571625" cy="738187"/>
          </a:xfrm>
          <a:prstGeom prst="ellipse">
            <a:avLst/>
          </a:prstGeom>
          <a:solidFill>
            <a:srgbClr val="FFFFFF"/>
          </a:solidFill>
          <a:ln w="12700">
            <a:solidFill>
              <a:srgbClr val="FFFF00"/>
            </a:solidFill>
            <a:round/>
            <a:headEnd/>
            <a:tailEnd/>
          </a:ln>
          <a:effectLst/>
        </p:spPr>
        <p:txBody>
          <a:bodyPr/>
          <a:lstStyle/>
          <a:p>
            <a:pPr algn="just" eaLnBrk="0" hangingPunct="0"/>
            <a:r>
              <a:rPr lang="zh-CN" altLang="en-US" sz="2000">
                <a:solidFill>
                  <a:schemeClr val="accent1"/>
                </a:solidFill>
                <a:latin typeface="Times New Roman" pitchFamily="18" charset="0"/>
              </a:rPr>
              <a:t>时间</a:t>
            </a:r>
          </a:p>
        </p:txBody>
      </p:sp>
      <p:sp>
        <p:nvSpPr>
          <p:cNvPr id="111626" name="Oval 10"/>
          <p:cNvSpPr>
            <a:spLocks noChangeArrowheads="1"/>
          </p:cNvSpPr>
          <p:nvPr/>
        </p:nvSpPr>
        <p:spPr bwMode="auto">
          <a:xfrm>
            <a:off x="4038600" y="4900613"/>
            <a:ext cx="1571625" cy="738187"/>
          </a:xfrm>
          <a:prstGeom prst="ellipse">
            <a:avLst/>
          </a:prstGeom>
          <a:solidFill>
            <a:srgbClr val="FFFFFF"/>
          </a:solidFill>
          <a:ln w="12700">
            <a:solidFill>
              <a:srgbClr val="FFFF00"/>
            </a:solidFill>
            <a:round/>
            <a:headEnd/>
            <a:tailEnd/>
          </a:ln>
          <a:effectLst/>
        </p:spPr>
        <p:txBody>
          <a:bodyPr/>
          <a:lstStyle/>
          <a:p>
            <a:pPr algn="just" eaLnBrk="0" hangingPunct="0"/>
            <a:r>
              <a:rPr lang="zh-CN" altLang="en-US" sz="2000">
                <a:solidFill>
                  <a:schemeClr val="accent1"/>
                </a:solidFill>
                <a:latin typeface="Times New Roman" pitchFamily="18" charset="0"/>
              </a:rPr>
              <a:t>成本</a:t>
            </a:r>
          </a:p>
        </p:txBody>
      </p:sp>
      <p:sp>
        <p:nvSpPr>
          <p:cNvPr id="111627" name="Oval 11"/>
          <p:cNvSpPr>
            <a:spLocks noChangeArrowheads="1"/>
          </p:cNvSpPr>
          <p:nvPr/>
        </p:nvSpPr>
        <p:spPr bwMode="auto">
          <a:xfrm>
            <a:off x="6172200" y="2438400"/>
            <a:ext cx="1571625" cy="738188"/>
          </a:xfrm>
          <a:prstGeom prst="ellipse">
            <a:avLst/>
          </a:prstGeom>
          <a:solidFill>
            <a:srgbClr val="FFFFFF"/>
          </a:solidFill>
          <a:ln w="12700">
            <a:solidFill>
              <a:srgbClr val="FFFF00"/>
            </a:solidFill>
            <a:round/>
            <a:headEnd/>
            <a:tailEnd/>
          </a:ln>
          <a:effectLst/>
        </p:spPr>
        <p:txBody>
          <a:bodyPr/>
          <a:lstStyle/>
          <a:p>
            <a:pPr algn="just" eaLnBrk="0" hangingPunct="0"/>
            <a:r>
              <a:rPr lang="zh-CN" altLang="en-US" sz="2000">
                <a:solidFill>
                  <a:schemeClr val="accent1"/>
                </a:solidFill>
                <a:latin typeface="Times New Roman" pitchFamily="18" charset="0"/>
              </a:rPr>
              <a:t>绩效改进</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b="1">
                <a:latin typeface="Times New Roman" pitchFamily="18" charset="0"/>
              </a:rPr>
              <a:t>BSC</a:t>
            </a:r>
            <a:r>
              <a:rPr lang="zh-CN" altLang="en-US" b="1">
                <a:latin typeface="Times New Roman" pitchFamily="18" charset="0"/>
              </a:rPr>
              <a:t>之内部流程视角 </a:t>
            </a:r>
          </a:p>
        </p:txBody>
      </p:sp>
      <p:grpSp>
        <p:nvGrpSpPr>
          <p:cNvPr id="2" name="Group 4"/>
          <p:cNvGrpSpPr>
            <a:grpSpLocks/>
          </p:cNvGrpSpPr>
          <p:nvPr/>
        </p:nvGrpSpPr>
        <p:grpSpPr bwMode="auto">
          <a:xfrm>
            <a:off x="990600" y="2133600"/>
            <a:ext cx="7543800" cy="2362200"/>
            <a:chOff x="2322" y="4326"/>
            <a:chExt cx="7335" cy="1950"/>
          </a:xfrm>
        </p:grpSpPr>
        <p:sp>
          <p:nvSpPr>
            <p:cNvPr id="112645" name="Rectangle 5"/>
            <p:cNvSpPr>
              <a:spLocks noChangeArrowheads="1"/>
            </p:cNvSpPr>
            <p:nvPr/>
          </p:nvSpPr>
          <p:spPr bwMode="auto">
            <a:xfrm>
              <a:off x="2322" y="4326"/>
              <a:ext cx="1365" cy="936"/>
            </a:xfrm>
            <a:prstGeom prst="rect">
              <a:avLst/>
            </a:prstGeom>
            <a:solidFill>
              <a:srgbClr val="FFFFFF"/>
            </a:solidFill>
            <a:ln w="12700">
              <a:solidFill>
                <a:srgbClr val="FFFF00"/>
              </a:solidFill>
              <a:miter lim="800000"/>
              <a:headEnd/>
              <a:tailEnd/>
            </a:ln>
            <a:effectLst/>
          </p:spPr>
          <p:txBody>
            <a:bodyPr/>
            <a:lstStyle/>
            <a:p>
              <a:pPr algn="just" eaLnBrk="0" hangingPunct="0"/>
              <a:endParaRPr lang="zh-CN" altLang="en-US">
                <a:solidFill>
                  <a:schemeClr val="accent1"/>
                </a:solidFill>
                <a:latin typeface="Times New Roman" pitchFamily="18" charset="0"/>
              </a:endParaRPr>
            </a:p>
            <a:p>
              <a:pPr algn="just" eaLnBrk="0" hangingPunct="0"/>
              <a:r>
                <a:rPr lang="zh-CN" altLang="en-US">
                  <a:solidFill>
                    <a:schemeClr val="accent1"/>
                  </a:solidFill>
                  <a:latin typeface="Times New Roman" pitchFamily="18" charset="0"/>
                </a:rPr>
                <a:t>客户的需要</a:t>
              </a:r>
            </a:p>
          </p:txBody>
        </p:sp>
        <p:sp>
          <p:nvSpPr>
            <p:cNvPr id="112646" name="Rectangle 6"/>
            <p:cNvSpPr>
              <a:spLocks noChangeArrowheads="1"/>
            </p:cNvSpPr>
            <p:nvPr/>
          </p:nvSpPr>
          <p:spPr bwMode="auto">
            <a:xfrm>
              <a:off x="3687" y="4635"/>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设计</a:t>
              </a:r>
            </a:p>
            <a:p>
              <a:pPr algn="just" eaLnBrk="0" hangingPunct="0"/>
              <a:endParaRPr lang="zh-CN" altLang="en-US">
                <a:solidFill>
                  <a:schemeClr val="accent1"/>
                </a:solidFill>
                <a:latin typeface="Times New Roman" pitchFamily="18" charset="0"/>
              </a:endParaRPr>
            </a:p>
          </p:txBody>
        </p:sp>
        <p:sp>
          <p:nvSpPr>
            <p:cNvPr id="112647" name="Rectangle 7"/>
            <p:cNvSpPr>
              <a:spLocks noChangeArrowheads="1"/>
            </p:cNvSpPr>
            <p:nvPr/>
          </p:nvSpPr>
          <p:spPr bwMode="auto">
            <a:xfrm>
              <a:off x="4827" y="4641"/>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开发</a:t>
              </a:r>
            </a:p>
          </p:txBody>
        </p:sp>
        <p:sp>
          <p:nvSpPr>
            <p:cNvPr id="112648" name="Rectangle 8"/>
            <p:cNvSpPr>
              <a:spLocks noChangeArrowheads="1"/>
            </p:cNvSpPr>
            <p:nvPr/>
          </p:nvSpPr>
          <p:spPr bwMode="auto">
            <a:xfrm>
              <a:off x="5982" y="4641"/>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推广</a:t>
              </a:r>
            </a:p>
          </p:txBody>
        </p:sp>
        <p:sp>
          <p:nvSpPr>
            <p:cNvPr id="112649" name="Rectangle 9"/>
            <p:cNvSpPr>
              <a:spLocks noChangeArrowheads="1"/>
            </p:cNvSpPr>
            <p:nvPr/>
          </p:nvSpPr>
          <p:spPr bwMode="auto">
            <a:xfrm>
              <a:off x="7137" y="4641"/>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运营</a:t>
              </a:r>
            </a:p>
          </p:txBody>
        </p:sp>
        <p:sp>
          <p:nvSpPr>
            <p:cNvPr id="112650" name="Rectangle 10"/>
            <p:cNvSpPr>
              <a:spLocks noChangeArrowheads="1"/>
            </p:cNvSpPr>
            <p:nvPr/>
          </p:nvSpPr>
          <p:spPr bwMode="auto">
            <a:xfrm>
              <a:off x="8292" y="4344"/>
              <a:ext cx="1365" cy="936"/>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客户的需要得到满足</a:t>
              </a:r>
            </a:p>
          </p:txBody>
        </p:sp>
        <p:sp>
          <p:nvSpPr>
            <p:cNvPr id="112651" name="Line 11"/>
            <p:cNvSpPr>
              <a:spLocks noChangeShapeType="1"/>
            </p:cNvSpPr>
            <p:nvPr/>
          </p:nvSpPr>
          <p:spPr bwMode="auto">
            <a:xfrm>
              <a:off x="3687" y="5184"/>
              <a:ext cx="0" cy="468"/>
            </a:xfrm>
            <a:prstGeom prst="line">
              <a:avLst/>
            </a:prstGeom>
            <a:noFill/>
            <a:ln w="12700">
              <a:solidFill>
                <a:srgbClr val="FFFF00"/>
              </a:solidFill>
              <a:round/>
              <a:headEnd/>
              <a:tailEnd/>
            </a:ln>
            <a:effectLst/>
          </p:spPr>
          <p:txBody>
            <a:bodyPr/>
            <a:lstStyle/>
            <a:p>
              <a:endParaRPr lang="zh-CN" altLang="en-US"/>
            </a:p>
          </p:txBody>
        </p:sp>
        <p:sp>
          <p:nvSpPr>
            <p:cNvPr id="112652" name="Line 12"/>
            <p:cNvSpPr>
              <a:spLocks noChangeShapeType="1"/>
            </p:cNvSpPr>
            <p:nvPr/>
          </p:nvSpPr>
          <p:spPr bwMode="auto">
            <a:xfrm>
              <a:off x="5997" y="5184"/>
              <a:ext cx="0" cy="468"/>
            </a:xfrm>
            <a:prstGeom prst="line">
              <a:avLst/>
            </a:prstGeom>
            <a:noFill/>
            <a:ln w="12700">
              <a:solidFill>
                <a:srgbClr val="FFFF00"/>
              </a:solidFill>
              <a:round/>
              <a:headEnd/>
              <a:tailEnd/>
            </a:ln>
            <a:effectLst/>
          </p:spPr>
          <p:txBody>
            <a:bodyPr/>
            <a:lstStyle/>
            <a:p>
              <a:endParaRPr lang="zh-CN" altLang="en-US"/>
            </a:p>
          </p:txBody>
        </p:sp>
        <p:sp>
          <p:nvSpPr>
            <p:cNvPr id="112653" name="Line 13"/>
            <p:cNvSpPr>
              <a:spLocks noChangeShapeType="1"/>
            </p:cNvSpPr>
            <p:nvPr/>
          </p:nvSpPr>
          <p:spPr bwMode="auto">
            <a:xfrm>
              <a:off x="8292" y="5184"/>
              <a:ext cx="0" cy="468"/>
            </a:xfrm>
            <a:prstGeom prst="line">
              <a:avLst/>
            </a:prstGeom>
            <a:noFill/>
            <a:ln w="12700">
              <a:solidFill>
                <a:srgbClr val="FFFF00"/>
              </a:solidFill>
              <a:round/>
              <a:headEnd/>
              <a:tailEnd/>
            </a:ln>
            <a:effectLst/>
          </p:spPr>
          <p:txBody>
            <a:bodyPr/>
            <a:lstStyle/>
            <a:p>
              <a:endParaRPr lang="zh-CN" altLang="en-US"/>
            </a:p>
          </p:txBody>
        </p:sp>
        <p:sp>
          <p:nvSpPr>
            <p:cNvPr id="112654" name="Line 14"/>
            <p:cNvSpPr>
              <a:spLocks noChangeShapeType="1"/>
            </p:cNvSpPr>
            <p:nvPr/>
          </p:nvSpPr>
          <p:spPr bwMode="auto">
            <a:xfrm>
              <a:off x="3687" y="5496"/>
              <a:ext cx="2310"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2655" name="Line 15"/>
            <p:cNvSpPr>
              <a:spLocks noChangeShapeType="1"/>
            </p:cNvSpPr>
            <p:nvPr/>
          </p:nvSpPr>
          <p:spPr bwMode="auto">
            <a:xfrm>
              <a:off x="5997" y="5496"/>
              <a:ext cx="2310" cy="0"/>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12656" name="Rectangle 16"/>
            <p:cNvSpPr>
              <a:spLocks noChangeArrowheads="1"/>
            </p:cNvSpPr>
            <p:nvPr/>
          </p:nvSpPr>
          <p:spPr bwMode="auto">
            <a:xfrm>
              <a:off x="4212" y="5268"/>
              <a:ext cx="136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开发周期</a:t>
              </a:r>
            </a:p>
          </p:txBody>
        </p:sp>
        <p:sp>
          <p:nvSpPr>
            <p:cNvPr id="112657" name="Rectangle 17"/>
            <p:cNvSpPr>
              <a:spLocks noChangeArrowheads="1"/>
            </p:cNvSpPr>
            <p:nvPr/>
          </p:nvSpPr>
          <p:spPr bwMode="auto">
            <a:xfrm>
              <a:off x="6522" y="5265"/>
              <a:ext cx="136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供应链周期</a:t>
              </a:r>
            </a:p>
          </p:txBody>
        </p:sp>
        <p:sp>
          <p:nvSpPr>
            <p:cNvPr id="112658" name="Line 18"/>
            <p:cNvSpPr>
              <a:spLocks noChangeShapeType="1"/>
            </p:cNvSpPr>
            <p:nvPr/>
          </p:nvSpPr>
          <p:spPr bwMode="auto">
            <a:xfrm>
              <a:off x="3687" y="5964"/>
              <a:ext cx="4620" cy="0"/>
            </a:xfrm>
            <a:prstGeom prst="line">
              <a:avLst/>
            </a:prstGeom>
            <a:noFill/>
            <a:ln w="12700">
              <a:solidFill>
                <a:srgbClr val="FFFF00"/>
              </a:solidFill>
              <a:round/>
              <a:headEnd/>
              <a:tailEnd type="triangle" w="med" len="med"/>
            </a:ln>
            <a:effectLst/>
          </p:spPr>
          <p:txBody>
            <a:bodyPr/>
            <a:lstStyle/>
            <a:p>
              <a:endParaRPr lang="zh-CN" altLang="en-US"/>
            </a:p>
          </p:txBody>
        </p:sp>
        <p:sp>
          <p:nvSpPr>
            <p:cNvPr id="112659" name="Rectangle 19"/>
            <p:cNvSpPr>
              <a:spLocks noChangeArrowheads="1"/>
            </p:cNvSpPr>
            <p:nvPr/>
          </p:nvSpPr>
          <p:spPr bwMode="auto">
            <a:xfrm>
              <a:off x="5262" y="5808"/>
              <a:ext cx="136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时间</a:t>
              </a: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zh-CN" b="1">
                <a:latin typeface="Times New Roman" pitchFamily="18" charset="0"/>
              </a:rPr>
              <a:t>BSC</a:t>
            </a:r>
            <a:r>
              <a:rPr lang="zh-CN" altLang="en-US" b="1">
                <a:latin typeface="Times New Roman" pitchFamily="18" charset="0"/>
              </a:rPr>
              <a:t>之创新与学习视角</a:t>
            </a:r>
            <a:r>
              <a:rPr lang="zh-CN" altLang="en-US"/>
              <a:t> </a:t>
            </a:r>
          </a:p>
        </p:txBody>
      </p:sp>
      <p:sp>
        <p:nvSpPr>
          <p:cNvPr id="113667" name="Rectangle 3"/>
          <p:cNvSpPr>
            <a:spLocks noGrp="1" noChangeArrowheads="1"/>
          </p:cNvSpPr>
          <p:nvPr>
            <p:ph type="body" idx="1"/>
          </p:nvPr>
        </p:nvSpPr>
        <p:spPr/>
        <p:txBody>
          <a:bodyPr/>
          <a:lstStyle/>
          <a:p>
            <a:r>
              <a:rPr lang="en-US" altLang="zh-CN">
                <a:latin typeface="Times New Roman" pitchFamily="18" charset="0"/>
                <a:cs typeface="Times New Roman" pitchFamily="18" charset="0"/>
              </a:rPr>
              <a:t>BSC</a:t>
            </a:r>
            <a:r>
              <a:rPr lang="zh-CN" altLang="en-US">
                <a:latin typeface="Times New Roman" pitchFamily="18" charset="0"/>
              </a:rPr>
              <a:t>中的创新指标强调企业快速开发和引进新的</a:t>
            </a:r>
            <a:r>
              <a:rPr lang="en-US" altLang="zh-CN">
                <a:latin typeface="Times New Roman" pitchFamily="18" charset="0"/>
                <a:cs typeface="Times New Roman" pitchFamily="18" charset="0"/>
              </a:rPr>
              <a:t>IT</a:t>
            </a:r>
            <a:r>
              <a:rPr lang="zh-CN" altLang="en-US">
                <a:latin typeface="Times New Roman" pitchFamily="18" charset="0"/>
              </a:rPr>
              <a:t>服务或产品的能力。主要绩效指标包括新服务或产品占比、专利数量、员工建议数量以及员工每人受益等</a:t>
            </a:r>
            <a:r>
              <a:rPr lang="zh-CN" altLang="en-US"/>
              <a:t>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zh-CN" b="1">
                <a:latin typeface="Times New Roman" pitchFamily="18" charset="0"/>
              </a:rPr>
              <a:t>BSC</a:t>
            </a:r>
            <a:r>
              <a:rPr lang="zh-CN" altLang="en-US" b="1">
                <a:latin typeface="Times New Roman" pitchFamily="18" charset="0"/>
              </a:rPr>
              <a:t>之财务视角</a:t>
            </a:r>
            <a:r>
              <a:rPr lang="zh-CN" altLang="en-US"/>
              <a:t> </a:t>
            </a:r>
          </a:p>
        </p:txBody>
      </p:sp>
      <p:sp>
        <p:nvSpPr>
          <p:cNvPr id="114691" name="Rectangle 3"/>
          <p:cNvSpPr>
            <a:spLocks noGrp="1" noChangeArrowheads="1"/>
          </p:cNvSpPr>
          <p:nvPr>
            <p:ph type="body" idx="1"/>
          </p:nvPr>
        </p:nvSpPr>
        <p:spPr/>
        <p:txBody>
          <a:bodyPr/>
          <a:lstStyle/>
          <a:p>
            <a:r>
              <a:rPr lang="zh-CN" altLang="en-US">
                <a:latin typeface="Times New Roman" pitchFamily="18" charset="0"/>
              </a:rPr>
              <a:t>由于财务绩效是决定企业在股东眼中价值的主要因素，管理者需要将企业的运作业绩转化成财务业绩，这是非常重要的。主要绩效指标包括</a:t>
            </a:r>
            <a:r>
              <a:rPr lang="en-US" altLang="zh-CN">
                <a:latin typeface="Times New Roman" pitchFamily="18" charset="0"/>
                <a:cs typeface="Times New Roman" pitchFamily="18" charset="0"/>
              </a:rPr>
              <a:t>ROI</a:t>
            </a:r>
            <a:r>
              <a:rPr lang="en-US" altLang="zh-CN">
                <a:latin typeface="Times New Roman" pitchFamily="18" charset="0"/>
              </a:rPr>
              <a:t>、</a:t>
            </a:r>
            <a:r>
              <a:rPr lang="en-US" altLang="zh-CN">
                <a:latin typeface="Times New Roman" pitchFamily="18" charset="0"/>
                <a:cs typeface="Times New Roman" pitchFamily="18" charset="0"/>
              </a:rPr>
              <a:t>ROA</a:t>
            </a:r>
            <a:r>
              <a:rPr lang="en-US" altLang="zh-CN">
                <a:latin typeface="Times New Roman" pitchFamily="18" charset="0"/>
              </a:rPr>
              <a:t>、</a:t>
            </a:r>
            <a:r>
              <a:rPr lang="zh-CN" altLang="en-US">
                <a:latin typeface="Times New Roman" pitchFamily="18" charset="0"/>
              </a:rPr>
              <a:t>利润率以及股价等</a:t>
            </a:r>
            <a:r>
              <a:rPr lang="zh-CN" altLang="en-US"/>
              <a:t>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zh-CN" altLang="en-US">
                <a:latin typeface="Times New Roman" pitchFamily="18" charset="0"/>
              </a:rPr>
              <a:t>实施</a:t>
            </a:r>
            <a:r>
              <a:rPr lang="en-US" altLang="zh-CN">
                <a:latin typeface="Times New Roman" pitchFamily="18" charset="0"/>
                <a:cs typeface="Times New Roman" pitchFamily="18" charset="0"/>
              </a:rPr>
              <a:t>BSC</a:t>
            </a:r>
            <a:r>
              <a:rPr lang="zh-CN" altLang="en-US">
                <a:latin typeface="Times New Roman" pitchFamily="18" charset="0"/>
              </a:rPr>
              <a:t>的步骤</a:t>
            </a:r>
            <a:r>
              <a:rPr lang="zh-CN" altLang="en-US"/>
              <a:t> </a:t>
            </a:r>
          </a:p>
        </p:txBody>
      </p:sp>
      <p:grpSp>
        <p:nvGrpSpPr>
          <p:cNvPr id="2" name="Group 4"/>
          <p:cNvGrpSpPr>
            <a:grpSpLocks/>
          </p:cNvGrpSpPr>
          <p:nvPr/>
        </p:nvGrpSpPr>
        <p:grpSpPr bwMode="auto">
          <a:xfrm>
            <a:off x="1524000" y="1066800"/>
            <a:ext cx="6477000" cy="5410200"/>
            <a:chOff x="1692" y="9396"/>
            <a:chExt cx="6300" cy="5304"/>
          </a:xfrm>
        </p:grpSpPr>
        <p:sp>
          <p:nvSpPr>
            <p:cNvPr id="115717" name="AutoShape 5"/>
            <p:cNvSpPr>
              <a:spLocks noChangeArrowheads="1"/>
            </p:cNvSpPr>
            <p:nvPr/>
          </p:nvSpPr>
          <p:spPr bwMode="auto">
            <a:xfrm>
              <a:off x="1692" y="9396"/>
              <a:ext cx="6300" cy="5304"/>
            </a:xfrm>
            <a:prstGeom prst="triangle">
              <a:avLst>
                <a:gd name="adj" fmla="val 49046"/>
              </a:avLst>
            </a:prstGeom>
            <a:solidFill>
              <a:srgbClr val="FFFFFF"/>
            </a:solidFill>
            <a:ln w="12700">
              <a:solidFill>
                <a:srgbClr val="FFFF00"/>
              </a:solidFill>
              <a:miter lim="800000"/>
              <a:headEnd/>
              <a:tailEnd/>
            </a:ln>
            <a:effectLst/>
          </p:spPr>
          <p:txBody>
            <a:bodyPr/>
            <a:lstStyle/>
            <a:p>
              <a:endParaRPr lang="zh-CN" altLang="en-US"/>
            </a:p>
          </p:txBody>
        </p:sp>
        <p:sp>
          <p:nvSpPr>
            <p:cNvPr id="115718" name="Line 6"/>
            <p:cNvSpPr>
              <a:spLocks noChangeShapeType="1"/>
            </p:cNvSpPr>
            <p:nvPr/>
          </p:nvSpPr>
          <p:spPr bwMode="auto">
            <a:xfrm>
              <a:off x="4002" y="11067"/>
              <a:ext cx="1575" cy="0"/>
            </a:xfrm>
            <a:prstGeom prst="line">
              <a:avLst/>
            </a:prstGeom>
            <a:noFill/>
            <a:ln w="12700">
              <a:solidFill>
                <a:srgbClr val="FFFF00"/>
              </a:solidFill>
              <a:round/>
              <a:headEnd/>
              <a:tailEnd/>
            </a:ln>
            <a:effectLst/>
          </p:spPr>
          <p:txBody>
            <a:bodyPr/>
            <a:lstStyle/>
            <a:p>
              <a:endParaRPr lang="zh-CN" altLang="en-US"/>
            </a:p>
          </p:txBody>
        </p:sp>
        <p:sp>
          <p:nvSpPr>
            <p:cNvPr id="115719" name="Line 7"/>
            <p:cNvSpPr>
              <a:spLocks noChangeShapeType="1"/>
            </p:cNvSpPr>
            <p:nvPr/>
          </p:nvSpPr>
          <p:spPr bwMode="auto">
            <a:xfrm>
              <a:off x="3492" y="11796"/>
              <a:ext cx="2670" cy="0"/>
            </a:xfrm>
            <a:prstGeom prst="line">
              <a:avLst/>
            </a:prstGeom>
            <a:noFill/>
            <a:ln w="12700">
              <a:solidFill>
                <a:srgbClr val="FFFF00"/>
              </a:solidFill>
              <a:round/>
              <a:headEnd/>
              <a:tailEnd/>
            </a:ln>
            <a:effectLst/>
          </p:spPr>
          <p:txBody>
            <a:bodyPr/>
            <a:lstStyle/>
            <a:p>
              <a:endParaRPr lang="zh-CN" altLang="en-US"/>
            </a:p>
          </p:txBody>
        </p:sp>
        <p:sp>
          <p:nvSpPr>
            <p:cNvPr id="115720" name="Line 8"/>
            <p:cNvSpPr>
              <a:spLocks noChangeShapeType="1"/>
            </p:cNvSpPr>
            <p:nvPr/>
          </p:nvSpPr>
          <p:spPr bwMode="auto">
            <a:xfrm>
              <a:off x="2292" y="13764"/>
              <a:ext cx="5040" cy="0"/>
            </a:xfrm>
            <a:prstGeom prst="line">
              <a:avLst/>
            </a:prstGeom>
            <a:noFill/>
            <a:ln w="12700">
              <a:solidFill>
                <a:srgbClr val="FFFF00"/>
              </a:solidFill>
              <a:round/>
              <a:headEnd/>
              <a:tailEnd/>
            </a:ln>
            <a:effectLst/>
          </p:spPr>
          <p:txBody>
            <a:bodyPr/>
            <a:lstStyle/>
            <a:p>
              <a:endParaRPr lang="zh-CN" altLang="en-US"/>
            </a:p>
          </p:txBody>
        </p:sp>
        <p:sp>
          <p:nvSpPr>
            <p:cNvPr id="115721" name="Rectangle 9"/>
            <p:cNvSpPr>
              <a:spLocks noChangeArrowheads="1"/>
            </p:cNvSpPr>
            <p:nvPr/>
          </p:nvSpPr>
          <p:spPr bwMode="auto">
            <a:xfrm>
              <a:off x="4287" y="10266"/>
              <a:ext cx="1050"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远景与使命</a:t>
              </a:r>
            </a:p>
          </p:txBody>
        </p:sp>
        <p:sp>
          <p:nvSpPr>
            <p:cNvPr id="115722" name="Line 10"/>
            <p:cNvSpPr>
              <a:spLocks noChangeShapeType="1"/>
            </p:cNvSpPr>
            <p:nvPr/>
          </p:nvSpPr>
          <p:spPr bwMode="auto">
            <a:xfrm>
              <a:off x="4737" y="11802"/>
              <a:ext cx="0" cy="1962"/>
            </a:xfrm>
            <a:prstGeom prst="line">
              <a:avLst/>
            </a:prstGeom>
            <a:noFill/>
            <a:ln w="12700">
              <a:solidFill>
                <a:srgbClr val="FFFF00"/>
              </a:solidFill>
              <a:round/>
              <a:headEnd/>
              <a:tailEnd/>
            </a:ln>
            <a:effectLst/>
          </p:spPr>
          <p:txBody>
            <a:bodyPr/>
            <a:lstStyle/>
            <a:p>
              <a:endParaRPr lang="zh-CN" altLang="en-US"/>
            </a:p>
          </p:txBody>
        </p:sp>
        <p:sp>
          <p:nvSpPr>
            <p:cNvPr id="115723" name="Line 11"/>
            <p:cNvSpPr>
              <a:spLocks noChangeShapeType="1"/>
            </p:cNvSpPr>
            <p:nvPr/>
          </p:nvSpPr>
          <p:spPr bwMode="auto">
            <a:xfrm>
              <a:off x="4737" y="10956"/>
              <a:ext cx="0" cy="312"/>
            </a:xfrm>
            <a:prstGeom prst="line">
              <a:avLst/>
            </a:prstGeom>
            <a:noFill/>
            <a:ln w="12700">
              <a:solidFill>
                <a:srgbClr val="FFFF00"/>
              </a:solidFill>
              <a:round/>
              <a:headEnd/>
              <a:tailEnd type="triangle" w="med" len="med"/>
            </a:ln>
            <a:effectLst/>
          </p:spPr>
          <p:txBody>
            <a:bodyPr/>
            <a:lstStyle/>
            <a:p>
              <a:endParaRPr lang="zh-CN" altLang="en-US"/>
            </a:p>
          </p:txBody>
        </p:sp>
        <p:sp>
          <p:nvSpPr>
            <p:cNvPr id="115724" name="Rectangle 12"/>
            <p:cNvSpPr>
              <a:spLocks noChangeArrowheads="1"/>
            </p:cNvSpPr>
            <p:nvPr/>
          </p:nvSpPr>
          <p:spPr bwMode="auto">
            <a:xfrm>
              <a:off x="4359" y="11268"/>
              <a:ext cx="79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策略</a:t>
              </a:r>
            </a:p>
          </p:txBody>
        </p:sp>
        <p:sp>
          <p:nvSpPr>
            <p:cNvPr id="115725" name="Line 13"/>
            <p:cNvSpPr>
              <a:spLocks noChangeShapeType="1"/>
            </p:cNvSpPr>
            <p:nvPr/>
          </p:nvSpPr>
          <p:spPr bwMode="auto">
            <a:xfrm>
              <a:off x="3792" y="11625"/>
              <a:ext cx="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15726" name="Line 14"/>
            <p:cNvSpPr>
              <a:spLocks noChangeShapeType="1"/>
            </p:cNvSpPr>
            <p:nvPr/>
          </p:nvSpPr>
          <p:spPr bwMode="auto">
            <a:xfrm>
              <a:off x="4422" y="12159"/>
              <a:ext cx="945" cy="0"/>
            </a:xfrm>
            <a:prstGeom prst="line">
              <a:avLst/>
            </a:prstGeom>
            <a:noFill/>
            <a:ln w="12700">
              <a:solidFill>
                <a:srgbClr val="FFFF00"/>
              </a:solidFill>
              <a:round/>
              <a:headEnd/>
              <a:tailEnd type="triangle" w="med" len="med"/>
            </a:ln>
            <a:effectLst/>
          </p:spPr>
          <p:txBody>
            <a:bodyPr/>
            <a:lstStyle/>
            <a:p>
              <a:endParaRPr lang="zh-CN" altLang="en-US"/>
            </a:p>
          </p:txBody>
        </p:sp>
        <p:sp>
          <p:nvSpPr>
            <p:cNvPr id="115727" name="Rectangle 15"/>
            <p:cNvSpPr>
              <a:spLocks noChangeArrowheads="1"/>
            </p:cNvSpPr>
            <p:nvPr/>
          </p:nvSpPr>
          <p:spPr bwMode="auto">
            <a:xfrm>
              <a:off x="2952" y="12516"/>
              <a:ext cx="178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机构的目标</a:t>
              </a:r>
            </a:p>
            <a:p>
              <a:pPr algn="just" eaLnBrk="0" hangingPunct="0"/>
              <a:r>
                <a:rPr lang="zh-CN" altLang="en-US">
                  <a:solidFill>
                    <a:schemeClr val="accent1"/>
                  </a:solidFill>
                  <a:latin typeface="Times New Roman" pitchFamily="18" charset="0"/>
                </a:rPr>
                <a:t>主要绩效指标和可量化的目标</a:t>
              </a:r>
            </a:p>
          </p:txBody>
        </p:sp>
        <p:sp>
          <p:nvSpPr>
            <p:cNvPr id="115728" name="Rectangle 16"/>
            <p:cNvSpPr>
              <a:spLocks noChangeArrowheads="1"/>
            </p:cNvSpPr>
            <p:nvPr/>
          </p:nvSpPr>
          <p:spPr bwMode="auto">
            <a:xfrm>
              <a:off x="4842" y="12516"/>
              <a:ext cx="1785" cy="1092"/>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部门的目标</a:t>
              </a:r>
            </a:p>
            <a:p>
              <a:pPr algn="just" eaLnBrk="0" hangingPunct="0"/>
              <a:r>
                <a:rPr lang="zh-CN" altLang="en-US">
                  <a:solidFill>
                    <a:schemeClr val="accent1"/>
                  </a:solidFill>
                  <a:latin typeface="Times New Roman" pitchFamily="18" charset="0"/>
                </a:rPr>
                <a:t>主要绩效指标和可量化的目标</a:t>
              </a:r>
            </a:p>
          </p:txBody>
        </p:sp>
        <p:sp>
          <p:nvSpPr>
            <p:cNvPr id="115729" name="Line 17"/>
            <p:cNvSpPr>
              <a:spLocks noChangeShapeType="1"/>
            </p:cNvSpPr>
            <p:nvPr/>
          </p:nvSpPr>
          <p:spPr bwMode="auto">
            <a:xfrm>
              <a:off x="6627" y="13377"/>
              <a:ext cx="0" cy="624"/>
            </a:xfrm>
            <a:prstGeom prst="line">
              <a:avLst/>
            </a:prstGeom>
            <a:noFill/>
            <a:ln w="12700">
              <a:solidFill>
                <a:srgbClr val="FFFF00"/>
              </a:solidFill>
              <a:round/>
              <a:headEnd/>
              <a:tailEnd type="triangle" w="med" len="med"/>
            </a:ln>
            <a:effectLst/>
          </p:spPr>
          <p:txBody>
            <a:bodyPr/>
            <a:lstStyle/>
            <a:p>
              <a:endParaRPr lang="zh-CN" altLang="en-US"/>
            </a:p>
          </p:txBody>
        </p:sp>
        <p:sp>
          <p:nvSpPr>
            <p:cNvPr id="115730" name="Rectangle 18"/>
            <p:cNvSpPr>
              <a:spLocks noChangeArrowheads="1"/>
            </p:cNvSpPr>
            <p:nvPr/>
          </p:nvSpPr>
          <p:spPr bwMode="auto">
            <a:xfrm>
              <a:off x="2952" y="13839"/>
              <a:ext cx="3465" cy="780"/>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员工个人的目标、主要绩效指标和可量化的指标</a:t>
              </a: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zh-CN">
                <a:latin typeface="Times New Roman" pitchFamily="18" charset="0"/>
              </a:rPr>
              <a:t>BSC</a:t>
            </a:r>
            <a:r>
              <a:rPr lang="zh-CN" altLang="en-US">
                <a:latin typeface="Times New Roman" pitchFamily="18" charset="0"/>
              </a:rPr>
              <a:t>中建立因果关系的主要流程</a:t>
            </a:r>
            <a:r>
              <a:rPr lang="zh-CN" altLang="en-US"/>
              <a:t> </a:t>
            </a:r>
          </a:p>
        </p:txBody>
      </p:sp>
      <p:grpSp>
        <p:nvGrpSpPr>
          <p:cNvPr id="2" name="Group 4"/>
          <p:cNvGrpSpPr>
            <a:grpSpLocks/>
          </p:cNvGrpSpPr>
          <p:nvPr/>
        </p:nvGrpSpPr>
        <p:grpSpPr bwMode="auto">
          <a:xfrm>
            <a:off x="990600" y="1371600"/>
            <a:ext cx="7315200" cy="5257800"/>
            <a:chOff x="2217" y="2889"/>
            <a:chExt cx="7560" cy="5103"/>
          </a:xfrm>
        </p:grpSpPr>
        <p:grpSp>
          <p:nvGrpSpPr>
            <p:cNvPr id="3" name="Group 5"/>
            <p:cNvGrpSpPr>
              <a:grpSpLocks/>
            </p:cNvGrpSpPr>
            <p:nvPr/>
          </p:nvGrpSpPr>
          <p:grpSpPr bwMode="auto">
            <a:xfrm>
              <a:off x="4887" y="3000"/>
              <a:ext cx="4470" cy="4836"/>
              <a:chOff x="4302" y="3000"/>
              <a:chExt cx="4470" cy="4836"/>
            </a:xfrm>
          </p:grpSpPr>
          <p:sp>
            <p:nvSpPr>
              <p:cNvPr id="117766" name="Rectangle 6"/>
              <p:cNvSpPr>
                <a:spLocks noChangeArrowheads="1"/>
              </p:cNvSpPr>
              <p:nvPr/>
            </p:nvSpPr>
            <p:spPr bwMode="auto">
              <a:xfrm>
                <a:off x="5472" y="3000"/>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使用资本汇报率</a:t>
                </a:r>
              </a:p>
            </p:txBody>
          </p:sp>
          <p:sp>
            <p:nvSpPr>
              <p:cNvPr id="117767" name="Rectangle 7"/>
              <p:cNvSpPr>
                <a:spLocks noChangeArrowheads="1"/>
              </p:cNvSpPr>
              <p:nvPr/>
            </p:nvSpPr>
            <p:spPr bwMode="auto">
              <a:xfrm>
                <a:off x="5472" y="4092"/>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客户忠诚度</a:t>
                </a:r>
              </a:p>
            </p:txBody>
          </p:sp>
          <p:sp>
            <p:nvSpPr>
              <p:cNvPr id="117768" name="Rectangle 8"/>
              <p:cNvSpPr>
                <a:spLocks noChangeArrowheads="1"/>
              </p:cNvSpPr>
              <p:nvPr/>
            </p:nvSpPr>
            <p:spPr bwMode="auto">
              <a:xfrm>
                <a:off x="5472" y="5184"/>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准时交付</a:t>
                </a:r>
              </a:p>
            </p:txBody>
          </p:sp>
          <p:sp>
            <p:nvSpPr>
              <p:cNvPr id="117769" name="Rectangle 9"/>
              <p:cNvSpPr>
                <a:spLocks noChangeArrowheads="1"/>
              </p:cNvSpPr>
              <p:nvPr/>
            </p:nvSpPr>
            <p:spPr bwMode="auto">
              <a:xfrm>
                <a:off x="5472" y="7368"/>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员工的技能</a:t>
                </a:r>
              </a:p>
            </p:txBody>
          </p:sp>
          <p:sp>
            <p:nvSpPr>
              <p:cNvPr id="117770" name="Line 10"/>
              <p:cNvSpPr>
                <a:spLocks noChangeShapeType="1"/>
              </p:cNvSpPr>
              <p:nvPr/>
            </p:nvSpPr>
            <p:spPr bwMode="auto">
              <a:xfrm flipV="1">
                <a:off x="6522" y="3468"/>
                <a:ext cx="0" cy="624"/>
              </a:xfrm>
              <a:prstGeom prst="line">
                <a:avLst/>
              </a:prstGeom>
              <a:noFill/>
              <a:ln w="9525">
                <a:solidFill>
                  <a:srgbClr val="FFFF00"/>
                </a:solidFill>
                <a:round/>
                <a:headEnd/>
                <a:tailEnd type="triangle" w="med" len="med"/>
              </a:ln>
              <a:effectLst/>
            </p:spPr>
            <p:txBody>
              <a:bodyPr/>
              <a:lstStyle/>
              <a:p>
                <a:endParaRPr lang="zh-CN" altLang="en-US"/>
              </a:p>
            </p:txBody>
          </p:sp>
          <p:sp>
            <p:nvSpPr>
              <p:cNvPr id="117771" name="Line 11"/>
              <p:cNvSpPr>
                <a:spLocks noChangeShapeType="1"/>
              </p:cNvSpPr>
              <p:nvPr/>
            </p:nvSpPr>
            <p:spPr bwMode="auto">
              <a:xfrm flipV="1">
                <a:off x="6522" y="4560"/>
                <a:ext cx="0" cy="624"/>
              </a:xfrm>
              <a:prstGeom prst="line">
                <a:avLst/>
              </a:prstGeom>
              <a:noFill/>
              <a:ln w="9525">
                <a:solidFill>
                  <a:srgbClr val="FFFF00"/>
                </a:solidFill>
                <a:round/>
                <a:headEnd/>
                <a:tailEnd type="triangle" w="med" len="med"/>
              </a:ln>
              <a:effectLst/>
            </p:spPr>
            <p:txBody>
              <a:bodyPr/>
              <a:lstStyle/>
              <a:p>
                <a:endParaRPr lang="zh-CN" altLang="en-US"/>
              </a:p>
            </p:txBody>
          </p:sp>
          <p:sp>
            <p:nvSpPr>
              <p:cNvPr id="117772" name="Line 12"/>
              <p:cNvSpPr>
                <a:spLocks noChangeShapeType="1"/>
              </p:cNvSpPr>
              <p:nvPr/>
            </p:nvSpPr>
            <p:spPr bwMode="auto">
              <a:xfrm flipV="1">
                <a:off x="6522" y="5637"/>
                <a:ext cx="0" cy="483"/>
              </a:xfrm>
              <a:prstGeom prst="line">
                <a:avLst/>
              </a:prstGeom>
              <a:noFill/>
              <a:ln w="9525">
                <a:solidFill>
                  <a:srgbClr val="FFFF00"/>
                </a:solidFill>
                <a:round/>
                <a:headEnd/>
                <a:tailEnd type="triangle" w="med" len="med"/>
              </a:ln>
              <a:effectLst/>
            </p:spPr>
            <p:txBody>
              <a:bodyPr/>
              <a:lstStyle/>
              <a:p>
                <a:endParaRPr lang="zh-CN" altLang="en-US"/>
              </a:p>
            </p:txBody>
          </p:sp>
          <p:sp>
            <p:nvSpPr>
              <p:cNvPr id="117773" name="Rectangle 13"/>
              <p:cNvSpPr>
                <a:spLocks noChangeArrowheads="1"/>
              </p:cNvSpPr>
              <p:nvPr/>
            </p:nvSpPr>
            <p:spPr bwMode="auto">
              <a:xfrm>
                <a:off x="4302" y="6276"/>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流程质量</a:t>
                </a:r>
              </a:p>
            </p:txBody>
          </p:sp>
          <p:sp>
            <p:nvSpPr>
              <p:cNvPr id="117774" name="Rectangle 14"/>
              <p:cNvSpPr>
                <a:spLocks noChangeArrowheads="1"/>
              </p:cNvSpPr>
              <p:nvPr/>
            </p:nvSpPr>
            <p:spPr bwMode="auto">
              <a:xfrm>
                <a:off x="6672" y="6276"/>
                <a:ext cx="2100" cy="468"/>
              </a:xfrm>
              <a:prstGeom prst="rect">
                <a:avLst/>
              </a:prstGeom>
              <a:solidFill>
                <a:srgbClr val="FFFFFF"/>
              </a:solidFill>
              <a:ln w="9525">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流程周期</a:t>
                </a:r>
              </a:p>
            </p:txBody>
          </p:sp>
          <p:sp>
            <p:nvSpPr>
              <p:cNvPr id="117775" name="Line 15"/>
              <p:cNvSpPr>
                <a:spLocks noChangeShapeType="1"/>
              </p:cNvSpPr>
              <p:nvPr/>
            </p:nvSpPr>
            <p:spPr bwMode="auto">
              <a:xfrm>
                <a:off x="5727" y="6120"/>
                <a:ext cx="1470" cy="0"/>
              </a:xfrm>
              <a:prstGeom prst="line">
                <a:avLst/>
              </a:prstGeom>
              <a:noFill/>
              <a:ln w="9525">
                <a:solidFill>
                  <a:srgbClr val="FFFF00"/>
                </a:solidFill>
                <a:round/>
                <a:headEnd/>
                <a:tailEnd/>
              </a:ln>
              <a:effectLst/>
            </p:spPr>
            <p:txBody>
              <a:bodyPr/>
              <a:lstStyle/>
              <a:p>
                <a:endParaRPr lang="zh-CN" altLang="en-US"/>
              </a:p>
            </p:txBody>
          </p:sp>
          <p:sp>
            <p:nvSpPr>
              <p:cNvPr id="117776" name="Line 16"/>
              <p:cNvSpPr>
                <a:spLocks noChangeShapeType="1"/>
              </p:cNvSpPr>
              <p:nvPr/>
            </p:nvSpPr>
            <p:spPr bwMode="auto">
              <a:xfrm>
                <a:off x="5742" y="7215"/>
                <a:ext cx="1470" cy="0"/>
              </a:xfrm>
              <a:prstGeom prst="line">
                <a:avLst/>
              </a:prstGeom>
              <a:noFill/>
              <a:ln w="9525">
                <a:solidFill>
                  <a:srgbClr val="FFFF00"/>
                </a:solidFill>
                <a:round/>
                <a:headEnd/>
                <a:tailEnd/>
              </a:ln>
              <a:effectLst/>
            </p:spPr>
            <p:txBody>
              <a:bodyPr/>
              <a:lstStyle/>
              <a:p>
                <a:endParaRPr lang="zh-CN" altLang="en-US"/>
              </a:p>
            </p:txBody>
          </p:sp>
          <p:sp>
            <p:nvSpPr>
              <p:cNvPr id="117777" name="Line 17"/>
              <p:cNvSpPr>
                <a:spLocks noChangeShapeType="1"/>
              </p:cNvSpPr>
              <p:nvPr/>
            </p:nvSpPr>
            <p:spPr bwMode="auto">
              <a:xfrm flipV="1">
                <a:off x="6492" y="7227"/>
                <a:ext cx="0" cy="141"/>
              </a:xfrm>
              <a:prstGeom prst="line">
                <a:avLst/>
              </a:prstGeom>
              <a:noFill/>
              <a:ln w="9525">
                <a:solidFill>
                  <a:srgbClr val="FFFF00"/>
                </a:solidFill>
                <a:round/>
                <a:headEnd/>
                <a:tailEnd/>
              </a:ln>
              <a:effectLst/>
            </p:spPr>
            <p:txBody>
              <a:bodyPr/>
              <a:lstStyle/>
              <a:p>
                <a:endParaRPr lang="zh-CN" altLang="en-US"/>
              </a:p>
            </p:txBody>
          </p:sp>
          <p:sp>
            <p:nvSpPr>
              <p:cNvPr id="117778" name="Line 18"/>
              <p:cNvSpPr>
                <a:spLocks noChangeShapeType="1"/>
              </p:cNvSpPr>
              <p:nvPr/>
            </p:nvSpPr>
            <p:spPr bwMode="auto">
              <a:xfrm flipV="1">
                <a:off x="5727" y="6120"/>
                <a:ext cx="0" cy="141"/>
              </a:xfrm>
              <a:prstGeom prst="line">
                <a:avLst/>
              </a:prstGeom>
              <a:noFill/>
              <a:ln w="9525">
                <a:solidFill>
                  <a:srgbClr val="FFFF00"/>
                </a:solidFill>
                <a:round/>
                <a:headEnd/>
                <a:tailEnd/>
              </a:ln>
              <a:effectLst/>
            </p:spPr>
            <p:txBody>
              <a:bodyPr/>
              <a:lstStyle/>
              <a:p>
                <a:endParaRPr lang="zh-CN" altLang="en-US"/>
              </a:p>
            </p:txBody>
          </p:sp>
          <p:sp>
            <p:nvSpPr>
              <p:cNvPr id="117779" name="Line 19"/>
              <p:cNvSpPr>
                <a:spLocks noChangeShapeType="1"/>
              </p:cNvSpPr>
              <p:nvPr/>
            </p:nvSpPr>
            <p:spPr bwMode="auto">
              <a:xfrm flipV="1">
                <a:off x="7197" y="6120"/>
                <a:ext cx="0" cy="141"/>
              </a:xfrm>
              <a:prstGeom prst="line">
                <a:avLst/>
              </a:prstGeom>
              <a:noFill/>
              <a:ln w="9525">
                <a:solidFill>
                  <a:srgbClr val="FFFF00"/>
                </a:solidFill>
                <a:round/>
                <a:headEnd/>
                <a:tailEnd/>
              </a:ln>
              <a:effectLst/>
            </p:spPr>
            <p:txBody>
              <a:bodyPr/>
              <a:lstStyle/>
              <a:p>
                <a:endParaRPr lang="zh-CN" altLang="en-US"/>
              </a:p>
            </p:txBody>
          </p:sp>
          <p:sp>
            <p:nvSpPr>
              <p:cNvPr id="117780" name="Line 20"/>
              <p:cNvSpPr>
                <a:spLocks noChangeShapeType="1"/>
              </p:cNvSpPr>
              <p:nvPr/>
            </p:nvSpPr>
            <p:spPr bwMode="auto">
              <a:xfrm flipV="1">
                <a:off x="7227" y="6729"/>
                <a:ext cx="0" cy="483"/>
              </a:xfrm>
              <a:prstGeom prst="line">
                <a:avLst/>
              </a:prstGeom>
              <a:noFill/>
              <a:ln w="9525">
                <a:solidFill>
                  <a:srgbClr val="FFFF00"/>
                </a:solidFill>
                <a:round/>
                <a:headEnd/>
                <a:tailEnd type="triangle" w="med" len="med"/>
              </a:ln>
              <a:effectLst/>
            </p:spPr>
            <p:txBody>
              <a:bodyPr/>
              <a:lstStyle/>
              <a:p>
                <a:endParaRPr lang="zh-CN" altLang="en-US"/>
              </a:p>
            </p:txBody>
          </p:sp>
          <p:sp>
            <p:nvSpPr>
              <p:cNvPr id="117781" name="Line 21"/>
              <p:cNvSpPr>
                <a:spLocks noChangeShapeType="1"/>
              </p:cNvSpPr>
              <p:nvPr/>
            </p:nvSpPr>
            <p:spPr bwMode="auto">
              <a:xfrm flipV="1">
                <a:off x="5742" y="6729"/>
                <a:ext cx="0" cy="483"/>
              </a:xfrm>
              <a:prstGeom prst="line">
                <a:avLst/>
              </a:prstGeom>
              <a:noFill/>
              <a:ln w="9525">
                <a:solidFill>
                  <a:srgbClr val="FFFF00"/>
                </a:solidFill>
                <a:round/>
                <a:headEnd/>
                <a:tailEnd type="triangle" w="med" len="med"/>
              </a:ln>
              <a:effectLst/>
            </p:spPr>
            <p:txBody>
              <a:bodyPr/>
              <a:lstStyle/>
              <a:p>
                <a:endParaRPr lang="zh-CN" altLang="en-US"/>
              </a:p>
            </p:txBody>
          </p:sp>
        </p:grpSp>
        <p:sp>
          <p:nvSpPr>
            <p:cNvPr id="117782" name="Line 22"/>
            <p:cNvSpPr>
              <a:spLocks noChangeShapeType="1"/>
            </p:cNvSpPr>
            <p:nvPr/>
          </p:nvSpPr>
          <p:spPr bwMode="auto">
            <a:xfrm>
              <a:off x="2217" y="2889"/>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117783" name="Line 23"/>
            <p:cNvSpPr>
              <a:spLocks noChangeShapeType="1"/>
            </p:cNvSpPr>
            <p:nvPr/>
          </p:nvSpPr>
          <p:spPr bwMode="auto">
            <a:xfrm>
              <a:off x="2217" y="3795"/>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117784" name="Line 24"/>
            <p:cNvSpPr>
              <a:spLocks noChangeShapeType="1"/>
            </p:cNvSpPr>
            <p:nvPr/>
          </p:nvSpPr>
          <p:spPr bwMode="auto">
            <a:xfrm>
              <a:off x="2217" y="4872"/>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117785" name="Line 25"/>
            <p:cNvSpPr>
              <a:spLocks noChangeShapeType="1"/>
            </p:cNvSpPr>
            <p:nvPr/>
          </p:nvSpPr>
          <p:spPr bwMode="auto">
            <a:xfrm>
              <a:off x="2217" y="7056"/>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117786" name="Line 26"/>
            <p:cNvSpPr>
              <a:spLocks noChangeShapeType="1"/>
            </p:cNvSpPr>
            <p:nvPr/>
          </p:nvSpPr>
          <p:spPr bwMode="auto">
            <a:xfrm>
              <a:off x="2217" y="7992"/>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117787" name="Rectangle 27"/>
            <p:cNvSpPr>
              <a:spLocks noChangeArrowheads="1"/>
            </p:cNvSpPr>
            <p:nvPr/>
          </p:nvSpPr>
          <p:spPr bwMode="auto">
            <a:xfrm>
              <a:off x="2322" y="3156"/>
              <a:ext cx="157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财务</a:t>
              </a:r>
            </a:p>
          </p:txBody>
        </p:sp>
        <p:sp>
          <p:nvSpPr>
            <p:cNvPr id="117788" name="Rectangle 28"/>
            <p:cNvSpPr>
              <a:spLocks noChangeArrowheads="1"/>
            </p:cNvSpPr>
            <p:nvPr/>
          </p:nvSpPr>
          <p:spPr bwMode="auto">
            <a:xfrm>
              <a:off x="2322" y="4092"/>
              <a:ext cx="157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客户</a:t>
              </a:r>
            </a:p>
          </p:txBody>
        </p:sp>
        <p:sp>
          <p:nvSpPr>
            <p:cNvPr id="117789" name="Rectangle 29"/>
            <p:cNvSpPr>
              <a:spLocks noChangeArrowheads="1"/>
            </p:cNvSpPr>
            <p:nvPr/>
          </p:nvSpPr>
          <p:spPr bwMode="auto">
            <a:xfrm>
              <a:off x="2322" y="5652"/>
              <a:ext cx="157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内部业务流程</a:t>
              </a:r>
            </a:p>
          </p:txBody>
        </p:sp>
        <p:sp>
          <p:nvSpPr>
            <p:cNvPr id="117790" name="Rectangle 30"/>
            <p:cNvSpPr>
              <a:spLocks noChangeArrowheads="1"/>
            </p:cNvSpPr>
            <p:nvPr/>
          </p:nvSpPr>
          <p:spPr bwMode="auto">
            <a:xfrm>
              <a:off x="2322" y="7212"/>
              <a:ext cx="157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学习与创新</a:t>
              </a: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第七章 </a:t>
            </a:r>
            <a:r>
              <a:rPr lang="en-US" altLang="zh-CN" dirty="0" smtClean="0"/>
              <a:t>IT</a:t>
            </a:r>
            <a:r>
              <a:rPr lang="zh-CN" altLang="en-US" dirty="0"/>
              <a:t>服务计划管理 </a:t>
            </a:r>
          </a:p>
        </p:txBody>
      </p:sp>
      <p:sp>
        <p:nvSpPr>
          <p:cNvPr id="93189" name="Rectangle 5"/>
          <p:cNvSpPr>
            <a:spLocks noGrp="1" noChangeArrowheads="1"/>
          </p:cNvSpPr>
          <p:nvPr>
            <p:ph type="body" idx="1"/>
          </p:nvPr>
        </p:nvSpPr>
        <p:spPr/>
        <p:txBody>
          <a:bodyPr/>
          <a:lstStyle/>
          <a:p>
            <a:r>
              <a:rPr lang="en-US" altLang="zh-CN" dirty="0"/>
              <a:t>IT</a:t>
            </a:r>
            <a:r>
              <a:rPr lang="zh-CN" altLang="en-US" dirty="0"/>
              <a:t>服务计划的基本概念、特征及内涵 </a:t>
            </a:r>
          </a:p>
          <a:p>
            <a:r>
              <a:rPr lang="en-US" altLang="zh-CN" dirty="0"/>
              <a:t>IT</a:t>
            </a:r>
            <a:r>
              <a:rPr lang="zh-CN" altLang="en-US" dirty="0"/>
              <a:t>服务管理计划的分类与主要特征 </a:t>
            </a:r>
          </a:p>
          <a:p>
            <a:r>
              <a:rPr lang="zh-CN" altLang="en-US" dirty="0"/>
              <a:t>制定</a:t>
            </a:r>
            <a:r>
              <a:rPr lang="en-US" altLang="zh-CN" dirty="0"/>
              <a:t>IT</a:t>
            </a:r>
            <a:r>
              <a:rPr lang="zh-CN" altLang="en-US" dirty="0"/>
              <a:t>服务管理计划的程序及主要方法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服务管理的特征与内涵</a:t>
            </a:r>
          </a:p>
        </p:txBody>
      </p:sp>
      <p:sp>
        <p:nvSpPr>
          <p:cNvPr id="97283" name="Rectangle 3"/>
          <p:cNvSpPr>
            <a:spLocks noGrp="1" noChangeArrowheads="1"/>
          </p:cNvSpPr>
          <p:nvPr>
            <p:ph type="body" idx="1"/>
          </p:nvPr>
        </p:nvSpPr>
        <p:spPr/>
        <p:txBody>
          <a:bodyPr/>
          <a:lstStyle/>
          <a:p>
            <a:pPr>
              <a:lnSpc>
                <a:spcPct val="80000"/>
              </a:lnSpc>
            </a:pPr>
            <a:r>
              <a:rPr lang="zh-CN" altLang="en-US" sz="2800"/>
              <a:t>认识在消费或使用组织提供物（</a:t>
            </a:r>
            <a:r>
              <a:rPr lang="en-US" altLang="zh-CN" sz="2800"/>
              <a:t>offerings</a:t>
            </a:r>
            <a:r>
              <a:rPr lang="zh-CN" altLang="en-US" sz="2800"/>
              <a:t>）时顾客得到的效用以及服务单独地或与实体产品（或其他有形物）一起如何对该效用产生贡献，也就是说，认识全面质量在顾客关系中是如何被感知的，是如何随时间变化的；</a:t>
            </a:r>
          </a:p>
          <a:p>
            <a:pPr>
              <a:lnSpc>
                <a:spcPct val="80000"/>
              </a:lnSpc>
            </a:pPr>
            <a:r>
              <a:rPr lang="zh-CN" altLang="en-US" sz="2800"/>
              <a:t>认识组织（人员、技术和物质资源、 系统和顾客）怎样生产和传递该效用和质量；</a:t>
            </a:r>
          </a:p>
          <a:p>
            <a:pPr>
              <a:lnSpc>
                <a:spcPct val="80000"/>
              </a:lnSpc>
            </a:pPr>
            <a:r>
              <a:rPr lang="zh-CN" altLang="en-US" sz="2800"/>
              <a:t>认识如何开发和管理组织以便实现希望的效用或质量；</a:t>
            </a:r>
          </a:p>
          <a:p>
            <a:pPr>
              <a:lnSpc>
                <a:spcPct val="80000"/>
              </a:lnSpc>
            </a:pPr>
            <a:r>
              <a:rPr lang="zh-CN" altLang="en-US" sz="2800"/>
              <a:t>组织以何种方式运作能够实现效用、质量以及各方（组织、顾客、其他各方和社会）的目标。</a:t>
            </a:r>
            <a:endParaRPr lang="en-US" altLang="zh-CN" sz="28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sz="4000"/>
              <a:t>IT</a:t>
            </a:r>
            <a:r>
              <a:rPr lang="zh-CN" altLang="en-US" sz="4000"/>
              <a:t>服务计划的基本概念、特征</a:t>
            </a:r>
          </a:p>
        </p:txBody>
      </p:sp>
      <p:sp>
        <p:nvSpPr>
          <p:cNvPr id="95235" name="Rectangle 3"/>
          <p:cNvSpPr>
            <a:spLocks noGrp="1" noChangeArrowheads="1"/>
          </p:cNvSpPr>
          <p:nvPr>
            <p:ph type="body" idx="1"/>
          </p:nvPr>
        </p:nvSpPr>
        <p:spPr/>
        <p:txBody>
          <a:bodyPr/>
          <a:lstStyle/>
          <a:p>
            <a:pPr>
              <a:buFont typeface="Wingdings" pitchFamily="2" charset="2"/>
              <a:buNone/>
            </a:pPr>
            <a:r>
              <a:rPr lang="zh-CN" altLang="en-US"/>
              <a:t>       计划是指制定计划、执行计划、和检查计划执行情况三个紧密衔接的工作过程。 </a:t>
            </a:r>
          </a:p>
          <a:p>
            <a:r>
              <a:rPr lang="zh-CN" altLang="en-US" b="1"/>
              <a:t>目标性</a:t>
            </a:r>
            <a:r>
              <a:rPr lang="zh-CN" altLang="en-US"/>
              <a:t> </a:t>
            </a:r>
          </a:p>
          <a:p>
            <a:r>
              <a:rPr lang="zh-CN" altLang="en-US" b="1"/>
              <a:t>创新性</a:t>
            </a:r>
            <a:r>
              <a:rPr lang="zh-CN" altLang="en-US"/>
              <a:t> </a:t>
            </a:r>
          </a:p>
          <a:p>
            <a:r>
              <a:rPr lang="zh-CN" altLang="en-US" b="1"/>
              <a:t>普遍性</a:t>
            </a:r>
            <a:r>
              <a:rPr lang="zh-CN" altLang="en-US"/>
              <a:t> </a:t>
            </a:r>
          </a:p>
          <a:p>
            <a:r>
              <a:rPr lang="zh-CN" altLang="en-US" b="1"/>
              <a:t>效益性</a:t>
            </a:r>
            <a:r>
              <a:rPr lang="zh-CN" altLang="en-US"/>
              <a:t> </a:t>
            </a:r>
          </a:p>
          <a:p>
            <a:r>
              <a:rPr lang="zh-CN" altLang="en-US" b="1"/>
              <a:t>控制性</a:t>
            </a:r>
          </a:p>
          <a:p>
            <a:pPr algn="ctr">
              <a:buFont typeface="Wingdings" pitchFamily="2" charset="2"/>
              <a:buNone/>
            </a:pPr>
            <a:endParaRPr lang="en-US" altLang="zh-CN"/>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ltLang="zh-CN" sz="4000"/>
              <a:t>IT</a:t>
            </a:r>
            <a:r>
              <a:rPr lang="zh-CN" altLang="en-US" sz="4000"/>
              <a:t>服务计划的内涵</a:t>
            </a:r>
          </a:p>
        </p:txBody>
      </p:sp>
      <p:sp>
        <p:nvSpPr>
          <p:cNvPr id="105475" name="Rectangle 3"/>
          <p:cNvSpPr>
            <a:spLocks noGrp="1" noChangeArrowheads="1"/>
          </p:cNvSpPr>
          <p:nvPr>
            <p:ph type="body" idx="1"/>
          </p:nvPr>
        </p:nvSpPr>
        <p:spPr/>
        <p:txBody>
          <a:bodyPr/>
          <a:lstStyle/>
          <a:p>
            <a:r>
              <a:rPr lang="en-US" altLang="zh-CN"/>
              <a:t>“</a:t>
            </a:r>
            <a:r>
              <a:rPr lang="zh-CN" altLang="en-US"/>
              <a:t>做什么（</a:t>
            </a:r>
            <a:r>
              <a:rPr lang="en-US" altLang="zh-CN"/>
              <a:t>WHAT</a:t>
            </a:r>
            <a:r>
              <a:rPr lang="zh-CN" altLang="en-US"/>
              <a:t>）、如何做（</a:t>
            </a:r>
            <a:r>
              <a:rPr lang="en-US" altLang="zh-CN"/>
              <a:t>HOW</a:t>
            </a:r>
            <a:r>
              <a:rPr lang="zh-CN" altLang="en-US"/>
              <a:t>）、何时做（</a:t>
            </a:r>
            <a:r>
              <a:rPr lang="en-US" altLang="zh-CN"/>
              <a:t>WHEN</a:t>
            </a:r>
            <a:r>
              <a:rPr lang="zh-CN" altLang="en-US"/>
              <a:t>）、由谁做（</a:t>
            </a:r>
            <a:r>
              <a:rPr lang="en-US" altLang="zh-CN"/>
              <a:t>WHO</a:t>
            </a:r>
            <a:r>
              <a:rPr lang="zh-CN" altLang="en-US"/>
              <a:t>）、在哪儿做（</a:t>
            </a:r>
            <a:r>
              <a:rPr lang="en-US" altLang="zh-CN"/>
              <a:t>WHERE</a:t>
            </a:r>
            <a:r>
              <a:rPr lang="zh-CN" altLang="en-US"/>
              <a:t>）、为什么做（</a:t>
            </a:r>
            <a:r>
              <a:rPr lang="en-US" altLang="zh-CN"/>
              <a:t>WHY</a:t>
            </a:r>
            <a:r>
              <a:rPr lang="zh-CN" altLang="en-US"/>
              <a:t>）</a:t>
            </a:r>
            <a:r>
              <a:rPr lang="en-US" altLang="zh-CN"/>
              <a:t>”</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IT</a:t>
            </a:r>
            <a:r>
              <a:rPr lang="zh-CN" altLang="en-US"/>
              <a:t>服务管理计划的分类</a:t>
            </a:r>
          </a:p>
        </p:txBody>
      </p:sp>
      <p:sp>
        <p:nvSpPr>
          <p:cNvPr id="96373" name="Rectangle 117"/>
          <p:cNvSpPr>
            <a:spLocks noChangeArrowheads="1"/>
          </p:cNvSpPr>
          <p:nvPr/>
        </p:nvSpPr>
        <p:spPr bwMode="auto">
          <a:xfrm>
            <a:off x="455613" y="1598613"/>
            <a:ext cx="8226425" cy="4497387"/>
          </a:xfrm>
          <a:prstGeom prst="rect">
            <a:avLst/>
          </a:prstGeom>
          <a:noFill/>
          <a:ln w="9525">
            <a:noFill/>
            <a:miter lim="800000"/>
            <a:headEnd/>
            <a:tailEnd/>
          </a:ln>
          <a:effectLst/>
        </p:spPr>
        <p:txBody>
          <a:bodyPr/>
          <a:lstStyle/>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广度</a:t>
            </a:r>
            <a:r>
              <a:rPr lang="en-US" altLang="zh-CN" sz="3200" b="1">
                <a:effectLst>
                  <a:outerShdw blurRad="38100" dist="38100" dir="2700000" algn="tl">
                    <a:srgbClr val="000000"/>
                  </a:outerShdw>
                </a:effectLst>
              </a:rPr>
              <a:t>:</a:t>
            </a:r>
            <a:r>
              <a:rPr lang="zh-CN" altLang="en-US" sz="3200" b="1">
                <a:effectLst>
                  <a:outerShdw blurRad="38100" dist="38100" dir="2700000" algn="tl">
                    <a:srgbClr val="000000"/>
                  </a:outerShdw>
                </a:effectLst>
              </a:rPr>
              <a:t>战略计划</a:t>
            </a:r>
            <a:r>
              <a:rPr lang="zh-CN" altLang="en-US" sz="3200">
                <a:effectLst>
                  <a:outerShdw blurRad="38100" dist="38100" dir="2700000" algn="tl">
                    <a:srgbClr val="000000"/>
                  </a:outerShdw>
                </a:effectLst>
              </a:rPr>
              <a:t> </a:t>
            </a:r>
            <a:r>
              <a:rPr lang="en-US" altLang="zh-CN" sz="3200">
                <a:effectLst>
                  <a:outerShdw blurRad="38100" dist="38100" dir="2700000" algn="tl">
                    <a:srgbClr val="000000"/>
                  </a:outerShdw>
                </a:effectLst>
              </a:rPr>
              <a:t>,</a:t>
            </a:r>
            <a:r>
              <a:rPr lang="zh-CN" altLang="en-US" sz="3200" b="1">
                <a:effectLst>
                  <a:outerShdw blurRad="38100" dist="38100" dir="2700000" algn="tl">
                    <a:srgbClr val="000000"/>
                  </a:outerShdw>
                </a:effectLst>
              </a:rPr>
              <a:t>战术或业务计划</a:t>
            </a:r>
            <a:r>
              <a:rPr lang="zh-CN" altLang="en-US" sz="3200">
                <a:effectLst>
                  <a:outerShdw blurRad="38100" dist="38100" dir="2700000" algn="tl">
                    <a:srgbClr val="000000"/>
                  </a:outerShdw>
                </a:effectLst>
              </a:rPr>
              <a:t> </a:t>
            </a:r>
            <a:r>
              <a:rPr lang="en-US" altLang="zh-CN" sz="3200">
                <a:effectLst>
                  <a:outerShdw blurRad="38100" dist="38100" dir="2700000" algn="tl">
                    <a:srgbClr val="000000"/>
                  </a:outerShdw>
                </a:effectLst>
              </a:rPr>
              <a:t>,</a:t>
            </a:r>
            <a:r>
              <a:rPr lang="zh-CN" altLang="en-US" sz="3200" b="1">
                <a:effectLst>
                  <a:outerShdw blurRad="38100" dist="38100" dir="2700000" algn="tl">
                    <a:srgbClr val="000000"/>
                  </a:outerShdw>
                </a:effectLst>
              </a:rPr>
              <a:t>作业计划</a:t>
            </a:r>
            <a:r>
              <a:rPr lang="zh-CN" altLang="en-US" sz="3200">
                <a:effectLst>
                  <a:outerShdw blurRad="38100" dist="38100" dir="2700000" algn="tl">
                    <a:srgbClr val="000000"/>
                  </a:outerShdw>
                </a:effectLst>
              </a:rPr>
              <a:t> </a:t>
            </a:r>
            <a:r>
              <a:rPr lang="en-US" altLang="zh-CN" sz="2800">
                <a:effectLst>
                  <a:outerShdw blurRad="38100" dist="38100" dir="2700000" algn="tl">
                    <a:srgbClr val="000000"/>
                  </a:outerShdw>
                </a:effectLst>
              </a:rPr>
              <a:t> </a:t>
            </a:r>
          </a:p>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时间跨度</a:t>
            </a:r>
            <a:r>
              <a:rPr lang="en-US" altLang="zh-CN" sz="3200">
                <a:effectLst>
                  <a:outerShdw blurRad="38100" dist="38100" dir="2700000" algn="tl">
                    <a:srgbClr val="000000"/>
                  </a:outerShdw>
                </a:effectLst>
              </a:rPr>
              <a:t>:</a:t>
            </a:r>
            <a:r>
              <a:rPr lang="zh-CN" altLang="en-US" sz="3200">
                <a:effectLst>
                  <a:outerShdw blurRad="38100" dist="38100" dir="2700000" algn="tl">
                    <a:srgbClr val="000000"/>
                  </a:outerShdw>
                </a:effectLst>
              </a:rPr>
              <a:t>长期计划、中期计划和短期计划 </a:t>
            </a:r>
            <a:endParaRPr lang="en-US" altLang="zh-CN" sz="2800">
              <a:effectLst>
                <a:outerShdw blurRad="38100" dist="38100" dir="2700000" algn="tl">
                  <a:srgbClr val="000000"/>
                </a:outerShdw>
              </a:effectLst>
            </a:endParaRPr>
          </a:p>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明确性</a:t>
            </a:r>
            <a:r>
              <a:rPr lang="zh-CN" altLang="en-US" sz="3200">
                <a:effectLst>
                  <a:outerShdw blurRad="38100" dist="38100" dir="2700000" algn="tl">
                    <a:srgbClr val="000000"/>
                  </a:outerShdw>
                </a:effectLst>
              </a:rPr>
              <a:t> </a:t>
            </a:r>
            <a:r>
              <a:rPr lang="en-US" altLang="zh-CN" sz="3200">
                <a:effectLst>
                  <a:outerShdw blurRad="38100" dist="38100" dir="2700000" algn="tl">
                    <a:srgbClr val="000000"/>
                  </a:outerShdw>
                </a:effectLst>
              </a:rPr>
              <a:t>:</a:t>
            </a:r>
            <a:r>
              <a:rPr lang="zh-CN" altLang="en-US" sz="3200">
                <a:effectLst>
                  <a:outerShdw blurRad="38100" dist="38100" dir="2700000" algn="tl">
                    <a:srgbClr val="000000"/>
                  </a:outerShdw>
                </a:effectLst>
              </a:rPr>
              <a:t>指令性计划与指导性计划 </a:t>
            </a:r>
            <a:endParaRPr lang="en-US" altLang="zh-CN" sz="2800" b="1">
              <a:effectLst>
                <a:outerShdw blurRad="38100" dist="38100" dir="2700000" algn="tl">
                  <a:srgbClr val="000000"/>
                </a:outerShdw>
              </a:effectLs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制定</a:t>
            </a:r>
            <a:r>
              <a:rPr lang="en-US" altLang="zh-CN"/>
              <a:t>IT</a:t>
            </a:r>
            <a:r>
              <a:rPr lang="zh-CN" altLang="en-US"/>
              <a:t>服务管理计划的程序 </a:t>
            </a:r>
          </a:p>
        </p:txBody>
      </p:sp>
      <p:grpSp>
        <p:nvGrpSpPr>
          <p:cNvPr id="2" name="Group 42"/>
          <p:cNvGrpSpPr>
            <a:grpSpLocks/>
          </p:cNvGrpSpPr>
          <p:nvPr/>
        </p:nvGrpSpPr>
        <p:grpSpPr bwMode="auto">
          <a:xfrm>
            <a:off x="468313" y="2492375"/>
            <a:ext cx="8424862" cy="2592388"/>
            <a:chOff x="1797" y="12828"/>
            <a:chExt cx="8295" cy="1692"/>
          </a:xfrm>
        </p:grpSpPr>
        <p:sp>
          <p:nvSpPr>
            <p:cNvPr id="97323" name="Rectangle 43"/>
            <p:cNvSpPr>
              <a:spLocks noChangeArrowheads="1"/>
            </p:cNvSpPr>
            <p:nvPr/>
          </p:nvSpPr>
          <p:spPr bwMode="auto">
            <a:xfrm>
              <a:off x="1797" y="12828"/>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估量机会</a:t>
              </a:r>
              <a:endParaRPr lang="zh-CN" altLang="en-US" sz="1600">
                <a:solidFill>
                  <a:schemeClr val="accent1"/>
                </a:solidFill>
              </a:endParaRPr>
            </a:p>
          </p:txBody>
        </p:sp>
        <p:sp>
          <p:nvSpPr>
            <p:cNvPr id="97324" name="Rectangle 44"/>
            <p:cNvSpPr>
              <a:spLocks noChangeArrowheads="1"/>
            </p:cNvSpPr>
            <p:nvPr/>
          </p:nvSpPr>
          <p:spPr bwMode="auto">
            <a:xfrm>
              <a:off x="3477" y="12828"/>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确定目标</a:t>
              </a:r>
              <a:endParaRPr lang="zh-CN" altLang="en-US" sz="1600">
                <a:solidFill>
                  <a:schemeClr val="accent1"/>
                </a:solidFill>
              </a:endParaRPr>
            </a:p>
          </p:txBody>
        </p:sp>
        <p:sp>
          <p:nvSpPr>
            <p:cNvPr id="97325" name="Rectangle 45"/>
            <p:cNvSpPr>
              <a:spLocks noChangeArrowheads="1"/>
            </p:cNvSpPr>
            <p:nvPr/>
          </p:nvSpPr>
          <p:spPr bwMode="auto">
            <a:xfrm>
              <a:off x="5157" y="12828"/>
              <a:ext cx="157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确定前提条件</a:t>
              </a:r>
              <a:endParaRPr lang="zh-CN" altLang="en-US" sz="1600">
                <a:solidFill>
                  <a:schemeClr val="accent1"/>
                </a:solidFill>
              </a:endParaRPr>
            </a:p>
          </p:txBody>
        </p:sp>
        <p:sp>
          <p:nvSpPr>
            <p:cNvPr id="97326" name="Rectangle 46"/>
            <p:cNvSpPr>
              <a:spLocks noChangeArrowheads="1"/>
            </p:cNvSpPr>
            <p:nvPr/>
          </p:nvSpPr>
          <p:spPr bwMode="auto">
            <a:xfrm>
              <a:off x="7152" y="12828"/>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拟定方案</a:t>
              </a:r>
              <a:endParaRPr lang="zh-CN" altLang="en-US" sz="1600">
                <a:solidFill>
                  <a:schemeClr val="accent1"/>
                </a:solidFill>
              </a:endParaRPr>
            </a:p>
          </p:txBody>
        </p:sp>
        <p:sp>
          <p:nvSpPr>
            <p:cNvPr id="97327" name="Rectangle 47"/>
            <p:cNvSpPr>
              <a:spLocks noChangeArrowheads="1"/>
            </p:cNvSpPr>
            <p:nvPr/>
          </p:nvSpPr>
          <p:spPr bwMode="auto">
            <a:xfrm>
              <a:off x="8832" y="12828"/>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评估方案</a:t>
              </a:r>
              <a:endParaRPr lang="zh-CN" altLang="en-US" sz="1600">
                <a:solidFill>
                  <a:schemeClr val="accent1"/>
                </a:solidFill>
              </a:endParaRPr>
            </a:p>
          </p:txBody>
        </p:sp>
        <p:sp>
          <p:nvSpPr>
            <p:cNvPr id="97328" name="Rectangle 48"/>
            <p:cNvSpPr>
              <a:spLocks noChangeArrowheads="1"/>
            </p:cNvSpPr>
            <p:nvPr/>
          </p:nvSpPr>
          <p:spPr bwMode="auto">
            <a:xfrm>
              <a:off x="1797" y="14052"/>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选择方案</a:t>
              </a:r>
              <a:endParaRPr lang="zh-CN" altLang="en-US" sz="1600">
                <a:solidFill>
                  <a:schemeClr val="accent1"/>
                </a:solidFill>
              </a:endParaRPr>
            </a:p>
          </p:txBody>
        </p:sp>
        <p:sp>
          <p:nvSpPr>
            <p:cNvPr id="97329" name="Rectangle 49"/>
            <p:cNvSpPr>
              <a:spLocks noChangeArrowheads="1"/>
            </p:cNvSpPr>
            <p:nvPr/>
          </p:nvSpPr>
          <p:spPr bwMode="auto">
            <a:xfrm>
              <a:off x="3477" y="14052"/>
              <a:ext cx="168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拟订派生计划</a:t>
              </a:r>
              <a:endParaRPr lang="zh-CN" altLang="en-US" sz="1600">
                <a:solidFill>
                  <a:schemeClr val="accent1"/>
                </a:solidFill>
              </a:endParaRPr>
            </a:p>
          </p:txBody>
        </p:sp>
        <p:sp>
          <p:nvSpPr>
            <p:cNvPr id="97330" name="Rectangle 50"/>
            <p:cNvSpPr>
              <a:spLocks noChangeArrowheads="1"/>
            </p:cNvSpPr>
            <p:nvPr/>
          </p:nvSpPr>
          <p:spPr bwMode="auto">
            <a:xfrm>
              <a:off x="5577" y="14052"/>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编制预算</a:t>
              </a:r>
              <a:endParaRPr lang="zh-CN" altLang="en-US" sz="1600">
                <a:solidFill>
                  <a:schemeClr val="accent1"/>
                </a:solidFill>
              </a:endParaRPr>
            </a:p>
          </p:txBody>
        </p:sp>
        <p:sp>
          <p:nvSpPr>
            <p:cNvPr id="97331" name="Line 51"/>
            <p:cNvSpPr>
              <a:spLocks noChangeShapeType="1"/>
            </p:cNvSpPr>
            <p:nvPr/>
          </p:nvSpPr>
          <p:spPr bwMode="auto">
            <a:xfrm>
              <a:off x="3057" y="13065"/>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2" name="Line 52"/>
            <p:cNvSpPr>
              <a:spLocks noChangeShapeType="1"/>
            </p:cNvSpPr>
            <p:nvPr/>
          </p:nvSpPr>
          <p:spPr bwMode="auto">
            <a:xfrm>
              <a:off x="4737" y="13059"/>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3" name="Line 53"/>
            <p:cNvSpPr>
              <a:spLocks noChangeShapeType="1"/>
            </p:cNvSpPr>
            <p:nvPr/>
          </p:nvSpPr>
          <p:spPr bwMode="auto">
            <a:xfrm>
              <a:off x="6732" y="13080"/>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4" name="Line 54"/>
            <p:cNvSpPr>
              <a:spLocks noChangeShapeType="1"/>
            </p:cNvSpPr>
            <p:nvPr/>
          </p:nvSpPr>
          <p:spPr bwMode="auto">
            <a:xfrm>
              <a:off x="8412" y="13059"/>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5" name="Line 55"/>
            <p:cNvSpPr>
              <a:spLocks noChangeShapeType="1"/>
            </p:cNvSpPr>
            <p:nvPr/>
          </p:nvSpPr>
          <p:spPr bwMode="auto">
            <a:xfrm>
              <a:off x="9357" y="13296"/>
              <a:ext cx="0" cy="312"/>
            </a:xfrm>
            <a:prstGeom prst="line">
              <a:avLst/>
            </a:prstGeom>
            <a:noFill/>
            <a:ln w="9525">
              <a:solidFill>
                <a:srgbClr val="FFFF00"/>
              </a:solidFill>
              <a:round/>
              <a:headEnd/>
              <a:tailEnd/>
            </a:ln>
            <a:effectLst/>
          </p:spPr>
          <p:txBody>
            <a:bodyPr/>
            <a:lstStyle/>
            <a:p>
              <a:endParaRPr lang="zh-CN" altLang="en-US"/>
            </a:p>
          </p:txBody>
        </p:sp>
        <p:sp>
          <p:nvSpPr>
            <p:cNvPr id="97336" name="Line 56"/>
            <p:cNvSpPr>
              <a:spLocks noChangeShapeType="1"/>
            </p:cNvSpPr>
            <p:nvPr/>
          </p:nvSpPr>
          <p:spPr bwMode="auto">
            <a:xfrm>
              <a:off x="2427" y="13593"/>
              <a:ext cx="6930" cy="0"/>
            </a:xfrm>
            <a:prstGeom prst="line">
              <a:avLst/>
            </a:prstGeom>
            <a:noFill/>
            <a:ln w="9525">
              <a:solidFill>
                <a:srgbClr val="FFFF00"/>
              </a:solidFill>
              <a:round/>
              <a:headEnd/>
              <a:tailEnd/>
            </a:ln>
            <a:effectLst/>
          </p:spPr>
          <p:txBody>
            <a:bodyPr/>
            <a:lstStyle/>
            <a:p>
              <a:endParaRPr lang="zh-CN" altLang="en-US"/>
            </a:p>
          </p:txBody>
        </p:sp>
        <p:sp>
          <p:nvSpPr>
            <p:cNvPr id="97337" name="Line 57"/>
            <p:cNvSpPr>
              <a:spLocks noChangeShapeType="1"/>
            </p:cNvSpPr>
            <p:nvPr/>
          </p:nvSpPr>
          <p:spPr bwMode="auto">
            <a:xfrm>
              <a:off x="2427" y="13608"/>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97338" name="Line 58"/>
            <p:cNvSpPr>
              <a:spLocks noChangeShapeType="1"/>
            </p:cNvSpPr>
            <p:nvPr/>
          </p:nvSpPr>
          <p:spPr bwMode="auto">
            <a:xfrm>
              <a:off x="3057" y="14307"/>
              <a:ext cx="420" cy="0"/>
            </a:xfrm>
            <a:prstGeom prst="line">
              <a:avLst/>
            </a:prstGeom>
            <a:noFill/>
            <a:ln w="9525">
              <a:solidFill>
                <a:srgbClr val="FFFF00"/>
              </a:solidFill>
              <a:round/>
              <a:headEnd/>
              <a:tailEnd type="triangle" w="med" len="med"/>
            </a:ln>
            <a:effectLst/>
          </p:spPr>
          <p:txBody>
            <a:bodyPr/>
            <a:lstStyle/>
            <a:p>
              <a:endParaRPr lang="zh-CN" altLang="en-US"/>
            </a:p>
          </p:txBody>
        </p:sp>
        <p:sp>
          <p:nvSpPr>
            <p:cNvPr id="97339" name="Line 59"/>
            <p:cNvSpPr>
              <a:spLocks noChangeShapeType="1"/>
            </p:cNvSpPr>
            <p:nvPr/>
          </p:nvSpPr>
          <p:spPr bwMode="auto">
            <a:xfrm>
              <a:off x="5157" y="14298"/>
              <a:ext cx="420" cy="0"/>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制定</a:t>
            </a:r>
            <a:r>
              <a:rPr lang="en-US" altLang="zh-CN"/>
              <a:t>IT</a:t>
            </a:r>
            <a:r>
              <a:rPr lang="zh-CN" altLang="en-US"/>
              <a:t>服务管理计划的方法 </a:t>
            </a:r>
          </a:p>
        </p:txBody>
      </p:sp>
      <p:sp>
        <p:nvSpPr>
          <p:cNvPr id="98332" name="Rectangle 28"/>
          <p:cNvSpPr>
            <a:spLocks noChangeArrowheads="1"/>
          </p:cNvSpPr>
          <p:nvPr/>
        </p:nvSpPr>
        <p:spPr bwMode="auto">
          <a:xfrm>
            <a:off x="455613" y="1598613"/>
            <a:ext cx="8226425" cy="4497387"/>
          </a:xfrm>
          <a:prstGeom prst="rect">
            <a:avLst/>
          </a:prstGeom>
          <a:noFill/>
          <a:ln w="9525">
            <a:noFill/>
            <a:miter lim="800000"/>
            <a:headEnd/>
            <a:tailEnd/>
          </a:ln>
          <a:effectLst/>
        </p:spPr>
        <p:txBody>
          <a:bodyPr/>
          <a:lstStyle/>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运筹学方法</a:t>
            </a:r>
            <a:r>
              <a:rPr lang="zh-CN" altLang="en-US" sz="3200">
                <a:effectLst>
                  <a:outerShdw blurRad="38100" dist="38100" dir="2700000" algn="tl">
                    <a:srgbClr val="000000"/>
                  </a:outerShdw>
                </a:effectLst>
              </a:rPr>
              <a:t> </a:t>
            </a:r>
            <a:endParaRPr lang="en-US" altLang="zh-CN" sz="2800">
              <a:effectLst>
                <a:outerShdw blurRad="38100" dist="38100" dir="2700000" algn="tl">
                  <a:srgbClr val="000000"/>
                </a:outerShdw>
              </a:effectLst>
            </a:endParaRPr>
          </a:p>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滚动式计划方法</a:t>
            </a:r>
            <a:r>
              <a:rPr lang="zh-CN" altLang="en-US" sz="3200">
                <a:effectLst>
                  <a:outerShdw blurRad="38100" dist="38100" dir="2700000" algn="tl">
                    <a:srgbClr val="000000"/>
                  </a:outerShdw>
                </a:effectLst>
              </a:rPr>
              <a:t> </a:t>
            </a:r>
            <a:endParaRPr lang="en-US" altLang="zh-CN" sz="2800">
              <a:effectLst>
                <a:outerShdw blurRad="38100" dist="38100" dir="2700000" algn="tl">
                  <a:srgbClr val="000000"/>
                </a:outerShdw>
              </a:effectLst>
            </a:endParaRPr>
          </a:p>
          <a:p>
            <a:pPr marL="342900" indent="-342900">
              <a:lnSpc>
                <a:spcPct val="90000"/>
              </a:lnSpc>
              <a:spcBef>
                <a:spcPct val="20000"/>
              </a:spcBef>
              <a:buClr>
                <a:schemeClr val="tx2"/>
              </a:buClr>
              <a:buSzPct val="115000"/>
              <a:buFont typeface="Wingdings" pitchFamily="2" charset="2"/>
              <a:buChar char="§"/>
            </a:pPr>
            <a:r>
              <a:rPr lang="zh-CN" altLang="en-US" sz="3200" b="1">
                <a:effectLst>
                  <a:outerShdw blurRad="38100" dist="38100" dir="2700000" algn="tl">
                    <a:srgbClr val="000000"/>
                  </a:outerShdw>
                </a:effectLst>
              </a:rPr>
              <a:t>计划</a:t>
            </a:r>
            <a:r>
              <a:rPr lang="en-US" altLang="zh-CN" sz="3200" b="1">
                <a:effectLst>
                  <a:outerShdw blurRad="38100" dist="38100" dir="2700000" algn="tl">
                    <a:srgbClr val="000000"/>
                  </a:outerShdw>
                </a:effectLst>
              </a:rPr>
              <a:t>—</a:t>
            </a:r>
            <a:r>
              <a:rPr lang="zh-CN" altLang="en-US" sz="3200" b="1">
                <a:effectLst>
                  <a:outerShdw blurRad="38100" dist="38100" dir="2700000" algn="tl">
                    <a:srgbClr val="000000"/>
                  </a:outerShdw>
                </a:effectLst>
              </a:rPr>
              <a:t>规划</a:t>
            </a:r>
            <a:r>
              <a:rPr lang="en-US" altLang="zh-CN" sz="3200" b="1">
                <a:effectLst>
                  <a:outerShdw blurRad="38100" dist="38100" dir="2700000" algn="tl">
                    <a:srgbClr val="000000"/>
                  </a:outerShdw>
                </a:effectLst>
              </a:rPr>
              <a:t>—</a:t>
            </a:r>
            <a:r>
              <a:rPr lang="zh-CN" altLang="en-US" sz="3200" b="1">
                <a:effectLst>
                  <a:outerShdw blurRad="38100" dist="38100" dir="2700000" algn="tl">
                    <a:srgbClr val="000000"/>
                  </a:outerShdw>
                </a:effectLst>
              </a:rPr>
              <a:t>预算方法</a:t>
            </a:r>
            <a:r>
              <a:rPr lang="zh-CN" altLang="en-US" sz="3200">
                <a:effectLst>
                  <a:outerShdw blurRad="38100" dist="38100" dir="2700000" algn="tl">
                    <a:srgbClr val="000000"/>
                  </a:outerShdw>
                </a:effectLst>
              </a:rPr>
              <a:t> </a:t>
            </a:r>
            <a:endParaRPr lang="en-US" altLang="zh-CN" sz="3200">
              <a:effectLst>
                <a:outerShdw blurRad="38100" dist="38100" dir="2700000" algn="tl">
                  <a:srgbClr val="000000"/>
                </a:outerShdw>
              </a:effectLst>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第八章 </a:t>
            </a:r>
            <a:r>
              <a:rPr lang="en-US" altLang="zh-CN" dirty="0" smtClean="0"/>
              <a:t>IT</a:t>
            </a:r>
            <a:r>
              <a:rPr lang="zh-CN" altLang="en-US" dirty="0"/>
              <a:t>服务质量管理 </a:t>
            </a:r>
          </a:p>
        </p:txBody>
      </p:sp>
      <p:sp>
        <p:nvSpPr>
          <p:cNvPr id="93189" name="Rectangle 5"/>
          <p:cNvSpPr>
            <a:spLocks noGrp="1" noChangeArrowheads="1"/>
          </p:cNvSpPr>
          <p:nvPr>
            <p:ph type="body" idx="1"/>
          </p:nvPr>
        </p:nvSpPr>
        <p:spPr/>
        <p:txBody>
          <a:bodyPr/>
          <a:lstStyle/>
          <a:p>
            <a:r>
              <a:rPr lang="en-US" altLang="zh-CN"/>
              <a:t>IT</a:t>
            </a:r>
            <a:r>
              <a:rPr lang="zh-CN" altLang="en-US"/>
              <a:t>服务质量的概念、特性与内涵 </a:t>
            </a:r>
            <a:endParaRPr lang="en-US" altLang="zh-CN"/>
          </a:p>
          <a:p>
            <a:r>
              <a:rPr lang="en-US" altLang="zh-CN"/>
              <a:t>IT</a:t>
            </a:r>
            <a:r>
              <a:rPr lang="zh-CN" altLang="en-US"/>
              <a:t>服务质量的测评要素与测评过程 </a:t>
            </a:r>
          </a:p>
          <a:p>
            <a:r>
              <a:rPr lang="en-US" altLang="zh-CN"/>
              <a:t>IT</a:t>
            </a:r>
            <a:r>
              <a:rPr lang="zh-CN" altLang="en-US"/>
              <a:t>服务质量管理的主要模型与方法</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zh-CN"/>
              <a:t>IT</a:t>
            </a:r>
            <a:r>
              <a:rPr lang="zh-CN" altLang="en-US"/>
              <a:t>服务质量的概念、特性与内涵</a:t>
            </a:r>
          </a:p>
        </p:txBody>
      </p:sp>
      <p:sp>
        <p:nvSpPr>
          <p:cNvPr id="95235" name="Rectangle 3"/>
          <p:cNvSpPr>
            <a:spLocks noGrp="1" noChangeArrowheads="1"/>
          </p:cNvSpPr>
          <p:nvPr>
            <p:ph type="body" idx="1"/>
          </p:nvPr>
        </p:nvSpPr>
        <p:spPr/>
        <p:txBody>
          <a:bodyPr/>
          <a:lstStyle/>
          <a:p>
            <a:pPr>
              <a:lnSpc>
                <a:spcPct val="90000"/>
              </a:lnSpc>
              <a:buFont typeface="Wingdings" pitchFamily="2" charset="2"/>
              <a:buNone/>
            </a:pPr>
            <a:r>
              <a:rPr lang="en-US" altLang="zh-CN"/>
              <a:t>IT</a:t>
            </a:r>
            <a:r>
              <a:rPr lang="zh-CN" altLang="en-US"/>
              <a:t>质量具有如下两个方面的特性： </a:t>
            </a:r>
          </a:p>
          <a:p>
            <a:pPr>
              <a:lnSpc>
                <a:spcPct val="90000"/>
              </a:lnSpc>
            </a:pPr>
            <a:r>
              <a:rPr lang="en-US" altLang="zh-CN"/>
              <a:t>IT</a:t>
            </a:r>
            <a:r>
              <a:rPr lang="zh-CN" altLang="en-US"/>
              <a:t>服务质量是综合的概念，它要求功能、成本、服务、环境、心理等诸方面都能满足用户的需要； </a:t>
            </a:r>
          </a:p>
          <a:p>
            <a:pPr>
              <a:lnSpc>
                <a:spcPct val="90000"/>
              </a:lnSpc>
            </a:pPr>
            <a:r>
              <a:rPr lang="en-US" altLang="zh-CN"/>
              <a:t>IT</a:t>
            </a:r>
            <a:r>
              <a:rPr lang="zh-CN" altLang="en-US"/>
              <a:t>服务质量是一个动态、相对、变化、发展的概念，随着地狱、时期、使用对象、社会环境、市场竞争的变化而赋予不同的内容和要求，且随社会的进步及知识创新，其内涵和要求也是不断更新、丰富的。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ltLang="zh-CN"/>
              <a:t>IT</a:t>
            </a:r>
            <a:r>
              <a:rPr lang="zh-CN" altLang="en-US"/>
              <a:t>服务质量的测评要素</a:t>
            </a:r>
          </a:p>
        </p:txBody>
      </p:sp>
      <p:grpSp>
        <p:nvGrpSpPr>
          <p:cNvPr id="2" name="Group 118"/>
          <p:cNvGrpSpPr>
            <a:grpSpLocks/>
          </p:cNvGrpSpPr>
          <p:nvPr/>
        </p:nvGrpSpPr>
        <p:grpSpPr bwMode="auto">
          <a:xfrm>
            <a:off x="395288" y="1916113"/>
            <a:ext cx="8280400" cy="3889375"/>
            <a:chOff x="2112" y="10176"/>
            <a:chExt cx="8400" cy="3432"/>
          </a:xfrm>
        </p:grpSpPr>
        <p:sp>
          <p:nvSpPr>
            <p:cNvPr id="96375" name="Rectangle 119"/>
            <p:cNvSpPr>
              <a:spLocks noChangeArrowheads="1"/>
            </p:cNvSpPr>
            <p:nvPr/>
          </p:nvSpPr>
          <p:spPr bwMode="auto">
            <a:xfrm>
              <a:off x="3477" y="10176"/>
              <a:ext cx="94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声誉</a:t>
              </a:r>
              <a:endParaRPr lang="zh-CN" altLang="en-US" sz="1600">
                <a:solidFill>
                  <a:schemeClr val="accent1"/>
                </a:solidFill>
              </a:endParaRPr>
            </a:p>
          </p:txBody>
        </p:sp>
        <p:sp>
          <p:nvSpPr>
            <p:cNvPr id="96376" name="Rectangle 120"/>
            <p:cNvSpPr>
              <a:spLocks noChangeArrowheads="1"/>
            </p:cNvSpPr>
            <p:nvPr/>
          </p:nvSpPr>
          <p:spPr bwMode="auto">
            <a:xfrm>
              <a:off x="5157" y="10176"/>
              <a:ext cx="136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个人需要</a:t>
              </a:r>
              <a:endParaRPr lang="zh-CN" altLang="en-US" sz="1600">
                <a:solidFill>
                  <a:schemeClr val="accent1"/>
                </a:solidFill>
              </a:endParaRPr>
            </a:p>
          </p:txBody>
        </p:sp>
        <p:sp>
          <p:nvSpPr>
            <p:cNvPr id="96377" name="Rectangle 121"/>
            <p:cNvSpPr>
              <a:spLocks noChangeArrowheads="1"/>
            </p:cNvSpPr>
            <p:nvPr/>
          </p:nvSpPr>
          <p:spPr bwMode="auto">
            <a:xfrm>
              <a:off x="7047" y="10176"/>
              <a:ext cx="136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过去体验</a:t>
              </a:r>
              <a:endParaRPr lang="zh-CN" altLang="en-US" sz="1600">
                <a:solidFill>
                  <a:schemeClr val="accent1"/>
                </a:solidFill>
              </a:endParaRPr>
            </a:p>
          </p:txBody>
        </p:sp>
        <p:sp>
          <p:nvSpPr>
            <p:cNvPr id="96378" name="Rectangle 122"/>
            <p:cNvSpPr>
              <a:spLocks noChangeArrowheads="1"/>
            </p:cNvSpPr>
            <p:nvPr/>
          </p:nvSpPr>
          <p:spPr bwMode="auto">
            <a:xfrm>
              <a:off x="2112" y="11268"/>
              <a:ext cx="1890" cy="2340"/>
            </a:xfrm>
            <a:prstGeom prst="rect">
              <a:avLst/>
            </a:prstGeom>
            <a:solidFill>
              <a:srgbClr val="FFFFFF"/>
            </a:solidFill>
            <a:ln w="9525">
              <a:solidFill>
                <a:srgbClr val="FFFF00"/>
              </a:solidFill>
              <a:miter lim="800000"/>
              <a:headEnd/>
              <a:tailEnd/>
            </a:ln>
            <a:effectLst/>
          </p:spPr>
          <p:txBody>
            <a:bodyPr/>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服务质量要素</a:t>
              </a:r>
            </a:p>
            <a:p>
              <a:pPr algn="ctr"/>
              <a:r>
                <a:rPr lang="zh-CN" altLang="en-US" sz="1600">
                  <a:solidFill>
                    <a:schemeClr val="accent1"/>
                  </a:solidFill>
                  <a:latin typeface="Times New Roman" pitchFamily="18" charset="0"/>
                </a:rPr>
                <a:t>可靠性</a:t>
              </a:r>
            </a:p>
            <a:p>
              <a:pPr algn="ctr"/>
              <a:r>
                <a:rPr lang="zh-CN" altLang="en-US" sz="1600">
                  <a:solidFill>
                    <a:schemeClr val="accent1"/>
                  </a:solidFill>
                  <a:latin typeface="Times New Roman" pitchFamily="18" charset="0"/>
                </a:rPr>
                <a:t>响应性</a:t>
              </a:r>
            </a:p>
            <a:p>
              <a:pPr algn="ctr"/>
              <a:r>
                <a:rPr lang="zh-CN" altLang="en-US" sz="1600">
                  <a:solidFill>
                    <a:schemeClr val="accent1"/>
                  </a:solidFill>
                  <a:latin typeface="Times New Roman" pitchFamily="18" charset="0"/>
                </a:rPr>
                <a:t>保证性</a:t>
              </a:r>
            </a:p>
            <a:p>
              <a:pPr algn="ctr"/>
              <a:r>
                <a:rPr lang="zh-CN" altLang="en-US" sz="1600">
                  <a:solidFill>
                    <a:schemeClr val="accent1"/>
                  </a:solidFill>
                  <a:latin typeface="Times New Roman" pitchFamily="18" charset="0"/>
                </a:rPr>
                <a:t>移情性</a:t>
              </a:r>
            </a:p>
            <a:p>
              <a:pPr algn="ctr"/>
              <a:r>
                <a:rPr lang="zh-CN" altLang="en-US" sz="1600">
                  <a:solidFill>
                    <a:schemeClr val="accent1"/>
                  </a:solidFill>
                  <a:latin typeface="Times New Roman" pitchFamily="18" charset="0"/>
                </a:rPr>
                <a:t>有形性</a:t>
              </a:r>
              <a:endParaRPr lang="zh-CN" altLang="en-US" sz="1600">
                <a:solidFill>
                  <a:schemeClr val="accent1"/>
                </a:solidFill>
              </a:endParaRPr>
            </a:p>
          </p:txBody>
        </p:sp>
        <p:sp>
          <p:nvSpPr>
            <p:cNvPr id="96379" name="Rectangle 123"/>
            <p:cNvSpPr>
              <a:spLocks noChangeArrowheads="1"/>
            </p:cNvSpPr>
            <p:nvPr/>
          </p:nvSpPr>
          <p:spPr bwMode="auto">
            <a:xfrm>
              <a:off x="5052" y="11580"/>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预期服务（</a:t>
              </a:r>
              <a:r>
                <a:rPr lang="en-US" altLang="zh-CN" sz="1600">
                  <a:solidFill>
                    <a:schemeClr val="accent1"/>
                  </a:solidFill>
                  <a:latin typeface="Times New Roman" pitchFamily="18" charset="0"/>
                </a:rPr>
                <a:t>ES</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96380" name="Rectangle 124"/>
            <p:cNvSpPr>
              <a:spLocks noChangeArrowheads="1"/>
            </p:cNvSpPr>
            <p:nvPr/>
          </p:nvSpPr>
          <p:spPr bwMode="auto">
            <a:xfrm>
              <a:off x="5052" y="12828"/>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感知服务（</a:t>
              </a:r>
              <a:r>
                <a:rPr lang="en-US" altLang="zh-CN" sz="1600">
                  <a:solidFill>
                    <a:schemeClr val="accent1"/>
                  </a:solidFill>
                  <a:latin typeface="Times New Roman" pitchFamily="18" charset="0"/>
                </a:rPr>
                <a:t>PS</a:t>
              </a:r>
              <a:r>
                <a:rPr lang="zh-CN" altLang="en-US" sz="1600">
                  <a:solidFill>
                    <a:schemeClr val="accent1"/>
                  </a:solidFill>
                  <a:latin typeface="Times New Roman" pitchFamily="18" charset="0"/>
                </a:rPr>
                <a:t>）</a:t>
              </a:r>
              <a:endParaRPr lang="zh-CN" altLang="en-US" sz="1600">
                <a:solidFill>
                  <a:schemeClr val="accent1"/>
                </a:solidFill>
              </a:endParaRPr>
            </a:p>
          </p:txBody>
        </p:sp>
        <p:sp>
          <p:nvSpPr>
            <p:cNvPr id="96381" name="Rectangle 125"/>
            <p:cNvSpPr>
              <a:spLocks noChangeArrowheads="1"/>
            </p:cNvSpPr>
            <p:nvPr/>
          </p:nvSpPr>
          <p:spPr bwMode="auto">
            <a:xfrm>
              <a:off x="7782" y="11268"/>
              <a:ext cx="2730" cy="234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感知</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服务质量</a:t>
              </a:r>
            </a:p>
            <a:p>
              <a:pPr algn="just"/>
              <a:r>
                <a:rPr lang="en-US" altLang="zh-CN" sz="1600">
                  <a:solidFill>
                    <a:schemeClr val="accent1"/>
                  </a:solidFill>
                  <a:latin typeface="Times New Roman" pitchFamily="18" charset="0"/>
                </a:rPr>
                <a:t>1</a:t>
              </a:r>
              <a:r>
                <a:rPr lang="zh-CN" altLang="en-US" sz="1600">
                  <a:solidFill>
                    <a:schemeClr val="accent1"/>
                  </a:solidFill>
                  <a:latin typeface="Times New Roman" pitchFamily="18" charset="0"/>
                </a:rPr>
                <a:t>．超出期望：</a:t>
              </a:r>
            </a:p>
            <a:p>
              <a:pPr algn="just"/>
              <a:r>
                <a:rPr lang="en-US" altLang="zh-CN" sz="1600">
                  <a:solidFill>
                    <a:schemeClr val="accent1"/>
                  </a:solidFill>
                  <a:latin typeface="Times New Roman" pitchFamily="18" charset="0"/>
                </a:rPr>
                <a:t>ES&lt;PS</a:t>
              </a:r>
              <a:r>
                <a:rPr lang="zh-CN" altLang="en-US" sz="1600">
                  <a:solidFill>
                    <a:schemeClr val="accent1"/>
                  </a:solidFill>
                  <a:latin typeface="Times New Roman" pitchFamily="18" charset="0"/>
                </a:rPr>
                <a:t>（质量惊喜）</a:t>
              </a:r>
            </a:p>
            <a:p>
              <a:pPr algn="just"/>
              <a:r>
                <a:rPr lang="en-US" altLang="zh-CN" sz="1600">
                  <a:solidFill>
                    <a:schemeClr val="accent1"/>
                  </a:solidFill>
                  <a:latin typeface="Times New Roman" pitchFamily="18" charset="0"/>
                </a:rPr>
                <a:t>2</a:t>
              </a:r>
              <a:r>
                <a:rPr lang="zh-CN" altLang="en-US" sz="1600">
                  <a:solidFill>
                    <a:schemeClr val="accent1"/>
                  </a:solidFill>
                  <a:latin typeface="Times New Roman" pitchFamily="18" charset="0"/>
                </a:rPr>
                <a:t>．满足期望</a:t>
              </a:r>
            </a:p>
            <a:p>
              <a:pPr algn="just"/>
              <a:r>
                <a:rPr lang="en-US" altLang="zh-CN" sz="1600">
                  <a:solidFill>
                    <a:schemeClr val="accent1"/>
                  </a:solidFill>
                  <a:latin typeface="Times New Roman" pitchFamily="18" charset="0"/>
                </a:rPr>
                <a:t>ES=PS</a:t>
              </a:r>
              <a:r>
                <a:rPr lang="zh-CN" altLang="en-US" sz="1600">
                  <a:solidFill>
                    <a:schemeClr val="accent1"/>
                  </a:solidFill>
                  <a:latin typeface="Times New Roman" pitchFamily="18" charset="0"/>
                </a:rPr>
                <a:t>（满意的服务质量）</a:t>
              </a:r>
            </a:p>
            <a:p>
              <a:pPr algn="just"/>
              <a:r>
                <a:rPr lang="en-US" altLang="zh-CN" sz="1600">
                  <a:solidFill>
                    <a:schemeClr val="accent1"/>
                  </a:solidFill>
                  <a:latin typeface="Times New Roman" pitchFamily="18" charset="0"/>
                </a:rPr>
                <a:t>3</a:t>
              </a:r>
              <a:r>
                <a:rPr lang="zh-CN" altLang="en-US" sz="1600">
                  <a:solidFill>
                    <a:schemeClr val="accent1"/>
                  </a:solidFill>
                  <a:latin typeface="Times New Roman" pitchFamily="18" charset="0"/>
                </a:rPr>
                <a:t>．低于期望</a:t>
              </a:r>
            </a:p>
            <a:p>
              <a:pPr algn="just"/>
              <a:r>
                <a:rPr lang="en-US" altLang="zh-CN" sz="1600">
                  <a:solidFill>
                    <a:schemeClr val="accent1"/>
                  </a:solidFill>
                  <a:latin typeface="Times New Roman" pitchFamily="18" charset="0"/>
                </a:rPr>
                <a:t>ES&gt;PS</a:t>
              </a:r>
              <a:r>
                <a:rPr lang="zh-CN" altLang="en-US" sz="1600">
                  <a:solidFill>
                    <a:schemeClr val="accent1"/>
                  </a:solidFill>
                  <a:latin typeface="Times New Roman" pitchFamily="18" charset="0"/>
                </a:rPr>
                <a:t>（不满意的服务质量）</a:t>
              </a:r>
              <a:endParaRPr lang="zh-CN" altLang="en-US" sz="1600">
                <a:solidFill>
                  <a:schemeClr val="accent1"/>
                </a:solidFill>
              </a:endParaRPr>
            </a:p>
          </p:txBody>
        </p:sp>
        <p:sp>
          <p:nvSpPr>
            <p:cNvPr id="96382" name="Line 126"/>
            <p:cNvSpPr>
              <a:spLocks noChangeShapeType="1"/>
            </p:cNvSpPr>
            <p:nvPr/>
          </p:nvSpPr>
          <p:spPr bwMode="auto">
            <a:xfrm>
              <a:off x="4737" y="11826"/>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96383" name="Line 127"/>
            <p:cNvSpPr>
              <a:spLocks noChangeShapeType="1"/>
            </p:cNvSpPr>
            <p:nvPr/>
          </p:nvSpPr>
          <p:spPr bwMode="auto">
            <a:xfrm>
              <a:off x="4737" y="13059"/>
              <a:ext cx="315" cy="0"/>
            </a:xfrm>
            <a:prstGeom prst="line">
              <a:avLst/>
            </a:prstGeom>
            <a:noFill/>
            <a:ln w="9525">
              <a:solidFill>
                <a:srgbClr val="FFFF00"/>
              </a:solidFill>
              <a:round/>
              <a:headEnd/>
              <a:tailEnd type="triangle" w="med" len="med"/>
            </a:ln>
            <a:effectLst/>
          </p:spPr>
          <p:txBody>
            <a:bodyPr/>
            <a:lstStyle/>
            <a:p>
              <a:endParaRPr lang="zh-CN" altLang="en-US"/>
            </a:p>
          </p:txBody>
        </p:sp>
        <p:sp>
          <p:nvSpPr>
            <p:cNvPr id="96384" name="Line 128"/>
            <p:cNvSpPr>
              <a:spLocks noChangeShapeType="1"/>
            </p:cNvSpPr>
            <p:nvPr/>
          </p:nvSpPr>
          <p:spPr bwMode="auto">
            <a:xfrm flipV="1">
              <a:off x="4725" y="11842"/>
              <a:ext cx="0" cy="1202"/>
            </a:xfrm>
            <a:prstGeom prst="line">
              <a:avLst/>
            </a:prstGeom>
            <a:noFill/>
            <a:ln w="9525">
              <a:solidFill>
                <a:srgbClr val="FFFF00"/>
              </a:solidFill>
              <a:round/>
              <a:headEnd/>
              <a:tailEnd/>
            </a:ln>
            <a:effectLst/>
          </p:spPr>
          <p:txBody>
            <a:bodyPr/>
            <a:lstStyle/>
            <a:p>
              <a:endParaRPr lang="zh-CN" altLang="en-US"/>
            </a:p>
          </p:txBody>
        </p:sp>
        <p:sp>
          <p:nvSpPr>
            <p:cNvPr id="96385" name="Line 129"/>
            <p:cNvSpPr>
              <a:spLocks noChangeShapeType="1"/>
            </p:cNvSpPr>
            <p:nvPr/>
          </p:nvSpPr>
          <p:spPr bwMode="auto">
            <a:xfrm>
              <a:off x="4002" y="12360"/>
              <a:ext cx="735" cy="0"/>
            </a:xfrm>
            <a:prstGeom prst="line">
              <a:avLst/>
            </a:prstGeom>
            <a:noFill/>
            <a:ln w="9525">
              <a:solidFill>
                <a:srgbClr val="FFFF00"/>
              </a:solidFill>
              <a:round/>
              <a:headEnd/>
              <a:tailEnd/>
            </a:ln>
            <a:effectLst/>
          </p:spPr>
          <p:txBody>
            <a:bodyPr/>
            <a:lstStyle/>
            <a:p>
              <a:endParaRPr lang="zh-CN" altLang="en-US"/>
            </a:p>
          </p:txBody>
        </p:sp>
        <p:sp>
          <p:nvSpPr>
            <p:cNvPr id="96386" name="Line 130"/>
            <p:cNvSpPr>
              <a:spLocks noChangeShapeType="1"/>
            </p:cNvSpPr>
            <p:nvPr/>
          </p:nvSpPr>
          <p:spPr bwMode="auto">
            <a:xfrm flipV="1">
              <a:off x="7257" y="11826"/>
              <a:ext cx="0" cy="1202"/>
            </a:xfrm>
            <a:prstGeom prst="line">
              <a:avLst/>
            </a:prstGeom>
            <a:noFill/>
            <a:ln w="9525">
              <a:solidFill>
                <a:srgbClr val="FFFF00"/>
              </a:solidFill>
              <a:round/>
              <a:headEnd/>
              <a:tailEnd/>
            </a:ln>
            <a:effectLst/>
          </p:spPr>
          <p:txBody>
            <a:bodyPr/>
            <a:lstStyle/>
            <a:p>
              <a:endParaRPr lang="zh-CN" altLang="en-US"/>
            </a:p>
          </p:txBody>
        </p:sp>
        <p:sp>
          <p:nvSpPr>
            <p:cNvPr id="96387" name="Line 131"/>
            <p:cNvSpPr>
              <a:spLocks noChangeShapeType="1"/>
            </p:cNvSpPr>
            <p:nvPr/>
          </p:nvSpPr>
          <p:spPr bwMode="auto">
            <a:xfrm>
              <a:off x="6837" y="11811"/>
              <a:ext cx="420" cy="0"/>
            </a:xfrm>
            <a:prstGeom prst="line">
              <a:avLst/>
            </a:prstGeom>
            <a:noFill/>
            <a:ln w="9525">
              <a:solidFill>
                <a:srgbClr val="FFFF00"/>
              </a:solidFill>
              <a:round/>
              <a:headEnd/>
              <a:tailEnd/>
            </a:ln>
            <a:effectLst/>
          </p:spPr>
          <p:txBody>
            <a:bodyPr/>
            <a:lstStyle/>
            <a:p>
              <a:endParaRPr lang="zh-CN" altLang="en-US"/>
            </a:p>
          </p:txBody>
        </p:sp>
        <p:sp>
          <p:nvSpPr>
            <p:cNvPr id="96388" name="Line 132"/>
            <p:cNvSpPr>
              <a:spLocks noChangeShapeType="1"/>
            </p:cNvSpPr>
            <p:nvPr/>
          </p:nvSpPr>
          <p:spPr bwMode="auto">
            <a:xfrm>
              <a:off x="6837" y="13029"/>
              <a:ext cx="420" cy="0"/>
            </a:xfrm>
            <a:prstGeom prst="line">
              <a:avLst/>
            </a:prstGeom>
            <a:noFill/>
            <a:ln w="9525">
              <a:solidFill>
                <a:srgbClr val="FFFF00"/>
              </a:solidFill>
              <a:round/>
              <a:headEnd/>
              <a:tailEnd/>
            </a:ln>
            <a:effectLst/>
          </p:spPr>
          <p:txBody>
            <a:bodyPr/>
            <a:lstStyle/>
            <a:p>
              <a:endParaRPr lang="zh-CN" altLang="en-US"/>
            </a:p>
          </p:txBody>
        </p:sp>
        <p:sp>
          <p:nvSpPr>
            <p:cNvPr id="96389" name="Line 133"/>
            <p:cNvSpPr>
              <a:spLocks noChangeShapeType="1"/>
            </p:cNvSpPr>
            <p:nvPr/>
          </p:nvSpPr>
          <p:spPr bwMode="auto">
            <a:xfrm>
              <a:off x="7257" y="12360"/>
              <a:ext cx="525" cy="0"/>
            </a:xfrm>
            <a:prstGeom prst="line">
              <a:avLst/>
            </a:prstGeom>
            <a:noFill/>
            <a:ln w="9525">
              <a:solidFill>
                <a:srgbClr val="FFFF00"/>
              </a:solidFill>
              <a:round/>
              <a:headEnd/>
              <a:tailEnd type="triangle" w="med" len="med"/>
            </a:ln>
            <a:effectLst/>
          </p:spPr>
          <p:txBody>
            <a:bodyPr/>
            <a:lstStyle/>
            <a:p>
              <a:endParaRPr lang="zh-CN" altLang="en-US"/>
            </a:p>
          </p:txBody>
        </p:sp>
        <p:sp>
          <p:nvSpPr>
            <p:cNvPr id="96390" name="Line 134"/>
            <p:cNvSpPr>
              <a:spLocks noChangeShapeType="1"/>
            </p:cNvSpPr>
            <p:nvPr/>
          </p:nvSpPr>
          <p:spPr bwMode="auto">
            <a:xfrm>
              <a:off x="3897" y="10956"/>
              <a:ext cx="3885" cy="0"/>
            </a:xfrm>
            <a:prstGeom prst="line">
              <a:avLst/>
            </a:prstGeom>
            <a:noFill/>
            <a:ln w="9525">
              <a:solidFill>
                <a:srgbClr val="FFFF00"/>
              </a:solidFill>
              <a:round/>
              <a:headEnd/>
              <a:tailEnd/>
            </a:ln>
            <a:effectLst/>
          </p:spPr>
          <p:txBody>
            <a:bodyPr/>
            <a:lstStyle/>
            <a:p>
              <a:endParaRPr lang="zh-CN" altLang="en-US"/>
            </a:p>
          </p:txBody>
        </p:sp>
        <p:sp>
          <p:nvSpPr>
            <p:cNvPr id="96391" name="Line 135"/>
            <p:cNvSpPr>
              <a:spLocks noChangeShapeType="1"/>
            </p:cNvSpPr>
            <p:nvPr/>
          </p:nvSpPr>
          <p:spPr bwMode="auto">
            <a:xfrm>
              <a:off x="3897" y="10644"/>
              <a:ext cx="0" cy="312"/>
            </a:xfrm>
            <a:prstGeom prst="line">
              <a:avLst/>
            </a:prstGeom>
            <a:noFill/>
            <a:ln w="9525">
              <a:solidFill>
                <a:srgbClr val="FFFF00"/>
              </a:solidFill>
              <a:round/>
              <a:headEnd/>
              <a:tailEnd/>
            </a:ln>
            <a:effectLst/>
          </p:spPr>
          <p:txBody>
            <a:bodyPr/>
            <a:lstStyle/>
            <a:p>
              <a:endParaRPr lang="zh-CN" altLang="en-US"/>
            </a:p>
          </p:txBody>
        </p:sp>
        <p:sp>
          <p:nvSpPr>
            <p:cNvPr id="96392" name="Line 136"/>
            <p:cNvSpPr>
              <a:spLocks noChangeShapeType="1"/>
            </p:cNvSpPr>
            <p:nvPr/>
          </p:nvSpPr>
          <p:spPr bwMode="auto">
            <a:xfrm>
              <a:off x="7782" y="10644"/>
              <a:ext cx="0" cy="312"/>
            </a:xfrm>
            <a:prstGeom prst="line">
              <a:avLst/>
            </a:prstGeom>
            <a:noFill/>
            <a:ln w="9525">
              <a:solidFill>
                <a:srgbClr val="FFFF00"/>
              </a:solidFill>
              <a:round/>
              <a:headEnd/>
              <a:tailEnd/>
            </a:ln>
            <a:effectLst/>
          </p:spPr>
          <p:txBody>
            <a:bodyPr/>
            <a:lstStyle/>
            <a:p>
              <a:endParaRPr lang="zh-CN" altLang="en-US"/>
            </a:p>
          </p:txBody>
        </p:sp>
        <p:sp>
          <p:nvSpPr>
            <p:cNvPr id="96393" name="Line 137"/>
            <p:cNvSpPr>
              <a:spLocks noChangeShapeType="1"/>
            </p:cNvSpPr>
            <p:nvPr/>
          </p:nvSpPr>
          <p:spPr bwMode="auto">
            <a:xfrm>
              <a:off x="5817" y="10644"/>
              <a:ext cx="0" cy="936"/>
            </a:xfrm>
            <a:prstGeom prst="line">
              <a:avLst/>
            </a:prstGeom>
            <a:noFill/>
            <a:ln w="9525">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zh-CN"/>
              <a:t>IT</a:t>
            </a:r>
            <a:r>
              <a:rPr lang="zh-CN" altLang="en-US"/>
              <a:t>服务质量的测评过程</a:t>
            </a:r>
          </a:p>
        </p:txBody>
      </p:sp>
      <p:grpSp>
        <p:nvGrpSpPr>
          <p:cNvPr id="2" name="Group 60"/>
          <p:cNvGrpSpPr>
            <a:grpSpLocks/>
          </p:cNvGrpSpPr>
          <p:nvPr/>
        </p:nvGrpSpPr>
        <p:grpSpPr bwMode="auto">
          <a:xfrm>
            <a:off x="900113" y="1341438"/>
            <a:ext cx="7200900" cy="5256212"/>
            <a:chOff x="1692" y="8304"/>
            <a:chExt cx="7875" cy="6396"/>
          </a:xfrm>
        </p:grpSpPr>
        <p:sp>
          <p:nvSpPr>
            <p:cNvPr id="97341" name="Rectangle 61"/>
            <p:cNvSpPr>
              <a:spLocks noChangeArrowheads="1"/>
            </p:cNvSpPr>
            <p:nvPr/>
          </p:nvSpPr>
          <p:spPr bwMode="auto">
            <a:xfrm>
              <a:off x="3372" y="8304"/>
              <a:ext cx="94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声誉</a:t>
              </a:r>
              <a:endParaRPr lang="zh-CN" altLang="en-US" sz="1600">
                <a:solidFill>
                  <a:schemeClr val="accent1"/>
                </a:solidFill>
              </a:endParaRPr>
            </a:p>
          </p:txBody>
        </p:sp>
        <p:sp>
          <p:nvSpPr>
            <p:cNvPr id="97342" name="Rectangle 62"/>
            <p:cNvSpPr>
              <a:spLocks noChangeArrowheads="1"/>
            </p:cNvSpPr>
            <p:nvPr/>
          </p:nvSpPr>
          <p:spPr bwMode="auto">
            <a:xfrm>
              <a:off x="5052" y="8304"/>
              <a:ext cx="136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个人需要</a:t>
              </a:r>
              <a:endParaRPr lang="zh-CN" altLang="en-US" sz="1600">
                <a:solidFill>
                  <a:schemeClr val="accent1"/>
                </a:solidFill>
              </a:endParaRPr>
            </a:p>
          </p:txBody>
        </p:sp>
        <p:sp>
          <p:nvSpPr>
            <p:cNvPr id="97343" name="Rectangle 63"/>
            <p:cNvSpPr>
              <a:spLocks noChangeArrowheads="1"/>
            </p:cNvSpPr>
            <p:nvPr/>
          </p:nvSpPr>
          <p:spPr bwMode="auto">
            <a:xfrm>
              <a:off x="6942" y="8304"/>
              <a:ext cx="136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过去体验</a:t>
              </a:r>
              <a:endParaRPr lang="zh-CN" altLang="en-US" sz="1600">
                <a:solidFill>
                  <a:schemeClr val="accent1"/>
                </a:solidFill>
              </a:endParaRPr>
            </a:p>
          </p:txBody>
        </p:sp>
        <p:sp>
          <p:nvSpPr>
            <p:cNvPr id="97344" name="Rectangle 64"/>
            <p:cNvSpPr>
              <a:spLocks noChangeArrowheads="1"/>
            </p:cNvSpPr>
            <p:nvPr/>
          </p:nvSpPr>
          <p:spPr bwMode="auto">
            <a:xfrm>
              <a:off x="4947" y="9708"/>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服务预期</a:t>
              </a:r>
              <a:endParaRPr lang="zh-CN" altLang="en-US" sz="1600">
                <a:solidFill>
                  <a:schemeClr val="accent1"/>
                </a:solidFill>
              </a:endParaRPr>
            </a:p>
          </p:txBody>
        </p:sp>
        <p:sp>
          <p:nvSpPr>
            <p:cNvPr id="97345" name="Rectangle 65"/>
            <p:cNvSpPr>
              <a:spLocks noChangeArrowheads="1"/>
            </p:cNvSpPr>
            <p:nvPr/>
          </p:nvSpPr>
          <p:spPr bwMode="auto">
            <a:xfrm>
              <a:off x="4947" y="10800"/>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服务感知</a:t>
              </a:r>
              <a:endParaRPr lang="zh-CN" altLang="en-US" sz="1600">
                <a:solidFill>
                  <a:schemeClr val="accent1"/>
                </a:solidFill>
              </a:endParaRPr>
            </a:p>
          </p:txBody>
        </p:sp>
        <p:sp>
          <p:nvSpPr>
            <p:cNvPr id="97346" name="Line 66"/>
            <p:cNvSpPr>
              <a:spLocks noChangeShapeType="1"/>
            </p:cNvSpPr>
            <p:nvPr/>
          </p:nvSpPr>
          <p:spPr bwMode="auto">
            <a:xfrm>
              <a:off x="3792" y="9084"/>
              <a:ext cx="3885" cy="0"/>
            </a:xfrm>
            <a:prstGeom prst="line">
              <a:avLst/>
            </a:prstGeom>
            <a:noFill/>
            <a:ln w="9525">
              <a:solidFill>
                <a:srgbClr val="FFFF00"/>
              </a:solidFill>
              <a:round/>
              <a:headEnd/>
              <a:tailEnd/>
            </a:ln>
            <a:effectLst/>
          </p:spPr>
          <p:txBody>
            <a:bodyPr/>
            <a:lstStyle/>
            <a:p>
              <a:endParaRPr lang="zh-CN" altLang="en-US"/>
            </a:p>
          </p:txBody>
        </p:sp>
        <p:sp>
          <p:nvSpPr>
            <p:cNvPr id="97347" name="Line 67"/>
            <p:cNvSpPr>
              <a:spLocks noChangeShapeType="1"/>
            </p:cNvSpPr>
            <p:nvPr/>
          </p:nvSpPr>
          <p:spPr bwMode="auto">
            <a:xfrm>
              <a:off x="3792" y="8772"/>
              <a:ext cx="0" cy="312"/>
            </a:xfrm>
            <a:prstGeom prst="line">
              <a:avLst/>
            </a:prstGeom>
            <a:noFill/>
            <a:ln w="9525">
              <a:solidFill>
                <a:srgbClr val="FFFF00"/>
              </a:solidFill>
              <a:round/>
              <a:headEnd/>
              <a:tailEnd/>
            </a:ln>
            <a:effectLst/>
          </p:spPr>
          <p:txBody>
            <a:bodyPr/>
            <a:lstStyle/>
            <a:p>
              <a:endParaRPr lang="zh-CN" altLang="en-US"/>
            </a:p>
          </p:txBody>
        </p:sp>
        <p:sp>
          <p:nvSpPr>
            <p:cNvPr id="97348" name="Line 68"/>
            <p:cNvSpPr>
              <a:spLocks noChangeShapeType="1"/>
            </p:cNvSpPr>
            <p:nvPr/>
          </p:nvSpPr>
          <p:spPr bwMode="auto">
            <a:xfrm>
              <a:off x="7677" y="8772"/>
              <a:ext cx="0" cy="312"/>
            </a:xfrm>
            <a:prstGeom prst="line">
              <a:avLst/>
            </a:prstGeom>
            <a:noFill/>
            <a:ln w="9525">
              <a:solidFill>
                <a:srgbClr val="FFFF00"/>
              </a:solidFill>
              <a:round/>
              <a:headEnd/>
              <a:tailEnd/>
            </a:ln>
            <a:effectLst/>
          </p:spPr>
          <p:txBody>
            <a:bodyPr/>
            <a:lstStyle/>
            <a:p>
              <a:endParaRPr lang="zh-CN" altLang="en-US"/>
            </a:p>
          </p:txBody>
        </p:sp>
        <p:sp>
          <p:nvSpPr>
            <p:cNvPr id="97349" name="Line 69"/>
            <p:cNvSpPr>
              <a:spLocks noChangeShapeType="1"/>
            </p:cNvSpPr>
            <p:nvPr/>
          </p:nvSpPr>
          <p:spPr bwMode="auto">
            <a:xfrm>
              <a:off x="5712" y="8772"/>
              <a:ext cx="0" cy="936"/>
            </a:xfrm>
            <a:prstGeom prst="line">
              <a:avLst/>
            </a:prstGeom>
            <a:noFill/>
            <a:ln w="9525">
              <a:solidFill>
                <a:srgbClr val="FFFF00"/>
              </a:solidFill>
              <a:round/>
              <a:headEnd/>
              <a:tailEnd type="triangle" w="med" len="med"/>
            </a:ln>
            <a:effectLst/>
          </p:spPr>
          <p:txBody>
            <a:bodyPr/>
            <a:lstStyle/>
            <a:p>
              <a:endParaRPr lang="zh-CN" altLang="en-US"/>
            </a:p>
          </p:txBody>
        </p:sp>
        <p:sp>
          <p:nvSpPr>
            <p:cNvPr id="97350" name="Rectangle 70"/>
            <p:cNvSpPr>
              <a:spLocks noChangeArrowheads="1"/>
            </p:cNvSpPr>
            <p:nvPr/>
          </p:nvSpPr>
          <p:spPr bwMode="auto">
            <a:xfrm>
              <a:off x="4947" y="11736"/>
              <a:ext cx="178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服务传递</a:t>
              </a:r>
              <a:endParaRPr lang="zh-CN" altLang="en-US" sz="1600">
                <a:solidFill>
                  <a:schemeClr val="accent1"/>
                </a:solidFill>
              </a:endParaRPr>
            </a:p>
          </p:txBody>
        </p:sp>
        <p:sp>
          <p:nvSpPr>
            <p:cNvPr id="97351" name="Rectangle 71"/>
            <p:cNvSpPr>
              <a:spLocks noChangeArrowheads="1"/>
            </p:cNvSpPr>
            <p:nvPr/>
          </p:nvSpPr>
          <p:spPr bwMode="auto">
            <a:xfrm>
              <a:off x="4947" y="12672"/>
              <a:ext cx="1785"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将感知转化为服务质量规范</a:t>
              </a:r>
              <a:endParaRPr lang="zh-CN" altLang="en-US" sz="1600">
                <a:solidFill>
                  <a:schemeClr val="accent1"/>
                </a:solidFill>
              </a:endParaRPr>
            </a:p>
          </p:txBody>
        </p:sp>
        <p:sp>
          <p:nvSpPr>
            <p:cNvPr id="97352" name="Rectangle 72"/>
            <p:cNvSpPr>
              <a:spLocks noChangeArrowheads="1"/>
            </p:cNvSpPr>
            <p:nvPr/>
          </p:nvSpPr>
          <p:spPr bwMode="auto">
            <a:xfrm>
              <a:off x="4947" y="13920"/>
              <a:ext cx="1785" cy="780"/>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管理层对客户期望感知</a:t>
              </a:r>
              <a:endParaRPr lang="zh-CN" altLang="en-US" sz="1600">
                <a:solidFill>
                  <a:schemeClr val="accent1"/>
                </a:solidFill>
              </a:endParaRPr>
            </a:p>
          </p:txBody>
        </p:sp>
        <p:sp>
          <p:nvSpPr>
            <p:cNvPr id="97353" name="Line 73"/>
            <p:cNvSpPr>
              <a:spLocks noChangeShapeType="1"/>
            </p:cNvSpPr>
            <p:nvPr/>
          </p:nvSpPr>
          <p:spPr bwMode="auto">
            <a:xfrm>
              <a:off x="4947" y="10176"/>
              <a:ext cx="0" cy="624"/>
            </a:xfrm>
            <a:prstGeom prst="line">
              <a:avLst/>
            </a:prstGeom>
            <a:noFill/>
            <a:ln w="9525">
              <a:solidFill>
                <a:srgbClr val="FFFF00"/>
              </a:solidFill>
              <a:prstDash val="dash"/>
              <a:round/>
              <a:headEnd type="triangle" w="med" len="med"/>
              <a:tailEnd type="triangle" w="med" len="med"/>
            </a:ln>
            <a:effectLst/>
          </p:spPr>
          <p:txBody>
            <a:bodyPr/>
            <a:lstStyle/>
            <a:p>
              <a:endParaRPr lang="zh-CN" altLang="en-US"/>
            </a:p>
          </p:txBody>
        </p:sp>
        <p:sp>
          <p:nvSpPr>
            <p:cNvPr id="97354" name="Rectangle 74"/>
            <p:cNvSpPr>
              <a:spLocks noChangeArrowheads="1"/>
            </p:cNvSpPr>
            <p:nvPr/>
          </p:nvSpPr>
          <p:spPr bwMode="auto">
            <a:xfrm>
              <a:off x="3804" y="10302"/>
              <a:ext cx="94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差距</a:t>
              </a:r>
              <a:r>
                <a:rPr lang="en-US" altLang="zh-CN" sz="1600">
                  <a:solidFill>
                    <a:schemeClr val="accent1"/>
                  </a:solidFill>
                  <a:latin typeface="Times New Roman" pitchFamily="18" charset="0"/>
                </a:rPr>
                <a:t>5</a:t>
              </a:r>
              <a:endParaRPr lang="en-US" altLang="zh-CN" sz="1600">
                <a:solidFill>
                  <a:schemeClr val="accent1"/>
                </a:solidFill>
              </a:endParaRPr>
            </a:p>
          </p:txBody>
        </p:sp>
        <p:sp>
          <p:nvSpPr>
            <p:cNvPr id="97355" name="Line 75"/>
            <p:cNvSpPr>
              <a:spLocks noChangeShapeType="1"/>
            </p:cNvSpPr>
            <p:nvPr/>
          </p:nvSpPr>
          <p:spPr bwMode="auto">
            <a:xfrm flipV="1">
              <a:off x="5787" y="13452"/>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97356" name="Line 76"/>
            <p:cNvSpPr>
              <a:spLocks noChangeShapeType="1"/>
            </p:cNvSpPr>
            <p:nvPr/>
          </p:nvSpPr>
          <p:spPr bwMode="auto">
            <a:xfrm flipV="1">
              <a:off x="5787" y="12204"/>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97357" name="Line 77"/>
            <p:cNvSpPr>
              <a:spLocks noChangeShapeType="1"/>
            </p:cNvSpPr>
            <p:nvPr/>
          </p:nvSpPr>
          <p:spPr bwMode="auto">
            <a:xfrm flipV="1">
              <a:off x="5787" y="11268"/>
              <a:ext cx="0" cy="468"/>
            </a:xfrm>
            <a:prstGeom prst="line">
              <a:avLst/>
            </a:prstGeom>
            <a:noFill/>
            <a:ln w="9525">
              <a:solidFill>
                <a:srgbClr val="FFFF00"/>
              </a:solidFill>
              <a:round/>
              <a:headEnd/>
              <a:tailEnd type="triangle" w="med" len="med"/>
            </a:ln>
            <a:effectLst/>
          </p:spPr>
          <p:txBody>
            <a:bodyPr/>
            <a:lstStyle/>
            <a:p>
              <a:endParaRPr lang="zh-CN" altLang="en-US"/>
            </a:p>
          </p:txBody>
        </p:sp>
        <p:sp>
          <p:nvSpPr>
            <p:cNvPr id="97358" name="Rectangle 78"/>
            <p:cNvSpPr>
              <a:spLocks noChangeArrowheads="1"/>
            </p:cNvSpPr>
            <p:nvPr/>
          </p:nvSpPr>
          <p:spPr bwMode="auto">
            <a:xfrm>
              <a:off x="3897" y="12204"/>
              <a:ext cx="94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差距</a:t>
              </a:r>
              <a:r>
                <a:rPr lang="en-US" altLang="zh-CN" sz="1600">
                  <a:solidFill>
                    <a:schemeClr val="accent1"/>
                  </a:solidFill>
                  <a:latin typeface="Times New Roman" pitchFamily="18" charset="0"/>
                </a:rPr>
                <a:t>3</a:t>
              </a:r>
              <a:endParaRPr lang="en-US" altLang="zh-CN" sz="1600">
                <a:solidFill>
                  <a:schemeClr val="accent1"/>
                </a:solidFill>
              </a:endParaRPr>
            </a:p>
          </p:txBody>
        </p:sp>
        <p:sp>
          <p:nvSpPr>
            <p:cNvPr id="97359" name="Rectangle 79"/>
            <p:cNvSpPr>
              <a:spLocks noChangeArrowheads="1"/>
            </p:cNvSpPr>
            <p:nvPr/>
          </p:nvSpPr>
          <p:spPr bwMode="auto">
            <a:xfrm>
              <a:off x="3897" y="13452"/>
              <a:ext cx="94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差距</a:t>
              </a:r>
              <a:r>
                <a:rPr lang="en-US" altLang="zh-CN" sz="1600">
                  <a:solidFill>
                    <a:schemeClr val="accent1"/>
                  </a:solidFill>
                  <a:latin typeface="Times New Roman" pitchFamily="18" charset="0"/>
                </a:rPr>
                <a:t>2</a:t>
              </a:r>
              <a:endParaRPr lang="en-US" altLang="zh-CN" sz="1600">
                <a:solidFill>
                  <a:schemeClr val="accent1"/>
                </a:solidFill>
              </a:endParaRPr>
            </a:p>
          </p:txBody>
        </p:sp>
        <p:sp>
          <p:nvSpPr>
            <p:cNvPr id="97360" name="Line 80"/>
            <p:cNvSpPr>
              <a:spLocks noChangeShapeType="1"/>
            </p:cNvSpPr>
            <p:nvPr/>
          </p:nvSpPr>
          <p:spPr bwMode="auto">
            <a:xfrm flipV="1">
              <a:off x="4947" y="13452"/>
              <a:ext cx="0" cy="468"/>
            </a:xfrm>
            <a:prstGeom prst="line">
              <a:avLst/>
            </a:prstGeom>
            <a:noFill/>
            <a:ln w="9525">
              <a:solidFill>
                <a:srgbClr val="FFFF00"/>
              </a:solidFill>
              <a:prstDash val="dash"/>
              <a:round/>
              <a:headEnd type="triangle" w="med" len="med"/>
              <a:tailEnd type="triangle" w="med" len="med"/>
            </a:ln>
            <a:effectLst/>
          </p:spPr>
          <p:txBody>
            <a:bodyPr/>
            <a:lstStyle/>
            <a:p>
              <a:endParaRPr lang="zh-CN" altLang="en-US"/>
            </a:p>
          </p:txBody>
        </p:sp>
        <p:sp>
          <p:nvSpPr>
            <p:cNvPr id="97361" name="Line 81"/>
            <p:cNvSpPr>
              <a:spLocks noChangeShapeType="1"/>
            </p:cNvSpPr>
            <p:nvPr/>
          </p:nvSpPr>
          <p:spPr bwMode="auto">
            <a:xfrm flipV="1">
              <a:off x="4947" y="12204"/>
              <a:ext cx="0" cy="468"/>
            </a:xfrm>
            <a:prstGeom prst="line">
              <a:avLst/>
            </a:prstGeom>
            <a:noFill/>
            <a:ln w="9525">
              <a:solidFill>
                <a:srgbClr val="FFFF00"/>
              </a:solidFill>
              <a:prstDash val="dash"/>
              <a:round/>
              <a:headEnd type="triangle" w="med" len="med"/>
              <a:tailEnd type="triangle" w="med" len="med"/>
            </a:ln>
            <a:effectLst/>
          </p:spPr>
          <p:txBody>
            <a:bodyPr/>
            <a:lstStyle/>
            <a:p>
              <a:endParaRPr lang="zh-CN" altLang="en-US"/>
            </a:p>
          </p:txBody>
        </p:sp>
        <p:sp>
          <p:nvSpPr>
            <p:cNvPr id="97362" name="Rectangle 82"/>
            <p:cNvSpPr>
              <a:spLocks noChangeArrowheads="1"/>
            </p:cNvSpPr>
            <p:nvPr/>
          </p:nvSpPr>
          <p:spPr bwMode="auto">
            <a:xfrm>
              <a:off x="7257" y="12828"/>
              <a:ext cx="1995"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对客户的外部沟通</a:t>
              </a:r>
              <a:endParaRPr lang="zh-CN" altLang="en-US" sz="1600">
                <a:solidFill>
                  <a:schemeClr val="accent1"/>
                </a:solidFill>
              </a:endParaRPr>
            </a:p>
          </p:txBody>
        </p:sp>
        <p:sp>
          <p:nvSpPr>
            <p:cNvPr id="97363" name="Rectangle 83"/>
            <p:cNvSpPr>
              <a:spLocks noChangeArrowheads="1"/>
            </p:cNvSpPr>
            <p:nvPr/>
          </p:nvSpPr>
          <p:spPr bwMode="auto">
            <a:xfrm>
              <a:off x="6837" y="13452"/>
              <a:ext cx="94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差距</a:t>
              </a:r>
              <a:r>
                <a:rPr lang="en-US" altLang="zh-CN" sz="1600">
                  <a:solidFill>
                    <a:schemeClr val="accent1"/>
                  </a:solidFill>
                  <a:latin typeface="Times New Roman" pitchFamily="18" charset="0"/>
                </a:rPr>
                <a:t>2</a:t>
              </a:r>
              <a:endParaRPr lang="en-US" altLang="zh-CN" sz="1600">
                <a:solidFill>
                  <a:schemeClr val="accent1"/>
                </a:solidFill>
              </a:endParaRPr>
            </a:p>
          </p:txBody>
        </p:sp>
        <p:sp>
          <p:nvSpPr>
            <p:cNvPr id="97364" name="Line 84"/>
            <p:cNvSpPr>
              <a:spLocks noChangeShapeType="1"/>
            </p:cNvSpPr>
            <p:nvPr/>
          </p:nvSpPr>
          <p:spPr bwMode="auto">
            <a:xfrm>
              <a:off x="6732" y="13059"/>
              <a:ext cx="525" cy="0"/>
            </a:xfrm>
            <a:prstGeom prst="line">
              <a:avLst/>
            </a:prstGeom>
            <a:noFill/>
            <a:ln w="9525">
              <a:solidFill>
                <a:srgbClr val="FFFF00"/>
              </a:solidFill>
              <a:prstDash val="dash"/>
              <a:round/>
              <a:headEnd type="triangle" w="med" len="med"/>
              <a:tailEnd type="triangle" w="med" len="med"/>
            </a:ln>
            <a:effectLst/>
          </p:spPr>
          <p:txBody>
            <a:bodyPr/>
            <a:lstStyle/>
            <a:p>
              <a:endParaRPr lang="zh-CN" altLang="en-US"/>
            </a:p>
          </p:txBody>
        </p:sp>
        <p:sp>
          <p:nvSpPr>
            <p:cNvPr id="97365" name="Line 85"/>
            <p:cNvSpPr>
              <a:spLocks noChangeShapeType="1"/>
            </p:cNvSpPr>
            <p:nvPr/>
          </p:nvSpPr>
          <p:spPr bwMode="auto">
            <a:xfrm>
              <a:off x="6732" y="14388"/>
              <a:ext cx="1575" cy="0"/>
            </a:xfrm>
            <a:prstGeom prst="line">
              <a:avLst/>
            </a:prstGeom>
            <a:noFill/>
            <a:ln w="9525">
              <a:solidFill>
                <a:srgbClr val="FFFF00"/>
              </a:solidFill>
              <a:round/>
              <a:headEnd/>
              <a:tailEnd/>
            </a:ln>
            <a:effectLst/>
          </p:spPr>
          <p:txBody>
            <a:bodyPr/>
            <a:lstStyle/>
            <a:p>
              <a:endParaRPr lang="zh-CN" altLang="en-US"/>
            </a:p>
          </p:txBody>
        </p:sp>
        <p:sp>
          <p:nvSpPr>
            <p:cNvPr id="97366" name="Line 86"/>
            <p:cNvSpPr>
              <a:spLocks noChangeShapeType="1"/>
            </p:cNvSpPr>
            <p:nvPr/>
          </p:nvSpPr>
          <p:spPr bwMode="auto">
            <a:xfrm flipV="1">
              <a:off x="8307" y="13296"/>
              <a:ext cx="0" cy="1092"/>
            </a:xfrm>
            <a:prstGeom prst="line">
              <a:avLst/>
            </a:prstGeom>
            <a:noFill/>
            <a:ln w="9525">
              <a:solidFill>
                <a:srgbClr val="FFFF00"/>
              </a:solidFill>
              <a:round/>
              <a:headEnd/>
              <a:tailEnd type="triangle" w="med" len="med"/>
            </a:ln>
            <a:effectLst/>
          </p:spPr>
          <p:txBody>
            <a:bodyPr/>
            <a:lstStyle/>
            <a:p>
              <a:endParaRPr lang="zh-CN" altLang="en-US"/>
            </a:p>
          </p:txBody>
        </p:sp>
        <p:sp>
          <p:nvSpPr>
            <p:cNvPr id="97367" name="Line 87"/>
            <p:cNvSpPr>
              <a:spLocks noChangeShapeType="1"/>
            </p:cNvSpPr>
            <p:nvPr/>
          </p:nvSpPr>
          <p:spPr bwMode="auto">
            <a:xfrm flipV="1">
              <a:off x="8307" y="9864"/>
              <a:ext cx="0" cy="2964"/>
            </a:xfrm>
            <a:prstGeom prst="line">
              <a:avLst/>
            </a:prstGeom>
            <a:noFill/>
            <a:ln w="9525">
              <a:solidFill>
                <a:srgbClr val="FFFF00"/>
              </a:solidFill>
              <a:round/>
              <a:headEnd/>
              <a:tailEnd/>
            </a:ln>
            <a:effectLst/>
          </p:spPr>
          <p:txBody>
            <a:bodyPr/>
            <a:lstStyle/>
            <a:p>
              <a:endParaRPr lang="zh-CN" altLang="en-US"/>
            </a:p>
          </p:txBody>
        </p:sp>
        <p:sp>
          <p:nvSpPr>
            <p:cNvPr id="97368" name="Line 88"/>
            <p:cNvSpPr>
              <a:spLocks noChangeShapeType="1"/>
            </p:cNvSpPr>
            <p:nvPr/>
          </p:nvSpPr>
          <p:spPr bwMode="auto">
            <a:xfrm flipH="1">
              <a:off x="6732" y="11016"/>
              <a:ext cx="1575" cy="0"/>
            </a:xfrm>
            <a:prstGeom prst="line">
              <a:avLst/>
            </a:prstGeom>
            <a:noFill/>
            <a:ln w="9525">
              <a:solidFill>
                <a:srgbClr val="FFFF00"/>
              </a:solidFill>
              <a:round/>
              <a:headEnd/>
              <a:tailEnd type="triangle" w="med" len="med"/>
            </a:ln>
            <a:effectLst/>
          </p:spPr>
          <p:txBody>
            <a:bodyPr/>
            <a:lstStyle/>
            <a:p>
              <a:endParaRPr lang="zh-CN" altLang="en-US"/>
            </a:p>
          </p:txBody>
        </p:sp>
        <p:sp>
          <p:nvSpPr>
            <p:cNvPr id="97369" name="Line 89"/>
            <p:cNvSpPr>
              <a:spLocks noChangeShapeType="1"/>
            </p:cNvSpPr>
            <p:nvPr/>
          </p:nvSpPr>
          <p:spPr bwMode="auto">
            <a:xfrm flipH="1">
              <a:off x="6732" y="9864"/>
              <a:ext cx="1575" cy="0"/>
            </a:xfrm>
            <a:prstGeom prst="line">
              <a:avLst/>
            </a:prstGeom>
            <a:noFill/>
            <a:ln w="9525">
              <a:solidFill>
                <a:srgbClr val="FFFF00"/>
              </a:solidFill>
              <a:round/>
              <a:headEnd/>
              <a:tailEnd type="triangle" w="med" len="med"/>
            </a:ln>
            <a:effectLst/>
          </p:spPr>
          <p:txBody>
            <a:bodyPr/>
            <a:lstStyle/>
            <a:p>
              <a:endParaRPr lang="zh-CN" altLang="en-US"/>
            </a:p>
          </p:txBody>
        </p:sp>
        <p:sp>
          <p:nvSpPr>
            <p:cNvPr id="97370" name="Line 90"/>
            <p:cNvSpPr>
              <a:spLocks noChangeShapeType="1"/>
            </p:cNvSpPr>
            <p:nvPr/>
          </p:nvSpPr>
          <p:spPr bwMode="auto">
            <a:xfrm>
              <a:off x="3477" y="14388"/>
              <a:ext cx="1470" cy="0"/>
            </a:xfrm>
            <a:prstGeom prst="line">
              <a:avLst/>
            </a:prstGeom>
            <a:noFill/>
            <a:ln w="9525">
              <a:solidFill>
                <a:srgbClr val="FFFF00"/>
              </a:solidFill>
              <a:prstDash val="dash"/>
              <a:round/>
              <a:headEnd/>
              <a:tailEnd/>
            </a:ln>
            <a:effectLst/>
          </p:spPr>
          <p:txBody>
            <a:bodyPr/>
            <a:lstStyle/>
            <a:p>
              <a:endParaRPr lang="zh-CN" altLang="en-US"/>
            </a:p>
          </p:txBody>
        </p:sp>
        <p:sp>
          <p:nvSpPr>
            <p:cNvPr id="97371" name="Line 91"/>
            <p:cNvSpPr>
              <a:spLocks noChangeShapeType="1"/>
            </p:cNvSpPr>
            <p:nvPr/>
          </p:nvSpPr>
          <p:spPr bwMode="auto">
            <a:xfrm flipV="1">
              <a:off x="3477" y="9864"/>
              <a:ext cx="0" cy="4524"/>
            </a:xfrm>
            <a:prstGeom prst="line">
              <a:avLst/>
            </a:prstGeom>
            <a:noFill/>
            <a:ln w="9525">
              <a:solidFill>
                <a:srgbClr val="FFFF00"/>
              </a:solidFill>
              <a:prstDash val="dash"/>
              <a:round/>
              <a:headEnd/>
              <a:tailEnd/>
            </a:ln>
            <a:effectLst/>
          </p:spPr>
          <p:txBody>
            <a:bodyPr/>
            <a:lstStyle/>
            <a:p>
              <a:endParaRPr lang="zh-CN" altLang="en-US"/>
            </a:p>
          </p:txBody>
        </p:sp>
        <p:sp>
          <p:nvSpPr>
            <p:cNvPr id="97372" name="Line 92"/>
            <p:cNvSpPr>
              <a:spLocks noChangeShapeType="1"/>
            </p:cNvSpPr>
            <p:nvPr/>
          </p:nvSpPr>
          <p:spPr bwMode="auto">
            <a:xfrm>
              <a:off x="3477" y="9864"/>
              <a:ext cx="1470" cy="0"/>
            </a:xfrm>
            <a:prstGeom prst="line">
              <a:avLst/>
            </a:prstGeom>
            <a:noFill/>
            <a:ln w="9525">
              <a:solidFill>
                <a:srgbClr val="FFFF00"/>
              </a:solidFill>
              <a:prstDash val="dash"/>
              <a:round/>
              <a:headEnd/>
              <a:tailEnd/>
            </a:ln>
            <a:effectLst/>
          </p:spPr>
          <p:txBody>
            <a:bodyPr/>
            <a:lstStyle/>
            <a:p>
              <a:endParaRPr lang="zh-CN" altLang="en-US"/>
            </a:p>
          </p:txBody>
        </p:sp>
        <p:sp>
          <p:nvSpPr>
            <p:cNvPr id="97373" name="Rectangle 93"/>
            <p:cNvSpPr>
              <a:spLocks noChangeArrowheads="1"/>
            </p:cNvSpPr>
            <p:nvPr/>
          </p:nvSpPr>
          <p:spPr bwMode="auto">
            <a:xfrm>
              <a:off x="2217" y="12672"/>
              <a:ext cx="94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差距</a:t>
              </a:r>
              <a:r>
                <a:rPr lang="en-US" altLang="zh-CN" sz="1600">
                  <a:solidFill>
                    <a:schemeClr val="accent1"/>
                  </a:solidFill>
                  <a:latin typeface="Times New Roman" pitchFamily="18" charset="0"/>
                </a:rPr>
                <a:t>1</a:t>
              </a:r>
              <a:endParaRPr lang="en-US" altLang="zh-CN" sz="1600">
                <a:solidFill>
                  <a:schemeClr val="accent1"/>
                </a:solidFill>
              </a:endParaRPr>
            </a:p>
          </p:txBody>
        </p:sp>
        <p:sp>
          <p:nvSpPr>
            <p:cNvPr id="97374" name="Line 94"/>
            <p:cNvSpPr>
              <a:spLocks noChangeShapeType="1"/>
            </p:cNvSpPr>
            <p:nvPr/>
          </p:nvSpPr>
          <p:spPr bwMode="auto">
            <a:xfrm>
              <a:off x="2007" y="11580"/>
              <a:ext cx="7560" cy="0"/>
            </a:xfrm>
            <a:prstGeom prst="line">
              <a:avLst/>
            </a:prstGeom>
            <a:noFill/>
            <a:ln w="9525">
              <a:solidFill>
                <a:srgbClr val="FFFF00"/>
              </a:solidFill>
              <a:prstDash val="dash"/>
              <a:round/>
              <a:headEnd/>
              <a:tailEnd/>
            </a:ln>
            <a:effectLst/>
          </p:spPr>
          <p:txBody>
            <a:bodyPr/>
            <a:lstStyle/>
            <a:p>
              <a:endParaRPr lang="zh-CN" altLang="en-US"/>
            </a:p>
          </p:txBody>
        </p:sp>
        <p:sp>
          <p:nvSpPr>
            <p:cNvPr id="97375" name="Rectangle 95"/>
            <p:cNvSpPr>
              <a:spLocks noChangeArrowheads="1"/>
            </p:cNvSpPr>
            <p:nvPr/>
          </p:nvSpPr>
          <p:spPr bwMode="auto">
            <a:xfrm>
              <a:off x="1902" y="11736"/>
              <a:ext cx="157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企业</a:t>
              </a: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部门</a:t>
              </a:r>
              <a:endParaRPr lang="zh-CN" altLang="en-US" sz="1600">
                <a:solidFill>
                  <a:schemeClr val="accent1"/>
                </a:solidFill>
              </a:endParaRPr>
            </a:p>
          </p:txBody>
        </p:sp>
        <p:sp>
          <p:nvSpPr>
            <p:cNvPr id="97376" name="Rectangle 96"/>
            <p:cNvSpPr>
              <a:spLocks noChangeArrowheads="1"/>
            </p:cNvSpPr>
            <p:nvPr/>
          </p:nvSpPr>
          <p:spPr bwMode="auto">
            <a:xfrm>
              <a:off x="1692" y="9084"/>
              <a:ext cx="157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客户</a:t>
              </a:r>
              <a:r>
                <a:rPr lang="en-US" altLang="zh-CN" sz="1600">
                  <a:solidFill>
                    <a:schemeClr val="accent1"/>
                  </a:solidFill>
                  <a:latin typeface="Times New Roman" pitchFamily="18" charset="0"/>
                </a:rPr>
                <a:t>/</a:t>
              </a:r>
              <a:r>
                <a:rPr lang="zh-CN" altLang="en-US" sz="1600">
                  <a:solidFill>
                    <a:schemeClr val="accent1"/>
                  </a:solidFill>
                  <a:latin typeface="Times New Roman" pitchFamily="18" charset="0"/>
                </a:rPr>
                <a:t>业务部门</a:t>
              </a:r>
              <a:endParaRPr lang="zh-CN" altLang="en-US" sz="1600">
                <a:solidFill>
                  <a:schemeClr val="accent1"/>
                </a:solidFill>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5613" y="-76200"/>
            <a:ext cx="8226425" cy="1143000"/>
          </a:xfrm>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服务质量的典型指标体系</a:t>
            </a:r>
            <a:r>
              <a:rPr lang="zh-CN" altLang="en-US"/>
              <a:t> </a:t>
            </a:r>
          </a:p>
        </p:txBody>
      </p:sp>
      <p:grpSp>
        <p:nvGrpSpPr>
          <p:cNvPr id="2" name="Group 60"/>
          <p:cNvGrpSpPr>
            <a:grpSpLocks/>
          </p:cNvGrpSpPr>
          <p:nvPr/>
        </p:nvGrpSpPr>
        <p:grpSpPr bwMode="auto">
          <a:xfrm>
            <a:off x="152400" y="990600"/>
            <a:ext cx="8686800" cy="5562600"/>
            <a:chOff x="-3" y="-3"/>
            <a:chExt cx="3943" cy="3462"/>
          </a:xfrm>
        </p:grpSpPr>
        <p:grpSp>
          <p:nvGrpSpPr>
            <p:cNvPr id="3" name="Group 58"/>
            <p:cNvGrpSpPr>
              <a:grpSpLocks/>
            </p:cNvGrpSpPr>
            <p:nvPr/>
          </p:nvGrpSpPr>
          <p:grpSpPr bwMode="auto">
            <a:xfrm>
              <a:off x="0" y="0"/>
              <a:ext cx="3937" cy="3456"/>
              <a:chOff x="0" y="0"/>
              <a:chExt cx="3937" cy="3456"/>
            </a:xfrm>
          </p:grpSpPr>
          <p:grpSp>
            <p:nvGrpSpPr>
              <p:cNvPr id="4" name="Group 23"/>
              <p:cNvGrpSpPr>
                <a:grpSpLocks/>
              </p:cNvGrpSpPr>
              <p:nvPr/>
            </p:nvGrpSpPr>
            <p:grpSpPr bwMode="auto">
              <a:xfrm>
                <a:off x="0" y="0"/>
                <a:ext cx="2527" cy="461"/>
                <a:chOff x="0" y="0"/>
                <a:chExt cx="2527" cy="461"/>
              </a:xfrm>
            </p:grpSpPr>
            <p:sp>
              <p:nvSpPr>
                <p:cNvPr id="108548" name="Rectangle 4"/>
                <p:cNvSpPr>
                  <a:spLocks noChangeArrowheads="1"/>
                </p:cNvSpPr>
                <p:nvPr/>
              </p:nvSpPr>
              <p:spPr bwMode="auto">
                <a:xfrm>
                  <a:off x="43" y="0"/>
                  <a:ext cx="2441" cy="461"/>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指标名称</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66" name="Rectangle 22"/>
                <p:cNvSpPr>
                  <a:spLocks noChangeArrowheads="1"/>
                </p:cNvSpPr>
                <p:nvPr/>
              </p:nvSpPr>
              <p:spPr bwMode="auto">
                <a:xfrm>
                  <a:off x="0" y="0"/>
                  <a:ext cx="2527" cy="461"/>
                </a:xfrm>
                <a:prstGeom prst="rect">
                  <a:avLst/>
                </a:prstGeom>
                <a:noFill/>
                <a:ln w="7">
                  <a:solidFill>
                    <a:srgbClr val="A0A0A0"/>
                  </a:solidFill>
                  <a:miter lim="800000"/>
                  <a:headEnd/>
                  <a:tailEnd/>
                </a:ln>
                <a:effectLst/>
              </p:spPr>
              <p:txBody>
                <a:bodyPr/>
                <a:lstStyle/>
                <a:p>
                  <a:endParaRPr lang="zh-CN" altLang="en-US"/>
                </a:p>
              </p:txBody>
            </p:sp>
          </p:grpSp>
          <p:grpSp>
            <p:nvGrpSpPr>
              <p:cNvPr id="5" name="Group 25"/>
              <p:cNvGrpSpPr>
                <a:grpSpLocks/>
              </p:cNvGrpSpPr>
              <p:nvPr/>
            </p:nvGrpSpPr>
            <p:grpSpPr bwMode="auto">
              <a:xfrm>
                <a:off x="2527" y="0"/>
                <a:ext cx="691" cy="461"/>
                <a:chOff x="2527" y="0"/>
                <a:chExt cx="691" cy="461"/>
              </a:xfrm>
            </p:grpSpPr>
            <p:sp>
              <p:nvSpPr>
                <p:cNvPr id="108549" name="Rectangle 5"/>
                <p:cNvSpPr>
                  <a:spLocks noChangeArrowheads="1"/>
                </p:cNvSpPr>
                <p:nvPr/>
              </p:nvSpPr>
              <p:spPr bwMode="auto">
                <a:xfrm>
                  <a:off x="2570" y="0"/>
                  <a:ext cx="605" cy="461"/>
                </a:xfrm>
                <a:prstGeom prst="rect">
                  <a:avLst/>
                </a:prstGeom>
                <a:noFill/>
                <a:ln w="9525">
                  <a:noFill/>
                  <a:miter lim="800000"/>
                  <a:headEnd/>
                  <a:tailEnd/>
                </a:ln>
                <a:effectLst/>
              </p:spPr>
              <p:txBody>
                <a:bodyPr anchor="ctr"/>
                <a:lstStyle/>
                <a:p>
                  <a:pPr algn="ctr"/>
                  <a:endParaRPr lang="zh-CN" altLang="en-US">
                    <a:solidFill>
                      <a:schemeClr val="accent1"/>
                    </a:solidFill>
                    <a:latin typeface="Times New Roman" pitchFamily="18" charset="0"/>
                  </a:endParaRPr>
                </a:p>
                <a:p>
                  <a:pPr algn="ctr"/>
                  <a:r>
                    <a:rPr lang="zh-CN" altLang="en-US">
                      <a:solidFill>
                        <a:schemeClr val="accent1"/>
                      </a:solidFill>
                      <a:latin typeface="Times New Roman" pitchFamily="18" charset="0"/>
                    </a:rPr>
                    <a:t>客户评分</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Times New Roman" pitchFamily="18" charset="0"/>
                    </a:rPr>
                    <a:t>（</a:t>
                  </a:r>
                  <a:r>
                    <a:rPr lang="zh-CN" altLang="en-US">
                      <a:solidFill>
                        <a:schemeClr val="accent1"/>
                      </a:solidFill>
                      <a:latin typeface="Arial Unicode MS" pitchFamily="34" charset="-122"/>
                      <a:ea typeface="Arial Unicode MS" pitchFamily="34" charset="-122"/>
                      <a:cs typeface="Arial Unicode MS" pitchFamily="34" charset="-122"/>
                    </a:rPr>
                    <a:t>1</a:t>
                  </a:r>
                  <a:r>
                    <a:rPr lang="zh-CN" altLang="en-US">
                      <a:solidFill>
                        <a:schemeClr val="accent1"/>
                      </a:solidFill>
                      <a:latin typeface="Times New Roman" pitchFamily="18" charset="0"/>
                    </a:rPr>
                    <a:t>－</a:t>
                  </a:r>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68" name="Rectangle 24"/>
                <p:cNvSpPr>
                  <a:spLocks noChangeArrowheads="1"/>
                </p:cNvSpPr>
                <p:nvPr/>
              </p:nvSpPr>
              <p:spPr bwMode="auto">
                <a:xfrm>
                  <a:off x="2527" y="0"/>
                  <a:ext cx="691" cy="461"/>
                </a:xfrm>
                <a:prstGeom prst="rect">
                  <a:avLst/>
                </a:prstGeom>
                <a:noFill/>
                <a:ln w="7">
                  <a:solidFill>
                    <a:srgbClr val="A0A0A0"/>
                  </a:solidFill>
                  <a:miter lim="800000"/>
                  <a:headEnd/>
                  <a:tailEnd/>
                </a:ln>
                <a:effectLst/>
              </p:spPr>
              <p:txBody>
                <a:bodyPr/>
                <a:lstStyle/>
                <a:p>
                  <a:endParaRPr lang="zh-CN" altLang="en-US"/>
                </a:p>
              </p:txBody>
            </p:sp>
          </p:grpSp>
          <p:grpSp>
            <p:nvGrpSpPr>
              <p:cNvPr id="6" name="Group 27"/>
              <p:cNvGrpSpPr>
                <a:grpSpLocks/>
              </p:cNvGrpSpPr>
              <p:nvPr/>
            </p:nvGrpSpPr>
            <p:grpSpPr bwMode="auto">
              <a:xfrm>
                <a:off x="3218" y="0"/>
                <a:ext cx="719" cy="461"/>
                <a:chOff x="3218" y="0"/>
                <a:chExt cx="719" cy="461"/>
              </a:xfrm>
            </p:grpSpPr>
            <p:sp>
              <p:nvSpPr>
                <p:cNvPr id="108550" name="Rectangle 6"/>
                <p:cNvSpPr>
                  <a:spLocks noChangeArrowheads="1"/>
                </p:cNvSpPr>
                <p:nvPr/>
              </p:nvSpPr>
              <p:spPr bwMode="auto">
                <a:xfrm>
                  <a:off x="3261" y="0"/>
                  <a:ext cx="633" cy="461"/>
                </a:xfrm>
                <a:prstGeom prst="rect">
                  <a:avLst/>
                </a:prstGeom>
                <a:noFill/>
                <a:ln w="9525">
                  <a:noFill/>
                  <a:miter lim="800000"/>
                  <a:headEnd/>
                  <a:tailEnd/>
                </a:ln>
                <a:effectLst/>
              </p:spPr>
              <p:txBody>
                <a:bodyPr anchor="ctr"/>
                <a:lstStyle/>
                <a:p>
                  <a:pPr algn="ctr"/>
                  <a:r>
                    <a:rPr lang="zh-CN" altLang="en-US">
                      <a:solidFill>
                        <a:schemeClr val="accent1"/>
                      </a:solidFill>
                      <a:latin typeface="Times New Roman" pitchFamily="18" charset="0"/>
                    </a:rPr>
                    <a:t>指标权重</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70" name="Rectangle 26"/>
                <p:cNvSpPr>
                  <a:spLocks noChangeArrowheads="1"/>
                </p:cNvSpPr>
                <p:nvPr/>
              </p:nvSpPr>
              <p:spPr bwMode="auto">
                <a:xfrm>
                  <a:off x="3218" y="0"/>
                  <a:ext cx="719" cy="461"/>
                </a:xfrm>
                <a:prstGeom prst="rect">
                  <a:avLst/>
                </a:prstGeom>
                <a:noFill/>
                <a:ln w="7">
                  <a:solidFill>
                    <a:srgbClr val="A0A0A0"/>
                  </a:solidFill>
                  <a:miter lim="800000"/>
                  <a:headEnd/>
                  <a:tailEnd/>
                </a:ln>
                <a:effectLst/>
              </p:spPr>
              <p:txBody>
                <a:bodyPr/>
                <a:lstStyle/>
                <a:p>
                  <a:endParaRPr lang="zh-CN" altLang="en-US"/>
                </a:p>
              </p:txBody>
            </p:sp>
          </p:grpSp>
          <p:grpSp>
            <p:nvGrpSpPr>
              <p:cNvPr id="7" name="Group 29"/>
              <p:cNvGrpSpPr>
                <a:grpSpLocks/>
              </p:cNvGrpSpPr>
              <p:nvPr/>
            </p:nvGrpSpPr>
            <p:grpSpPr bwMode="auto">
              <a:xfrm>
                <a:off x="0" y="461"/>
                <a:ext cx="2527" cy="691"/>
                <a:chOff x="0" y="461"/>
                <a:chExt cx="2527" cy="691"/>
              </a:xfrm>
            </p:grpSpPr>
            <p:sp>
              <p:nvSpPr>
                <p:cNvPr id="108551" name="Rectangle 7"/>
                <p:cNvSpPr>
                  <a:spLocks noChangeArrowheads="1"/>
                </p:cNvSpPr>
                <p:nvPr/>
              </p:nvSpPr>
              <p:spPr bwMode="auto">
                <a:xfrm>
                  <a:off x="43" y="461"/>
                  <a:ext cx="2441" cy="691"/>
                </a:xfrm>
                <a:prstGeom prst="rect">
                  <a:avLst/>
                </a:prstGeom>
                <a:noFill/>
                <a:ln w="9525">
                  <a:noFill/>
                  <a:miter lim="800000"/>
                  <a:headEnd/>
                  <a:tailEnd/>
                </a:ln>
                <a:effectLst/>
              </p:spPr>
              <p:txBody>
                <a:bodyPr/>
                <a:lstStyle/>
                <a:p>
                  <a:pPr indent="-266700" algn="just">
                    <a:tabLst>
                      <a:tab pos="495300" algn="l"/>
                    </a:tabLst>
                  </a:pPr>
                  <a:r>
                    <a:rPr lang="zh-CN" altLang="en-US">
                      <a:solidFill>
                        <a:schemeClr val="accent1"/>
                      </a:solidFill>
                      <a:latin typeface="Times New Roman" pitchFamily="18" charset="0"/>
                    </a:rPr>
                    <a:t>    有形因素指标</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Arial"/>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基础设施的先进程度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Arial"/>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服务人员的知识结构与服务能力</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Arial"/>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服务公司的</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基础设施与服务水平的</a:t>
                  </a:r>
                  <a:r>
                    <a:rPr lang="zh-CN" altLang="en-US">
                      <a:solidFill>
                        <a:schemeClr val="accent1"/>
                      </a:solidFill>
                      <a:latin typeface="Arial Unicode MS" pitchFamily="34" charset="-122"/>
                      <a:ea typeface="Arial Unicode MS" pitchFamily="34" charset="-122"/>
                      <a:cs typeface="Arial Unicode MS" pitchFamily="34" charset="-122"/>
                    </a:rPr>
                    <a:t> </a:t>
                  </a:r>
                  <a:r>
                    <a:rPr lang="zh-CN" altLang="en-US">
                      <a:solidFill>
                        <a:schemeClr val="accent1"/>
                      </a:solidFill>
                      <a:latin typeface="Times New Roman" pitchFamily="18" charset="0"/>
                    </a:rPr>
                    <a:t>匹配程度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zh-CN" altLang="en-US">
                      <a:solidFill>
                        <a:schemeClr val="accent1"/>
                      </a:solidFill>
                    </a:rPr>
                    <a:t>  </a:t>
                  </a:r>
                </a:p>
              </p:txBody>
            </p:sp>
            <p:sp>
              <p:nvSpPr>
                <p:cNvPr id="108572" name="Rectangle 28"/>
                <p:cNvSpPr>
                  <a:spLocks noChangeArrowheads="1"/>
                </p:cNvSpPr>
                <p:nvPr/>
              </p:nvSpPr>
              <p:spPr bwMode="auto">
                <a:xfrm>
                  <a:off x="0" y="461"/>
                  <a:ext cx="2527" cy="691"/>
                </a:xfrm>
                <a:prstGeom prst="rect">
                  <a:avLst/>
                </a:prstGeom>
                <a:noFill/>
                <a:ln w="7">
                  <a:solidFill>
                    <a:srgbClr val="A0A0A0"/>
                  </a:solidFill>
                  <a:miter lim="800000"/>
                  <a:headEnd/>
                  <a:tailEnd/>
                </a:ln>
                <a:effectLst/>
              </p:spPr>
              <p:txBody>
                <a:bodyPr/>
                <a:lstStyle/>
                <a:p>
                  <a:endParaRPr lang="zh-CN" altLang="en-US"/>
                </a:p>
              </p:txBody>
            </p:sp>
          </p:grpSp>
          <p:grpSp>
            <p:nvGrpSpPr>
              <p:cNvPr id="8" name="Group 31"/>
              <p:cNvGrpSpPr>
                <a:grpSpLocks/>
              </p:cNvGrpSpPr>
              <p:nvPr/>
            </p:nvGrpSpPr>
            <p:grpSpPr bwMode="auto">
              <a:xfrm>
                <a:off x="2527" y="461"/>
                <a:ext cx="691" cy="691"/>
                <a:chOff x="2527" y="461"/>
                <a:chExt cx="691" cy="691"/>
              </a:xfrm>
            </p:grpSpPr>
            <p:sp>
              <p:nvSpPr>
                <p:cNvPr id="108552" name="Rectangle 8"/>
                <p:cNvSpPr>
                  <a:spLocks noChangeArrowheads="1"/>
                </p:cNvSpPr>
                <p:nvPr/>
              </p:nvSpPr>
              <p:spPr bwMode="auto">
                <a:xfrm>
                  <a:off x="2570" y="461"/>
                  <a:ext cx="605" cy="691"/>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74" name="Rectangle 30"/>
                <p:cNvSpPr>
                  <a:spLocks noChangeArrowheads="1"/>
                </p:cNvSpPr>
                <p:nvPr/>
              </p:nvSpPr>
              <p:spPr bwMode="auto">
                <a:xfrm>
                  <a:off x="2527" y="461"/>
                  <a:ext cx="691" cy="691"/>
                </a:xfrm>
                <a:prstGeom prst="rect">
                  <a:avLst/>
                </a:prstGeom>
                <a:noFill/>
                <a:ln w="7">
                  <a:solidFill>
                    <a:srgbClr val="A0A0A0"/>
                  </a:solidFill>
                  <a:miter lim="800000"/>
                  <a:headEnd/>
                  <a:tailEnd/>
                </a:ln>
                <a:effectLst/>
              </p:spPr>
              <p:txBody>
                <a:bodyPr/>
                <a:lstStyle/>
                <a:p>
                  <a:endParaRPr lang="zh-CN" altLang="en-US"/>
                </a:p>
              </p:txBody>
            </p:sp>
          </p:grpSp>
          <p:grpSp>
            <p:nvGrpSpPr>
              <p:cNvPr id="9" name="Group 33"/>
              <p:cNvGrpSpPr>
                <a:grpSpLocks/>
              </p:cNvGrpSpPr>
              <p:nvPr/>
            </p:nvGrpSpPr>
            <p:grpSpPr bwMode="auto">
              <a:xfrm>
                <a:off x="3218" y="461"/>
                <a:ext cx="719" cy="691"/>
                <a:chOff x="3218" y="461"/>
                <a:chExt cx="719" cy="691"/>
              </a:xfrm>
            </p:grpSpPr>
            <p:sp>
              <p:nvSpPr>
                <p:cNvPr id="108553" name="Rectangle 9"/>
                <p:cNvSpPr>
                  <a:spLocks noChangeArrowheads="1"/>
                </p:cNvSpPr>
                <p:nvPr/>
              </p:nvSpPr>
              <p:spPr bwMode="auto">
                <a:xfrm>
                  <a:off x="3261" y="461"/>
                  <a:ext cx="633" cy="691"/>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30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76" name="Rectangle 32"/>
                <p:cNvSpPr>
                  <a:spLocks noChangeArrowheads="1"/>
                </p:cNvSpPr>
                <p:nvPr/>
              </p:nvSpPr>
              <p:spPr bwMode="auto">
                <a:xfrm>
                  <a:off x="3218" y="461"/>
                  <a:ext cx="719" cy="691"/>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5"/>
              <p:cNvGrpSpPr>
                <a:grpSpLocks/>
              </p:cNvGrpSpPr>
              <p:nvPr/>
            </p:nvGrpSpPr>
            <p:grpSpPr bwMode="auto">
              <a:xfrm>
                <a:off x="0" y="1152"/>
                <a:ext cx="2527" cy="691"/>
                <a:chOff x="0" y="1152"/>
                <a:chExt cx="2527" cy="691"/>
              </a:xfrm>
            </p:grpSpPr>
            <p:sp>
              <p:nvSpPr>
                <p:cNvPr id="108554" name="Rectangle 10"/>
                <p:cNvSpPr>
                  <a:spLocks noChangeArrowheads="1"/>
                </p:cNvSpPr>
                <p:nvPr/>
              </p:nvSpPr>
              <p:spPr bwMode="auto">
                <a:xfrm>
                  <a:off x="43" y="1152"/>
                  <a:ext cx="2441" cy="691"/>
                </a:xfrm>
                <a:prstGeom prst="rect">
                  <a:avLst/>
                </a:prstGeom>
                <a:noFill/>
                <a:ln w="9525">
                  <a:noFill/>
                  <a:miter lim="800000"/>
                  <a:headEnd/>
                  <a:tailEnd/>
                </a:ln>
                <a:effectLst/>
              </p:spPr>
              <p:txBody>
                <a:bodyPr/>
                <a:lstStyle/>
                <a:p>
                  <a:pPr indent="-266700" algn="just">
                    <a:tabLst>
                      <a:tab pos="495300" algn="l"/>
                    </a:tabLst>
                  </a:pPr>
                  <a:r>
                    <a:rPr lang="zh-CN" altLang="en-US">
                      <a:solidFill>
                        <a:schemeClr val="accent1"/>
                      </a:solidFill>
                      <a:latin typeface="Times New Roman" pitchFamily="18" charset="0"/>
                    </a:rPr>
                    <a:t>   可靠性指标</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服务公司履行服务承诺的程度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服务公司对客户需求的态度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Arial"/>
                      <a:cs typeface="Times New Roman" pitchFamily="18" charset="0"/>
                    </a:rPr>
                    <a:t> </a:t>
                  </a:r>
                  <a:r>
                    <a:rPr lang="en-US" altLang="zh-CN">
                      <a:solidFill>
                        <a:schemeClr val="accent1"/>
                      </a:solidFill>
                      <a:latin typeface="Times New Roman" pitchFamily="18" charset="0"/>
                      <a:cs typeface="Times New Roman" pitchFamily="18" charset="0"/>
                    </a:rPr>
                    <a:t> </a:t>
                  </a:r>
                  <a:r>
                    <a:rPr lang="zh-CN" altLang="en-US">
                      <a:solidFill>
                        <a:schemeClr val="accent1"/>
                      </a:solidFill>
                      <a:latin typeface="Times New Roman" pitchFamily="18" charset="0"/>
                    </a:rPr>
                    <a:t>按照服务标准提供服务的程度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endParaRPr lang="zh-CN" altLang="en-US">
                    <a:solidFill>
                      <a:schemeClr val="accent1"/>
                    </a:solidFill>
                  </a:endParaRPr>
                </a:p>
              </p:txBody>
            </p:sp>
            <p:sp>
              <p:nvSpPr>
                <p:cNvPr id="108578" name="Rectangle 34"/>
                <p:cNvSpPr>
                  <a:spLocks noChangeArrowheads="1"/>
                </p:cNvSpPr>
                <p:nvPr/>
              </p:nvSpPr>
              <p:spPr bwMode="auto">
                <a:xfrm>
                  <a:off x="0" y="1152"/>
                  <a:ext cx="2527" cy="691"/>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7"/>
              <p:cNvGrpSpPr>
                <a:grpSpLocks/>
              </p:cNvGrpSpPr>
              <p:nvPr/>
            </p:nvGrpSpPr>
            <p:grpSpPr bwMode="auto">
              <a:xfrm>
                <a:off x="2527" y="1152"/>
                <a:ext cx="691" cy="691"/>
                <a:chOff x="2527" y="1152"/>
                <a:chExt cx="691" cy="691"/>
              </a:xfrm>
            </p:grpSpPr>
            <p:sp>
              <p:nvSpPr>
                <p:cNvPr id="108555" name="Rectangle 11"/>
                <p:cNvSpPr>
                  <a:spLocks noChangeArrowheads="1"/>
                </p:cNvSpPr>
                <p:nvPr/>
              </p:nvSpPr>
              <p:spPr bwMode="auto">
                <a:xfrm>
                  <a:off x="2570" y="1152"/>
                  <a:ext cx="605" cy="691"/>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80" name="Rectangle 36"/>
                <p:cNvSpPr>
                  <a:spLocks noChangeArrowheads="1"/>
                </p:cNvSpPr>
                <p:nvPr/>
              </p:nvSpPr>
              <p:spPr bwMode="auto">
                <a:xfrm>
                  <a:off x="2527" y="1152"/>
                  <a:ext cx="691" cy="691"/>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9"/>
              <p:cNvGrpSpPr>
                <a:grpSpLocks/>
              </p:cNvGrpSpPr>
              <p:nvPr/>
            </p:nvGrpSpPr>
            <p:grpSpPr bwMode="auto">
              <a:xfrm>
                <a:off x="3218" y="1152"/>
                <a:ext cx="719" cy="691"/>
                <a:chOff x="3218" y="1152"/>
                <a:chExt cx="719" cy="691"/>
              </a:xfrm>
            </p:grpSpPr>
            <p:sp>
              <p:nvSpPr>
                <p:cNvPr id="108556" name="Rectangle 12"/>
                <p:cNvSpPr>
                  <a:spLocks noChangeArrowheads="1"/>
                </p:cNvSpPr>
                <p:nvPr/>
              </p:nvSpPr>
              <p:spPr bwMode="auto">
                <a:xfrm>
                  <a:off x="3261" y="1152"/>
                  <a:ext cx="633" cy="691"/>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20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8</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7</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5</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82" name="Rectangle 38"/>
                <p:cNvSpPr>
                  <a:spLocks noChangeArrowheads="1"/>
                </p:cNvSpPr>
                <p:nvPr/>
              </p:nvSpPr>
              <p:spPr bwMode="auto">
                <a:xfrm>
                  <a:off x="3218" y="1152"/>
                  <a:ext cx="719" cy="691"/>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1"/>
              <p:cNvGrpSpPr>
                <a:grpSpLocks/>
              </p:cNvGrpSpPr>
              <p:nvPr/>
            </p:nvGrpSpPr>
            <p:grpSpPr bwMode="auto">
              <a:xfrm>
                <a:off x="0" y="1843"/>
                <a:ext cx="2527" cy="691"/>
                <a:chOff x="0" y="1843"/>
                <a:chExt cx="2527" cy="691"/>
              </a:xfrm>
            </p:grpSpPr>
            <p:sp>
              <p:nvSpPr>
                <p:cNvPr id="108557" name="Rectangle 13"/>
                <p:cNvSpPr>
                  <a:spLocks noChangeArrowheads="1"/>
                </p:cNvSpPr>
                <p:nvPr/>
              </p:nvSpPr>
              <p:spPr bwMode="auto">
                <a:xfrm>
                  <a:off x="43" y="1843"/>
                  <a:ext cx="2441" cy="691"/>
                </a:xfrm>
                <a:prstGeom prst="rect">
                  <a:avLst/>
                </a:prstGeom>
                <a:noFill/>
                <a:ln w="9525">
                  <a:noFill/>
                  <a:miter lim="800000"/>
                  <a:headEnd/>
                  <a:tailEnd/>
                </a:ln>
                <a:effectLst/>
              </p:spPr>
              <p:txBody>
                <a:bodyPr/>
                <a:lstStyle/>
                <a:p>
                  <a:pPr indent="-266700" algn="just">
                    <a:tabLst>
                      <a:tab pos="495300" algn="l"/>
                    </a:tabLst>
                  </a:pPr>
                  <a:r>
                    <a:rPr lang="zh-CN" altLang="en-US">
                      <a:solidFill>
                        <a:schemeClr val="accent1"/>
                      </a:solidFill>
                      <a:latin typeface="Times New Roman" pitchFamily="18" charset="0"/>
                    </a:rPr>
                    <a:t>   服务保证</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Arial"/>
                      <a:cs typeface="Times New Roman" pitchFamily="18" charset="0"/>
                    </a:rPr>
                    <a:t> </a:t>
                  </a:r>
                  <a:r>
                    <a:rPr lang="en-US" altLang="zh-CN">
                      <a:solidFill>
                        <a:schemeClr val="accent1"/>
                      </a:solidFill>
                      <a:latin typeface="Times New Roman" pitchFamily="18" charset="0"/>
                      <a:cs typeface="Times New Roman" pitchFamily="18" charset="0"/>
                    </a:rPr>
                    <a:t> </a:t>
                  </a:r>
                  <a:r>
                    <a:rPr lang="en-US" altLang="zh-CN">
                      <a:solidFill>
                        <a:schemeClr val="accent1"/>
                      </a:solidFill>
                      <a:latin typeface="Arial Unicode MS" pitchFamily="34" charset="-122"/>
                      <a:ea typeface="Arial Unicode MS" pitchFamily="34" charset="-122"/>
                      <a:cs typeface="Arial Unicode MS" pitchFamily="34" charset="-122"/>
                    </a:rPr>
                    <a:t>IT</a:t>
                  </a:r>
                  <a:r>
                    <a:rPr lang="zh-CN" altLang="en-US">
                      <a:solidFill>
                        <a:schemeClr val="accent1"/>
                      </a:solidFill>
                      <a:latin typeface="Times New Roman" pitchFamily="18" charset="0"/>
                    </a:rPr>
                    <a:t>服务公司员工的可信赖程度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zh-CN" altLang="en-US">
                      <a:solidFill>
                        <a:schemeClr val="accent1"/>
                      </a:solidFill>
                      <a:latin typeface="Times New Roman" pitchFamily="18" charset="0"/>
                    </a:rPr>
                    <a:t>员工回答客户问题的能力</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zh-CN" altLang="en-US">
                      <a:solidFill>
                        <a:schemeClr val="accent1"/>
                      </a:solidFill>
                      <a:latin typeface="Times New Roman" pitchFamily="18" charset="0"/>
                    </a:rPr>
                    <a:t>员工乐于帮助客户的主动性</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endParaRPr lang="zh-CN" altLang="en-US">
                    <a:solidFill>
                      <a:schemeClr val="accent1"/>
                    </a:solidFill>
                  </a:endParaRPr>
                </a:p>
              </p:txBody>
            </p:sp>
            <p:sp>
              <p:nvSpPr>
                <p:cNvPr id="108584" name="Rectangle 40"/>
                <p:cNvSpPr>
                  <a:spLocks noChangeArrowheads="1"/>
                </p:cNvSpPr>
                <p:nvPr/>
              </p:nvSpPr>
              <p:spPr bwMode="auto">
                <a:xfrm>
                  <a:off x="0" y="1843"/>
                  <a:ext cx="2527" cy="691"/>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3"/>
              <p:cNvGrpSpPr>
                <a:grpSpLocks/>
              </p:cNvGrpSpPr>
              <p:nvPr/>
            </p:nvGrpSpPr>
            <p:grpSpPr bwMode="auto">
              <a:xfrm>
                <a:off x="2527" y="1843"/>
                <a:ext cx="691" cy="691"/>
                <a:chOff x="2527" y="1843"/>
                <a:chExt cx="691" cy="691"/>
              </a:xfrm>
            </p:grpSpPr>
            <p:sp>
              <p:nvSpPr>
                <p:cNvPr id="108558" name="Rectangle 14"/>
                <p:cNvSpPr>
                  <a:spLocks noChangeArrowheads="1"/>
                </p:cNvSpPr>
                <p:nvPr/>
              </p:nvSpPr>
              <p:spPr bwMode="auto">
                <a:xfrm>
                  <a:off x="2570" y="1843"/>
                  <a:ext cx="605" cy="691"/>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86" name="Rectangle 42"/>
                <p:cNvSpPr>
                  <a:spLocks noChangeArrowheads="1"/>
                </p:cNvSpPr>
                <p:nvPr/>
              </p:nvSpPr>
              <p:spPr bwMode="auto">
                <a:xfrm>
                  <a:off x="2527" y="1843"/>
                  <a:ext cx="691" cy="691"/>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5"/>
              <p:cNvGrpSpPr>
                <a:grpSpLocks/>
              </p:cNvGrpSpPr>
              <p:nvPr/>
            </p:nvGrpSpPr>
            <p:grpSpPr bwMode="auto">
              <a:xfrm>
                <a:off x="3218" y="1843"/>
                <a:ext cx="719" cy="691"/>
                <a:chOff x="3218" y="1843"/>
                <a:chExt cx="719" cy="691"/>
              </a:xfrm>
            </p:grpSpPr>
            <p:sp>
              <p:nvSpPr>
                <p:cNvPr id="108559" name="Rectangle 15"/>
                <p:cNvSpPr>
                  <a:spLocks noChangeArrowheads="1"/>
                </p:cNvSpPr>
                <p:nvPr/>
              </p:nvSpPr>
              <p:spPr bwMode="auto">
                <a:xfrm>
                  <a:off x="3261" y="1843"/>
                  <a:ext cx="633" cy="691"/>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25</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8</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7</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88" name="Rectangle 44"/>
                <p:cNvSpPr>
                  <a:spLocks noChangeArrowheads="1"/>
                </p:cNvSpPr>
                <p:nvPr/>
              </p:nvSpPr>
              <p:spPr bwMode="auto">
                <a:xfrm>
                  <a:off x="3218" y="1843"/>
                  <a:ext cx="719" cy="691"/>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7"/>
              <p:cNvGrpSpPr>
                <a:grpSpLocks/>
              </p:cNvGrpSpPr>
              <p:nvPr/>
            </p:nvGrpSpPr>
            <p:grpSpPr bwMode="auto">
              <a:xfrm>
                <a:off x="0" y="2534"/>
                <a:ext cx="2527" cy="576"/>
                <a:chOff x="0" y="2534"/>
                <a:chExt cx="2527" cy="576"/>
              </a:xfrm>
            </p:grpSpPr>
            <p:sp>
              <p:nvSpPr>
                <p:cNvPr id="108560" name="Rectangle 16"/>
                <p:cNvSpPr>
                  <a:spLocks noChangeArrowheads="1"/>
                </p:cNvSpPr>
                <p:nvPr/>
              </p:nvSpPr>
              <p:spPr bwMode="auto">
                <a:xfrm>
                  <a:off x="43" y="2534"/>
                  <a:ext cx="2441" cy="576"/>
                </a:xfrm>
                <a:prstGeom prst="rect">
                  <a:avLst/>
                </a:prstGeom>
                <a:noFill/>
                <a:ln w="9525">
                  <a:noFill/>
                  <a:miter lim="800000"/>
                  <a:headEnd/>
                  <a:tailEnd/>
                </a:ln>
                <a:effectLst/>
              </p:spPr>
              <p:txBody>
                <a:bodyPr/>
                <a:lstStyle/>
                <a:p>
                  <a:pPr indent="-266700" algn="just">
                    <a:tabLst>
                      <a:tab pos="495300" algn="l"/>
                    </a:tabLst>
                  </a:pPr>
                  <a:r>
                    <a:rPr lang="zh-CN" altLang="en-US">
                      <a:solidFill>
                        <a:schemeClr val="accent1"/>
                      </a:solidFill>
                      <a:latin typeface="Times New Roman" pitchFamily="18" charset="0"/>
                    </a:rPr>
                    <a:t>   交流</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zh-CN" altLang="en-US">
                      <a:solidFill>
                        <a:schemeClr val="accent1"/>
                      </a:solidFill>
                      <a:latin typeface="Times New Roman" pitchFamily="18" charset="0"/>
                    </a:rPr>
                    <a:t>员工对客户个性化需求的关注程度</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r>
                    <a:rPr lang="en-US" altLang="zh-CN">
                      <a:solidFill>
                        <a:schemeClr val="accent1"/>
                      </a:solidFill>
                      <a:latin typeface="Wingdings" pitchFamily="2" charset="2"/>
                      <a:ea typeface="Arial Unicode MS" pitchFamily="34" charset="-122"/>
                      <a:cs typeface="Arial Unicode MS" pitchFamily="34" charset="-122"/>
                    </a:rPr>
                    <a:t> u</a:t>
                  </a:r>
                  <a:r>
                    <a:rPr lang="en-US" altLang="zh-CN">
                      <a:solidFill>
                        <a:schemeClr val="accent1"/>
                      </a:solidFill>
                      <a:latin typeface="Times New Roman" pitchFamily="18" charset="0"/>
                      <a:cs typeface="Times New Roman" pitchFamily="18" charset="0"/>
                    </a:rPr>
                    <a:t> </a:t>
                  </a:r>
                  <a:r>
                    <a:rPr lang="zh-CN" altLang="en-US">
                      <a:solidFill>
                        <a:schemeClr val="accent1"/>
                      </a:solidFill>
                      <a:latin typeface="Times New Roman" pitchFamily="18" charset="0"/>
                    </a:rPr>
                    <a:t>员工了解客户需求的能力</a:t>
                  </a:r>
                  <a:endParaRPr lang="zh-CN" altLang="en-US">
                    <a:solidFill>
                      <a:schemeClr val="accent1"/>
                    </a:solidFill>
                    <a:latin typeface="Arial Unicode MS" pitchFamily="34" charset="-122"/>
                    <a:ea typeface="Arial Unicode MS" pitchFamily="34" charset="-122"/>
                    <a:cs typeface="Arial Unicode MS" pitchFamily="34" charset="-122"/>
                  </a:endParaRPr>
                </a:p>
                <a:p>
                  <a:pPr indent="-266700" algn="just" eaLnBrk="0" hangingPunct="0">
                    <a:tabLst>
                      <a:tab pos="495300" algn="l"/>
                    </a:tabLst>
                  </a:pPr>
                  <a:endParaRPr lang="zh-CN" altLang="en-US">
                    <a:solidFill>
                      <a:schemeClr val="accent1"/>
                    </a:solidFill>
                  </a:endParaRPr>
                </a:p>
              </p:txBody>
            </p:sp>
            <p:sp>
              <p:nvSpPr>
                <p:cNvPr id="108590" name="Rectangle 46"/>
                <p:cNvSpPr>
                  <a:spLocks noChangeArrowheads="1"/>
                </p:cNvSpPr>
                <p:nvPr/>
              </p:nvSpPr>
              <p:spPr bwMode="auto">
                <a:xfrm>
                  <a:off x="0" y="2534"/>
                  <a:ext cx="2527" cy="57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49"/>
              <p:cNvGrpSpPr>
                <a:grpSpLocks/>
              </p:cNvGrpSpPr>
              <p:nvPr/>
            </p:nvGrpSpPr>
            <p:grpSpPr bwMode="auto">
              <a:xfrm>
                <a:off x="2527" y="2534"/>
                <a:ext cx="691" cy="576"/>
                <a:chOff x="2527" y="2534"/>
                <a:chExt cx="691" cy="576"/>
              </a:xfrm>
            </p:grpSpPr>
            <p:sp>
              <p:nvSpPr>
                <p:cNvPr id="108561" name="Rectangle 17"/>
                <p:cNvSpPr>
                  <a:spLocks noChangeArrowheads="1"/>
                </p:cNvSpPr>
                <p:nvPr/>
              </p:nvSpPr>
              <p:spPr bwMode="auto">
                <a:xfrm>
                  <a:off x="2570" y="2534"/>
                  <a:ext cx="605" cy="576"/>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92" name="Rectangle 48"/>
                <p:cNvSpPr>
                  <a:spLocks noChangeArrowheads="1"/>
                </p:cNvSpPr>
                <p:nvPr/>
              </p:nvSpPr>
              <p:spPr bwMode="auto">
                <a:xfrm>
                  <a:off x="2527" y="2534"/>
                  <a:ext cx="691" cy="57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51"/>
              <p:cNvGrpSpPr>
                <a:grpSpLocks/>
              </p:cNvGrpSpPr>
              <p:nvPr/>
            </p:nvGrpSpPr>
            <p:grpSpPr bwMode="auto">
              <a:xfrm>
                <a:off x="3218" y="2534"/>
                <a:ext cx="719" cy="576"/>
                <a:chOff x="3218" y="2534"/>
                <a:chExt cx="719" cy="576"/>
              </a:xfrm>
            </p:grpSpPr>
            <p:sp>
              <p:nvSpPr>
                <p:cNvPr id="108562" name="Rectangle 18"/>
                <p:cNvSpPr>
                  <a:spLocks noChangeArrowheads="1"/>
                </p:cNvSpPr>
                <p:nvPr/>
              </p:nvSpPr>
              <p:spPr bwMode="auto">
                <a:xfrm>
                  <a:off x="3261" y="2534"/>
                  <a:ext cx="633" cy="57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10</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5</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r>
                    <a:rPr lang="zh-CN" altLang="en-US">
                      <a:solidFill>
                        <a:schemeClr val="accent1"/>
                      </a:solidFill>
                      <a:latin typeface="Arial Unicode MS" pitchFamily="34" charset="-122"/>
                      <a:ea typeface="Arial Unicode MS" pitchFamily="34" charset="-122"/>
                      <a:cs typeface="Arial Unicode MS" pitchFamily="34" charset="-122"/>
                    </a:rPr>
                    <a:t>5</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594" name="Rectangle 50"/>
                <p:cNvSpPr>
                  <a:spLocks noChangeArrowheads="1"/>
                </p:cNvSpPr>
                <p:nvPr/>
              </p:nvSpPr>
              <p:spPr bwMode="auto">
                <a:xfrm>
                  <a:off x="3218" y="2534"/>
                  <a:ext cx="719" cy="57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53"/>
              <p:cNvGrpSpPr>
                <a:grpSpLocks/>
              </p:cNvGrpSpPr>
              <p:nvPr/>
            </p:nvGrpSpPr>
            <p:grpSpPr bwMode="auto">
              <a:xfrm>
                <a:off x="0" y="3110"/>
                <a:ext cx="2527" cy="346"/>
                <a:chOff x="0" y="3110"/>
                <a:chExt cx="2527" cy="346"/>
              </a:xfrm>
            </p:grpSpPr>
            <p:sp>
              <p:nvSpPr>
                <p:cNvPr id="108563" name="Rectangle 19"/>
                <p:cNvSpPr>
                  <a:spLocks noChangeArrowheads="1"/>
                </p:cNvSpPr>
                <p:nvPr/>
              </p:nvSpPr>
              <p:spPr bwMode="auto">
                <a:xfrm>
                  <a:off x="43" y="3110"/>
                  <a:ext cx="2441" cy="346"/>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其他</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96" name="Rectangle 52"/>
                <p:cNvSpPr>
                  <a:spLocks noChangeArrowheads="1"/>
                </p:cNvSpPr>
                <p:nvPr/>
              </p:nvSpPr>
              <p:spPr bwMode="auto">
                <a:xfrm>
                  <a:off x="0" y="3110"/>
                  <a:ext cx="2527" cy="346"/>
                </a:xfrm>
                <a:prstGeom prst="rect">
                  <a:avLst/>
                </a:prstGeom>
                <a:noFill/>
                <a:ln w="7">
                  <a:solidFill>
                    <a:srgbClr val="A0A0A0"/>
                  </a:solidFill>
                  <a:miter lim="800000"/>
                  <a:headEnd/>
                  <a:tailEnd/>
                </a:ln>
                <a:effectLst/>
              </p:spPr>
              <p:txBody>
                <a:bodyPr/>
                <a:lstStyle/>
                <a:p>
                  <a:endParaRPr lang="zh-CN" altLang="en-US"/>
                </a:p>
              </p:txBody>
            </p:sp>
          </p:grpSp>
          <p:grpSp>
            <p:nvGrpSpPr>
              <p:cNvPr id="20" name="Group 55"/>
              <p:cNvGrpSpPr>
                <a:grpSpLocks/>
              </p:cNvGrpSpPr>
              <p:nvPr/>
            </p:nvGrpSpPr>
            <p:grpSpPr bwMode="auto">
              <a:xfrm>
                <a:off x="2527" y="3110"/>
                <a:ext cx="691" cy="346"/>
                <a:chOff x="2527" y="3110"/>
                <a:chExt cx="691" cy="346"/>
              </a:xfrm>
            </p:grpSpPr>
            <p:sp>
              <p:nvSpPr>
                <p:cNvPr id="108564" name="Rectangle 20"/>
                <p:cNvSpPr>
                  <a:spLocks noChangeArrowheads="1"/>
                </p:cNvSpPr>
                <p:nvPr/>
              </p:nvSpPr>
              <p:spPr bwMode="auto">
                <a:xfrm>
                  <a:off x="2570" y="3110"/>
                  <a:ext cx="605" cy="346"/>
                </a:xfrm>
                <a:prstGeom prst="rect">
                  <a:avLst/>
                </a:prstGeom>
                <a:noFill/>
                <a:ln w="9525">
                  <a:noFill/>
                  <a:miter lim="800000"/>
                  <a:headEnd/>
                  <a:tailEnd/>
                </a:ln>
                <a:effectLst/>
              </p:spPr>
              <p:txBody>
                <a:bodyPr/>
                <a:lstStyle/>
                <a:p>
                  <a:pPr algn="just"/>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08598" name="Rectangle 54"/>
                <p:cNvSpPr>
                  <a:spLocks noChangeArrowheads="1"/>
                </p:cNvSpPr>
                <p:nvPr/>
              </p:nvSpPr>
              <p:spPr bwMode="auto">
                <a:xfrm>
                  <a:off x="2527" y="3110"/>
                  <a:ext cx="691" cy="346"/>
                </a:xfrm>
                <a:prstGeom prst="rect">
                  <a:avLst/>
                </a:prstGeom>
                <a:noFill/>
                <a:ln w="7">
                  <a:solidFill>
                    <a:srgbClr val="A0A0A0"/>
                  </a:solidFill>
                  <a:miter lim="800000"/>
                  <a:headEnd/>
                  <a:tailEnd/>
                </a:ln>
                <a:effectLst/>
              </p:spPr>
              <p:txBody>
                <a:bodyPr/>
                <a:lstStyle/>
                <a:p>
                  <a:endParaRPr lang="zh-CN" altLang="en-US"/>
                </a:p>
              </p:txBody>
            </p:sp>
          </p:grpSp>
          <p:grpSp>
            <p:nvGrpSpPr>
              <p:cNvPr id="21" name="Group 57"/>
              <p:cNvGrpSpPr>
                <a:grpSpLocks/>
              </p:cNvGrpSpPr>
              <p:nvPr/>
            </p:nvGrpSpPr>
            <p:grpSpPr bwMode="auto">
              <a:xfrm>
                <a:off x="3218" y="3110"/>
                <a:ext cx="719" cy="346"/>
                <a:chOff x="3218" y="3110"/>
                <a:chExt cx="719" cy="346"/>
              </a:xfrm>
            </p:grpSpPr>
            <p:sp>
              <p:nvSpPr>
                <p:cNvPr id="108565" name="Rectangle 21"/>
                <p:cNvSpPr>
                  <a:spLocks noChangeArrowheads="1"/>
                </p:cNvSpPr>
                <p:nvPr/>
              </p:nvSpPr>
              <p:spPr bwMode="auto">
                <a:xfrm>
                  <a:off x="3261" y="3110"/>
                  <a:ext cx="633" cy="346"/>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ea typeface="Arial Unicode MS" pitchFamily="34" charset="-122"/>
                      <a:cs typeface="Arial Unicode MS" pitchFamily="34" charset="-122"/>
                    </a:rPr>
                    <a:t>5</a:t>
                  </a: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08600" name="Rectangle 56"/>
                <p:cNvSpPr>
                  <a:spLocks noChangeArrowheads="1"/>
                </p:cNvSpPr>
                <p:nvPr/>
              </p:nvSpPr>
              <p:spPr bwMode="auto">
                <a:xfrm>
                  <a:off x="3218" y="3110"/>
                  <a:ext cx="719" cy="346"/>
                </a:xfrm>
                <a:prstGeom prst="rect">
                  <a:avLst/>
                </a:prstGeom>
                <a:noFill/>
                <a:ln w="7">
                  <a:solidFill>
                    <a:srgbClr val="A0A0A0"/>
                  </a:solidFill>
                  <a:miter lim="800000"/>
                  <a:headEnd/>
                  <a:tailEnd/>
                </a:ln>
                <a:effectLst/>
              </p:spPr>
              <p:txBody>
                <a:bodyPr/>
                <a:lstStyle/>
                <a:p>
                  <a:endParaRPr lang="zh-CN" altLang="en-US"/>
                </a:p>
              </p:txBody>
            </p:sp>
          </p:grpSp>
        </p:grpSp>
        <p:sp>
          <p:nvSpPr>
            <p:cNvPr id="108603" name="Rectangle 59"/>
            <p:cNvSpPr>
              <a:spLocks noChangeArrowheads="1"/>
            </p:cNvSpPr>
            <p:nvPr/>
          </p:nvSpPr>
          <p:spPr bwMode="auto">
            <a:xfrm>
              <a:off x="-3" y="-3"/>
              <a:ext cx="3943" cy="3462"/>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a:t>服务管理与信息技术</a:t>
            </a:r>
          </a:p>
        </p:txBody>
      </p:sp>
      <p:sp>
        <p:nvSpPr>
          <p:cNvPr id="98307" name="Rectangle 3"/>
          <p:cNvSpPr>
            <a:spLocks noGrp="1" noChangeArrowheads="1"/>
          </p:cNvSpPr>
          <p:nvPr>
            <p:ph type="body" idx="1"/>
          </p:nvPr>
        </p:nvSpPr>
        <p:spPr/>
        <p:txBody>
          <a:bodyPr/>
          <a:lstStyle/>
          <a:p>
            <a:r>
              <a:rPr lang="zh-CN" altLang="en-US" sz="2800"/>
              <a:t>战略层面 </a:t>
            </a:r>
            <a:r>
              <a:rPr lang="en-US" altLang="zh-CN" sz="2800"/>
              <a:t>:</a:t>
            </a:r>
            <a:r>
              <a:rPr lang="zh-CN" altLang="en-US" sz="2800"/>
              <a:t>一是信息技术作为企业的服务管理手段或措施，为企业提高竞争力提供技术基础，建立进入门槛</a:t>
            </a:r>
            <a:r>
              <a:rPr lang="en-US" altLang="zh-CN" sz="2800"/>
              <a:t>;</a:t>
            </a:r>
            <a:r>
              <a:rPr lang="zh-CN" altLang="en-US" sz="2800"/>
              <a:t>二是将信息技术作为服务管理的工具，为企业确定经营目标，制定服务战略计划提供服务。 </a:t>
            </a:r>
          </a:p>
          <a:p>
            <a:r>
              <a:rPr lang="zh-CN" altLang="en-US" sz="2800"/>
              <a:t>战术层面</a:t>
            </a:r>
            <a:r>
              <a:rPr lang="en-US" altLang="zh-CN" sz="2800"/>
              <a:t>:</a:t>
            </a:r>
            <a:r>
              <a:rPr lang="zh-CN" altLang="en-US" sz="2800"/>
              <a:t>在服务管理中引入信息技术，可以完成一些传统管理方法难以完成的事情，通过改善与客户的沟通，以正确的渠道、正确的时间、正确的方式向正确客户提供正确的内容（产品和服务），从而增加商机。 </a:t>
            </a:r>
            <a:endParaRPr lang="en-US" altLang="zh-CN" sz="28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服务质量管理发展过程</a:t>
            </a:r>
            <a:r>
              <a:rPr lang="zh-CN" altLang="en-US"/>
              <a:t> </a:t>
            </a:r>
          </a:p>
        </p:txBody>
      </p:sp>
      <p:sp>
        <p:nvSpPr>
          <p:cNvPr id="109571" name="Rectangle 3"/>
          <p:cNvSpPr>
            <a:spLocks noGrp="1" noChangeArrowheads="1"/>
          </p:cNvSpPr>
          <p:nvPr>
            <p:ph type="body" idx="1"/>
          </p:nvPr>
        </p:nvSpPr>
        <p:spPr>
          <a:xfrm>
            <a:off x="0" y="1598613"/>
            <a:ext cx="9144000" cy="4497387"/>
          </a:xfrm>
        </p:spPr>
        <p:txBody>
          <a:bodyPr/>
          <a:lstStyle/>
          <a:p>
            <a:pPr algn="just"/>
            <a:r>
              <a:rPr lang="zh-CN" altLang="en-US">
                <a:latin typeface="Times New Roman" pitchFamily="18" charset="0"/>
              </a:rPr>
              <a:t>以产品为中心的质量检验和统计质量控制阶段（18世纪— 1950年）</a:t>
            </a:r>
          </a:p>
          <a:p>
            <a:pPr algn="just"/>
            <a:r>
              <a:rPr lang="zh-CN" altLang="en-US">
                <a:latin typeface="Times New Roman" pitchFamily="18" charset="0"/>
              </a:rPr>
              <a:t>以顾客为中心的质量保证阶段（1950年—1987年）</a:t>
            </a:r>
          </a:p>
          <a:p>
            <a:pPr algn="just"/>
            <a:r>
              <a:rPr lang="zh-CN" altLang="en-US">
                <a:latin typeface="Times New Roman" pitchFamily="18" charset="0"/>
              </a:rPr>
              <a:t>强调持续改进的质量管理阶段（1987年—现在）</a:t>
            </a:r>
          </a:p>
          <a:p>
            <a:pPr algn="just"/>
            <a:r>
              <a:rPr lang="zh-CN" altLang="en-US">
                <a:latin typeface="Times New Roman" pitchFamily="18" charset="0"/>
              </a:rPr>
              <a:t>全面质量管理阶段（</a:t>
            </a:r>
            <a:r>
              <a:rPr lang="en-US" altLang="zh-CN">
                <a:latin typeface="Times New Roman" pitchFamily="18" charset="0"/>
                <a:cs typeface="Times New Roman" pitchFamily="18" charset="0"/>
              </a:rPr>
              <a:t>TQM</a:t>
            </a:r>
            <a:r>
              <a:rPr lang="en-US" altLang="zh-CN">
                <a:latin typeface="Times New Roman" pitchFamily="18" charset="0"/>
              </a:rPr>
              <a:t>）</a:t>
            </a:r>
            <a:r>
              <a:rPr lang="en-US" altLang="zh-CN"/>
              <a:t> </a:t>
            </a: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服务质量管理的基本出发点</a:t>
            </a:r>
            <a:r>
              <a:rPr lang="zh-CN" altLang="en-US"/>
              <a:t> </a:t>
            </a:r>
          </a:p>
        </p:txBody>
      </p:sp>
      <p:sp>
        <p:nvSpPr>
          <p:cNvPr id="110595" name="Rectangle 3"/>
          <p:cNvSpPr>
            <a:spLocks noGrp="1" noChangeArrowheads="1"/>
          </p:cNvSpPr>
          <p:nvPr>
            <p:ph type="body" idx="1"/>
          </p:nvPr>
        </p:nvSpPr>
        <p:spPr/>
        <p:txBody>
          <a:bodyPr/>
          <a:lstStyle/>
          <a:p>
            <a:r>
              <a:rPr lang="zh-CN" altLang="en-US" b="1">
                <a:latin typeface="Times New Roman" pitchFamily="18" charset="0"/>
              </a:rPr>
              <a:t>系统的观点</a:t>
            </a:r>
            <a:r>
              <a:rPr lang="zh-CN" altLang="en-US"/>
              <a:t> </a:t>
            </a:r>
          </a:p>
          <a:p>
            <a:r>
              <a:rPr lang="zh-CN" altLang="en-US" b="1">
                <a:latin typeface="Times New Roman" pitchFamily="18" charset="0"/>
              </a:rPr>
              <a:t>向用户服务的观点，用户满意是第一原则</a:t>
            </a:r>
            <a:r>
              <a:rPr lang="zh-CN" altLang="en-US"/>
              <a:t> </a:t>
            </a:r>
          </a:p>
          <a:p>
            <a:r>
              <a:rPr lang="zh-CN" altLang="en-US" b="1">
                <a:latin typeface="Times New Roman" pitchFamily="18" charset="0"/>
              </a:rPr>
              <a:t>预防为主的观点，事前主动进行质量管理</a:t>
            </a:r>
            <a:r>
              <a:rPr lang="zh-CN" altLang="en-US"/>
              <a:t> </a:t>
            </a:r>
          </a:p>
          <a:p>
            <a:r>
              <a:rPr lang="zh-CN" altLang="en-US" b="1">
                <a:latin typeface="Times New Roman" pitchFamily="18" charset="0"/>
              </a:rPr>
              <a:t>持续改进服务质量管理</a:t>
            </a:r>
            <a:r>
              <a:rPr lang="zh-CN" altLang="en-US"/>
              <a:t> </a:t>
            </a:r>
          </a:p>
          <a:p>
            <a:r>
              <a:rPr lang="zh-CN" altLang="en-US" b="1">
                <a:latin typeface="Times New Roman" pitchFamily="18" charset="0"/>
              </a:rPr>
              <a:t>服务质量管理与成本之间的平衡</a:t>
            </a:r>
            <a:r>
              <a:rPr lang="zh-CN" altLang="en-US"/>
              <a:t>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a:latin typeface="Times New Roman" pitchFamily="18" charset="0"/>
              </a:rPr>
              <a:t>服务成本与服务缺陷之间的关系</a:t>
            </a:r>
            <a:r>
              <a:rPr lang="zh-CN" altLang="en-US"/>
              <a:t> </a:t>
            </a:r>
          </a:p>
        </p:txBody>
      </p:sp>
      <p:grpSp>
        <p:nvGrpSpPr>
          <p:cNvPr id="2" name="Group 6"/>
          <p:cNvGrpSpPr>
            <a:grpSpLocks/>
          </p:cNvGrpSpPr>
          <p:nvPr/>
        </p:nvGrpSpPr>
        <p:grpSpPr bwMode="auto">
          <a:xfrm>
            <a:off x="762000" y="1905000"/>
            <a:ext cx="7391400" cy="3500438"/>
            <a:chOff x="3267" y="6900"/>
            <a:chExt cx="4500" cy="2496"/>
          </a:xfrm>
        </p:grpSpPr>
        <p:sp>
          <p:nvSpPr>
            <p:cNvPr id="111623" name="Line 7"/>
            <p:cNvSpPr>
              <a:spLocks noChangeShapeType="1"/>
            </p:cNvSpPr>
            <p:nvPr/>
          </p:nvSpPr>
          <p:spPr bwMode="auto">
            <a:xfrm flipV="1">
              <a:off x="3987" y="7056"/>
              <a:ext cx="0" cy="1872"/>
            </a:xfrm>
            <a:prstGeom prst="line">
              <a:avLst/>
            </a:prstGeom>
            <a:noFill/>
            <a:ln w="12700">
              <a:solidFill>
                <a:srgbClr val="FFFF00"/>
              </a:solidFill>
              <a:round/>
              <a:headEnd/>
              <a:tailEnd type="triangle" w="med" len="med"/>
            </a:ln>
          </p:spPr>
          <p:txBody>
            <a:bodyPr/>
            <a:lstStyle/>
            <a:p>
              <a:endParaRPr lang="zh-CN" altLang="en-US"/>
            </a:p>
          </p:txBody>
        </p:sp>
        <p:sp>
          <p:nvSpPr>
            <p:cNvPr id="111624" name="Line 8"/>
            <p:cNvSpPr>
              <a:spLocks noChangeShapeType="1"/>
            </p:cNvSpPr>
            <p:nvPr/>
          </p:nvSpPr>
          <p:spPr bwMode="auto">
            <a:xfrm>
              <a:off x="3987" y="8928"/>
              <a:ext cx="2520" cy="0"/>
            </a:xfrm>
            <a:prstGeom prst="line">
              <a:avLst/>
            </a:prstGeom>
            <a:noFill/>
            <a:ln w="12700">
              <a:solidFill>
                <a:srgbClr val="FFFF00"/>
              </a:solidFill>
              <a:round/>
              <a:headEnd/>
              <a:tailEnd type="triangle" w="med" len="med"/>
            </a:ln>
          </p:spPr>
          <p:txBody>
            <a:bodyPr/>
            <a:lstStyle/>
            <a:p>
              <a:endParaRPr lang="zh-CN" altLang="en-US"/>
            </a:p>
          </p:txBody>
        </p:sp>
        <p:sp>
          <p:nvSpPr>
            <p:cNvPr id="111625" name="Text Box 9"/>
            <p:cNvSpPr txBox="1">
              <a:spLocks noChangeArrowheads="1"/>
            </p:cNvSpPr>
            <p:nvPr/>
          </p:nvSpPr>
          <p:spPr bwMode="auto">
            <a:xfrm>
              <a:off x="3267" y="6900"/>
              <a:ext cx="720" cy="468"/>
            </a:xfrm>
            <a:prstGeom prst="rect">
              <a:avLst/>
            </a:prstGeom>
            <a:noFill/>
            <a:ln w="12700">
              <a:solidFill>
                <a:srgbClr val="FFFF00"/>
              </a:solidFill>
              <a:miter lim="800000"/>
              <a:headEnd/>
              <a:tailEnd/>
            </a:ln>
          </p:spPr>
          <p:txBody>
            <a:bodyPr lIns="0" rIns="0"/>
            <a:lstStyle/>
            <a:p>
              <a:pPr algn="just" eaLnBrk="0" hangingPunct="0"/>
              <a:r>
                <a:rPr lang="zh-CN" altLang="en-US">
                  <a:solidFill>
                    <a:schemeClr val="accent1"/>
                  </a:solidFill>
                  <a:latin typeface="Times New Roman" pitchFamily="18" charset="0"/>
                </a:rPr>
                <a:t>成本</a:t>
              </a:r>
            </a:p>
          </p:txBody>
        </p:sp>
        <p:sp>
          <p:nvSpPr>
            <p:cNvPr id="111626" name="Text Box 10"/>
            <p:cNvSpPr txBox="1">
              <a:spLocks noChangeArrowheads="1"/>
            </p:cNvSpPr>
            <p:nvPr/>
          </p:nvSpPr>
          <p:spPr bwMode="auto">
            <a:xfrm>
              <a:off x="6147" y="8928"/>
              <a:ext cx="1005" cy="468"/>
            </a:xfrm>
            <a:prstGeom prst="rect">
              <a:avLst/>
            </a:prstGeom>
            <a:noFill/>
            <a:ln w="12700">
              <a:solidFill>
                <a:srgbClr val="FFFF00"/>
              </a:solidFill>
              <a:miter lim="800000"/>
              <a:headEnd/>
              <a:tailEnd/>
            </a:ln>
          </p:spPr>
          <p:txBody>
            <a:bodyPr lIns="0" rIns="0"/>
            <a:lstStyle/>
            <a:p>
              <a:pPr algn="ctr" eaLnBrk="0" hangingPunct="0"/>
              <a:r>
                <a:rPr lang="zh-CN" altLang="en-US">
                  <a:solidFill>
                    <a:schemeClr val="accent1"/>
                  </a:solidFill>
                  <a:latin typeface="Times New Roman" pitchFamily="18" charset="0"/>
                </a:rPr>
                <a:t>服务缺陷</a:t>
              </a:r>
            </a:p>
          </p:txBody>
        </p:sp>
        <p:sp>
          <p:nvSpPr>
            <p:cNvPr id="111627" name="Text Box 11"/>
            <p:cNvSpPr txBox="1">
              <a:spLocks noChangeArrowheads="1"/>
            </p:cNvSpPr>
            <p:nvPr/>
          </p:nvSpPr>
          <p:spPr bwMode="auto">
            <a:xfrm>
              <a:off x="6147" y="8304"/>
              <a:ext cx="1440" cy="468"/>
            </a:xfrm>
            <a:prstGeom prst="rect">
              <a:avLst/>
            </a:prstGeom>
            <a:noFill/>
            <a:ln w="12700">
              <a:solidFill>
                <a:srgbClr val="FFFF00"/>
              </a:solidFill>
              <a:miter lim="800000"/>
              <a:headEnd/>
              <a:tailEnd/>
            </a:ln>
          </p:spPr>
          <p:txBody>
            <a:bodyPr lIns="0" rIns="0"/>
            <a:lstStyle/>
            <a:p>
              <a:pPr algn="ctr" eaLnBrk="0" hangingPunct="0"/>
              <a:r>
                <a:rPr lang="zh-CN" altLang="en-US">
                  <a:solidFill>
                    <a:schemeClr val="accent1"/>
                  </a:solidFill>
                  <a:latin typeface="Times New Roman" pitchFamily="18" charset="0"/>
                </a:rPr>
                <a:t>鉴定预防成本</a:t>
              </a:r>
            </a:p>
          </p:txBody>
        </p:sp>
        <p:sp>
          <p:nvSpPr>
            <p:cNvPr id="111628" name="Freeform 12"/>
            <p:cNvSpPr>
              <a:spLocks/>
            </p:cNvSpPr>
            <p:nvPr/>
          </p:nvSpPr>
          <p:spPr bwMode="auto">
            <a:xfrm>
              <a:off x="4347" y="7836"/>
              <a:ext cx="1800" cy="936"/>
            </a:xfrm>
            <a:custGeom>
              <a:avLst/>
              <a:gdLst/>
              <a:ahLst/>
              <a:cxnLst>
                <a:cxn ang="0">
                  <a:pos x="0" y="936"/>
                </a:cxn>
                <a:cxn ang="0">
                  <a:pos x="1080" y="780"/>
                </a:cxn>
                <a:cxn ang="0">
                  <a:pos x="1800" y="0"/>
                </a:cxn>
              </a:cxnLst>
              <a:rect l="0" t="0" r="r" b="b"/>
              <a:pathLst>
                <a:path w="1800" h="936">
                  <a:moveTo>
                    <a:pt x="0" y="936"/>
                  </a:moveTo>
                  <a:cubicBezTo>
                    <a:pt x="390" y="936"/>
                    <a:pt x="780" y="936"/>
                    <a:pt x="1080" y="780"/>
                  </a:cubicBezTo>
                  <a:cubicBezTo>
                    <a:pt x="1380" y="624"/>
                    <a:pt x="1680" y="130"/>
                    <a:pt x="1800" y="0"/>
                  </a:cubicBezTo>
                </a:path>
              </a:pathLst>
            </a:custGeom>
            <a:noFill/>
            <a:ln w="12700">
              <a:solidFill>
                <a:srgbClr val="FFFF00"/>
              </a:solidFill>
              <a:round/>
              <a:headEnd/>
              <a:tailEnd/>
            </a:ln>
          </p:spPr>
          <p:txBody>
            <a:bodyPr/>
            <a:lstStyle/>
            <a:p>
              <a:endParaRPr lang="zh-CN" altLang="en-US"/>
            </a:p>
          </p:txBody>
        </p:sp>
        <p:sp>
          <p:nvSpPr>
            <p:cNvPr id="111629" name="Text Box 13"/>
            <p:cNvSpPr txBox="1">
              <a:spLocks noChangeArrowheads="1"/>
            </p:cNvSpPr>
            <p:nvPr/>
          </p:nvSpPr>
          <p:spPr bwMode="auto">
            <a:xfrm>
              <a:off x="6147" y="7680"/>
              <a:ext cx="1440" cy="468"/>
            </a:xfrm>
            <a:prstGeom prst="rect">
              <a:avLst/>
            </a:prstGeom>
            <a:noFill/>
            <a:ln w="12700">
              <a:solidFill>
                <a:srgbClr val="FFFF00"/>
              </a:solidFill>
              <a:miter lim="800000"/>
              <a:headEnd/>
              <a:tailEnd/>
            </a:ln>
          </p:spPr>
          <p:txBody>
            <a:bodyPr lIns="0" rIns="0"/>
            <a:lstStyle/>
            <a:p>
              <a:pPr algn="ctr" eaLnBrk="0" hangingPunct="0"/>
              <a:r>
                <a:rPr lang="zh-CN" altLang="en-US">
                  <a:solidFill>
                    <a:schemeClr val="accent1"/>
                  </a:solidFill>
                  <a:latin typeface="Times New Roman" pitchFamily="18" charset="0"/>
                </a:rPr>
                <a:t>缺陷成本</a:t>
              </a:r>
            </a:p>
          </p:txBody>
        </p:sp>
        <p:sp>
          <p:nvSpPr>
            <p:cNvPr id="111630" name="Freeform 14"/>
            <p:cNvSpPr>
              <a:spLocks/>
            </p:cNvSpPr>
            <p:nvPr/>
          </p:nvSpPr>
          <p:spPr bwMode="auto">
            <a:xfrm>
              <a:off x="4347" y="7680"/>
              <a:ext cx="1800" cy="1092"/>
            </a:xfrm>
            <a:custGeom>
              <a:avLst/>
              <a:gdLst/>
              <a:ahLst/>
              <a:cxnLst>
                <a:cxn ang="0">
                  <a:pos x="0" y="0"/>
                </a:cxn>
                <a:cxn ang="0">
                  <a:pos x="360" y="468"/>
                </a:cxn>
                <a:cxn ang="0">
                  <a:pos x="1620" y="624"/>
                </a:cxn>
              </a:cxnLst>
              <a:rect l="0" t="0" r="r" b="b"/>
              <a:pathLst>
                <a:path w="1620" h="624">
                  <a:moveTo>
                    <a:pt x="0" y="0"/>
                  </a:moveTo>
                  <a:cubicBezTo>
                    <a:pt x="45" y="182"/>
                    <a:pt x="90" y="364"/>
                    <a:pt x="360" y="468"/>
                  </a:cubicBezTo>
                  <a:cubicBezTo>
                    <a:pt x="630" y="572"/>
                    <a:pt x="1410" y="598"/>
                    <a:pt x="1620" y="624"/>
                  </a:cubicBezTo>
                </a:path>
              </a:pathLst>
            </a:custGeom>
            <a:noFill/>
            <a:ln w="12700">
              <a:solidFill>
                <a:srgbClr val="FFFF00"/>
              </a:solidFill>
              <a:round/>
              <a:headEnd/>
              <a:tailEnd/>
            </a:ln>
          </p:spPr>
          <p:txBody>
            <a:bodyPr/>
            <a:lstStyle/>
            <a:p>
              <a:endParaRPr lang="zh-CN" altLang="en-US"/>
            </a:p>
          </p:txBody>
        </p:sp>
        <p:sp>
          <p:nvSpPr>
            <p:cNvPr id="111631" name="Freeform 15"/>
            <p:cNvSpPr>
              <a:spLocks/>
            </p:cNvSpPr>
            <p:nvPr/>
          </p:nvSpPr>
          <p:spPr bwMode="auto">
            <a:xfrm>
              <a:off x="4347" y="7368"/>
              <a:ext cx="1980" cy="936"/>
            </a:xfrm>
            <a:custGeom>
              <a:avLst/>
              <a:gdLst/>
              <a:ahLst/>
              <a:cxnLst>
                <a:cxn ang="0">
                  <a:pos x="0" y="0"/>
                </a:cxn>
                <a:cxn ang="0">
                  <a:pos x="360" y="468"/>
                </a:cxn>
                <a:cxn ang="0">
                  <a:pos x="900" y="624"/>
                </a:cxn>
                <a:cxn ang="0">
                  <a:pos x="1620" y="0"/>
                </a:cxn>
              </a:cxnLst>
              <a:rect l="0" t="0" r="r" b="b"/>
              <a:pathLst>
                <a:path w="1620" h="702">
                  <a:moveTo>
                    <a:pt x="0" y="0"/>
                  </a:moveTo>
                  <a:cubicBezTo>
                    <a:pt x="105" y="182"/>
                    <a:pt x="210" y="364"/>
                    <a:pt x="360" y="468"/>
                  </a:cubicBezTo>
                  <a:cubicBezTo>
                    <a:pt x="510" y="572"/>
                    <a:pt x="690" y="702"/>
                    <a:pt x="900" y="624"/>
                  </a:cubicBezTo>
                  <a:cubicBezTo>
                    <a:pt x="1110" y="546"/>
                    <a:pt x="1500" y="104"/>
                    <a:pt x="1620" y="0"/>
                  </a:cubicBezTo>
                </a:path>
              </a:pathLst>
            </a:custGeom>
            <a:noFill/>
            <a:ln w="12700">
              <a:solidFill>
                <a:srgbClr val="FFFF00"/>
              </a:solidFill>
              <a:round/>
              <a:headEnd/>
              <a:tailEnd/>
            </a:ln>
          </p:spPr>
          <p:txBody>
            <a:bodyPr/>
            <a:lstStyle/>
            <a:p>
              <a:endParaRPr lang="zh-CN" altLang="en-US"/>
            </a:p>
          </p:txBody>
        </p:sp>
        <p:sp>
          <p:nvSpPr>
            <p:cNvPr id="111632" name="Text Box 16"/>
            <p:cNvSpPr txBox="1">
              <a:spLocks noChangeArrowheads="1"/>
            </p:cNvSpPr>
            <p:nvPr/>
          </p:nvSpPr>
          <p:spPr bwMode="auto">
            <a:xfrm>
              <a:off x="6327" y="7212"/>
              <a:ext cx="1440" cy="468"/>
            </a:xfrm>
            <a:prstGeom prst="rect">
              <a:avLst/>
            </a:prstGeom>
            <a:noFill/>
            <a:ln w="12700">
              <a:solidFill>
                <a:srgbClr val="FFFF00"/>
              </a:solidFill>
              <a:miter lim="800000"/>
              <a:headEnd/>
              <a:tailEnd/>
            </a:ln>
          </p:spPr>
          <p:txBody>
            <a:bodyPr lIns="0" rIns="0"/>
            <a:lstStyle/>
            <a:p>
              <a:pPr algn="ctr" eaLnBrk="0" hangingPunct="0"/>
              <a:r>
                <a:rPr lang="zh-CN" altLang="en-US">
                  <a:solidFill>
                    <a:schemeClr val="accent1"/>
                  </a:solidFill>
                  <a:latin typeface="Times New Roman" pitchFamily="18" charset="0"/>
                </a:rPr>
                <a:t>质量总成本</a:t>
              </a:r>
            </a:p>
          </p:txBody>
        </p:sp>
        <p:sp>
          <p:nvSpPr>
            <p:cNvPr id="111633" name="Line 17"/>
            <p:cNvSpPr>
              <a:spLocks noChangeShapeType="1"/>
            </p:cNvSpPr>
            <p:nvPr/>
          </p:nvSpPr>
          <p:spPr bwMode="auto">
            <a:xfrm>
              <a:off x="5337" y="7836"/>
              <a:ext cx="0" cy="1092"/>
            </a:xfrm>
            <a:prstGeom prst="line">
              <a:avLst/>
            </a:prstGeom>
            <a:noFill/>
            <a:ln w="12700">
              <a:solidFill>
                <a:srgbClr val="FFFF00"/>
              </a:solidFill>
              <a:prstDash val="dash"/>
              <a:round/>
              <a:headEnd/>
              <a:tailEnd/>
            </a:ln>
            <a:effectLst/>
          </p:spPr>
          <p:txBody>
            <a:bodyPr/>
            <a:lstStyle/>
            <a:p>
              <a:endParaRPr lang="zh-CN" altLang="en-US"/>
            </a:p>
          </p:txBody>
        </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ltLang="zh-CN" sz="4000"/>
              <a:t>IT</a:t>
            </a:r>
            <a:r>
              <a:rPr lang="zh-CN" altLang="en-US" sz="4000"/>
              <a:t>服务质量管理的主要模型与方法</a:t>
            </a:r>
          </a:p>
        </p:txBody>
      </p:sp>
      <p:graphicFrame>
        <p:nvGraphicFramePr>
          <p:cNvPr id="98465" name="Group 161"/>
          <p:cNvGraphicFramePr>
            <a:graphicFrameLocks noGrp="1"/>
          </p:cNvGraphicFramePr>
          <p:nvPr>
            <p:ph idx="1"/>
          </p:nvPr>
        </p:nvGraphicFramePr>
        <p:xfrm>
          <a:off x="455613" y="1598613"/>
          <a:ext cx="8226425" cy="4566285"/>
        </p:xfrm>
        <a:graphic>
          <a:graphicData uri="http://schemas.openxmlformats.org/drawingml/2006/table">
            <a:tbl>
              <a:tblPr/>
              <a:tblGrid>
                <a:gridCol w="1644650"/>
                <a:gridCol w="1646237"/>
                <a:gridCol w="1617663"/>
                <a:gridCol w="1673225"/>
                <a:gridCol w="1644650"/>
              </a:tblGrid>
              <a:tr h="1006475">
                <a:tc>
                  <a:txBody>
                    <a:bodyPr/>
                    <a:lstStyle/>
                    <a:p>
                      <a:pPr marL="0" marR="0" lvl="0" indent="0" algn="l" defTabSz="914400" rtl="0" eaLnBrk="1" fontAlgn="base" latinLnBrk="0" hangingPunct="1">
                        <a:lnSpc>
                          <a:spcPct val="100000"/>
                        </a:lnSpc>
                        <a:spcBef>
                          <a:spcPct val="20000"/>
                        </a:spcBef>
                        <a:spcAft>
                          <a:spcPct val="0"/>
                        </a:spcAft>
                        <a:buClr>
                          <a:schemeClr val="tx2"/>
                        </a:buClr>
                        <a:buSzPct val="115000"/>
                        <a:buFont typeface="Wingdings" pitchFamily="2" charset="2"/>
                        <a:buNone/>
                        <a:tabLst/>
                      </a:pPr>
                      <a:endParaRPr kumimoji="0" lang="zh-CN" altLang="en-US" sz="1600" b="0" i="0" u="none" strike="noStrike" cap="none" normalizeH="0" baseline="0" smtClean="0">
                        <a:ln>
                          <a:noFill/>
                        </a:ln>
                        <a:solidFill>
                          <a:schemeClr val="accent1"/>
                        </a:solidFill>
                        <a:effectLst>
                          <a:outerShdw blurRad="38100" dist="38100" dir="2700000" algn="tl">
                            <a:srgbClr val="000000"/>
                          </a:outerShdw>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抽象水平</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适用对象</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管理方法</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管理粒度</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83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ITIL</a:t>
                      </a:r>
                      <a:endParaRPr kumimoji="0" lang="en-US" altLang="zh-CN" sz="1600" b="0" i="0" u="none" strike="noStrike" cap="none" normalizeH="0" baseline="0" smtClean="0">
                        <a:ln>
                          <a:noFill/>
                        </a:ln>
                        <a:solidFill>
                          <a:schemeClr val="accent1"/>
                        </a:solidFill>
                        <a:effectLst/>
                        <a:latin typeface="Arial"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最佳实践的框架</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特别为</a:t>
                      </a: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IT</a:t>
                      </a: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服务管理和运作开发</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提供服务对象和关键活动</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48</a:t>
                      </a:r>
                      <a:r>
                        <a:rPr kumimoji="0" lang="zh-CN" altLang="en-US" sz="1600" b="0" i="0" u="none" strike="noStrike" cap="none" normalizeH="0" baseline="0" smtClean="0">
                          <a:ln>
                            <a:noFill/>
                          </a:ln>
                          <a:solidFill>
                            <a:schemeClr val="accent1"/>
                          </a:solidFill>
                          <a:effectLst/>
                          <a:latin typeface="" charset="0"/>
                          <a:ea typeface="" charset="0"/>
                          <a:cs typeface="Times New Roman" pitchFamily="18" charset="0"/>
                        </a:rPr>
                        <a:t>个具体的模块与过程</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620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ISO9000</a:t>
                      </a:r>
                      <a:endParaRPr kumimoji="0" lang="en-US" altLang="zh-CN" sz="1600" b="0" i="0" u="none" strike="noStrike" cap="none" normalizeH="0" baseline="0" smtClean="0">
                        <a:ln>
                          <a:noFill/>
                        </a:ln>
                        <a:solidFill>
                          <a:schemeClr val="accent1"/>
                        </a:solidFill>
                        <a:effectLst/>
                        <a:latin typeface="Arial"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通用质量管理模型，强调审核</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本为制造业开发，但可以应用到任务服务组织</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提供高水平的可审核要求，没有指明怎样为审核做准备</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20</a:t>
                      </a:r>
                      <a:r>
                        <a:rPr kumimoji="0" lang="zh-CN" altLang="en-US" sz="1600" b="0" i="0" u="none" strike="noStrike" cap="none" normalizeH="0" baseline="0" smtClean="0">
                          <a:ln>
                            <a:noFill/>
                          </a:ln>
                          <a:solidFill>
                            <a:schemeClr val="accent1"/>
                          </a:solidFill>
                          <a:effectLst/>
                          <a:latin typeface="" charset="0"/>
                          <a:ea typeface="" charset="0"/>
                          <a:cs typeface="Times New Roman" pitchFamily="18" charset="0"/>
                        </a:rPr>
                        <a:t>个通用的高水平要求</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47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Tahoma" pitchFamily="34" charset="0"/>
                          <a:ea typeface="宋体" pitchFamily="2" charset="-122"/>
                          <a:cs typeface="Tahoma" pitchFamily="34" charset="0"/>
                        </a:rPr>
                        <a:t>布里德奇国家质量奖</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为全面质量管理提供最广泛的模型，不要求细节</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为提高美国对质量意识而开发，可在任何组织中应用</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向着</a:t>
                      </a: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7</a:t>
                      </a:r>
                      <a:r>
                        <a:rPr kumimoji="0" lang="zh-CN" altLang="en-US" sz="1600" b="0" i="0" u="none" strike="noStrike" cap="none" normalizeH="0" baseline="0" smtClean="0">
                          <a:ln>
                            <a:noFill/>
                          </a:ln>
                          <a:solidFill>
                            <a:schemeClr val="accent1"/>
                          </a:solidFill>
                          <a:effectLst/>
                          <a:latin typeface="" charset="0"/>
                          <a:ea typeface="宋体" pitchFamily="2" charset="-122"/>
                          <a:cs typeface="Times New Roman" pitchFamily="18" charset="0"/>
                        </a:rPr>
                        <a:t>各关键领域最高表现的自我提高</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accent1"/>
                          </a:solidFill>
                          <a:effectLst/>
                          <a:latin typeface="Times New Roman" pitchFamily="18" charset="0"/>
                          <a:ea typeface="" charset="0"/>
                          <a:cs typeface="Times New Roman" pitchFamily="18" charset="0"/>
                        </a:rPr>
                        <a:t>7</a:t>
                      </a:r>
                      <a:r>
                        <a:rPr kumimoji="0" lang="zh-CN" altLang="en-US" sz="1600" b="0" i="0" u="none" strike="noStrike" cap="none" normalizeH="0" baseline="0" smtClean="0">
                          <a:ln>
                            <a:noFill/>
                          </a:ln>
                          <a:solidFill>
                            <a:schemeClr val="accent1"/>
                          </a:solidFill>
                          <a:effectLst/>
                          <a:latin typeface="" charset="0"/>
                          <a:ea typeface="" charset="0"/>
                          <a:cs typeface="Times New Roman" pitchFamily="18" charset="0"/>
                        </a:rPr>
                        <a:t>条完整的准则</a:t>
                      </a:r>
                      <a:endParaRPr kumimoji="0" lang="zh-CN" altLang="en-US" sz="1600" b="0" i="0" u="none" strike="noStrike" cap="none" normalizeH="0" baseline="0" smtClean="0">
                        <a:ln>
                          <a:noFill/>
                        </a:ln>
                        <a:solidFill>
                          <a:schemeClr val="accent1"/>
                        </a:solidFill>
                        <a:effectLst/>
                        <a:latin typeface="Arial"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b="1">
                <a:solidFill>
                  <a:schemeClr val="tx1"/>
                </a:solidFill>
                <a:latin typeface="Times New Roman" pitchFamily="18" charset="0"/>
                <a:cs typeface="Times New Roman" pitchFamily="18" charset="0"/>
              </a:rPr>
              <a:t>ISO9000</a:t>
            </a:r>
            <a:endParaRPr lang="zh-CN" altLang="en-US" b="1">
              <a:solidFill>
                <a:srgbClr val="000000"/>
              </a:solidFill>
              <a:effectLst>
                <a:outerShdw blurRad="38100" dist="38100" dir="2700000" algn="tl">
                  <a:srgbClr val="FFFFFF"/>
                </a:outerShdw>
              </a:effectLst>
            </a:endParaRPr>
          </a:p>
        </p:txBody>
      </p:sp>
      <p:sp>
        <p:nvSpPr>
          <p:cNvPr id="112643" name="Rectangle 3"/>
          <p:cNvSpPr>
            <a:spLocks noGrp="1" noChangeArrowheads="1"/>
          </p:cNvSpPr>
          <p:nvPr>
            <p:ph type="body" idx="1"/>
          </p:nvPr>
        </p:nvSpPr>
        <p:spPr/>
        <p:txBody>
          <a:bodyPr/>
          <a:lstStyle/>
          <a:p>
            <a:pPr algn="just"/>
            <a:r>
              <a:rPr lang="zh-CN" altLang="en-US" sz="2800">
                <a:latin typeface="Times New Roman" pitchFamily="18" charset="0"/>
              </a:rPr>
              <a:t>以客户为中心</a:t>
            </a:r>
          </a:p>
          <a:p>
            <a:pPr algn="just"/>
            <a:r>
              <a:rPr lang="zh-CN" altLang="en-US" sz="2800">
                <a:latin typeface="Times New Roman" pitchFamily="18" charset="0"/>
              </a:rPr>
              <a:t>统一的宗旨、明确方向和建设良好的内部环境</a:t>
            </a:r>
          </a:p>
          <a:p>
            <a:pPr algn="just"/>
            <a:r>
              <a:rPr lang="zh-CN" altLang="en-US" sz="2800">
                <a:latin typeface="Times New Roman" pitchFamily="18" charset="0"/>
              </a:rPr>
              <a:t>全员参与</a:t>
            </a:r>
          </a:p>
          <a:p>
            <a:pPr algn="just"/>
            <a:r>
              <a:rPr lang="zh-CN" altLang="en-US" sz="2800">
                <a:latin typeface="Times New Roman" pitchFamily="18" charset="0"/>
              </a:rPr>
              <a:t>将相关的资源和活动作为过程来进行管理</a:t>
            </a:r>
          </a:p>
          <a:p>
            <a:pPr algn="just"/>
            <a:r>
              <a:rPr lang="zh-CN" altLang="en-US" sz="2800">
                <a:latin typeface="Times New Roman" pitchFamily="18" charset="0"/>
              </a:rPr>
              <a:t>系统管理</a:t>
            </a:r>
          </a:p>
          <a:p>
            <a:pPr algn="just"/>
            <a:r>
              <a:rPr lang="zh-CN" altLang="en-US" sz="2800">
                <a:latin typeface="Times New Roman" pitchFamily="18" charset="0"/>
              </a:rPr>
              <a:t>持续改正</a:t>
            </a:r>
          </a:p>
          <a:p>
            <a:pPr algn="just"/>
            <a:r>
              <a:rPr lang="zh-CN" altLang="en-US" sz="2800">
                <a:latin typeface="Times New Roman" pitchFamily="18" charset="0"/>
              </a:rPr>
              <a:t>以事实为决策依据</a:t>
            </a:r>
          </a:p>
          <a:p>
            <a:pPr algn="just"/>
            <a:r>
              <a:rPr lang="zh-CN" altLang="en-US" sz="2800">
                <a:latin typeface="Times New Roman" pitchFamily="18" charset="0"/>
              </a:rPr>
              <a:t>互利的供求关系</a:t>
            </a:r>
            <a:r>
              <a:rPr lang="zh-CN" altLang="en-US" sz="2800"/>
              <a:t>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zh-CN" altLang="en-US">
                <a:latin typeface="Times New Roman" pitchFamily="18" charset="0"/>
              </a:rPr>
              <a:t>布里德奇国家质量奖（</a:t>
            </a:r>
            <a:r>
              <a:rPr lang="en-US" altLang="zh-CN">
                <a:latin typeface="Times New Roman" pitchFamily="18" charset="0"/>
                <a:cs typeface="Times New Roman" pitchFamily="18" charset="0"/>
              </a:rPr>
              <a:t>Malcolm Baldrig</a:t>
            </a:r>
            <a:r>
              <a:rPr lang="en-US" altLang="zh-CN">
                <a:latin typeface="Times New Roman" pitchFamily="18" charset="0"/>
              </a:rPr>
              <a:t>）</a:t>
            </a:r>
            <a:r>
              <a:rPr lang="en-US" altLang="zh-CN"/>
              <a:t> </a:t>
            </a:r>
            <a:endParaRPr lang="zh-CN" altLang="en-US"/>
          </a:p>
        </p:txBody>
      </p:sp>
      <p:grpSp>
        <p:nvGrpSpPr>
          <p:cNvPr id="2" name="Group 60"/>
          <p:cNvGrpSpPr>
            <a:grpSpLocks/>
          </p:cNvGrpSpPr>
          <p:nvPr/>
        </p:nvGrpSpPr>
        <p:grpSpPr bwMode="auto">
          <a:xfrm>
            <a:off x="685800" y="1752600"/>
            <a:ext cx="8001000" cy="4681538"/>
            <a:chOff x="-3" y="-3"/>
            <a:chExt cx="3618" cy="2949"/>
          </a:xfrm>
        </p:grpSpPr>
        <p:grpSp>
          <p:nvGrpSpPr>
            <p:cNvPr id="3" name="Group 58"/>
            <p:cNvGrpSpPr>
              <a:grpSpLocks/>
            </p:cNvGrpSpPr>
            <p:nvPr/>
          </p:nvGrpSpPr>
          <p:grpSpPr bwMode="auto">
            <a:xfrm>
              <a:off x="0" y="0"/>
              <a:ext cx="3612" cy="2943"/>
              <a:chOff x="0" y="0"/>
              <a:chExt cx="3612" cy="2943"/>
            </a:xfrm>
          </p:grpSpPr>
          <p:grpSp>
            <p:nvGrpSpPr>
              <p:cNvPr id="4" name="Group 23"/>
              <p:cNvGrpSpPr>
                <a:grpSpLocks/>
              </p:cNvGrpSpPr>
              <p:nvPr/>
            </p:nvGrpSpPr>
            <p:grpSpPr bwMode="auto">
              <a:xfrm>
                <a:off x="0" y="0"/>
                <a:ext cx="1430" cy="327"/>
                <a:chOff x="0" y="0"/>
                <a:chExt cx="1430" cy="327"/>
              </a:xfrm>
            </p:grpSpPr>
            <p:sp>
              <p:nvSpPr>
                <p:cNvPr id="113668" name="Rectangle 4"/>
                <p:cNvSpPr>
                  <a:spLocks noChangeArrowheads="1"/>
                </p:cNvSpPr>
                <p:nvPr/>
              </p:nvSpPr>
              <p:spPr bwMode="auto">
                <a:xfrm>
                  <a:off x="43" y="0"/>
                  <a:ext cx="1344" cy="327"/>
                </a:xfrm>
                <a:prstGeom prst="rect">
                  <a:avLst/>
                </a:prstGeom>
                <a:noFill/>
                <a:ln w="9525">
                  <a:noFill/>
                  <a:miter lim="800000"/>
                  <a:headEnd/>
                  <a:tailEnd/>
                </a:ln>
                <a:effectLst/>
              </p:spPr>
              <p:txBody>
                <a:bodyPr/>
                <a:lstStyle/>
                <a:p>
                  <a:pPr algn="ctr"/>
                  <a:r>
                    <a:rPr lang="en-US" altLang="zh-CN" b="1">
                      <a:solidFill>
                        <a:schemeClr val="accent1"/>
                      </a:solidFill>
                      <a:latin typeface="Arial Unicode MS" pitchFamily="34" charset="-122"/>
                    </a:rPr>
                    <a:t>Baldrige</a:t>
                  </a:r>
                  <a:r>
                    <a:rPr lang="zh-CN" altLang="en-US" b="1">
                      <a:solidFill>
                        <a:schemeClr val="accent1"/>
                      </a:solidFill>
                      <a:latin typeface="Arial Unicode MS" pitchFamily="34" charset="-122"/>
                    </a:rPr>
                    <a:t>要素</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686" name="Rectangle 22"/>
                <p:cNvSpPr>
                  <a:spLocks noChangeArrowheads="1"/>
                </p:cNvSpPr>
                <p:nvPr/>
              </p:nvSpPr>
              <p:spPr bwMode="auto">
                <a:xfrm>
                  <a:off x="0" y="0"/>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5" name="Group 25"/>
              <p:cNvGrpSpPr>
                <a:grpSpLocks/>
              </p:cNvGrpSpPr>
              <p:nvPr/>
            </p:nvGrpSpPr>
            <p:grpSpPr bwMode="auto">
              <a:xfrm>
                <a:off x="1430" y="0"/>
                <a:ext cx="2182" cy="327"/>
                <a:chOff x="1430" y="0"/>
                <a:chExt cx="2182" cy="327"/>
              </a:xfrm>
            </p:grpSpPr>
            <p:sp>
              <p:nvSpPr>
                <p:cNvPr id="113669" name="Rectangle 5"/>
                <p:cNvSpPr>
                  <a:spLocks noChangeArrowheads="1"/>
                </p:cNvSpPr>
                <p:nvPr/>
              </p:nvSpPr>
              <p:spPr bwMode="auto">
                <a:xfrm>
                  <a:off x="1473" y="0"/>
                  <a:ext cx="2096" cy="327"/>
                </a:xfrm>
                <a:prstGeom prst="rect">
                  <a:avLst/>
                </a:prstGeom>
                <a:noFill/>
                <a:ln w="9525">
                  <a:noFill/>
                  <a:miter lim="800000"/>
                  <a:headEnd/>
                  <a:tailEnd/>
                </a:ln>
                <a:effectLst/>
              </p:spPr>
              <p:txBody>
                <a:bodyPr/>
                <a:lstStyle/>
                <a:p>
                  <a:pPr algn="ctr"/>
                  <a:r>
                    <a:rPr lang="zh-CN" altLang="en-US" b="1">
                      <a:solidFill>
                        <a:schemeClr val="accent1"/>
                      </a:solidFill>
                      <a:latin typeface="Arial Unicode MS" pitchFamily="34" charset="-122"/>
                    </a:rPr>
                    <a:t>分值</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688" name="Rectangle 24"/>
                <p:cNvSpPr>
                  <a:spLocks noChangeArrowheads="1"/>
                </p:cNvSpPr>
                <p:nvPr/>
              </p:nvSpPr>
              <p:spPr bwMode="auto">
                <a:xfrm>
                  <a:off x="1430" y="0"/>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6" name="Group 27"/>
              <p:cNvGrpSpPr>
                <a:grpSpLocks/>
              </p:cNvGrpSpPr>
              <p:nvPr/>
            </p:nvGrpSpPr>
            <p:grpSpPr bwMode="auto">
              <a:xfrm>
                <a:off x="0" y="327"/>
                <a:ext cx="1430" cy="327"/>
                <a:chOff x="0" y="327"/>
                <a:chExt cx="1430" cy="327"/>
              </a:xfrm>
            </p:grpSpPr>
            <p:sp>
              <p:nvSpPr>
                <p:cNvPr id="113670" name="Rectangle 6"/>
                <p:cNvSpPr>
                  <a:spLocks noChangeArrowheads="1"/>
                </p:cNvSpPr>
                <p:nvPr/>
              </p:nvSpPr>
              <p:spPr bwMode="auto">
                <a:xfrm>
                  <a:off x="43" y="327"/>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1、领导</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690" name="Rectangle 26"/>
                <p:cNvSpPr>
                  <a:spLocks noChangeArrowheads="1"/>
                </p:cNvSpPr>
                <p:nvPr/>
              </p:nvSpPr>
              <p:spPr bwMode="auto">
                <a:xfrm>
                  <a:off x="0" y="327"/>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7" name="Group 29"/>
              <p:cNvGrpSpPr>
                <a:grpSpLocks/>
              </p:cNvGrpSpPr>
              <p:nvPr/>
            </p:nvGrpSpPr>
            <p:grpSpPr bwMode="auto">
              <a:xfrm>
                <a:off x="1430" y="327"/>
                <a:ext cx="2182" cy="327"/>
                <a:chOff x="1430" y="327"/>
                <a:chExt cx="2182" cy="327"/>
              </a:xfrm>
            </p:grpSpPr>
            <p:sp>
              <p:nvSpPr>
                <p:cNvPr id="113671" name="Rectangle 7"/>
                <p:cNvSpPr>
                  <a:spLocks noChangeArrowheads="1"/>
                </p:cNvSpPr>
                <p:nvPr/>
              </p:nvSpPr>
              <p:spPr bwMode="auto">
                <a:xfrm>
                  <a:off x="1473" y="327"/>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95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692" name="Rectangle 28"/>
                <p:cNvSpPr>
                  <a:spLocks noChangeArrowheads="1"/>
                </p:cNvSpPr>
                <p:nvPr/>
              </p:nvSpPr>
              <p:spPr bwMode="auto">
                <a:xfrm>
                  <a:off x="1430" y="327"/>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8" name="Group 31"/>
              <p:cNvGrpSpPr>
                <a:grpSpLocks/>
              </p:cNvGrpSpPr>
              <p:nvPr/>
            </p:nvGrpSpPr>
            <p:grpSpPr bwMode="auto">
              <a:xfrm>
                <a:off x="0" y="654"/>
                <a:ext cx="1430" cy="327"/>
                <a:chOff x="0" y="654"/>
                <a:chExt cx="1430" cy="327"/>
              </a:xfrm>
            </p:grpSpPr>
            <p:sp>
              <p:nvSpPr>
                <p:cNvPr id="113672" name="Rectangle 8"/>
                <p:cNvSpPr>
                  <a:spLocks noChangeArrowheads="1"/>
                </p:cNvSpPr>
                <p:nvPr/>
              </p:nvSpPr>
              <p:spPr bwMode="auto">
                <a:xfrm>
                  <a:off x="43" y="654"/>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2、信息与分析</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694" name="Rectangle 30"/>
                <p:cNvSpPr>
                  <a:spLocks noChangeArrowheads="1"/>
                </p:cNvSpPr>
                <p:nvPr/>
              </p:nvSpPr>
              <p:spPr bwMode="auto">
                <a:xfrm>
                  <a:off x="0" y="654"/>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9" name="Group 33"/>
              <p:cNvGrpSpPr>
                <a:grpSpLocks/>
              </p:cNvGrpSpPr>
              <p:nvPr/>
            </p:nvGrpSpPr>
            <p:grpSpPr bwMode="auto">
              <a:xfrm>
                <a:off x="1430" y="654"/>
                <a:ext cx="2182" cy="327"/>
                <a:chOff x="1430" y="654"/>
                <a:chExt cx="2182" cy="327"/>
              </a:xfrm>
            </p:grpSpPr>
            <p:sp>
              <p:nvSpPr>
                <p:cNvPr id="113673" name="Rectangle 9"/>
                <p:cNvSpPr>
                  <a:spLocks noChangeArrowheads="1"/>
                </p:cNvSpPr>
                <p:nvPr/>
              </p:nvSpPr>
              <p:spPr bwMode="auto">
                <a:xfrm>
                  <a:off x="1473" y="654"/>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75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696" name="Rectangle 32"/>
                <p:cNvSpPr>
                  <a:spLocks noChangeArrowheads="1"/>
                </p:cNvSpPr>
                <p:nvPr/>
              </p:nvSpPr>
              <p:spPr bwMode="auto">
                <a:xfrm>
                  <a:off x="1430" y="654"/>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5"/>
              <p:cNvGrpSpPr>
                <a:grpSpLocks/>
              </p:cNvGrpSpPr>
              <p:nvPr/>
            </p:nvGrpSpPr>
            <p:grpSpPr bwMode="auto">
              <a:xfrm>
                <a:off x="0" y="981"/>
                <a:ext cx="1430" cy="327"/>
                <a:chOff x="0" y="981"/>
                <a:chExt cx="1430" cy="327"/>
              </a:xfrm>
            </p:grpSpPr>
            <p:sp>
              <p:nvSpPr>
                <p:cNvPr id="113674" name="Rectangle 10"/>
                <p:cNvSpPr>
                  <a:spLocks noChangeArrowheads="1"/>
                </p:cNvSpPr>
                <p:nvPr/>
              </p:nvSpPr>
              <p:spPr bwMode="auto">
                <a:xfrm>
                  <a:off x="43" y="981"/>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3、战略规划</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698" name="Rectangle 34"/>
                <p:cNvSpPr>
                  <a:spLocks noChangeArrowheads="1"/>
                </p:cNvSpPr>
                <p:nvPr/>
              </p:nvSpPr>
              <p:spPr bwMode="auto">
                <a:xfrm>
                  <a:off x="0" y="981"/>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7"/>
              <p:cNvGrpSpPr>
                <a:grpSpLocks/>
              </p:cNvGrpSpPr>
              <p:nvPr/>
            </p:nvGrpSpPr>
            <p:grpSpPr bwMode="auto">
              <a:xfrm>
                <a:off x="1430" y="981"/>
                <a:ext cx="2182" cy="327"/>
                <a:chOff x="1430" y="981"/>
                <a:chExt cx="2182" cy="327"/>
              </a:xfrm>
            </p:grpSpPr>
            <p:sp>
              <p:nvSpPr>
                <p:cNvPr id="113675" name="Rectangle 11"/>
                <p:cNvSpPr>
                  <a:spLocks noChangeArrowheads="1"/>
                </p:cNvSpPr>
                <p:nvPr/>
              </p:nvSpPr>
              <p:spPr bwMode="auto">
                <a:xfrm>
                  <a:off x="1473" y="981"/>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60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00" name="Rectangle 36"/>
                <p:cNvSpPr>
                  <a:spLocks noChangeArrowheads="1"/>
                </p:cNvSpPr>
                <p:nvPr/>
              </p:nvSpPr>
              <p:spPr bwMode="auto">
                <a:xfrm>
                  <a:off x="1430" y="981"/>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12" name="Group 39"/>
              <p:cNvGrpSpPr>
                <a:grpSpLocks/>
              </p:cNvGrpSpPr>
              <p:nvPr/>
            </p:nvGrpSpPr>
            <p:grpSpPr bwMode="auto">
              <a:xfrm>
                <a:off x="0" y="1308"/>
                <a:ext cx="1430" cy="327"/>
                <a:chOff x="0" y="1308"/>
                <a:chExt cx="1430" cy="327"/>
              </a:xfrm>
            </p:grpSpPr>
            <p:sp>
              <p:nvSpPr>
                <p:cNvPr id="113676" name="Rectangle 12"/>
                <p:cNvSpPr>
                  <a:spLocks noChangeArrowheads="1"/>
                </p:cNvSpPr>
                <p:nvPr/>
              </p:nvSpPr>
              <p:spPr bwMode="auto">
                <a:xfrm>
                  <a:off x="43" y="1308"/>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4、人力资源开发与管理</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702" name="Rectangle 38"/>
                <p:cNvSpPr>
                  <a:spLocks noChangeArrowheads="1"/>
                </p:cNvSpPr>
                <p:nvPr/>
              </p:nvSpPr>
              <p:spPr bwMode="auto">
                <a:xfrm>
                  <a:off x="0" y="1308"/>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1"/>
              <p:cNvGrpSpPr>
                <a:grpSpLocks/>
              </p:cNvGrpSpPr>
              <p:nvPr/>
            </p:nvGrpSpPr>
            <p:grpSpPr bwMode="auto">
              <a:xfrm>
                <a:off x="1430" y="1308"/>
                <a:ext cx="2182" cy="327"/>
                <a:chOff x="1430" y="1308"/>
                <a:chExt cx="2182" cy="327"/>
              </a:xfrm>
            </p:grpSpPr>
            <p:sp>
              <p:nvSpPr>
                <p:cNvPr id="113677" name="Rectangle 13"/>
                <p:cNvSpPr>
                  <a:spLocks noChangeArrowheads="1"/>
                </p:cNvSpPr>
                <p:nvPr/>
              </p:nvSpPr>
              <p:spPr bwMode="auto">
                <a:xfrm>
                  <a:off x="1473" y="1308"/>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150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04" name="Rectangle 40"/>
                <p:cNvSpPr>
                  <a:spLocks noChangeArrowheads="1"/>
                </p:cNvSpPr>
                <p:nvPr/>
              </p:nvSpPr>
              <p:spPr bwMode="auto">
                <a:xfrm>
                  <a:off x="1430" y="1308"/>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3"/>
              <p:cNvGrpSpPr>
                <a:grpSpLocks/>
              </p:cNvGrpSpPr>
              <p:nvPr/>
            </p:nvGrpSpPr>
            <p:grpSpPr bwMode="auto">
              <a:xfrm>
                <a:off x="0" y="1635"/>
                <a:ext cx="1430" cy="327"/>
                <a:chOff x="0" y="1635"/>
                <a:chExt cx="1430" cy="327"/>
              </a:xfrm>
            </p:grpSpPr>
            <p:sp>
              <p:nvSpPr>
                <p:cNvPr id="113678" name="Rectangle 14"/>
                <p:cNvSpPr>
                  <a:spLocks noChangeArrowheads="1"/>
                </p:cNvSpPr>
                <p:nvPr/>
              </p:nvSpPr>
              <p:spPr bwMode="auto">
                <a:xfrm>
                  <a:off x="43" y="1635"/>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5、过程质量的管理</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706" name="Rectangle 42"/>
                <p:cNvSpPr>
                  <a:spLocks noChangeArrowheads="1"/>
                </p:cNvSpPr>
                <p:nvPr/>
              </p:nvSpPr>
              <p:spPr bwMode="auto">
                <a:xfrm>
                  <a:off x="0" y="1635"/>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5"/>
              <p:cNvGrpSpPr>
                <a:grpSpLocks/>
              </p:cNvGrpSpPr>
              <p:nvPr/>
            </p:nvGrpSpPr>
            <p:grpSpPr bwMode="auto">
              <a:xfrm>
                <a:off x="1430" y="1635"/>
                <a:ext cx="2182" cy="327"/>
                <a:chOff x="1430" y="1635"/>
                <a:chExt cx="2182" cy="327"/>
              </a:xfrm>
            </p:grpSpPr>
            <p:sp>
              <p:nvSpPr>
                <p:cNvPr id="113679" name="Rectangle 15"/>
                <p:cNvSpPr>
                  <a:spLocks noChangeArrowheads="1"/>
                </p:cNvSpPr>
                <p:nvPr/>
              </p:nvSpPr>
              <p:spPr bwMode="auto">
                <a:xfrm>
                  <a:off x="1473" y="1635"/>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140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08" name="Rectangle 44"/>
                <p:cNvSpPr>
                  <a:spLocks noChangeArrowheads="1"/>
                </p:cNvSpPr>
                <p:nvPr/>
              </p:nvSpPr>
              <p:spPr bwMode="auto">
                <a:xfrm>
                  <a:off x="1430" y="1635"/>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7"/>
              <p:cNvGrpSpPr>
                <a:grpSpLocks/>
              </p:cNvGrpSpPr>
              <p:nvPr/>
            </p:nvGrpSpPr>
            <p:grpSpPr bwMode="auto">
              <a:xfrm>
                <a:off x="0" y="1962"/>
                <a:ext cx="1430" cy="327"/>
                <a:chOff x="0" y="1962"/>
                <a:chExt cx="1430" cy="327"/>
              </a:xfrm>
            </p:grpSpPr>
            <p:sp>
              <p:nvSpPr>
                <p:cNvPr id="113680" name="Rectangle 16"/>
                <p:cNvSpPr>
                  <a:spLocks noChangeArrowheads="1"/>
                </p:cNvSpPr>
                <p:nvPr/>
              </p:nvSpPr>
              <p:spPr bwMode="auto">
                <a:xfrm>
                  <a:off x="43" y="1962"/>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6、质量与运行结果</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710" name="Rectangle 46"/>
                <p:cNvSpPr>
                  <a:spLocks noChangeArrowheads="1"/>
                </p:cNvSpPr>
                <p:nvPr/>
              </p:nvSpPr>
              <p:spPr bwMode="auto">
                <a:xfrm>
                  <a:off x="0" y="1962"/>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17" name="Group 49"/>
              <p:cNvGrpSpPr>
                <a:grpSpLocks/>
              </p:cNvGrpSpPr>
              <p:nvPr/>
            </p:nvGrpSpPr>
            <p:grpSpPr bwMode="auto">
              <a:xfrm>
                <a:off x="1430" y="1962"/>
                <a:ext cx="2182" cy="327"/>
                <a:chOff x="1430" y="1962"/>
                <a:chExt cx="2182" cy="327"/>
              </a:xfrm>
            </p:grpSpPr>
            <p:sp>
              <p:nvSpPr>
                <p:cNvPr id="113681" name="Rectangle 17"/>
                <p:cNvSpPr>
                  <a:spLocks noChangeArrowheads="1"/>
                </p:cNvSpPr>
                <p:nvPr/>
              </p:nvSpPr>
              <p:spPr bwMode="auto">
                <a:xfrm>
                  <a:off x="1473" y="1962"/>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180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12" name="Rectangle 48"/>
                <p:cNvSpPr>
                  <a:spLocks noChangeArrowheads="1"/>
                </p:cNvSpPr>
                <p:nvPr/>
              </p:nvSpPr>
              <p:spPr bwMode="auto">
                <a:xfrm>
                  <a:off x="1430" y="1962"/>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18" name="Group 51"/>
              <p:cNvGrpSpPr>
                <a:grpSpLocks/>
              </p:cNvGrpSpPr>
              <p:nvPr/>
            </p:nvGrpSpPr>
            <p:grpSpPr bwMode="auto">
              <a:xfrm>
                <a:off x="0" y="2289"/>
                <a:ext cx="1430" cy="327"/>
                <a:chOff x="0" y="2289"/>
                <a:chExt cx="1430" cy="327"/>
              </a:xfrm>
            </p:grpSpPr>
            <p:sp>
              <p:nvSpPr>
                <p:cNvPr id="113682" name="Rectangle 18"/>
                <p:cNvSpPr>
                  <a:spLocks noChangeArrowheads="1"/>
                </p:cNvSpPr>
                <p:nvPr/>
              </p:nvSpPr>
              <p:spPr bwMode="auto">
                <a:xfrm>
                  <a:off x="43" y="2289"/>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7、顾客关注与满意程度</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714" name="Rectangle 50"/>
                <p:cNvSpPr>
                  <a:spLocks noChangeArrowheads="1"/>
                </p:cNvSpPr>
                <p:nvPr/>
              </p:nvSpPr>
              <p:spPr bwMode="auto">
                <a:xfrm>
                  <a:off x="0" y="2289"/>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19" name="Group 53"/>
              <p:cNvGrpSpPr>
                <a:grpSpLocks/>
              </p:cNvGrpSpPr>
              <p:nvPr/>
            </p:nvGrpSpPr>
            <p:grpSpPr bwMode="auto">
              <a:xfrm>
                <a:off x="1430" y="2289"/>
                <a:ext cx="2182" cy="327"/>
                <a:chOff x="1430" y="2289"/>
                <a:chExt cx="2182" cy="327"/>
              </a:xfrm>
            </p:grpSpPr>
            <p:sp>
              <p:nvSpPr>
                <p:cNvPr id="113683" name="Rectangle 19"/>
                <p:cNvSpPr>
                  <a:spLocks noChangeArrowheads="1"/>
                </p:cNvSpPr>
                <p:nvPr/>
              </p:nvSpPr>
              <p:spPr bwMode="auto">
                <a:xfrm>
                  <a:off x="1473" y="2289"/>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300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16" name="Rectangle 52"/>
                <p:cNvSpPr>
                  <a:spLocks noChangeArrowheads="1"/>
                </p:cNvSpPr>
                <p:nvPr/>
              </p:nvSpPr>
              <p:spPr bwMode="auto">
                <a:xfrm>
                  <a:off x="1430" y="2289"/>
                  <a:ext cx="2182" cy="327"/>
                </a:xfrm>
                <a:prstGeom prst="rect">
                  <a:avLst/>
                </a:prstGeom>
                <a:noFill/>
                <a:ln w="7">
                  <a:solidFill>
                    <a:srgbClr val="A0A0A0"/>
                  </a:solidFill>
                  <a:miter lim="800000"/>
                  <a:headEnd/>
                  <a:tailEnd/>
                </a:ln>
                <a:effectLst/>
              </p:spPr>
              <p:txBody>
                <a:bodyPr/>
                <a:lstStyle/>
                <a:p>
                  <a:endParaRPr lang="zh-CN" altLang="en-US"/>
                </a:p>
              </p:txBody>
            </p:sp>
          </p:grpSp>
          <p:grpSp>
            <p:nvGrpSpPr>
              <p:cNvPr id="20" name="Group 55"/>
              <p:cNvGrpSpPr>
                <a:grpSpLocks/>
              </p:cNvGrpSpPr>
              <p:nvPr/>
            </p:nvGrpSpPr>
            <p:grpSpPr bwMode="auto">
              <a:xfrm>
                <a:off x="0" y="2616"/>
                <a:ext cx="1430" cy="327"/>
                <a:chOff x="0" y="2616"/>
                <a:chExt cx="1430" cy="327"/>
              </a:xfrm>
            </p:grpSpPr>
            <p:sp>
              <p:nvSpPr>
                <p:cNvPr id="113684" name="Rectangle 20"/>
                <p:cNvSpPr>
                  <a:spLocks noChangeArrowheads="1"/>
                </p:cNvSpPr>
                <p:nvPr/>
              </p:nvSpPr>
              <p:spPr bwMode="auto">
                <a:xfrm>
                  <a:off x="43" y="2616"/>
                  <a:ext cx="1344" cy="327"/>
                </a:xfrm>
                <a:prstGeom prst="rect">
                  <a:avLst/>
                </a:prstGeom>
                <a:noFill/>
                <a:ln w="9525">
                  <a:noFill/>
                  <a:miter lim="800000"/>
                  <a:headEnd/>
                  <a:tailEnd/>
                </a:ln>
                <a:effectLst/>
              </p:spPr>
              <p:txBody>
                <a:bodyPr/>
                <a:lstStyle/>
                <a:p>
                  <a:pPr algn="just"/>
                  <a:r>
                    <a:rPr lang="zh-CN" altLang="en-US">
                      <a:solidFill>
                        <a:schemeClr val="accent1"/>
                      </a:solidFill>
                      <a:latin typeface="Arial Unicode MS" pitchFamily="34" charset="-122"/>
                    </a:rPr>
                    <a:t>总计</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3718" name="Rectangle 54"/>
                <p:cNvSpPr>
                  <a:spLocks noChangeArrowheads="1"/>
                </p:cNvSpPr>
                <p:nvPr/>
              </p:nvSpPr>
              <p:spPr bwMode="auto">
                <a:xfrm>
                  <a:off x="0" y="2616"/>
                  <a:ext cx="1430" cy="327"/>
                </a:xfrm>
                <a:prstGeom prst="rect">
                  <a:avLst/>
                </a:prstGeom>
                <a:noFill/>
                <a:ln w="7">
                  <a:solidFill>
                    <a:srgbClr val="A0A0A0"/>
                  </a:solidFill>
                  <a:miter lim="800000"/>
                  <a:headEnd/>
                  <a:tailEnd/>
                </a:ln>
                <a:effectLst/>
              </p:spPr>
              <p:txBody>
                <a:bodyPr/>
                <a:lstStyle/>
                <a:p>
                  <a:endParaRPr lang="zh-CN" altLang="en-US"/>
                </a:p>
              </p:txBody>
            </p:sp>
          </p:grpSp>
          <p:grpSp>
            <p:nvGrpSpPr>
              <p:cNvPr id="21" name="Group 57"/>
              <p:cNvGrpSpPr>
                <a:grpSpLocks/>
              </p:cNvGrpSpPr>
              <p:nvPr/>
            </p:nvGrpSpPr>
            <p:grpSpPr bwMode="auto">
              <a:xfrm>
                <a:off x="1430" y="2616"/>
                <a:ext cx="2182" cy="327"/>
                <a:chOff x="1430" y="2616"/>
                <a:chExt cx="2182" cy="327"/>
              </a:xfrm>
            </p:grpSpPr>
            <p:sp>
              <p:nvSpPr>
                <p:cNvPr id="113685" name="Rectangle 21"/>
                <p:cNvSpPr>
                  <a:spLocks noChangeArrowheads="1"/>
                </p:cNvSpPr>
                <p:nvPr/>
              </p:nvSpPr>
              <p:spPr bwMode="auto">
                <a:xfrm>
                  <a:off x="1473" y="2616"/>
                  <a:ext cx="2096" cy="327"/>
                </a:xfrm>
                <a:prstGeom prst="rect">
                  <a:avLst/>
                </a:prstGeom>
                <a:noFill/>
                <a:ln w="9525">
                  <a:noFill/>
                  <a:miter lim="800000"/>
                  <a:headEnd/>
                  <a:tailEnd/>
                </a:ln>
                <a:effectLst/>
              </p:spPr>
              <p:txBody>
                <a:bodyPr/>
                <a:lstStyle/>
                <a:p>
                  <a:pPr algn="ctr"/>
                  <a:r>
                    <a:rPr lang="zh-CN" altLang="en-US">
                      <a:solidFill>
                        <a:schemeClr val="accent1"/>
                      </a:solidFill>
                      <a:latin typeface="Arial Unicode MS" pitchFamily="34" charset="-122"/>
                    </a:rPr>
                    <a:t>1000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3720" name="Rectangle 56"/>
                <p:cNvSpPr>
                  <a:spLocks noChangeArrowheads="1"/>
                </p:cNvSpPr>
                <p:nvPr/>
              </p:nvSpPr>
              <p:spPr bwMode="auto">
                <a:xfrm>
                  <a:off x="1430" y="2616"/>
                  <a:ext cx="2182" cy="327"/>
                </a:xfrm>
                <a:prstGeom prst="rect">
                  <a:avLst/>
                </a:prstGeom>
                <a:noFill/>
                <a:ln w="7">
                  <a:solidFill>
                    <a:srgbClr val="A0A0A0"/>
                  </a:solidFill>
                  <a:miter lim="800000"/>
                  <a:headEnd/>
                  <a:tailEnd/>
                </a:ln>
                <a:effectLst/>
              </p:spPr>
              <p:txBody>
                <a:bodyPr/>
                <a:lstStyle/>
                <a:p>
                  <a:endParaRPr lang="zh-CN" altLang="en-US"/>
                </a:p>
              </p:txBody>
            </p:sp>
          </p:grpSp>
        </p:grpSp>
        <p:sp>
          <p:nvSpPr>
            <p:cNvPr id="113723" name="Rectangle 59"/>
            <p:cNvSpPr>
              <a:spLocks noChangeArrowheads="1"/>
            </p:cNvSpPr>
            <p:nvPr/>
          </p:nvSpPr>
          <p:spPr bwMode="auto">
            <a:xfrm>
              <a:off x="-3" y="-3"/>
              <a:ext cx="3618" cy="2949"/>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0"/>
            <a:ext cx="8226425" cy="838200"/>
          </a:xfrm>
        </p:spPr>
        <p:txBody>
          <a:bodyPr/>
          <a:lstStyle/>
          <a:p>
            <a:r>
              <a:rPr lang="en-US" altLang="zh-CN">
                <a:latin typeface="Times New Roman" pitchFamily="18" charset="0"/>
                <a:cs typeface="Times New Roman" pitchFamily="18" charset="0"/>
              </a:rPr>
              <a:t>IT</a:t>
            </a:r>
            <a:r>
              <a:rPr lang="zh-CN" altLang="en-US">
                <a:latin typeface="Times New Roman" pitchFamily="18" charset="0"/>
              </a:rPr>
              <a:t>服务质量成熟性阶段与分值</a:t>
            </a:r>
            <a:endParaRPr lang="zh-CN" altLang="en-US"/>
          </a:p>
        </p:txBody>
      </p:sp>
      <p:grpSp>
        <p:nvGrpSpPr>
          <p:cNvPr id="2" name="Group 20"/>
          <p:cNvGrpSpPr>
            <a:grpSpLocks/>
          </p:cNvGrpSpPr>
          <p:nvPr/>
        </p:nvGrpSpPr>
        <p:grpSpPr bwMode="auto">
          <a:xfrm>
            <a:off x="0" y="685800"/>
            <a:ext cx="1933575" cy="533400"/>
            <a:chOff x="0" y="0"/>
            <a:chExt cx="847" cy="327"/>
          </a:xfrm>
        </p:grpSpPr>
        <p:sp>
          <p:nvSpPr>
            <p:cNvPr id="114692" name="Rectangle 4"/>
            <p:cNvSpPr>
              <a:spLocks noChangeArrowheads="1"/>
            </p:cNvSpPr>
            <p:nvPr/>
          </p:nvSpPr>
          <p:spPr bwMode="auto">
            <a:xfrm>
              <a:off x="43" y="0"/>
              <a:ext cx="761" cy="327"/>
            </a:xfrm>
            <a:prstGeom prst="rect">
              <a:avLst/>
            </a:prstGeom>
            <a:noFill/>
            <a:ln w="9525">
              <a:noFill/>
              <a:miter lim="800000"/>
              <a:headEnd/>
              <a:tailEnd/>
            </a:ln>
            <a:effectLst/>
          </p:spPr>
          <p:txBody>
            <a:bodyPr/>
            <a:lstStyle/>
            <a:p>
              <a:pPr algn="just"/>
              <a:r>
                <a:rPr lang="en-US" altLang="zh-CN" b="1">
                  <a:solidFill>
                    <a:schemeClr val="accent1"/>
                  </a:solidFill>
                  <a:latin typeface="Arial Unicode MS" pitchFamily="34" charset="-122"/>
                </a:rPr>
                <a:t>Baldrige</a:t>
              </a:r>
              <a:r>
                <a:rPr lang="zh-CN" altLang="en-US" b="1">
                  <a:solidFill>
                    <a:schemeClr val="accent1"/>
                  </a:solidFill>
                  <a:latin typeface="Arial Unicode MS" pitchFamily="34" charset="-122"/>
                </a:rPr>
                <a:t>分数</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4707" name="Rectangle 19"/>
            <p:cNvSpPr>
              <a:spLocks noChangeArrowheads="1"/>
            </p:cNvSpPr>
            <p:nvPr/>
          </p:nvSpPr>
          <p:spPr bwMode="auto">
            <a:xfrm>
              <a:off x="0" y="0"/>
              <a:ext cx="847" cy="327"/>
            </a:xfrm>
            <a:prstGeom prst="rect">
              <a:avLst/>
            </a:prstGeom>
            <a:noFill/>
            <a:ln w="7">
              <a:solidFill>
                <a:srgbClr val="A0A0A0"/>
              </a:solidFill>
              <a:miter lim="800000"/>
              <a:headEnd/>
              <a:tailEnd/>
            </a:ln>
            <a:effectLst/>
          </p:spPr>
          <p:txBody>
            <a:bodyPr/>
            <a:lstStyle/>
            <a:p>
              <a:endParaRPr lang="zh-CN" altLang="en-US"/>
            </a:p>
          </p:txBody>
        </p:sp>
      </p:grpSp>
      <p:grpSp>
        <p:nvGrpSpPr>
          <p:cNvPr id="3" name="Group 22"/>
          <p:cNvGrpSpPr>
            <a:grpSpLocks/>
          </p:cNvGrpSpPr>
          <p:nvPr/>
        </p:nvGrpSpPr>
        <p:grpSpPr bwMode="auto">
          <a:xfrm>
            <a:off x="1933575" y="685800"/>
            <a:ext cx="2028825" cy="533400"/>
            <a:chOff x="847" y="0"/>
            <a:chExt cx="846" cy="327"/>
          </a:xfrm>
        </p:grpSpPr>
        <p:sp>
          <p:nvSpPr>
            <p:cNvPr id="114693" name="Rectangle 5"/>
            <p:cNvSpPr>
              <a:spLocks noChangeArrowheads="1"/>
            </p:cNvSpPr>
            <p:nvPr/>
          </p:nvSpPr>
          <p:spPr bwMode="auto">
            <a:xfrm>
              <a:off x="890" y="0"/>
              <a:ext cx="760" cy="327"/>
            </a:xfrm>
            <a:prstGeom prst="rect">
              <a:avLst/>
            </a:prstGeom>
            <a:noFill/>
            <a:ln w="9525">
              <a:noFill/>
              <a:miter lim="800000"/>
              <a:headEnd/>
              <a:tailEnd/>
            </a:ln>
            <a:effectLst/>
          </p:spPr>
          <p:txBody>
            <a:bodyPr/>
            <a:lstStyle/>
            <a:p>
              <a:pPr algn="ctr"/>
              <a:r>
                <a:rPr lang="zh-CN" altLang="en-US" b="1">
                  <a:solidFill>
                    <a:schemeClr val="accent1"/>
                  </a:solidFill>
                  <a:latin typeface="Arial Unicode MS" pitchFamily="34" charset="-122"/>
                </a:rPr>
                <a:t>质量成熟性阶段</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09" name="Rectangle 21"/>
            <p:cNvSpPr>
              <a:spLocks noChangeArrowheads="1"/>
            </p:cNvSpPr>
            <p:nvPr/>
          </p:nvSpPr>
          <p:spPr bwMode="auto">
            <a:xfrm>
              <a:off x="847" y="0"/>
              <a:ext cx="846" cy="327"/>
            </a:xfrm>
            <a:prstGeom prst="rect">
              <a:avLst/>
            </a:prstGeom>
            <a:noFill/>
            <a:ln w="7">
              <a:solidFill>
                <a:srgbClr val="A0A0A0"/>
              </a:solidFill>
              <a:miter lim="800000"/>
              <a:headEnd/>
              <a:tailEnd/>
            </a:ln>
            <a:effectLst/>
          </p:spPr>
          <p:txBody>
            <a:bodyPr/>
            <a:lstStyle/>
            <a:p>
              <a:endParaRPr lang="zh-CN" altLang="en-US"/>
            </a:p>
          </p:txBody>
        </p:sp>
      </p:grpSp>
      <p:grpSp>
        <p:nvGrpSpPr>
          <p:cNvPr id="4" name="Group 24"/>
          <p:cNvGrpSpPr>
            <a:grpSpLocks/>
          </p:cNvGrpSpPr>
          <p:nvPr/>
        </p:nvGrpSpPr>
        <p:grpSpPr bwMode="auto">
          <a:xfrm>
            <a:off x="3962400" y="685800"/>
            <a:ext cx="5473700" cy="533400"/>
            <a:chOff x="1693" y="0"/>
            <a:chExt cx="2439" cy="327"/>
          </a:xfrm>
        </p:grpSpPr>
        <p:sp>
          <p:nvSpPr>
            <p:cNvPr id="114694" name="Rectangle 6"/>
            <p:cNvSpPr>
              <a:spLocks noChangeArrowheads="1"/>
            </p:cNvSpPr>
            <p:nvPr/>
          </p:nvSpPr>
          <p:spPr bwMode="auto">
            <a:xfrm>
              <a:off x="1736" y="0"/>
              <a:ext cx="2353" cy="327"/>
            </a:xfrm>
            <a:prstGeom prst="rect">
              <a:avLst/>
            </a:prstGeom>
            <a:noFill/>
            <a:ln w="9525">
              <a:noFill/>
              <a:miter lim="800000"/>
              <a:headEnd/>
              <a:tailEnd/>
            </a:ln>
            <a:effectLst/>
          </p:spPr>
          <p:txBody>
            <a:bodyPr/>
            <a:lstStyle/>
            <a:p>
              <a:pPr algn="ctr"/>
              <a:r>
                <a:rPr lang="zh-CN" altLang="en-US" b="1">
                  <a:solidFill>
                    <a:schemeClr val="accent1"/>
                  </a:solidFill>
                  <a:latin typeface="Arial Unicode MS" pitchFamily="34" charset="-122"/>
                </a:rPr>
                <a:t>主要属性</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11" name="Rectangle 23"/>
            <p:cNvSpPr>
              <a:spLocks noChangeArrowheads="1"/>
            </p:cNvSpPr>
            <p:nvPr/>
          </p:nvSpPr>
          <p:spPr bwMode="auto">
            <a:xfrm>
              <a:off x="1693" y="0"/>
              <a:ext cx="2439" cy="327"/>
            </a:xfrm>
            <a:prstGeom prst="rect">
              <a:avLst/>
            </a:prstGeom>
            <a:noFill/>
            <a:ln w="7">
              <a:solidFill>
                <a:srgbClr val="A0A0A0"/>
              </a:solidFill>
              <a:miter lim="800000"/>
              <a:headEnd/>
              <a:tailEnd/>
            </a:ln>
            <a:effectLst/>
          </p:spPr>
          <p:txBody>
            <a:bodyPr/>
            <a:lstStyle/>
            <a:p>
              <a:endParaRPr lang="zh-CN" altLang="en-US"/>
            </a:p>
          </p:txBody>
        </p:sp>
      </p:grpSp>
      <p:grpSp>
        <p:nvGrpSpPr>
          <p:cNvPr id="5" name="Group 26"/>
          <p:cNvGrpSpPr>
            <a:grpSpLocks/>
          </p:cNvGrpSpPr>
          <p:nvPr/>
        </p:nvGrpSpPr>
        <p:grpSpPr bwMode="auto">
          <a:xfrm>
            <a:off x="0" y="1219200"/>
            <a:ext cx="1933575" cy="1219200"/>
            <a:chOff x="0" y="327"/>
            <a:chExt cx="847" cy="615"/>
          </a:xfrm>
        </p:grpSpPr>
        <p:sp>
          <p:nvSpPr>
            <p:cNvPr id="114695" name="Rectangle 7"/>
            <p:cNvSpPr>
              <a:spLocks noChangeArrowheads="1"/>
            </p:cNvSpPr>
            <p:nvPr/>
          </p:nvSpPr>
          <p:spPr bwMode="auto">
            <a:xfrm>
              <a:off x="43" y="327"/>
              <a:ext cx="761"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&lt;501</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13" name="Rectangle 25"/>
            <p:cNvSpPr>
              <a:spLocks noChangeArrowheads="1"/>
            </p:cNvSpPr>
            <p:nvPr/>
          </p:nvSpPr>
          <p:spPr bwMode="auto">
            <a:xfrm>
              <a:off x="0" y="327"/>
              <a:ext cx="847" cy="615"/>
            </a:xfrm>
            <a:prstGeom prst="rect">
              <a:avLst/>
            </a:prstGeom>
            <a:noFill/>
            <a:ln w="7">
              <a:solidFill>
                <a:srgbClr val="A0A0A0"/>
              </a:solidFill>
              <a:miter lim="800000"/>
              <a:headEnd/>
              <a:tailEnd/>
            </a:ln>
            <a:effectLst/>
          </p:spPr>
          <p:txBody>
            <a:bodyPr/>
            <a:lstStyle/>
            <a:p>
              <a:endParaRPr lang="zh-CN" altLang="en-US"/>
            </a:p>
          </p:txBody>
        </p:sp>
      </p:grpSp>
      <p:grpSp>
        <p:nvGrpSpPr>
          <p:cNvPr id="6" name="Group 28"/>
          <p:cNvGrpSpPr>
            <a:grpSpLocks/>
          </p:cNvGrpSpPr>
          <p:nvPr/>
        </p:nvGrpSpPr>
        <p:grpSpPr bwMode="auto">
          <a:xfrm>
            <a:off x="1933575" y="1219200"/>
            <a:ext cx="2028825" cy="1219200"/>
            <a:chOff x="847" y="327"/>
            <a:chExt cx="846" cy="615"/>
          </a:xfrm>
        </p:grpSpPr>
        <p:sp>
          <p:nvSpPr>
            <p:cNvPr id="114696" name="Rectangle 8"/>
            <p:cNvSpPr>
              <a:spLocks noChangeArrowheads="1"/>
            </p:cNvSpPr>
            <p:nvPr/>
          </p:nvSpPr>
          <p:spPr bwMode="auto">
            <a:xfrm>
              <a:off x="890" y="327"/>
              <a:ext cx="760"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意识</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15" name="Rectangle 27"/>
            <p:cNvSpPr>
              <a:spLocks noChangeArrowheads="1"/>
            </p:cNvSpPr>
            <p:nvPr/>
          </p:nvSpPr>
          <p:spPr bwMode="auto">
            <a:xfrm>
              <a:off x="847" y="327"/>
              <a:ext cx="846" cy="615"/>
            </a:xfrm>
            <a:prstGeom prst="rect">
              <a:avLst/>
            </a:prstGeom>
            <a:noFill/>
            <a:ln w="7">
              <a:solidFill>
                <a:srgbClr val="A0A0A0"/>
              </a:solidFill>
              <a:miter lim="800000"/>
              <a:headEnd/>
              <a:tailEnd/>
            </a:ln>
            <a:effectLst/>
          </p:spPr>
          <p:txBody>
            <a:bodyPr/>
            <a:lstStyle/>
            <a:p>
              <a:endParaRPr lang="zh-CN" altLang="en-US"/>
            </a:p>
          </p:txBody>
        </p:sp>
      </p:grpSp>
      <p:grpSp>
        <p:nvGrpSpPr>
          <p:cNvPr id="7" name="Group 30"/>
          <p:cNvGrpSpPr>
            <a:grpSpLocks/>
          </p:cNvGrpSpPr>
          <p:nvPr/>
        </p:nvGrpSpPr>
        <p:grpSpPr bwMode="auto">
          <a:xfrm>
            <a:off x="3962400" y="1219200"/>
            <a:ext cx="5473700" cy="1219200"/>
            <a:chOff x="1693" y="327"/>
            <a:chExt cx="2439" cy="615"/>
          </a:xfrm>
        </p:grpSpPr>
        <p:sp>
          <p:nvSpPr>
            <p:cNvPr id="114697" name="Rectangle 9"/>
            <p:cNvSpPr>
              <a:spLocks noChangeArrowheads="1"/>
            </p:cNvSpPr>
            <p:nvPr/>
          </p:nvSpPr>
          <p:spPr bwMode="auto">
            <a:xfrm>
              <a:off x="1736" y="327"/>
              <a:ext cx="2353" cy="615"/>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领导：质量意识与教育</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过程：直接费用减少与过程了解</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技术：顾客了解和过程模型化工具</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管理焦点：费用控制</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4717" name="Rectangle 29"/>
            <p:cNvSpPr>
              <a:spLocks noChangeArrowheads="1"/>
            </p:cNvSpPr>
            <p:nvPr/>
          </p:nvSpPr>
          <p:spPr bwMode="auto">
            <a:xfrm>
              <a:off x="1693" y="327"/>
              <a:ext cx="2439" cy="615"/>
            </a:xfrm>
            <a:prstGeom prst="rect">
              <a:avLst/>
            </a:prstGeom>
            <a:noFill/>
            <a:ln w="7">
              <a:solidFill>
                <a:srgbClr val="A0A0A0"/>
              </a:solidFill>
              <a:miter lim="800000"/>
              <a:headEnd/>
              <a:tailEnd/>
            </a:ln>
            <a:effectLst/>
          </p:spPr>
          <p:txBody>
            <a:bodyPr/>
            <a:lstStyle/>
            <a:p>
              <a:endParaRPr lang="zh-CN" altLang="en-US"/>
            </a:p>
          </p:txBody>
        </p:sp>
      </p:grpSp>
      <p:grpSp>
        <p:nvGrpSpPr>
          <p:cNvPr id="8" name="Group 32"/>
          <p:cNvGrpSpPr>
            <a:grpSpLocks/>
          </p:cNvGrpSpPr>
          <p:nvPr/>
        </p:nvGrpSpPr>
        <p:grpSpPr bwMode="auto">
          <a:xfrm>
            <a:off x="0" y="2438400"/>
            <a:ext cx="1933575" cy="1143000"/>
            <a:chOff x="0" y="942"/>
            <a:chExt cx="847" cy="615"/>
          </a:xfrm>
        </p:grpSpPr>
        <p:sp>
          <p:nvSpPr>
            <p:cNvPr id="114698" name="Rectangle 10"/>
            <p:cNvSpPr>
              <a:spLocks noChangeArrowheads="1"/>
            </p:cNvSpPr>
            <p:nvPr/>
          </p:nvSpPr>
          <p:spPr bwMode="auto">
            <a:xfrm>
              <a:off x="43" y="942"/>
              <a:ext cx="761"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501-625</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19" name="Rectangle 31"/>
            <p:cNvSpPr>
              <a:spLocks noChangeArrowheads="1"/>
            </p:cNvSpPr>
            <p:nvPr/>
          </p:nvSpPr>
          <p:spPr bwMode="auto">
            <a:xfrm>
              <a:off x="0" y="942"/>
              <a:ext cx="847" cy="615"/>
            </a:xfrm>
            <a:prstGeom prst="rect">
              <a:avLst/>
            </a:prstGeom>
            <a:noFill/>
            <a:ln w="7">
              <a:solidFill>
                <a:srgbClr val="A0A0A0"/>
              </a:solidFill>
              <a:miter lim="800000"/>
              <a:headEnd/>
              <a:tailEnd/>
            </a:ln>
            <a:effectLst/>
          </p:spPr>
          <p:txBody>
            <a:bodyPr/>
            <a:lstStyle/>
            <a:p>
              <a:endParaRPr lang="zh-CN" altLang="en-US"/>
            </a:p>
          </p:txBody>
        </p:sp>
      </p:grpSp>
      <p:grpSp>
        <p:nvGrpSpPr>
          <p:cNvPr id="9" name="Group 34"/>
          <p:cNvGrpSpPr>
            <a:grpSpLocks/>
          </p:cNvGrpSpPr>
          <p:nvPr/>
        </p:nvGrpSpPr>
        <p:grpSpPr bwMode="auto">
          <a:xfrm>
            <a:off x="1933575" y="2438400"/>
            <a:ext cx="2028825" cy="1143000"/>
            <a:chOff x="847" y="942"/>
            <a:chExt cx="846" cy="615"/>
          </a:xfrm>
        </p:grpSpPr>
        <p:sp>
          <p:nvSpPr>
            <p:cNvPr id="114699" name="Rectangle 11"/>
            <p:cNvSpPr>
              <a:spLocks noChangeArrowheads="1"/>
            </p:cNvSpPr>
            <p:nvPr/>
          </p:nvSpPr>
          <p:spPr bwMode="auto">
            <a:xfrm>
              <a:off x="890" y="942"/>
              <a:ext cx="760"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应付</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21" name="Rectangle 33"/>
            <p:cNvSpPr>
              <a:spLocks noChangeArrowheads="1"/>
            </p:cNvSpPr>
            <p:nvPr/>
          </p:nvSpPr>
          <p:spPr bwMode="auto">
            <a:xfrm>
              <a:off x="847" y="942"/>
              <a:ext cx="846" cy="615"/>
            </a:xfrm>
            <a:prstGeom prst="rect">
              <a:avLst/>
            </a:prstGeom>
            <a:noFill/>
            <a:ln w="7">
              <a:solidFill>
                <a:srgbClr val="A0A0A0"/>
              </a:solidFill>
              <a:miter lim="800000"/>
              <a:headEnd/>
              <a:tailEnd/>
            </a:ln>
            <a:effectLst/>
          </p:spPr>
          <p:txBody>
            <a:bodyPr/>
            <a:lstStyle/>
            <a:p>
              <a:endParaRPr lang="zh-CN" altLang="en-US"/>
            </a:p>
          </p:txBody>
        </p:sp>
      </p:grpSp>
      <p:grpSp>
        <p:nvGrpSpPr>
          <p:cNvPr id="10" name="Group 36"/>
          <p:cNvGrpSpPr>
            <a:grpSpLocks/>
          </p:cNvGrpSpPr>
          <p:nvPr/>
        </p:nvGrpSpPr>
        <p:grpSpPr bwMode="auto">
          <a:xfrm>
            <a:off x="3962400" y="2438400"/>
            <a:ext cx="5473700" cy="1143000"/>
            <a:chOff x="1693" y="942"/>
            <a:chExt cx="2439" cy="615"/>
          </a:xfrm>
        </p:grpSpPr>
        <p:sp>
          <p:nvSpPr>
            <p:cNvPr id="114700" name="Rectangle 12"/>
            <p:cNvSpPr>
              <a:spLocks noChangeArrowheads="1"/>
            </p:cNvSpPr>
            <p:nvPr/>
          </p:nvSpPr>
          <p:spPr bwMode="auto">
            <a:xfrm>
              <a:off x="1736" y="942"/>
              <a:ext cx="2353" cy="615"/>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领导：质量提高的机构和催化剂</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过程：通过改进的缺陷预实现的过程评价与提高</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技术：缺陷与顾客满意程度数据分析</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管理焦点：缺陷探测</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4723" name="Rectangle 35"/>
            <p:cNvSpPr>
              <a:spLocks noChangeArrowheads="1"/>
            </p:cNvSpPr>
            <p:nvPr/>
          </p:nvSpPr>
          <p:spPr bwMode="auto">
            <a:xfrm>
              <a:off x="1693" y="942"/>
              <a:ext cx="2439" cy="615"/>
            </a:xfrm>
            <a:prstGeom prst="rect">
              <a:avLst/>
            </a:prstGeom>
            <a:noFill/>
            <a:ln w="7">
              <a:solidFill>
                <a:srgbClr val="A0A0A0"/>
              </a:solidFill>
              <a:miter lim="800000"/>
              <a:headEnd/>
              <a:tailEnd/>
            </a:ln>
            <a:effectLst/>
          </p:spPr>
          <p:txBody>
            <a:bodyPr/>
            <a:lstStyle/>
            <a:p>
              <a:endParaRPr lang="zh-CN" altLang="en-US"/>
            </a:p>
          </p:txBody>
        </p:sp>
      </p:grpSp>
      <p:grpSp>
        <p:nvGrpSpPr>
          <p:cNvPr id="11" name="Group 38"/>
          <p:cNvGrpSpPr>
            <a:grpSpLocks/>
          </p:cNvGrpSpPr>
          <p:nvPr/>
        </p:nvGrpSpPr>
        <p:grpSpPr bwMode="auto">
          <a:xfrm>
            <a:off x="0" y="3581400"/>
            <a:ext cx="1933575" cy="1219200"/>
            <a:chOff x="0" y="1557"/>
            <a:chExt cx="847" cy="615"/>
          </a:xfrm>
        </p:grpSpPr>
        <p:sp>
          <p:nvSpPr>
            <p:cNvPr id="114701" name="Rectangle 13"/>
            <p:cNvSpPr>
              <a:spLocks noChangeArrowheads="1"/>
            </p:cNvSpPr>
            <p:nvPr/>
          </p:nvSpPr>
          <p:spPr bwMode="auto">
            <a:xfrm>
              <a:off x="43" y="1557"/>
              <a:ext cx="761"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625-750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25" name="Rectangle 37"/>
            <p:cNvSpPr>
              <a:spLocks noChangeArrowheads="1"/>
            </p:cNvSpPr>
            <p:nvPr/>
          </p:nvSpPr>
          <p:spPr bwMode="auto">
            <a:xfrm>
              <a:off x="0" y="1557"/>
              <a:ext cx="847" cy="615"/>
            </a:xfrm>
            <a:prstGeom prst="rect">
              <a:avLst/>
            </a:prstGeom>
            <a:noFill/>
            <a:ln w="7">
              <a:solidFill>
                <a:srgbClr val="A0A0A0"/>
              </a:solidFill>
              <a:miter lim="800000"/>
              <a:headEnd/>
              <a:tailEnd/>
            </a:ln>
            <a:effectLst/>
          </p:spPr>
          <p:txBody>
            <a:bodyPr/>
            <a:lstStyle/>
            <a:p>
              <a:endParaRPr lang="zh-CN" altLang="en-US"/>
            </a:p>
          </p:txBody>
        </p:sp>
      </p:grpSp>
      <p:grpSp>
        <p:nvGrpSpPr>
          <p:cNvPr id="12" name="Group 40"/>
          <p:cNvGrpSpPr>
            <a:grpSpLocks/>
          </p:cNvGrpSpPr>
          <p:nvPr/>
        </p:nvGrpSpPr>
        <p:grpSpPr bwMode="auto">
          <a:xfrm>
            <a:off x="1933575" y="3581400"/>
            <a:ext cx="2028825" cy="1219200"/>
            <a:chOff x="847" y="1557"/>
            <a:chExt cx="846" cy="615"/>
          </a:xfrm>
        </p:grpSpPr>
        <p:sp>
          <p:nvSpPr>
            <p:cNvPr id="114702" name="Rectangle 14"/>
            <p:cNvSpPr>
              <a:spLocks noChangeArrowheads="1"/>
            </p:cNvSpPr>
            <p:nvPr/>
          </p:nvSpPr>
          <p:spPr bwMode="auto">
            <a:xfrm>
              <a:off x="890" y="1557"/>
              <a:ext cx="760"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管理</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27" name="Rectangle 39"/>
            <p:cNvSpPr>
              <a:spLocks noChangeArrowheads="1"/>
            </p:cNvSpPr>
            <p:nvPr/>
          </p:nvSpPr>
          <p:spPr bwMode="auto">
            <a:xfrm>
              <a:off x="847" y="1557"/>
              <a:ext cx="846" cy="615"/>
            </a:xfrm>
            <a:prstGeom prst="rect">
              <a:avLst/>
            </a:prstGeom>
            <a:noFill/>
            <a:ln w="7">
              <a:solidFill>
                <a:srgbClr val="A0A0A0"/>
              </a:solidFill>
              <a:miter lim="800000"/>
              <a:headEnd/>
              <a:tailEnd/>
            </a:ln>
            <a:effectLst/>
          </p:spPr>
          <p:txBody>
            <a:bodyPr/>
            <a:lstStyle/>
            <a:p>
              <a:endParaRPr lang="zh-CN" altLang="en-US"/>
            </a:p>
          </p:txBody>
        </p:sp>
      </p:grpSp>
      <p:grpSp>
        <p:nvGrpSpPr>
          <p:cNvPr id="13" name="Group 42"/>
          <p:cNvGrpSpPr>
            <a:grpSpLocks/>
          </p:cNvGrpSpPr>
          <p:nvPr/>
        </p:nvGrpSpPr>
        <p:grpSpPr bwMode="auto">
          <a:xfrm>
            <a:off x="3962400" y="3581400"/>
            <a:ext cx="5473700" cy="1219200"/>
            <a:chOff x="1693" y="1557"/>
            <a:chExt cx="2439" cy="615"/>
          </a:xfrm>
        </p:grpSpPr>
        <p:sp>
          <p:nvSpPr>
            <p:cNvPr id="114703" name="Rectangle 15"/>
            <p:cNvSpPr>
              <a:spLocks noChangeArrowheads="1"/>
            </p:cNvSpPr>
            <p:nvPr/>
          </p:nvSpPr>
          <p:spPr bwMode="auto">
            <a:xfrm>
              <a:off x="1736" y="1557"/>
              <a:ext cx="2353" cy="615"/>
            </a:xfrm>
            <a:prstGeom prst="rect">
              <a:avLst/>
            </a:prstGeom>
            <a:noFill/>
            <a:ln w="9525">
              <a:noFill/>
              <a:miter lim="800000"/>
              <a:headEnd/>
              <a:tailEnd/>
            </a:ln>
            <a:effectLst/>
          </p:spPr>
          <p:txBody>
            <a:bodyPr/>
            <a:lstStyle/>
            <a:p>
              <a:pPr algn="just"/>
              <a:r>
                <a:rPr lang="zh-CN" altLang="en-US">
                  <a:solidFill>
                    <a:schemeClr val="accent1"/>
                  </a:solidFill>
                  <a:latin typeface="Times New Roman" pitchFamily="18" charset="0"/>
                </a:rPr>
                <a:t>领导：从上至下策略；在所有级别上的革新与授权</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过程：缺陷预防与基准确定</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技术：计算机化团体开发与软件的新技术范例</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r>
                <a:rPr lang="zh-CN" altLang="en-US">
                  <a:solidFill>
                    <a:schemeClr val="accent1"/>
                  </a:solidFill>
                  <a:latin typeface="Times New Roman" pitchFamily="18" charset="0"/>
                </a:rPr>
                <a:t>管理焦点：缺陷预防</a:t>
              </a:r>
              <a:endParaRPr lang="zh-CN" altLang="en-US">
                <a:solidFill>
                  <a:schemeClr val="accent1"/>
                </a:solidFill>
                <a:latin typeface="Arial Unicode MS" pitchFamily="34" charset="-122"/>
                <a:ea typeface="Arial Unicode MS" pitchFamily="34" charset="-122"/>
                <a:cs typeface="Arial Unicode MS" pitchFamily="34" charset="-122"/>
              </a:endParaRPr>
            </a:p>
            <a:p>
              <a:pPr algn="just" eaLnBrk="0" hangingPunct="0"/>
              <a:endParaRPr lang="zh-CN" altLang="en-US">
                <a:solidFill>
                  <a:schemeClr val="accent1"/>
                </a:solidFill>
              </a:endParaRPr>
            </a:p>
          </p:txBody>
        </p:sp>
        <p:sp>
          <p:nvSpPr>
            <p:cNvPr id="114729" name="Rectangle 41"/>
            <p:cNvSpPr>
              <a:spLocks noChangeArrowheads="1"/>
            </p:cNvSpPr>
            <p:nvPr/>
          </p:nvSpPr>
          <p:spPr bwMode="auto">
            <a:xfrm>
              <a:off x="1693" y="1557"/>
              <a:ext cx="2439" cy="615"/>
            </a:xfrm>
            <a:prstGeom prst="rect">
              <a:avLst/>
            </a:prstGeom>
            <a:noFill/>
            <a:ln w="7">
              <a:solidFill>
                <a:srgbClr val="A0A0A0"/>
              </a:solidFill>
              <a:miter lim="800000"/>
              <a:headEnd/>
              <a:tailEnd/>
            </a:ln>
            <a:effectLst/>
          </p:spPr>
          <p:txBody>
            <a:bodyPr/>
            <a:lstStyle/>
            <a:p>
              <a:endParaRPr lang="zh-CN" altLang="en-US"/>
            </a:p>
          </p:txBody>
        </p:sp>
      </p:grpSp>
      <p:grpSp>
        <p:nvGrpSpPr>
          <p:cNvPr id="14" name="Group 44"/>
          <p:cNvGrpSpPr>
            <a:grpSpLocks/>
          </p:cNvGrpSpPr>
          <p:nvPr/>
        </p:nvGrpSpPr>
        <p:grpSpPr bwMode="auto">
          <a:xfrm>
            <a:off x="0" y="4800600"/>
            <a:ext cx="1933575" cy="1600200"/>
            <a:chOff x="0" y="2172"/>
            <a:chExt cx="847" cy="615"/>
          </a:xfrm>
        </p:grpSpPr>
        <p:sp>
          <p:nvSpPr>
            <p:cNvPr id="114704" name="Rectangle 16"/>
            <p:cNvSpPr>
              <a:spLocks noChangeArrowheads="1"/>
            </p:cNvSpPr>
            <p:nvPr/>
          </p:nvSpPr>
          <p:spPr bwMode="auto">
            <a:xfrm>
              <a:off x="43" y="2172"/>
              <a:ext cx="761"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751-1000</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31" name="Rectangle 43"/>
            <p:cNvSpPr>
              <a:spLocks noChangeArrowheads="1"/>
            </p:cNvSpPr>
            <p:nvPr/>
          </p:nvSpPr>
          <p:spPr bwMode="auto">
            <a:xfrm>
              <a:off x="0" y="2172"/>
              <a:ext cx="847" cy="615"/>
            </a:xfrm>
            <a:prstGeom prst="rect">
              <a:avLst/>
            </a:prstGeom>
            <a:noFill/>
            <a:ln w="7">
              <a:solidFill>
                <a:srgbClr val="A0A0A0"/>
              </a:solidFill>
              <a:miter lim="800000"/>
              <a:headEnd/>
              <a:tailEnd/>
            </a:ln>
            <a:effectLst/>
          </p:spPr>
          <p:txBody>
            <a:bodyPr/>
            <a:lstStyle/>
            <a:p>
              <a:endParaRPr lang="zh-CN" altLang="en-US"/>
            </a:p>
          </p:txBody>
        </p:sp>
      </p:grpSp>
      <p:grpSp>
        <p:nvGrpSpPr>
          <p:cNvPr id="15" name="Group 46"/>
          <p:cNvGrpSpPr>
            <a:grpSpLocks/>
          </p:cNvGrpSpPr>
          <p:nvPr/>
        </p:nvGrpSpPr>
        <p:grpSpPr bwMode="auto">
          <a:xfrm>
            <a:off x="1933575" y="4800600"/>
            <a:ext cx="2028825" cy="1600200"/>
            <a:chOff x="847" y="2172"/>
            <a:chExt cx="846" cy="615"/>
          </a:xfrm>
        </p:grpSpPr>
        <p:sp>
          <p:nvSpPr>
            <p:cNvPr id="114705" name="Rectangle 17"/>
            <p:cNvSpPr>
              <a:spLocks noChangeArrowheads="1"/>
            </p:cNvSpPr>
            <p:nvPr/>
          </p:nvSpPr>
          <p:spPr bwMode="auto">
            <a:xfrm>
              <a:off x="890" y="2172"/>
              <a:ext cx="760" cy="615"/>
            </a:xfrm>
            <a:prstGeom prst="rect">
              <a:avLst/>
            </a:prstGeom>
            <a:noFill/>
            <a:ln w="9525">
              <a:noFill/>
              <a:miter lim="800000"/>
              <a:headEnd/>
              <a:tailEnd/>
            </a:ln>
            <a:effectLst/>
          </p:spPr>
          <p:txBody>
            <a:bodyPr anchor="ctr"/>
            <a:lstStyle/>
            <a:p>
              <a:pPr algn="ctr"/>
              <a:r>
                <a:rPr lang="zh-CN" altLang="en-US">
                  <a:solidFill>
                    <a:schemeClr val="accent1"/>
                  </a:solidFill>
                  <a:latin typeface="Arial Unicode MS" pitchFamily="34" charset="-122"/>
                </a:rPr>
                <a:t>综合</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14733" name="Rectangle 45"/>
            <p:cNvSpPr>
              <a:spLocks noChangeArrowheads="1"/>
            </p:cNvSpPr>
            <p:nvPr/>
          </p:nvSpPr>
          <p:spPr bwMode="auto">
            <a:xfrm>
              <a:off x="847" y="2172"/>
              <a:ext cx="846" cy="615"/>
            </a:xfrm>
            <a:prstGeom prst="rect">
              <a:avLst/>
            </a:prstGeom>
            <a:noFill/>
            <a:ln w="7">
              <a:solidFill>
                <a:srgbClr val="A0A0A0"/>
              </a:solidFill>
              <a:miter lim="800000"/>
              <a:headEnd/>
              <a:tailEnd/>
            </a:ln>
            <a:effectLst/>
          </p:spPr>
          <p:txBody>
            <a:bodyPr/>
            <a:lstStyle/>
            <a:p>
              <a:endParaRPr lang="zh-CN" altLang="en-US"/>
            </a:p>
          </p:txBody>
        </p:sp>
      </p:grpSp>
      <p:grpSp>
        <p:nvGrpSpPr>
          <p:cNvPr id="16" name="Group 48"/>
          <p:cNvGrpSpPr>
            <a:grpSpLocks/>
          </p:cNvGrpSpPr>
          <p:nvPr/>
        </p:nvGrpSpPr>
        <p:grpSpPr bwMode="auto">
          <a:xfrm>
            <a:off x="3962400" y="4800600"/>
            <a:ext cx="5473700" cy="1600200"/>
            <a:chOff x="1693" y="2172"/>
            <a:chExt cx="2439" cy="615"/>
          </a:xfrm>
        </p:grpSpPr>
        <p:sp>
          <p:nvSpPr>
            <p:cNvPr id="114706" name="Rectangle 18"/>
            <p:cNvSpPr>
              <a:spLocks noChangeArrowheads="1"/>
            </p:cNvSpPr>
            <p:nvPr/>
          </p:nvSpPr>
          <p:spPr bwMode="auto">
            <a:xfrm>
              <a:off x="1736" y="2172"/>
              <a:ext cx="2353" cy="615"/>
            </a:xfrm>
            <a:prstGeom prst="rect">
              <a:avLst/>
            </a:prstGeom>
            <a:noFill/>
            <a:ln w="9525">
              <a:noFill/>
              <a:miter lim="800000"/>
              <a:headEnd/>
              <a:tailEnd/>
            </a:ln>
            <a:effectLst/>
          </p:spPr>
          <p:txBody>
            <a:bodyPr/>
            <a:lstStyle/>
            <a:p>
              <a:r>
                <a:rPr lang="zh-CN" altLang="en-US">
                  <a:solidFill>
                    <a:schemeClr val="accent1"/>
                  </a:solidFill>
                  <a:latin typeface="Times New Roman" pitchFamily="18" charset="0"/>
                </a:rPr>
                <a:t>领导：坚忍的；不断提高与基层领导；扩展机构外质量的范围</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latin typeface="Times New Roman" pitchFamily="18" charset="0"/>
                </a:rPr>
                <a:t>过程：与顾客和销售商结成质量伙伴关系</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latin typeface="Times New Roman" pitchFamily="18" charset="0"/>
                </a:rPr>
                <a:t>技术：为未来创造工具</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r>
                <a:rPr lang="zh-CN" altLang="en-US">
                  <a:solidFill>
                    <a:schemeClr val="accent1"/>
                  </a:solidFill>
                  <a:latin typeface="Times New Roman" pitchFamily="18" charset="0"/>
                </a:rPr>
                <a:t>管理焦点：顾客满意程度</a:t>
              </a:r>
              <a:endParaRPr lang="zh-CN" altLang="en-US">
                <a:solidFill>
                  <a:schemeClr val="accent1"/>
                </a:solidFill>
                <a:latin typeface="Arial Unicode MS" pitchFamily="34" charset="-122"/>
                <a:ea typeface="Arial Unicode MS" pitchFamily="34" charset="-122"/>
                <a:cs typeface="Arial Unicode MS" pitchFamily="34" charset="-122"/>
              </a:endParaRPr>
            </a:p>
            <a:p>
              <a:pPr eaLnBrk="0" hangingPunct="0"/>
              <a:endParaRPr lang="zh-CN" altLang="en-US">
                <a:solidFill>
                  <a:schemeClr val="accent1"/>
                </a:solidFill>
              </a:endParaRPr>
            </a:p>
          </p:txBody>
        </p:sp>
        <p:sp>
          <p:nvSpPr>
            <p:cNvPr id="114735" name="Rectangle 47"/>
            <p:cNvSpPr>
              <a:spLocks noChangeArrowheads="1"/>
            </p:cNvSpPr>
            <p:nvPr/>
          </p:nvSpPr>
          <p:spPr bwMode="auto">
            <a:xfrm>
              <a:off x="1693" y="2172"/>
              <a:ext cx="2439" cy="615"/>
            </a:xfrm>
            <a:prstGeom prst="rect">
              <a:avLst/>
            </a:prstGeom>
            <a:noFill/>
            <a:ln w="7">
              <a:solidFill>
                <a:srgbClr val="A0A0A0"/>
              </a:solidFill>
              <a:miter lim="800000"/>
              <a:headEnd/>
              <a:tailEnd/>
            </a:ln>
            <a:effectLst/>
          </p:spPr>
          <p:txBody>
            <a:bodyPr/>
            <a:lstStyle/>
            <a:p>
              <a:endParaRPr lang="zh-CN" altLang="en-US"/>
            </a:p>
          </p:txBody>
        </p:sp>
      </p:grpSp>
      <p:sp>
        <p:nvSpPr>
          <p:cNvPr id="114738" name="Rectangle 50"/>
          <p:cNvSpPr>
            <a:spLocks noChangeArrowheads="1"/>
          </p:cNvSpPr>
          <p:nvPr/>
        </p:nvSpPr>
        <p:spPr bwMode="auto">
          <a:xfrm>
            <a:off x="0" y="685800"/>
            <a:ext cx="9448800" cy="6477000"/>
          </a:xfrm>
          <a:prstGeom prst="rect">
            <a:avLst/>
          </a:prstGeom>
          <a:noFill/>
          <a:ln w="11112">
            <a:solidFill>
              <a:srgbClr val="A0A0A0"/>
            </a:solidFill>
            <a:miter lim="800000"/>
            <a:headEnd/>
            <a:tailEnd/>
          </a:ln>
          <a:effectLst/>
        </p:spPr>
        <p:txBody>
          <a:bodyPr/>
          <a:lstStyle/>
          <a:p>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a:t>基于</a:t>
            </a:r>
            <a:r>
              <a:rPr lang="en-US" altLang="zh-CN"/>
              <a:t>ITIL</a:t>
            </a:r>
            <a:r>
              <a:rPr lang="zh-CN" altLang="en-US"/>
              <a:t>的</a:t>
            </a:r>
            <a:r>
              <a:rPr lang="en-US" altLang="zh-CN"/>
              <a:t>IT</a:t>
            </a:r>
            <a:r>
              <a:rPr lang="zh-CN" altLang="en-US"/>
              <a:t>服务质量管理模型 </a:t>
            </a:r>
          </a:p>
        </p:txBody>
      </p:sp>
      <p:sp>
        <p:nvSpPr>
          <p:cNvPr id="107525" name="Oval 5"/>
          <p:cNvSpPr>
            <a:spLocks noChangeArrowheads="1"/>
          </p:cNvSpPr>
          <p:nvPr/>
        </p:nvSpPr>
        <p:spPr bwMode="auto">
          <a:xfrm>
            <a:off x="1770063" y="1608138"/>
            <a:ext cx="5519737" cy="4086225"/>
          </a:xfrm>
          <a:prstGeom prst="ellipse">
            <a:avLst/>
          </a:prstGeom>
          <a:noFill/>
          <a:ln w="12700">
            <a:solidFill>
              <a:srgbClr val="FFFF00"/>
            </a:solidFill>
            <a:round/>
            <a:headEnd/>
            <a:tailEnd/>
          </a:ln>
        </p:spPr>
        <p:txBody>
          <a:bodyPr/>
          <a:lstStyle/>
          <a:p>
            <a:endParaRPr lang="zh-CN" altLang="en-US"/>
          </a:p>
        </p:txBody>
      </p:sp>
      <p:sp>
        <p:nvSpPr>
          <p:cNvPr id="107526" name="Oval 6"/>
          <p:cNvSpPr>
            <a:spLocks noChangeArrowheads="1"/>
          </p:cNvSpPr>
          <p:nvPr/>
        </p:nvSpPr>
        <p:spPr bwMode="auto">
          <a:xfrm>
            <a:off x="3759200" y="3108325"/>
            <a:ext cx="1576388" cy="1166813"/>
          </a:xfrm>
          <a:prstGeom prst="ellipse">
            <a:avLst/>
          </a:prstGeom>
          <a:noFill/>
          <a:ln w="12700">
            <a:solidFill>
              <a:srgbClr val="FFFF00"/>
            </a:solidFill>
            <a:round/>
            <a:headEnd/>
            <a:tailEnd/>
          </a:ln>
        </p:spPr>
        <p:txBody>
          <a:bodyPr/>
          <a:lstStyle/>
          <a:p>
            <a:endParaRPr lang="zh-CN" altLang="en-US"/>
          </a:p>
        </p:txBody>
      </p:sp>
      <p:sp>
        <p:nvSpPr>
          <p:cNvPr id="107527" name="Line 7"/>
          <p:cNvSpPr>
            <a:spLocks noChangeShapeType="1"/>
          </p:cNvSpPr>
          <p:nvPr/>
        </p:nvSpPr>
        <p:spPr bwMode="auto">
          <a:xfrm>
            <a:off x="4548188" y="1635125"/>
            <a:ext cx="0" cy="4029075"/>
          </a:xfrm>
          <a:prstGeom prst="line">
            <a:avLst/>
          </a:prstGeom>
          <a:noFill/>
          <a:ln w="12700">
            <a:solidFill>
              <a:srgbClr val="FFFF00"/>
            </a:solidFill>
            <a:round/>
            <a:headEnd/>
            <a:tailEnd/>
          </a:ln>
        </p:spPr>
        <p:txBody>
          <a:bodyPr/>
          <a:lstStyle/>
          <a:p>
            <a:endParaRPr lang="zh-CN" altLang="en-US"/>
          </a:p>
        </p:txBody>
      </p:sp>
      <p:sp>
        <p:nvSpPr>
          <p:cNvPr id="107528" name="Line 8"/>
          <p:cNvSpPr>
            <a:spLocks noChangeShapeType="1"/>
          </p:cNvSpPr>
          <p:nvPr/>
        </p:nvSpPr>
        <p:spPr bwMode="auto">
          <a:xfrm>
            <a:off x="1770063" y="3690938"/>
            <a:ext cx="5519737" cy="0"/>
          </a:xfrm>
          <a:prstGeom prst="line">
            <a:avLst/>
          </a:prstGeom>
          <a:noFill/>
          <a:ln w="12700">
            <a:solidFill>
              <a:srgbClr val="FFFF00"/>
            </a:solidFill>
            <a:round/>
            <a:headEnd/>
            <a:tailEnd/>
          </a:ln>
        </p:spPr>
        <p:txBody>
          <a:bodyPr/>
          <a:lstStyle/>
          <a:p>
            <a:endParaRPr lang="zh-CN" altLang="en-US"/>
          </a:p>
        </p:txBody>
      </p:sp>
      <p:sp>
        <p:nvSpPr>
          <p:cNvPr id="107529" name="Text Box 9"/>
          <p:cNvSpPr txBox="1">
            <a:spLocks noChangeArrowheads="1"/>
          </p:cNvSpPr>
          <p:nvPr/>
        </p:nvSpPr>
        <p:spPr bwMode="auto">
          <a:xfrm>
            <a:off x="3871913" y="3190875"/>
            <a:ext cx="676275" cy="500063"/>
          </a:xfrm>
          <a:prstGeom prst="rect">
            <a:avLst/>
          </a:prstGeom>
          <a:noFill/>
          <a:ln w="12700">
            <a:noFill/>
            <a:miter lim="800000"/>
            <a:headEnd/>
            <a:tailEnd/>
          </a:ln>
        </p:spPr>
        <p:txBody>
          <a:bodyPr lIns="0" tIns="10800" rIns="0" bIns="0"/>
          <a:lstStyle/>
          <a:p>
            <a:pPr algn="ctr"/>
            <a:r>
              <a:rPr lang="en-US" altLang="zh-CN" sz="1600">
                <a:solidFill>
                  <a:schemeClr val="accent1"/>
                </a:solidFill>
                <a:latin typeface="Times New Roman" pitchFamily="18" charset="0"/>
              </a:rPr>
              <a:t>A</a:t>
            </a:r>
            <a:endParaRPr lang="en-US" altLang="zh-CN" sz="1600">
              <a:solidFill>
                <a:schemeClr val="accent1"/>
              </a:solidFill>
            </a:endParaRPr>
          </a:p>
        </p:txBody>
      </p:sp>
      <p:sp>
        <p:nvSpPr>
          <p:cNvPr id="107530" name="Text Box 10"/>
          <p:cNvSpPr txBox="1">
            <a:spLocks noChangeArrowheads="1"/>
          </p:cNvSpPr>
          <p:nvPr/>
        </p:nvSpPr>
        <p:spPr bwMode="auto">
          <a:xfrm>
            <a:off x="4586288" y="3190875"/>
            <a:ext cx="676275" cy="500063"/>
          </a:xfrm>
          <a:prstGeom prst="rect">
            <a:avLst/>
          </a:prstGeom>
          <a:noFill/>
          <a:ln w="12700">
            <a:noFill/>
            <a:miter lim="800000"/>
            <a:headEnd/>
            <a:tailEnd/>
          </a:ln>
        </p:spPr>
        <p:txBody>
          <a:bodyPr lIns="0" tIns="10800" rIns="0" bIns="0"/>
          <a:lstStyle/>
          <a:p>
            <a:pPr algn="ctr"/>
            <a:r>
              <a:rPr lang="en-US" altLang="zh-CN" sz="1600">
                <a:solidFill>
                  <a:schemeClr val="accent1"/>
                </a:solidFill>
                <a:latin typeface="Times New Roman" pitchFamily="18" charset="0"/>
              </a:rPr>
              <a:t>P</a:t>
            </a:r>
            <a:endParaRPr lang="en-US" altLang="zh-CN" sz="1600">
              <a:solidFill>
                <a:schemeClr val="accent1"/>
              </a:solidFill>
            </a:endParaRPr>
          </a:p>
        </p:txBody>
      </p:sp>
      <p:sp>
        <p:nvSpPr>
          <p:cNvPr id="107531" name="Text Box 11"/>
          <p:cNvSpPr txBox="1">
            <a:spLocks noChangeArrowheads="1"/>
          </p:cNvSpPr>
          <p:nvPr/>
        </p:nvSpPr>
        <p:spPr bwMode="auto">
          <a:xfrm>
            <a:off x="3871913" y="3690938"/>
            <a:ext cx="676275" cy="500062"/>
          </a:xfrm>
          <a:prstGeom prst="rect">
            <a:avLst/>
          </a:prstGeom>
          <a:noFill/>
          <a:ln w="12700">
            <a:noFill/>
            <a:miter lim="800000"/>
            <a:headEnd/>
            <a:tailEnd/>
          </a:ln>
        </p:spPr>
        <p:txBody>
          <a:bodyPr lIns="0" tIns="10800" rIns="0" bIns="0"/>
          <a:lstStyle/>
          <a:p>
            <a:pPr algn="ctr"/>
            <a:r>
              <a:rPr lang="en-US" altLang="zh-CN" sz="1600">
                <a:solidFill>
                  <a:schemeClr val="accent1"/>
                </a:solidFill>
                <a:latin typeface="Times New Roman" pitchFamily="18" charset="0"/>
              </a:rPr>
              <a:t>C</a:t>
            </a:r>
            <a:endParaRPr lang="en-US" altLang="zh-CN" sz="1600">
              <a:solidFill>
                <a:schemeClr val="accent1"/>
              </a:solidFill>
            </a:endParaRPr>
          </a:p>
        </p:txBody>
      </p:sp>
      <p:sp>
        <p:nvSpPr>
          <p:cNvPr id="107532" name="Text Box 12"/>
          <p:cNvSpPr txBox="1">
            <a:spLocks noChangeArrowheads="1"/>
          </p:cNvSpPr>
          <p:nvPr/>
        </p:nvSpPr>
        <p:spPr bwMode="auto">
          <a:xfrm>
            <a:off x="4548188" y="3719513"/>
            <a:ext cx="676275" cy="500062"/>
          </a:xfrm>
          <a:prstGeom prst="rect">
            <a:avLst/>
          </a:prstGeom>
          <a:noFill/>
          <a:ln w="12700">
            <a:noFill/>
            <a:miter lim="800000"/>
            <a:headEnd/>
            <a:tailEnd/>
          </a:ln>
        </p:spPr>
        <p:txBody>
          <a:bodyPr lIns="0" tIns="10800" rIns="0" bIns="0"/>
          <a:lstStyle/>
          <a:p>
            <a:pPr algn="ctr"/>
            <a:r>
              <a:rPr lang="en-US" altLang="zh-CN" sz="1600">
                <a:solidFill>
                  <a:schemeClr val="accent1"/>
                </a:solidFill>
                <a:latin typeface="Times New Roman" pitchFamily="18" charset="0"/>
              </a:rPr>
              <a:t>D</a:t>
            </a:r>
            <a:endParaRPr lang="en-US" altLang="zh-CN" sz="1600">
              <a:solidFill>
                <a:schemeClr val="accent1"/>
              </a:solidFill>
            </a:endParaRPr>
          </a:p>
        </p:txBody>
      </p:sp>
      <p:sp>
        <p:nvSpPr>
          <p:cNvPr id="107533" name="Text Box 13"/>
          <p:cNvSpPr txBox="1">
            <a:spLocks noChangeArrowheads="1"/>
          </p:cNvSpPr>
          <p:nvPr/>
        </p:nvSpPr>
        <p:spPr bwMode="auto">
          <a:xfrm>
            <a:off x="2520950" y="4330700"/>
            <a:ext cx="1689100" cy="500063"/>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检查</a:t>
            </a:r>
            <a:endParaRPr lang="zh-CN" altLang="en-US" sz="1600">
              <a:solidFill>
                <a:schemeClr val="accent1"/>
              </a:solidFill>
            </a:endParaRPr>
          </a:p>
        </p:txBody>
      </p:sp>
      <p:sp>
        <p:nvSpPr>
          <p:cNvPr id="107534" name="Text Box 14"/>
          <p:cNvSpPr txBox="1">
            <a:spLocks noChangeArrowheads="1"/>
          </p:cNvSpPr>
          <p:nvPr/>
        </p:nvSpPr>
        <p:spPr bwMode="auto">
          <a:xfrm>
            <a:off x="5073650" y="4246563"/>
            <a:ext cx="1690688" cy="500062"/>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执行</a:t>
            </a:r>
            <a:endParaRPr lang="zh-CN" altLang="en-US" sz="1600">
              <a:solidFill>
                <a:schemeClr val="accent1"/>
              </a:solidFill>
            </a:endParaRPr>
          </a:p>
        </p:txBody>
      </p:sp>
      <p:sp>
        <p:nvSpPr>
          <p:cNvPr id="107535" name="Line 15"/>
          <p:cNvSpPr>
            <a:spLocks noChangeShapeType="1"/>
          </p:cNvSpPr>
          <p:nvPr/>
        </p:nvSpPr>
        <p:spPr bwMode="auto">
          <a:xfrm flipH="1" flipV="1">
            <a:off x="2557463" y="2246313"/>
            <a:ext cx="1404937" cy="1030287"/>
          </a:xfrm>
          <a:prstGeom prst="line">
            <a:avLst/>
          </a:prstGeom>
          <a:noFill/>
          <a:ln w="12700">
            <a:solidFill>
              <a:srgbClr val="FFFF00"/>
            </a:solidFill>
            <a:round/>
            <a:headEnd/>
            <a:tailEnd/>
          </a:ln>
        </p:spPr>
        <p:txBody>
          <a:bodyPr/>
          <a:lstStyle/>
          <a:p>
            <a:endParaRPr lang="zh-CN" altLang="en-US"/>
          </a:p>
        </p:txBody>
      </p:sp>
      <p:sp>
        <p:nvSpPr>
          <p:cNvPr id="107536" name="Text Box 16"/>
          <p:cNvSpPr txBox="1">
            <a:spLocks noChangeArrowheads="1"/>
          </p:cNvSpPr>
          <p:nvPr/>
        </p:nvSpPr>
        <p:spPr bwMode="auto">
          <a:xfrm>
            <a:off x="1919288" y="3108325"/>
            <a:ext cx="1690687" cy="500063"/>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经验教训</a:t>
            </a:r>
            <a:endParaRPr lang="zh-CN" altLang="en-US" sz="1600">
              <a:solidFill>
                <a:schemeClr val="accent1"/>
              </a:solidFill>
            </a:endParaRPr>
          </a:p>
        </p:txBody>
      </p:sp>
      <p:sp>
        <p:nvSpPr>
          <p:cNvPr id="107537" name="Text Box 17"/>
          <p:cNvSpPr txBox="1">
            <a:spLocks noChangeArrowheads="1"/>
          </p:cNvSpPr>
          <p:nvPr/>
        </p:nvSpPr>
        <p:spPr bwMode="auto">
          <a:xfrm>
            <a:off x="2820988" y="2024063"/>
            <a:ext cx="1690687" cy="500062"/>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遗留问题</a:t>
            </a:r>
            <a:endParaRPr lang="zh-CN" altLang="en-US" sz="1600">
              <a:solidFill>
                <a:schemeClr val="accent1"/>
              </a:solidFill>
            </a:endParaRPr>
          </a:p>
        </p:txBody>
      </p:sp>
      <p:sp>
        <p:nvSpPr>
          <p:cNvPr id="107538" name="Line 18"/>
          <p:cNvSpPr>
            <a:spLocks noChangeShapeType="1"/>
          </p:cNvSpPr>
          <p:nvPr/>
        </p:nvSpPr>
        <p:spPr bwMode="auto">
          <a:xfrm flipV="1">
            <a:off x="5299075" y="2968625"/>
            <a:ext cx="1765300" cy="500063"/>
          </a:xfrm>
          <a:prstGeom prst="line">
            <a:avLst/>
          </a:prstGeom>
          <a:noFill/>
          <a:ln w="12700">
            <a:solidFill>
              <a:srgbClr val="FFFF00"/>
            </a:solidFill>
            <a:round/>
            <a:headEnd/>
            <a:tailEnd/>
          </a:ln>
        </p:spPr>
        <p:txBody>
          <a:bodyPr/>
          <a:lstStyle/>
          <a:p>
            <a:endParaRPr lang="zh-CN" altLang="en-US"/>
          </a:p>
        </p:txBody>
      </p:sp>
      <p:sp>
        <p:nvSpPr>
          <p:cNvPr id="107539" name="Line 19"/>
          <p:cNvSpPr>
            <a:spLocks noChangeShapeType="1"/>
          </p:cNvSpPr>
          <p:nvPr/>
        </p:nvSpPr>
        <p:spPr bwMode="auto">
          <a:xfrm flipV="1">
            <a:off x="4886325" y="1830388"/>
            <a:ext cx="750888" cy="1304925"/>
          </a:xfrm>
          <a:prstGeom prst="line">
            <a:avLst/>
          </a:prstGeom>
          <a:noFill/>
          <a:ln w="12700">
            <a:solidFill>
              <a:srgbClr val="FFFF00"/>
            </a:solidFill>
            <a:round/>
            <a:headEnd/>
            <a:tailEnd/>
          </a:ln>
        </p:spPr>
        <p:txBody>
          <a:bodyPr/>
          <a:lstStyle/>
          <a:p>
            <a:endParaRPr lang="zh-CN" altLang="en-US"/>
          </a:p>
        </p:txBody>
      </p:sp>
      <p:sp>
        <p:nvSpPr>
          <p:cNvPr id="107540" name="Text Box 20"/>
          <p:cNvSpPr txBox="1">
            <a:spLocks noChangeArrowheads="1"/>
          </p:cNvSpPr>
          <p:nvPr/>
        </p:nvSpPr>
        <p:spPr bwMode="auto">
          <a:xfrm>
            <a:off x="4473575" y="1746250"/>
            <a:ext cx="1314450" cy="500063"/>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问题</a:t>
            </a:r>
            <a:endParaRPr lang="zh-CN" altLang="en-US" sz="1600">
              <a:solidFill>
                <a:schemeClr val="accent1"/>
              </a:solidFill>
            </a:endParaRPr>
          </a:p>
        </p:txBody>
      </p:sp>
      <p:sp>
        <p:nvSpPr>
          <p:cNvPr id="107541" name="Line 21"/>
          <p:cNvSpPr>
            <a:spLocks noChangeShapeType="1"/>
          </p:cNvSpPr>
          <p:nvPr/>
        </p:nvSpPr>
        <p:spPr bwMode="auto">
          <a:xfrm flipV="1">
            <a:off x="5073650" y="2274888"/>
            <a:ext cx="1427163" cy="1000125"/>
          </a:xfrm>
          <a:prstGeom prst="line">
            <a:avLst/>
          </a:prstGeom>
          <a:noFill/>
          <a:ln w="12700">
            <a:solidFill>
              <a:srgbClr val="FFFF00"/>
            </a:solidFill>
            <a:round/>
            <a:headEnd/>
            <a:tailEnd/>
          </a:ln>
        </p:spPr>
        <p:txBody>
          <a:bodyPr/>
          <a:lstStyle/>
          <a:p>
            <a:endParaRPr lang="zh-CN" altLang="en-US"/>
          </a:p>
        </p:txBody>
      </p:sp>
      <p:sp>
        <p:nvSpPr>
          <p:cNvPr id="107542" name="Text Box 22"/>
          <p:cNvSpPr txBox="1">
            <a:spLocks noChangeArrowheads="1"/>
          </p:cNvSpPr>
          <p:nvPr/>
        </p:nvSpPr>
        <p:spPr bwMode="auto">
          <a:xfrm>
            <a:off x="5299075" y="2079625"/>
            <a:ext cx="1165225" cy="500063"/>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原因</a:t>
            </a:r>
            <a:endParaRPr lang="zh-CN" altLang="en-US" sz="1600">
              <a:solidFill>
                <a:schemeClr val="accent1"/>
              </a:solidFill>
            </a:endParaRPr>
          </a:p>
        </p:txBody>
      </p:sp>
      <p:sp>
        <p:nvSpPr>
          <p:cNvPr id="107543" name="Text Box 23"/>
          <p:cNvSpPr txBox="1">
            <a:spLocks noChangeArrowheads="1"/>
          </p:cNvSpPr>
          <p:nvPr/>
        </p:nvSpPr>
        <p:spPr bwMode="auto">
          <a:xfrm>
            <a:off x="5411788" y="2608263"/>
            <a:ext cx="1690687" cy="500062"/>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主要原因</a:t>
            </a:r>
            <a:endParaRPr lang="zh-CN" altLang="en-US" sz="1600">
              <a:solidFill>
                <a:schemeClr val="accent1"/>
              </a:solidFill>
            </a:endParaRPr>
          </a:p>
        </p:txBody>
      </p:sp>
      <p:sp>
        <p:nvSpPr>
          <p:cNvPr id="107544" name="Text Box 24"/>
          <p:cNvSpPr txBox="1">
            <a:spLocks noChangeArrowheads="1"/>
          </p:cNvSpPr>
          <p:nvPr/>
        </p:nvSpPr>
        <p:spPr bwMode="auto">
          <a:xfrm>
            <a:off x="6049963" y="3219450"/>
            <a:ext cx="1052512" cy="500063"/>
          </a:xfrm>
          <a:prstGeom prst="rect">
            <a:avLst/>
          </a:prstGeom>
          <a:noFill/>
          <a:ln w="12700">
            <a:noFill/>
            <a:miter lim="800000"/>
            <a:headEnd/>
            <a:tailEnd/>
          </a:ln>
        </p:spPr>
        <p:txBody>
          <a:bodyPr lIns="0" tIns="10800" rIns="0" bIns="0"/>
          <a:lstStyle/>
          <a:p>
            <a:pPr algn="ctr"/>
            <a:r>
              <a:rPr lang="zh-CN" altLang="en-US" sz="1600">
                <a:solidFill>
                  <a:schemeClr val="accent1"/>
                </a:solidFill>
                <a:latin typeface="Times New Roman" pitchFamily="18" charset="0"/>
              </a:rPr>
              <a:t>计划</a:t>
            </a:r>
            <a:endParaRPr lang="zh-CN" altLang="en-US" sz="1600">
              <a:solidFill>
                <a:schemeClr val="accent1"/>
              </a:solidFill>
            </a:endParaRPr>
          </a:p>
        </p:txBody>
      </p:sp>
      <p:sp>
        <p:nvSpPr>
          <p:cNvPr id="107545" name="Arc 25"/>
          <p:cNvSpPr>
            <a:spLocks/>
          </p:cNvSpPr>
          <p:nvPr/>
        </p:nvSpPr>
        <p:spPr bwMode="auto">
          <a:xfrm>
            <a:off x="4773613" y="1412875"/>
            <a:ext cx="2741612" cy="2084388"/>
          </a:xfrm>
          <a:custGeom>
            <a:avLst/>
            <a:gdLst>
              <a:gd name="G0" fmla="+- 0 0 0"/>
              <a:gd name="G1" fmla="+- 21600 0 0"/>
              <a:gd name="G2" fmla="+- 21600 0 0"/>
              <a:gd name="T0" fmla="*/ 0 w 21600"/>
              <a:gd name="T1" fmla="*/ 0 h 21821"/>
              <a:gd name="T2" fmla="*/ 21599 w 21600"/>
              <a:gd name="T3" fmla="*/ 21821 h 21821"/>
              <a:gd name="T4" fmla="*/ 0 w 21600"/>
              <a:gd name="T5" fmla="*/ 21600 h 21821"/>
            </a:gdLst>
            <a:ahLst/>
            <a:cxnLst>
              <a:cxn ang="0">
                <a:pos x="T0" y="T1"/>
              </a:cxn>
              <a:cxn ang="0">
                <a:pos x="T2" y="T3"/>
              </a:cxn>
              <a:cxn ang="0">
                <a:pos x="T4" y="T5"/>
              </a:cxn>
            </a:cxnLst>
            <a:rect l="0" t="0" r="r" b="b"/>
            <a:pathLst>
              <a:path w="21600" h="21821" fill="none" extrusionOk="0">
                <a:moveTo>
                  <a:pt x="-1" y="0"/>
                </a:moveTo>
                <a:cubicBezTo>
                  <a:pt x="11929" y="0"/>
                  <a:pt x="21600" y="9670"/>
                  <a:pt x="21600" y="21600"/>
                </a:cubicBezTo>
                <a:cubicBezTo>
                  <a:pt x="21600" y="21673"/>
                  <a:pt x="21599" y="21747"/>
                  <a:pt x="21598" y="21820"/>
                </a:cubicBezTo>
              </a:path>
              <a:path w="21600" h="21821" stroke="0" extrusionOk="0">
                <a:moveTo>
                  <a:pt x="-1" y="0"/>
                </a:moveTo>
                <a:cubicBezTo>
                  <a:pt x="11929" y="0"/>
                  <a:pt x="21600" y="9670"/>
                  <a:pt x="21600" y="21600"/>
                </a:cubicBezTo>
                <a:cubicBezTo>
                  <a:pt x="21600" y="21673"/>
                  <a:pt x="21599" y="21747"/>
                  <a:pt x="21598" y="21820"/>
                </a:cubicBezTo>
                <a:lnTo>
                  <a:pt x="0" y="21600"/>
                </a:lnTo>
                <a:close/>
              </a:path>
            </a:pathLst>
          </a:custGeom>
          <a:noFill/>
          <a:ln w="12700">
            <a:solidFill>
              <a:srgbClr val="FFFF00"/>
            </a:solidFill>
            <a:round/>
            <a:headEnd/>
            <a:tailEnd type="triangle" w="med" len="med"/>
          </a:ln>
        </p:spPr>
        <p:txBody>
          <a:bodyPr/>
          <a:lstStyle/>
          <a:p>
            <a:endParaRPr lang="zh-CN" altLang="en-US"/>
          </a:p>
        </p:txBody>
      </p:sp>
      <p:sp>
        <p:nvSpPr>
          <p:cNvPr id="107546" name="Arc 26"/>
          <p:cNvSpPr>
            <a:spLocks/>
          </p:cNvSpPr>
          <p:nvPr/>
        </p:nvSpPr>
        <p:spPr bwMode="auto">
          <a:xfrm flipH="1" flipV="1">
            <a:off x="1544638" y="3802063"/>
            <a:ext cx="2741612" cy="2084387"/>
          </a:xfrm>
          <a:custGeom>
            <a:avLst/>
            <a:gdLst>
              <a:gd name="G0" fmla="+- 0 0 0"/>
              <a:gd name="G1" fmla="+- 21600 0 0"/>
              <a:gd name="G2" fmla="+- 21600 0 0"/>
              <a:gd name="T0" fmla="*/ 0 w 21600"/>
              <a:gd name="T1" fmla="*/ 0 h 21821"/>
              <a:gd name="T2" fmla="*/ 21599 w 21600"/>
              <a:gd name="T3" fmla="*/ 21821 h 21821"/>
              <a:gd name="T4" fmla="*/ 0 w 21600"/>
              <a:gd name="T5" fmla="*/ 21600 h 21821"/>
            </a:gdLst>
            <a:ahLst/>
            <a:cxnLst>
              <a:cxn ang="0">
                <a:pos x="T0" y="T1"/>
              </a:cxn>
              <a:cxn ang="0">
                <a:pos x="T2" y="T3"/>
              </a:cxn>
              <a:cxn ang="0">
                <a:pos x="T4" y="T5"/>
              </a:cxn>
            </a:cxnLst>
            <a:rect l="0" t="0" r="r" b="b"/>
            <a:pathLst>
              <a:path w="21600" h="21821" fill="none" extrusionOk="0">
                <a:moveTo>
                  <a:pt x="-1" y="0"/>
                </a:moveTo>
                <a:cubicBezTo>
                  <a:pt x="11929" y="0"/>
                  <a:pt x="21600" y="9670"/>
                  <a:pt x="21600" y="21600"/>
                </a:cubicBezTo>
                <a:cubicBezTo>
                  <a:pt x="21600" y="21673"/>
                  <a:pt x="21599" y="21747"/>
                  <a:pt x="21598" y="21820"/>
                </a:cubicBezTo>
              </a:path>
              <a:path w="21600" h="21821" stroke="0" extrusionOk="0">
                <a:moveTo>
                  <a:pt x="-1" y="0"/>
                </a:moveTo>
                <a:cubicBezTo>
                  <a:pt x="11929" y="0"/>
                  <a:pt x="21600" y="9670"/>
                  <a:pt x="21600" y="21600"/>
                </a:cubicBezTo>
                <a:cubicBezTo>
                  <a:pt x="21600" y="21673"/>
                  <a:pt x="21599" y="21747"/>
                  <a:pt x="21598" y="21820"/>
                </a:cubicBezTo>
                <a:lnTo>
                  <a:pt x="0" y="21600"/>
                </a:lnTo>
                <a:close/>
              </a:path>
            </a:pathLst>
          </a:custGeom>
          <a:noFill/>
          <a:ln w="12700">
            <a:solidFill>
              <a:srgbClr val="FFFF00"/>
            </a:solidFill>
            <a:round/>
            <a:headEnd/>
            <a:tailEnd type="triangle" w="med" len="med"/>
          </a:ln>
        </p:spPr>
        <p:txBody>
          <a:bodyPr/>
          <a:lstStyle/>
          <a:p>
            <a:endParaRPr lang="zh-CN" altLang="en-US"/>
          </a:p>
        </p:txBody>
      </p:sp>
      <p:sp>
        <p:nvSpPr>
          <p:cNvPr id="107547" name="Text Box 27"/>
          <p:cNvSpPr txBox="1">
            <a:spLocks noChangeArrowheads="1"/>
          </p:cNvSpPr>
          <p:nvPr/>
        </p:nvSpPr>
        <p:spPr bwMode="auto">
          <a:xfrm>
            <a:off x="762000" y="6096000"/>
            <a:ext cx="6985000" cy="582613"/>
          </a:xfrm>
          <a:prstGeom prst="rect">
            <a:avLst/>
          </a:prstGeom>
          <a:noFill/>
          <a:ln w="12700">
            <a:noFill/>
            <a:miter lim="800000"/>
            <a:headEnd/>
            <a:tailEnd/>
          </a:ln>
        </p:spPr>
        <p:txBody>
          <a:bodyPr lIns="0" rIns="0"/>
          <a:lstStyle/>
          <a:p>
            <a:pPr algn="ctr"/>
            <a:r>
              <a:rPr lang="en-US" altLang="zh-CN" sz="1600">
                <a:solidFill>
                  <a:schemeClr val="accent1"/>
                </a:solidFill>
                <a:latin typeface="Times New Roman" pitchFamily="18" charset="0"/>
              </a:rPr>
              <a:t>IT</a:t>
            </a:r>
            <a:r>
              <a:rPr lang="zh-CN" altLang="en-US" sz="1600">
                <a:solidFill>
                  <a:schemeClr val="accent1"/>
                </a:solidFill>
                <a:latin typeface="Times New Roman" pitchFamily="18" charset="0"/>
              </a:rPr>
              <a:t>服务质量理的</a:t>
            </a:r>
            <a:r>
              <a:rPr lang="en-US" altLang="zh-CN" sz="1600">
                <a:solidFill>
                  <a:schemeClr val="accent1"/>
                </a:solidFill>
                <a:latin typeface="Times New Roman" pitchFamily="18" charset="0"/>
              </a:rPr>
              <a:t>PDCA</a:t>
            </a:r>
            <a:r>
              <a:rPr lang="zh-CN" altLang="en-US" sz="1600">
                <a:solidFill>
                  <a:schemeClr val="accent1"/>
                </a:solidFill>
                <a:latin typeface="Times New Roman" pitchFamily="18" charset="0"/>
              </a:rPr>
              <a:t>循环图</a:t>
            </a:r>
            <a:endParaRPr lang="zh-CN" altLang="en-US" sz="1600">
              <a:solidFill>
                <a:schemeClr val="accent1"/>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zh-CN" altLang="en-US">
                <a:latin typeface="Times New Roman" pitchFamily="18" charset="0"/>
              </a:rPr>
              <a:t>基于</a:t>
            </a:r>
            <a:r>
              <a:rPr lang="en-US" altLang="zh-CN">
                <a:latin typeface="Times New Roman" pitchFamily="18" charset="0"/>
                <a:cs typeface="Times New Roman" pitchFamily="18" charset="0"/>
              </a:rPr>
              <a:t>ITIL</a:t>
            </a:r>
            <a:r>
              <a:rPr lang="zh-CN" altLang="en-US">
                <a:latin typeface="Times New Roman" pitchFamily="18" charset="0"/>
              </a:rPr>
              <a:t>的</a:t>
            </a:r>
            <a:r>
              <a:rPr lang="en-US" altLang="zh-CN">
                <a:latin typeface="Times New Roman" pitchFamily="18" charset="0"/>
                <a:cs typeface="Times New Roman" pitchFamily="18" charset="0"/>
              </a:rPr>
              <a:t>IT</a:t>
            </a:r>
            <a:r>
              <a:rPr lang="zh-CN" altLang="en-US">
                <a:latin typeface="Times New Roman" pitchFamily="18" charset="0"/>
              </a:rPr>
              <a:t>服务质量管理模型的主要步骤及方法</a:t>
            </a:r>
            <a:r>
              <a:rPr lang="zh-CN" altLang="en-US"/>
              <a:t> </a:t>
            </a:r>
          </a:p>
        </p:txBody>
      </p:sp>
      <p:grpSp>
        <p:nvGrpSpPr>
          <p:cNvPr id="2" name="Group 205"/>
          <p:cNvGrpSpPr>
            <a:grpSpLocks/>
          </p:cNvGrpSpPr>
          <p:nvPr/>
        </p:nvGrpSpPr>
        <p:grpSpPr bwMode="auto">
          <a:xfrm>
            <a:off x="712788" y="1905000"/>
            <a:ext cx="9367837" cy="3219450"/>
            <a:chOff x="449" y="1200"/>
            <a:chExt cx="5901" cy="2028"/>
          </a:xfrm>
        </p:grpSpPr>
        <p:sp>
          <p:nvSpPr>
            <p:cNvPr id="115717" name="Rectangle 5"/>
            <p:cNvSpPr>
              <a:spLocks noChangeArrowheads="1"/>
            </p:cNvSpPr>
            <p:nvPr/>
          </p:nvSpPr>
          <p:spPr bwMode="auto">
            <a:xfrm>
              <a:off x="614" y="1226"/>
              <a:ext cx="25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阶段</a:t>
              </a:r>
              <a:endParaRPr lang="zh-CN" altLang="en-US">
                <a:solidFill>
                  <a:schemeClr val="accent1"/>
                </a:solidFill>
              </a:endParaRPr>
            </a:p>
          </p:txBody>
        </p:sp>
        <p:sp>
          <p:nvSpPr>
            <p:cNvPr id="115718" name="Rectangle 6"/>
            <p:cNvSpPr>
              <a:spLocks noChangeArrowheads="1"/>
            </p:cNvSpPr>
            <p:nvPr/>
          </p:nvSpPr>
          <p:spPr bwMode="auto">
            <a:xfrm>
              <a:off x="870" y="1220"/>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19" name="Rectangle 7"/>
            <p:cNvSpPr>
              <a:spLocks noChangeArrowheads="1"/>
            </p:cNvSpPr>
            <p:nvPr/>
          </p:nvSpPr>
          <p:spPr bwMode="auto">
            <a:xfrm>
              <a:off x="1748"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步</a:t>
              </a:r>
              <a:endParaRPr lang="zh-CN" altLang="en-US">
                <a:solidFill>
                  <a:schemeClr val="accent1"/>
                </a:solidFill>
              </a:endParaRPr>
            </a:p>
          </p:txBody>
        </p:sp>
        <p:sp>
          <p:nvSpPr>
            <p:cNvPr id="115720" name="Rectangle 8"/>
            <p:cNvSpPr>
              <a:spLocks noChangeArrowheads="1"/>
            </p:cNvSpPr>
            <p:nvPr/>
          </p:nvSpPr>
          <p:spPr bwMode="auto">
            <a:xfrm>
              <a:off x="1876" y="1220"/>
              <a:ext cx="12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21" name="Rectangle 9"/>
            <p:cNvSpPr>
              <a:spLocks noChangeArrowheads="1"/>
            </p:cNvSpPr>
            <p:nvPr/>
          </p:nvSpPr>
          <p:spPr bwMode="auto">
            <a:xfrm>
              <a:off x="2130"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骤</a:t>
              </a:r>
              <a:endParaRPr lang="zh-CN" altLang="en-US">
                <a:solidFill>
                  <a:schemeClr val="accent1"/>
                </a:solidFill>
              </a:endParaRPr>
            </a:p>
          </p:txBody>
        </p:sp>
        <p:sp>
          <p:nvSpPr>
            <p:cNvPr id="115722" name="Rectangle 10"/>
            <p:cNvSpPr>
              <a:spLocks noChangeArrowheads="1"/>
            </p:cNvSpPr>
            <p:nvPr/>
          </p:nvSpPr>
          <p:spPr bwMode="auto">
            <a:xfrm>
              <a:off x="2258" y="1220"/>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23" name="Rectangle 11"/>
            <p:cNvSpPr>
              <a:spLocks noChangeArrowheads="1"/>
            </p:cNvSpPr>
            <p:nvPr/>
          </p:nvSpPr>
          <p:spPr bwMode="auto">
            <a:xfrm>
              <a:off x="3610"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主</a:t>
              </a:r>
              <a:endParaRPr lang="zh-CN" altLang="en-US">
                <a:solidFill>
                  <a:schemeClr val="accent1"/>
                </a:solidFill>
              </a:endParaRPr>
            </a:p>
          </p:txBody>
        </p:sp>
        <p:sp>
          <p:nvSpPr>
            <p:cNvPr id="115724" name="Rectangle 12"/>
            <p:cNvSpPr>
              <a:spLocks noChangeArrowheads="1"/>
            </p:cNvSpPr>
            <p:nvPr/>
          </p:nvSpPr>
          <p:spPr bwMode="auto">
            <a:xfrm>
              <a:off x="3739" y="1220"/>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25" name="Rectangle 13"/>
            <p:cNvSpPr>
              <a:spLocks noChangeArrowheads="1"/>
            </p:cNvSpPr>
            <p:nvPr/>
          </p:nvSpPr>
          <p:spPr bwMode="auto">
            <a:xfrm>
              <a:off x="3865"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要</a:t>
              </a:r>
              <a:endParaRPr lang="zh-CN" altLang="en-US">
                <a:solidFill>
                  <a:schemeClr val="accent1"/>
                </a:solidFill>
              </a:endParaRPr>
            </a:p>
          </p:txBody>
        </p:sp>
        <p:sp>
          <p:nvSpPr>
            <p:cNvPr id="115726" name="Rectangle 14"/>
            <p:cNvSpPr>
              <a:spLocks noChangeArrowheads="1"/>
            </p:cNvSpPr>
            <p:nvPr/>
          </p:nvSpPr>
          <p:spPr bwMode="auto">
            <a:xfrm>
              <a:off x="3994" y="1220"/>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27" name="Rectangle 15"/>
            <p:cNvSpPr>
              <a:spLocks noChangeArrowheads="1"/>
            </p:cNvSpPr>
            <p:nvPr/>
          </p:nvSpPr>
          <p:spPr bwMode="auto">
            <a:xfrm>
              <a:off x="4120"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方</a:t>
              </a:r>
              <a:endParaRPr lang="zh-CN" altLang="en-US">
                <a:solidFill>
                  <a:schemeClr val="accent1"/>
                </a:solidFill>
              </a:endParaRPr>
            </a:p>
          </p:txBody>
        </p:sp>
        <p:sp>
          <p:nvSpPr>
            <p:cNvPr id="115728" name="Rectangle 16"/>
            <p:cNvSpPr>
              <a:spLocks noChangeArrowheads="1"/>
            </p:cNvSpPr>
            <p:nvPr/>
          </p:nvSpPr>
          <p:spPr bwMode="auto">
            <a:xfrm>
              <a:off x="4249" y="1220"/>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29" name="Rectangle 17"/>
            <p:cNvSpPr>
              <a:spLocks noChangeArrowheads="1"/>
            </p:cNvSpPr>
            <p:nvPr/>
          </p:nvSpPr>
          <p:spPr bwMode="auto">
            <a:xfrm>
              <a:off x="4376" y="1226"/>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法</a:t>
              </a:r>
              <a:endParaRPr lang="zh-CN" altLang="en-US">
                <a:solidFill>
                  <a:schemeClr val="accent1"/>
                </a:solidFill>
              </a:endParaRPr>
            </a:p>
          </p:txBody>
        </p:sp>
        <p:sp>
          <p:nvSpPr>
            <p:cNvPr id="115730" name="Rectangle 18"/>
            <p:cNvSpPr>
              <a:spLocks noChangeArrowheads="1"/>
            </p:cNvSpPr>
            <p:nvPr/>
          </p:nvSpPr>
          <p:spPr bwMode="auto">
            <a:xfrm>
              <a:off x="4504" y="1220"/>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31" name="Rectangle 19"/>
            <p:cNvSpPr>
              <a:spLocks noChangeArrowheads="1"/>
            </p:cNvSpPr>
            <p:nvPr/>
          </p:nvSpPr>
          <p:spPr bwMode="auto">
            <a:xfrm>
              <a:off x="449" y="1200"/>
              <a:ext cx="577" cy="9"/>
            </a:xfrm>
            <a:prstGeom prst="rect">
              <a:avLst/>
            </a:prstGeom>
            <a:solidFill>
              <a:srgbClr val="000000"/>
            </a:solidFill>
            <a:ln w="9525">
              <a:noFill/>
              <a:miter lim="800000"/>
              <a:headEnd/>
              <a:tailEnd/>
            </a:ln>
          </p:spPr>
          <p:txBody>
            <a:bodyPr/>
            <a:lstStyle/>
            <a:p>
              <a:endParaRPr lang="zh-CN" altLang="en-US"/>
            </a:p>
          </p:txBody>
        </p:sp>
        <p:sp>
          <p:nvSpPr>
            <p:cNvPr id="115732" name="Line 20"/>
            <p:cNvSpPr>
              <a:spLocks noChangeShapeType="1"/>
            </p:cNvSpPr>
            <p:nvPr/>
          </p:nvSpPr>
          <p:spPr bwMode="auto">
            <a:xfrm>
              <a:off x="449" y="1200"/>
              <a:ext cx="577" cy="1"/>
            </a:xfrm>
            <a:prstGeom prst="line">
              <a:avLst/>
            </a:prstGeom>
            <a:noFill/>
            <a:ln w="0">
              <a:solidFill>
                <a:srgbClr val="000000"/>
              </a:solidFill>
              <a:round/>
              <a:headEnd/>
              <a:tailEnd/>
            </a:ln>
          </p:spPr>
          <p:txBody>
            <a:bodyPr/>
            <a:lstStyle/>
            <a:p>
              <a:endParaRPr lang="zh-CN" altLang="en-US"/>
            </a:p>
          </p:txBody>
        </p:sp>
        <p:sp>
          <p:nvSpPr>
            <p:cNvPr id="115733" name="Rectangle 21"/>
            <p:cNvSpPr>
              <a:spLocks noChangeArrowheads="1"/>
            </p:cNvSpPr>
            <p:nvPr/>
          </p:nvSpPr>
          <p:spPr bwMode="auto">
            <a:xfrm>
              <a:off x="1026" y="1200"/>
              <a:ext cx="9" cy="9"/>
            </a:xfrm>
            <a:prstGeom prst="rect">
              <a:avLst/>
            </a:prstGeom>
            <a:solidFill>
              <a:srgbClr val="000000"/>
            </a:solidFill>
            <a:ln w="9525">
              <a:noFill/>
              <a:miter lim="800000"/>
              <a:headEnd/>
              <a:tailEnd/>
            </a:ln>
          </p:spPr>
          <p:txBody>
            <a:bodyPr/>
            <a:lstStyle/>
            <a:p>
              <a:endParaRPr lang="zh-CN" altLang="en-US"/>
            </a:p>
          </p:txBody>
        </p:sp>
        <p:sp>
          <p:nvSpPr>
            <p:cNvPr id="115734" name="Line 22"/>
            <p:cNvSpPr>
              <a:spLocks noChangeShapeType="1"/>
            </p:cNvSpPr>
            <p:nvPr/>
          </p:nvSpPr>
          <p:spPr bwMode="auto">
            <a:xfrm>
              <a:off x="1026" y="1200"/>
              <a:ext cx="9" cy="1"/>
            </a:xfrm>
            <a:prstGeom prst="line">
              <a:avLst/>
            </a:prstGeom>
            <a:noFill/>
            <a:ln w="0">
              <a:solidFill>
                <a:srgbClr val="000000"/>
              </a:solidFill>
              <a:round/>
              <a:headEnd/>
              <a:tailEnd/>
            </a:ln>
          </p:spPr>
          <p:txBody>
            <a:bodyPr/>
            <a:lstStyle/>
            <a:p>
              <a:endParaRPr lang="zh-CN" altLang="en-US"/>
            </a:p>
          </p:txBody>
        </p:sp>
        <p:sp>
          <p:nvSpPr>
            <p:cNvPr id="115735" name="Line 23"/>
            <p:cNvSpPr>
              <a:spLocks noChangeShapeType="1"/>
            </p:cNvSpPr>
            <p:nvPr/>
          </p:nvSpPr>
          <p:spPr bwMode="auto">
            <a:xfrm>
              <a:off x="1026" y="1200"/>
              <a:ext cx="1" cy="9"/>
            </a:xfrm>
            <a:prstGeom prst="line">
              <a:avLst/>
            </a:prstGeom>
            <a:noFill/>
            <a:ln w="0">
              <a:solidFill>
                <a:srgbClr val="000000"/>
              </a:solidFill>
              <a:round/>
              <a:headEnd/>
              <a:tailEnd/>
            </a:ln>
          </p:spPr>
          <p:txBody>
            <a:bodyPr/>
            <a:lstStyle/>
            <a:p>
              <a:endParaRPr lang="zh-CN" altLang="en-US"/>
            </a:p>
          </p:txBody>
        </p:sp>
        <p:sp>
          <p:nvSpPr>
            <p:cNvPr id="115736" name="Rectangle 24"/>
            <p:cNvSpPr>
              <a:spLocks noChangeArrowheads="1"/>
            </p:cNvSpPr>
            <p:nvPr/>
          </p:nvSpPr>
          <p:spPr bwMode="auto">
            <a:xfrm>
              <a:off x="1035" y="1200"/>
              <a:ext cx="1937" cy="9"/>
            </a:xfrm>
            <a:prstGeom prst="rect">
              <a:avLst/>
            </a:prstGeom>
            <a:solidFill>
              <a:srgbClr val="000000"/>
            </a:solidFill>
            <a:ln w="9525">
              <a:noFill/>
              <a:miter lim="800000"/>
              <a:headEnd/>
              <a:tailEnd/>
            </a:ln>
          </p:spPr>
          <p:txBody>
            <a:bodyPr/>
            <a:lstStyle/>
            <a:p>
              <a:endParaRPr lang="zh-CN" altLang="en-US"/>
            </a:p>
          </p:txBody>
        </p:sp>
        <p:sp>
          <p:nvSpPr>
            <p:cNvPr id="115737" name="Line 25"/>
            <p:cNvSpPr>
              <a:spLocks noChangeShapeType="1"/>
            </p:cNvSpPr>
            <p:nvPr/>
          </p:nvSpPr>
          <p:spPr bwMode="auto">
            <a:xfrm>
              <a:off x="1035" y="1200"/>
              <a:ext cx="1937" cy="1"/>
            </a:xfrm>
            <a:prstGeom prst="line">
              <a:avLst/>
            </a:prstGeom>
            <a:noFill/>
            <a:ln w="0">
              <a:solidFill>
                <a:srgbClr val="000000"/>
              </a:solidFill>
              <a:round/>
              <a:headEnd/>
              <a:tailEnd/>
            </a:ln>
          </p:spPr>
          <p:txBody>
            <a:bodyPr/>
            <a:lstStyle/>
            <a:p>
              <a:endParaRPr lang="zh-CN" altLang="en-US"/>
            </a:p>
          </p:txBody>
        </p:sp>
        <p:sp>
          <p:nvSpPr>
            <p:cNvPr id="115738" name="Rectangle 26"/>
            <p:cNvSpPr>
              <a:spLocks noChangeArrowheads="1"/>
            </p:cNvSpPr>
            <p:nvPr/>
          </p:nvSpPr>
          <p:spPr bwMode="auto">
            <a:xfrm>
              <a:off x="2972" y="1200"/>
              <a:ext cx="8" cy="9"/>
            </a:xfrm>
            <a:prstGeom prst="rect">
              <a:avLst/>
            </a:prstGeom>
            <a:solidFill>
              <a:srgbClr val="000000"/>
            </a:solidFill>
            <a:ln w="9525">
              <a:noFill/>
              <a:miter lim="800000"/>
              <a:headEnd/>
              <a:tailEnd/>
            </a:ln>
          </p:spPr>
          <p:txBody>
            <a:bodyPr/>
            <a:lstStyle/>
            <a:p>
              <a:endParaRPr lang="zh-CN" altLang="en-US"/>
            </a:p>
          </p:txBody>
        </p:sp>
        <p:sp>
          <p:nvSpPr>
            <p:cNvPr id="115739" name="Line 27"/>
            <p:cNvSpPr>
              <a:spLocks noChangeShapeType="1"/>
            </p:cNvSpPr>
            <p:nvPr/>
          </p:nvSpPr>
          <p:spPr bwMode="auto">
            <a:xfrm>
              <a:off x="2972" y="1200"/>
              <a:ext cx="8" cy="1"/>
            </a:xfrm>
            <a:prstGeom prst="line">
              <a:avLst/>
            </a:prstGeom>
            <a:noFill/>
            <a:ln w="0">
              <a:solidFill>
                <a:srgbClr val="000000"/>
              </a:solidFill>
              <a:round/>
              <a:headEnd/>
              <a:tailEnd/>
            </a:ln>
          </p:spPr>
          <p:txBody>
            <a:bodyPr/>
            <a:lstStyle/>
            <a:p>
              <a:endParaRPr lang="zh-CN" altLang="en-US"/>
            </a:p>
          </p:txBody>
        </p:sp>
        <p:sp>
          <p:nvSpPr>
            <p:cNvPr id="115740" name="Line 28"/>
            <p:cNvSpPr>
              <a:spLocks noChangeShapeType="1"/>
            </p:cNvSpPr>
            <p:nvPr/>
          </p:nvSpPr>
          <p:spPr bwMode="auto">
            <a:xfrm>
              <a:off x="2972" y="1200"/>
              <a:ext cx="1" cy="9"/>
            </a:xfrm>
            <a:prstGeom prst="line">
              <a:avLst/>
            </a:prstGeom>
            <a:noFill/>
            <a:ln w="0">
              <a:solidFill>
                <a:srgbClr val="000000"/>
              </a:solidFill>
              <a:round/>
              <a:headEnd/>
              <a:tailEnd/>
            </a:ln>
          </p:spPr>
          <p:txBody>
            <a:bodyPr/>
            <a:lstStyle/>
            <a:p>
              <a:endParaRPr lang="zh-CN" altLang="en-US"/>
            </a:p>
          </p:txBody>
        </p:sp>
        <p:sp>
          <p:nvSpPr>
            <p:cNvPr id="115741" name="Rectangle 29"/>
            <p:cNvSpPr>
              <a:spLocks noChangeArrowheads="1"/>
            </p:cNvSpPr>
            <p:nvPr/>
          </p:nvSpPr>
          <p:spPr bwMode="auto">
            <a:xfrm>
              <a:off x="2980" y="1200"/>
              <a:ext cx="2154" cy="9"/>
            </a:xfrm>
            <a:prstGeom prst="rect">
              <a:avLst/>
            </a:prstGeom>
            <a:solidFill>
              <a:srgbClr val="000000"/>
            </a:solidFill>
            <a:ln w="9525">
              <a:noFill/>
              <a:miter lim="800000"/>
              <a:headEnd/>
              <a:tailEnd/>
            </a:ln>
          </p:spPr>
          <p:txBody>
            <a:bodyPr/>
            <a:lstStyle/>
            <a:p>
              <a:endParaRPr lang="zh-CN" altLang="en-US"/>
            </a:p>
          </p:txBody>
        </p:sp>
        <p:sp>
          <p:nvSpPr>
            <p:cNvPr id="115742" name="Line 30"/>
            <p:cNvSpPr>
              <a:spLocks noChangeShapeType="1"/>
            </p:cNvSpPr>
            <p:nvPr/>
          </p:nvSpPr>
          <p:spPr bwMode="auto">
            <a:xfrm>
              <a:off x="2980" y="1200"/>
              <a:ext cx="2154" cy="1"/>
            </a:xfrm>
            <a:prstGeom prst="line">
              <a:avLst/>
            </a:prstGeom>
            <a:noFill/>
            <a:ln w="0">
              <a:solidFill>
                <a:srgbClr val="000000"/>
              </a:solidFill>
              <a:round/>
              <a:headEnd/>
              <a:tailEnd/>
            </a:ln>
          </p:spPr>
          <p:txBody>
            <a:bodyPr/>
            <a:lstStyle/>
            <a:p>
              <a:endParaRPr lang="zh-CN" altLang="en-US"/>
            </a:p>
          </p:txBody>
        </p:sp>
        <p:sp>
          <p:nvSpPr>
            <p:cNvPr id="115743" name="Rectangle 31"/>
            <p:cNvSpPr>
              <a:spLocks noChangeArrowheads="1"/>
            </p:cNvSpPr>
            <p:nvPr/>
          </p:nvSpPr>
          <p:spPr bwMode="auto">
            <a:xfrm>
              <a:off x="1026" y="1209"/>
              <a:ext cx="9" cy="164"/>
            </a:xfrm>
            <a:prstGeom prst="rect">
              <a:avLst/>
            </a:prstGeom>
            <a:solidFill>
              <a:srgbClr val="000000"/>
            </a:solidFill>
            <a:ln w="9525">
              <a:noFill/>
              <a:miter lim="800000"/>
              <a:headEnd/>
              <a:tailEnd/>
            </a:ln>
          </p:spPr>
          <p:txBody>
            <a:bodyPr/>
            <a:lstStyle/>
            <a:p>
              <a:endParaRPr lang="zh-CN" altLang="en-US"/>
            </a:p>
          </p:txBody>
        </p:sp>
        <p:sp>
          <p:nvSpPr>
            <p:cNvPr id="115744" name="Line 32"/>
            <p:cNvSpPr>
              <a:spLocks noChangeShapeType="1"/>
            </p:cNvSpPr>
            <p:nvPr/>
          </p:nvSpPr>
          <p:spPr bwMode="auto">
            <a:xfrm>
              <a:off x="1026" y="1209"/>
              <a:ext cx="1" cy="164"/>
            </a:xfrm>
            <a:prstGeom prst="line">
              <a:avLst/>
            </a:prstGeom>
            <a:noFill/>
            <a:ln w="0">
              <a:solidFill>
                <a:srgbClr val="000000"/>
              </a:solidFill>
              <a:round/>
              <a:headEnd/>
              <a:tailEnd/>
            </a:ln>
          </p:spPr>
          <p:txBody>
            <a:bodyPr/>
            <a:lstStyle/>
            <a:p>
              <a:endParaRPr lang="zh-CN" altLang="en-US"/>
            </a:p>
          </p:txBody>
        </p:sp>
        <p:sp>
          <p:nvSpPr>
            <p:cNvPr id="115745" name="Rectangle 33"/>
            <p:cNvSpPr>
              <a:spLocks noChangeArrowheads="1"/>
            </p:cNvSpPr>
            <p:nvPr/>
          </p:nvSpPr>
          <p:spPr bwMode="auto">
            <a:xfrm>
              <a:off x="2972" y="1209"/>
              <a:ext cx="8" cy="164"/>
            </a:xfrm>
            <a:prstGeom prst="rect">
              <a:avLst/>
            </a:prstGeom>
            <a:solidFill>
              <a:srgbClr val="000000"/>
            </a:solidFill>
            <a:ln w="9525">
              <a:noFill/>
              <a:miter lim="800000"/>
              <a:headEnd/>
              <a:tailEnd/>
            </a:ln>
          </p:spPr>
          <p:txBody>
            <a:bodyPr/>
            <a:lstStyle/>
            <a:p>
              <a:endParaRPr lang="zh-CN" altLang="en-US"/>
            </a:p>
          </p:txBody>
        </p:sp>
        <p:sp>
          <p:nvSpPr>
            <p:cNvPr id="115746" name="Line 34"/>
            <p:cNvSpPr>
              <a:spLocks noChangeShapeType="1"/>
            </p:cNvSpPr>
            <p:nvPr/>
          </p:nvSpPr>
          <p:spPr bwMode="auto">
            <a:xfrm>
              <a:off x="2972" y="1209"/>
              <a:ext cx="1" cy="164"/>
            </a:xfrm>
            <a:prstGeom prst="line">
              <a:avLst/>
            </a:prstGeom>
            <a:noFill/>
            <a:ln w="0">
              <a:solidFill>
                <a:srgbClr val="000000"/>
              </a:solidFill>
              <a:round/>
              <a:headEnd/>
              <a:tailEnd/>
            </a:ln>
          </p:spPr>
          <p:txBody>
            <a:bodyPr/>
            <a:lstStyle/>
            <a:p>
              <a:endParaRPr lang="zh-CN" altLang="en-US"/>
            </a:p>
          </p:txBody>
        </p:sp>
        <p:sp>
          <p:nvSpPr>
            <p:cNvPr id="115747" name="Rectangle 35"/>
            <p:cNvSpPr>
              <a:spLocks noChangeArrowheads="1"/>
            </p:cNvSpPr>
            <p:nvPr/>
          </p:nvSpPr>
          <p:spPr bwMode="auto">
            <a:xfrm>
              <a:off x="742" y="1383"/>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48" name="Rectangle 36"/>
            <p:cNvSpPr>
              <a:spLocks noChangeArrowheads="1"/>
            </p:cNvSpPr>
            <p:nvPr/>
          </p:nvSpPr>
          <p:spPr bwMode="auto">
            <a:xfrm>
              <a:off x="1048" y="1393"/>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1</a:t>
              </a:r>
              <a:endParaRPr lang="zh-CN" altLang="en-US">
                <a:solidFill>
                  <a:schemeClr val="accent1"/>
                </a:solidFill>
              </a:endParaRPr>
            </a:p>
          </p:txBody>
        </p:sp>
        <p:sp>
          <p:nvSpPr>
            <p:cNvPr id="115749" name="Rectangle 37"/>
            <p:cNvSpPr>
              <a:spLocks noChangeArrowheads="1"/>
            </p:cNvSpPr>
            <p:nvPr/>
          </p:nvSpPr>
          <p:spPr bwMode="auto">
            <a:xfrm>
              <a:off x="1111" y="1399"/>
              <a:ext cx="127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、分析现状，找出问题</a:t>
              </a:r>
              <a:endParaRPr lang="zh-CN" altLang="en-US">
                <a:solidFill>
                  <a:schemeClr val="accent1"/>
                </a:solidFill>
              </a:endParaRPr>
            </a:p>
          </p:txBody>
        </p:sp>
        <p:sp>
          <p:nvSpPr>
            <p:cNvPr id="115750" name="Rectangle 38"/>
            <p:cNvSpPr>
              <a:spLocks noChangeArrowheads="1"/>
            </p:cNvSpPr>
            <p:nvPr/>
          </p:nvSpPr>
          <p:spPr bwMode="auto">
            <a:xfrm>
              <a:off x="2394" y="1393"/>
              <a:ext cx="28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51" name="Rectangle 39"/>
            <p:cNvSpPr>
              <a:spLocks noChangeArrowheads="1"/>
            </p:cNvSpPr>
            <p:nvPr/>
          </p:nvSpPr>
          <p:spPr bwMode="auto">
            <a:xfrm>
              <a:off x="2965" y="1393"/>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52" name="Rectangle 40"/>
            <p:cNvSpPr>
              <a:spLocks noChangeArrowheads="1"/>
            </p:cNvSpPr>
            <p:nvPr/>
          </p:nvSpPr>
          <p:spPr bwMode="auto">
            <a:xfrm>
              <a:off x="2993" y="1399"/>
              <a:ext cx="140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排列图，直方图，控制图</a:t>
              </a:r>
              <a:endParaRPr lang="zh-CN" altLang="en-US">
                <a:solidFill>
                  <a:schemeClr val="accent1"/>
                </a:solidFill>
              </a:endParaRPr>
            </a:p>
          </p:txBody>
        </p:sp>
        <p:sp>
          <p:nvSpPr>
            <p:cNvPr id="115753" name="Rectangle 41"/>
            <p:cNvSpPr>
              <a:spLocks noChangeArrowheads="1"/>
            </p:cNvSpPr>
            <p:nvPr/>
          </p:nvSpPr>
          <p:spPr bwMode="auto">
            <a:xfrm>
              <a:off x="4404" y="1393"/>
              <a:ext cx="12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54" name="Rectangle 42"/>
            <p:cNvSpPr>
              <a:spLocks noChangeArrowheads="1"/>
            </p:cNvSpPr>
            <p:nvPr/>
          </p:nvSpPr>
          <p:spPr bwMode="auto">
            <a:xfrm>
              <a:off x="4658" y="1393"/>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55" name="Rectangle 43"/>
            <p:cNvSpPr>
              <a:spLocks noChangeArrowheads="1"/>
            </p:cNvSpPr>
            <p:nvPr/>
          </p:nvSpPr>
          <p:spPr bwMode="auto">
            <a:xfrm>
              <a:off x="449" y="1373"/>
              <a:ext cx="577" cy="9"/>
            </a:xfrm>
            <a:prstGeom prst="rect">
              <a:avLst/>
            </a:prstGeom>
            <a:solidFill>
              <a:srgbClr val="000000"/>
            </a:solidFill>
            <a:ln w="9525">
              <a:noFill/>
              <a:miter lim="800000"/>
              <a:headEnd/>
              <a:tailEnd/>
            </a:ln>
          </p:spPr>
          <p:txBody>
            <a:bodyPr/>
            <a:lstStyle/>
            <a:p>
              <a:endParaRPr lang="zh-CN" altLang="en-US"/>
            </a:p>
          </p:txBody>
        </p:sp>
        <p:sp>
          <p:nvSpPr>
            <p:cNvPr id="115756" name="Line 44"/>
            <p:cNvSpPr>
              <a:spLocks noChangeShapeType="1"/>
            </p:cNvSpPr>
            <p:nvPr/>
          </p:nvSpPr>
          <p:spPr bwMode="auto">
            <a:xfrm>
              <a:off x="449" y="1373"/>
              <a:ext cx="577" cy="1"/>
            </a:xfrm>
            <a:prstGeom prst="line">
              <a:avLst/>
            </a:prstGeom>
            <a:noFill/>
            <a:ln w="0">
              <a:solidFill>
                <a:srgbClr val="000000"/>
              </a:solidFill>
              <a:round/>
              <a:headEnd/>
              <a:tailEnd/>
            </a:ln>
          </p:spPr>
          <p:txBody>
            <a:bodyPr/>
            <a:lstStyle/>
            <a:p>
              <a:endParaRPr lang="zh-CN" altLang="en-US"/>
            </a:p>
          </p:txBody>
        </p:sp>
        <p:sp>
          <p:nvSpPr>
            <p:cNvPr id="115757" name="Rectangle 45"/>
            <p:cNvSpPr>
              <a:spLocks noChangeArrowheads="1"/>
            </p:cNvSpPr>
            <p:nvPr/>
          </p:nvSpPr>
          <p:spPr bwMode="auto">
            <a:xfrm>
              <a:off x="1026" y="1373"/>
              <a:ext cx="9" cy="9"/>
            </a:xfrm>
            <a:prstGeom prst="rect">
              <a:avLst/>
            </a:prstGeom>
            <a:solidFill>
              <a:srgbClr val="000000"/>
            </a:solidFill>
            <a:ln w="9525">
              <a:noFill/>
              <a:miter lim="800000"/>
              <a:headEnd/>
              <a:tailEnd/>
            </a:ln>
          </p:spPr>
          <p:txBody>
            <a:bodyPr/>
            <a:lstStyle/>
            <a:p>
              <a:endParaRPr lang="zh-CN" altLang="en-US"/>
            </a:p>
          </p:txBody>
        </p:sp>
        <p:sp>
          <p:nvSpPr>
            <p:cNvPr id="115758" name="Line 46"/>
            <p:cNvSpPr>
              <a:spLocks noChangeShapeType="1"/>
            </p:cNvSpPr>
            <p:nvPr/>
          </p:nvSpPr>
          <p:spPr bwMode="auto">
            <a:xfrm>
              <a:off x="1026" y="1373"/>
              <a:ext cx="9" cy="1"/>
            </a:xfrm>
            <a:prstGeom prst="line">
              <a:avLst/>
            </a:prstGeom>
            <a:noFill/>
            <a:ln w="0">
              <a:solidFill>
                <a:srgbClr val="000000"/>
              </a:solidFill>
              <a:round/>
              <a:headEnd/>
              <a:tailEnd/>
            </a:ln>
          </p:spPr>
          <p:txBody>
            <a:bodyPr/>
            <a:lstStyle/>
            <a:p>
              <a:endParaRPr lang="zh-CN" altLang="en-US"/>
            </a:p>
          </p:txBody>
        </p:sp>
        <p:sp>
          <p:nvSpPr>
            <p:cNvPr id="115759" name="Line 47"/>
            <p:cNvSpPr>
              <a:spLocks noChangeShapeType="1"/>
            </p:cNvSpPr>
            <p:nvPr/>
          </p:nvSpPr>
          <p:spPr bwMode="auto">
            <a:xfrm>
              <a:off x="1026" y="1373"/>
              <a:ext cx="1" cy="9"/>
            </a:xfrm>
            <a:prstGeom prst="line">
              <a:avLst/>
            </a:prstGeom>
            <a:noFill/>
            <a:ln w="0">
              <a:solidFill>
                <a:srgbClr val="000000"/>
              </a:solidFill>
              <a:round/>
              <a:headEnd/>
              <a:tailEnd/>
            </a:ln>
          </p:spPr>
          <p:txBody>
            <a:bodyPr/>
            <a:lstStyle/>
            <a:p>
              <a:endParaRPr lang="zh-CN" altLang="en-US"/>
            </a:p>
          </p:txBody>
        </p:sp>
        <p:sp>
          <p:nvSpPr>
            <p:cNvPr id="115760" name="Rectangle 48"/>
            <p:cNvSpPr>
              <a:spLocks noChangeArrowheads="1"/>
            </p:cNvSpPr>
            <p:nvPr/>
          </p:nvSpPr>
          <p:spPr bwMode="auto">
            <a:xfrm>
              <a:off x="1035" y="1373"/>
              <a:ext cx="1937" cy="9"/>
            </a:xfrm>
            <a:prstGeom prst="rect">
              <a:avLst/>
            </a:prstGeom>
            <a:solidFill>
              <a:srgbClr val="000000"/>
            </a:solidFill>
            <a:ln w="9525">
              <a:noFill/>
              <a:miter lim="800000"/>
              <a:headEnd/>
              <a:tailEnd/>
            </a:ln>
          </p:spPr>
          <p:txBody>
            <a:bodyPr/>
            <a:lstStyle/>
            <a:p>
              <a:endParaRPr lang="zh-CN" altLang="en-US"/>
            </a:p>
          </p:txBody>
        </p:sp>
        <p:sp>
          <p:nvSpPr>
            <p:cNvPr id="115761" name="Line 49"/>
            <p:cNvSpPr>
              <a:spLocks noChangeShapeType="1"/>
            </p:cNvSpPr>
            <p:nvPr/>
          </p:nvSpPr>
          <p:spPr bwMode="auto">
            <a:xfrm>
              <a:off x="1035" y="1373"/>
              <a:ext cx="1937" cy="1"/>
            </a:xfrm>
            <a:prstGeom prst="line">
              <a:avLst/>
            </a:prstGeom>
            <a:noFill/>
            <a:ln w="0">
              <a:solidFill>
                <a:srgbClr val="000000"/>
              </a:solidFill>
              <a:round/>
              <a:headEnd/>
              <a:tailEnd/>
            </a:ln>
          </p:spPr>
          <p:txBody>
            <a:bodyPr/>
            <a:lstStyle/>
            <a:p>
              <a:endParaRPr lang="zh-CN" altLang="en-US"/>
            </a:p>
          </p:txBody>
        </p:sp>
        <p:sp>
          <p:nvSpPr>
            <p:cNvPr id="115762" name="Rectangle 50"/>
            <p:cNvSpPr>
              <a:spLocks noChangeArrowheads="1"/>
            </p:cNvSpPr>
            <p:nvPr/>
          </p:nvSpPr>
          <p:spPr bwMode="auto">
            <a:xfrm>
              <a:off x="2972" y="1373"/>
              <a:ext cx="8" cy="9"/>
            </a:xfrm>
            <a:prstGeom prst="rect">
              <a:avLst/>
            </a:prstGeom>
            <a:solidFill>
              <a:srgbClr val="000000"/>
            </a:solidFill>
            <a:ln w="9525">
              <a:noFill/>
              <a:miter lim="800000"/>
              <a:headEnd/>
              <a:tailEnd/>
            </a:ln>
          </p:spPr>
          <p:txBody>
            <a:bodyPr/>
            <a:lstStyle/>
            <a:p>
              <a:endParaRPr lang="zh-CN" altLang="en-US"/>
            </a:p>
          </p:txBody>
        </p:sp>
        <p:sp>
          <p:nvSpPr>
            <p:cNvPr id="115763" name="Line 51"/>
            <p:cNvSpPr>
              <a:spLocks noChangeShapeType="1"/>
            </p:cNvSpPr>
            <p:nvPr/>
          </p:nvSpPr>
          <p:spPr bwMode="auto">
            <a:xfrm>
              <a:off x="2972" y="1373"/>
              <a:ext cx="8" cy="1"/>
            </a:xfrm>
            <a:prstGeom prst="line">
              <a:avLst/>
            </a:prstGeom>
            <a:noFill/>
            <a:ln w="0">
              <a:solidFill>
                <a:srgbClr val="000000"/>
              </a:solidFill>
              <a:round/>
              <a:headEnd/>
              <a:tailEnd/>
            </a:ln>
          </p:spPr>
          <p:txBody>
            <a:bodyPr/>
            <a:lstStyle/>
            <a:p>
              <a:endParaRPr lang="zh-CN" altLang="en-US"/>
            </a:p>
          </p:txBody>
        </p:sp>
        <p:sp>
          <p:nvSpPr>
            <p:cNvPr id="115764" name="Line 52"/>
            <p:cNvSpPr>
              <a:spLocks noChangeShapeType="1"/>
            </p:cNvSpPr>
            <p:nvPr/>
          </p:nvSpPr>
          <p:spPr bwMode="auto">
            <a:xfrm>
              <a:off x="2972" y="1373"/>
              <a:ext cx="1" cy="9"/>
            </a:xfrm>
            <a:prstGeom prst="line">
              <a:avLst/>
            </a:prstGeom>
            <a:noFill/>
            <a:ln w="0">
              <a:solidFill>
                <a:srgbClr val="000000"/>
              </a:solidFill>
              <a:round/>
              <a:headEnd/>
              <a:tailEnd/>
            </a:ln>
          </p:spPr>
          <p:txBody>
            <a:bodyPr/>
            <a:lstStyle/>
            <a:p>
              <a:endParaRPr lang="zh-CN" altLang="en-US"/>
            </a:p>
          </p:txBody>
        </p:sp>
        <p:sp>
          <p:nvSpPr>
            <p:cNvPr id="115765" name="Rectangle 53"/>
            <p:cNvSpPr>
              <a:spLocks noChangeArrowheads="1"/>
            </p:cNvSpPr>
            <p:nvPr/>
          </p:nvSpPr>
          <p:spPr bwMode="auto">
            <a:xfrm>
              <a:off x="2980" y="1373"/>
              <a:ext cx="2154" cy="9"/>
            </a:xfrm>
            <a:prstGeom prst="rect">
              <a:avLst/>
            </a:prstGeom>
            <a:solidFill>
              <a:srgbClr val="000000"/>
            </a:solidFill>
            <a:ln w="9525">
              <a:noFill/>
              <a:miter lim="800000"/>
              <a:headEnd/>
              <a:tailEnd/>
            </a:ln>
          </p:spPr>
          <p:txBody>
            <a:bodyPr/>
            <a:lstStyle/>
            <a:p>
              <a:endParaRPr lang="zh-CN" altLang="en-US"/>
            </a:p>
          </p:txBody>
        </p:sp>
        <p:sp>
          <p:nvSpPr>
            <p:cNvPr id="115766" name="Line 54"/>
            <p:cNvSpPr>
              <a:spLocks noChangeShapeType="1"/>
            </p:cNvSpPr>
            <p:nvPr/>
          </p:nvSpPr>
          <p:spPr bwMode="auto">
            <a:xfrm>
              <a:off x="2980" y="1373"/>
              <a:ext cx="2154" cy="1"/>
            </a:xfrm>
            <a:prstGeom prst="line">
              <a:avLst/>
            </a:prstGeom>
            <a:noFill/>
            <a:ln w="0">
              <a:solidFill>
                <a:srgbClr val="000000"/>
              </a:solidFill>
              <a:round/>
              <a:headEnd/>
              <a:tailEnd/>
            </a:ln>
          </p:spPr>
          <p:txBody>
            <a:bodyPr/>
            <a:lstStyle/>
            <a:p>
              <a:endParaRPr lang="zh-CN" altLang="en-US"/>
            </a:p>
          </p:txBody>
        </p:sp>
        <p:sp>
          <p:nvSpPr>
            <p:cNvPr id="115767" name="Rectangle 55"/>
            <p:cNvSpPr>
              <a:spLocks noChangeArrowheads="1"/>
            </p:cNvSpPr>
            <p:nvPr/>
          </p:nvSpPr>
          <p:spPr bwMode="auto">
            <a:xfrm>
              <a:off x="1026" y="1382"/>
              <a:ext cx="9" cy="164"/>
            </a:xfrm>
            <a:prstGeom prst="rect">
              <a:avLst/>
            </a:prstGeom>
            <a:solidFill>
              <a:srgbClr val="000000"/>
            </a:solidFill>
            <a:ln w="9525">
              <a:noFill/>
              <a:miter lim="800000"/>
              <a:headEnd/>
              <a:tailEnd/>
            </a:ln>
          </p:spPr>
          <p:txBody>
            <a:bodyPr/>
            <a:lstStyle/>
            <a:p>
              <a:endParaRPr lang="zh-CN" altLang="en-US"/>
            </a:p>
          </p:txBody>
        </p:sp>
        <p:sp>
          <p:nvSpPr>
            <p:cNvPr id="115768" name="Line 56"/>
            <p:cNvSpPr>
              <a:spLocks noChangeShapeType="1"/>
            </p:cNvSpPr>
            <p:nvPr/>
          </p:nvSpPr>
          <p:spPr bwMode="auto">
            <a:xfrm>
              <a:off x="1026" y="1382"/>
              <a:ext cx="1" cy="164"/>
            </a:xfrm>
            <a:prstGeom prst="line">
              <a:avLst/>
            </a:prstGeom>
            <a:noFill/>
            <a:ln w="0">
              <a:solidFill>
                <a:srgbClr val="000000"/>
              </a:solidFill>
              <a:round/>
              <a:headEnd/>
              <a:tailEnd/>
            </a:ln>
          </p:spPr>
          <p:txBody>
            <a:bodyPr/>
            <a:lstStyle/>
            <a:p>
              <a:endParaRPr lang="zh-CN" altLang="en-US"/>
            </a:p>
          </p:txBody>
        </p:sp>
        <p:sp>
          <p:nvSpPr>
            <p:cNvPr id="115769" name="Rectangle 57"/>
            <p:cNvSpPr>
              <a:spLocks noChangeArrowheads="1"/>
            </p:cNvSpPr>
            <p:nvPr/>
          </p:nvSpPr>
          <p:spPr bwMode="auto">
            <a:xfrm>
              <a:off x="2972" y="1382"/>
              <a:ext cx="8" cy="164"/>
            </a:xfrm>
            <a:prstGeom prst="rect">
              <a:avLst/>
            </a:prstGeom>
            <a:solidFill>
              <a:srgbClr val="000000"/>
            </a:solidFill>
            <a:ln w="9525">
              <a:noFill/>
              <a:miter lim="800000"/>
              <a:headEnd/>
              <a:tailEnd/>
            </a:ln>
          </p:spPr>
          <p:txBody>
            <a:bodyPr/>
            <a:lstStyle/>
            <a:p>
              <a:endParaRPr lang="zh-CN" altLang="en-US"/>
            </a:p>
          </p:txBody>
        </p:sp>
        <p:sp>
          <p:nvSpPr>
            <p:cNvPr id="115770" name="Line 58"/>
            <p:cNvSpPr>
              <a:spLocks noChangeShapeType="1"/>
            </p:cNvSpPr>
            <p:nvPr/>
          </p:nvSpPr>
          <p:spPr bwMode="auto">
            <a:xfrm>
              <a:off x="2972" y="1382"/>
              <a:ext cx="1" cy="164"/>
            </a:xfrm>
            <a:prstGeom prst="line">
              <a:avLst/>
            </a:prstGeom>
            <a:noFill/>
            <a:ln w="0">
              <a:solidFill>
                <a:srgbClr val="000000"/>
              </a:solidFill>
              <a:round/>
              <a:headEnd/>
              <a:tailEnd/>
            </a:ln>
          </p:spPr>
          <p:txBody>
            <a:bodyPr/>
            <a:lstStyle/>
            <a:p>
              <a:endParaRPr lang="zh-CN" altLang="en-US"/>
            </a:p>
          </p:txBody>
        </p:sp>
        <p:sp>
          <p:nvSpPr>
            <p:cNvPr id="115771" name="Rectangle 59"/>
            <p:cNvSpPr>
              <a:spLocks noChangeArrowheads="1"/>
            </p:cNvSpPr>
            <p:nvPr/>
          </p:nvSpPr>
          <p:spPr bwMode="auto">
            <a:xfrm>
              <a:off x="742" y="155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72" name="Rectangle 60"/>
            <p:cNvSpPr>
              <a:spLocks noChangeArrowheads="1"/>
            </p:cNvSpPr>
            <p:nvPr/>
          </p:nvSpPr>
          <p:spPr bwMode="auto">
            <a:xfrm>
              <a:off x="1048" y="1566"/>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2</a:t>
              </a:r>
              <a:endParaRPr lang="zh-CN" altLang="en-US">
                <a:solidFill>
                  <a:schemeClr val="accent1"/>
                </a:solidFill>
              </a:endParaRPr>
            </a:p>
          </p:txBody>
        </p:sp>
        <p:sp>
          <p:nvSpPr>
            <p:cNvPr id="115773" name="Rectangle 61"/>
            <p:cNvSpPr>
              <a:spLocks noChangeArrowheads="1"/>
            </p:cNvSpPr>
            <p:nvPr/>
          </p:nvSpPr>
          <p:spPr bwMode="auto">
            <a:xfrm>
              <a:off x="1111" y="1572"/>
              <a:ext cx="153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、分析各种影响因素或原因</a:t>
              </a:r>
              <a:endParaRPr lang="zh-CN" altLang="en-US">
                <a:solidFill>
                  <a:schemeClr val="accent1"/>
                </a:solidFill>
              </a:endParaRPr>
            </a:p>
          </p:txBody>
        </p:sp>
        <p:sp>
          <p:nvSpPr>
            <p:cNvPr id="115774" name="Rectangle 62"/>
            <p:cNvSpPr>
              <a:spLocks noChangeArrowheads="1"/>
            </p:cNvSpPr>
            <p:nvPr/>
          </p:nvSpPr>
          <p:spPr bwMode="auto">
            <a:xfrm>
              <a:off x="2650" y="1566"/>
              <a:ext cx="9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75" name="Rectangle 63"/>
            <p:cNvSpPr>
              <a:spLocks noChangeArrowheads="1"/>
            </p:cNvSpPr>
            <p:nvPr/>
          </p:nvSpPr>
          <p:spPr bwMode="auto">
            <a:xfrm>
              <a:off x="2841" y="156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76" name="Rectangle 64"/>
            <p:cNvSpPr>
              <a:spLocks noChangeArrowheads="1"/>
            </p:cNvSpPr>
            <p:nvPr/>
          </p:nvSpPr>
          <p:spPr bwMode="auto">
            <a:xfrm>
              <a:off x="2993" y="1572"/>
              <a:ext cx="38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因果图</a:t>
              </a:r>
              <a:endParaRPr lang="zh-CN" altLang="en-US">
                <a:solidFill>
                  <a:schemeClr val="accent1"/>
                </a:solidFill>
              </a:endParaRPr>
            </a:p>
          </p:txBody>
        </p:sp>
        <p:sp>
          <p:nvSpPr>
            <p:cNvPr id="115777" name="Rectangle 65"/>
            <p:cNvSpPr>
              <a:spLocks noChangeArrowheads="1"/>
            </p:cNvSpPr>
            <p:nvPr/>
          </p:nvSpPr>
          <p:spPr bwMode="auto">
            <a:xfrm>
              <a:off x="3378" y="1566"/>
              <a:ext cx="64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78" name="Rectangle 66"/>
            <p:cNvSpPr>
              <a:spLocks noChangeArrowheads="1"/>
            </p:cNvSpPr>
            <p:nvPr/>
          </p:nvSpPr>
          <p:spPr bwMode="auto">
            <a:xfrm>
              <a:off x="4647" y="156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79" name="Rectangle 67"/>
            <p:cNvSpPr>
              <a:spLocks noChangeArrowheads="1"/>
            </p:cNvSpPr>
            <p:nvPr/>
          </p:nvSpPr>
          <p:spPr bwMode="auto">
            <a:xfrm>
              <a:off x="1026" y="1546"/>
              <a:ext cx="9" cy="9"/>
            </a:xfrm>
            <a:prstGeom prst="rect">
              <a:avLst/>
            </a:prstGeom>
            <a:solidFill>
              <a:srgbClr val="000000"/>
            </a:solidFill>
            <a:ln w="9525">
              <a:noFill/>
              <a:miter lim="800000"/>
              <a:headEnd/>
              <a:tailEnd/>
            </a:ln>
          </p:spPr>
          <p:txBody>
            <a:bodyPr/>
            <a:lstStyle/>
            <a:p>
              <a:endParaRPr lang="zh-CN" altLang="en-US"/>
            </a:p>
          </p:txBody>
        </p:sp>
        <p:sp>
          <p:nvSpPr>
            <p:cNvPr id="115780" name="Line 68"/>
            <p:cNvSpPr>
              <a:spLocks noChangeShapeType="1"/>
            </p:cNvSpPr>
            <p:nvPr/>
          </p:nvSpPr>
          <p:spPr bwMode="auto">
            <a:xfrm>
              <a:off x="1026" y="1546"/>
              <a:ext cx="9" cy="1"/>
            </a:xfrm>
            <a:prstGeom prst="line">
              <a:avLst/>
            </a:prstGeom>
            <a:noFill/>
            <a:ln w="0">
              <a:solidFill>
                <a:srgbClr val="000000"/>
              </a:solidFill>
              <a:round/>
              <a:headEnd/>
              <a:tailEnd/>
            </a:ln>
          </p:spPr>
          <p:txBody>
            <a:bodyPr/>
            <a:lstStyle/>
            <a:p>
              <a:endParaRPr lang="zh-CN" altLang="en-US"/>
            </a:p>
          </p:txBody>
        </p:sp>
        <p:sp>
          <p:nvSpPr>
            <p:cNvPr id="115781" name="Line 69"/>
            <p:cNvSpPr>
              <a:spLocks noChangeShapeType="1"/>
            </p:cNvSpPr>
            <p:nvPr/>
          </p:nvSpPr>
          <p:spPr bwMode="auto">
            <a:xfrm>
              <a:off x="1026" y="1546"/>
              <a:ext cx="1" cy="9"/>
            </a:xfrm>
            <a:prstGeom prst="line">
              <a:avLst/>
            </a:prstGeom>
            <a:noFill/>
            <a:ln w="0">
              <a:solidFill>
                <a:srgbClr val="000000"/>
              </a:solidFill>
              <a:round/>
              <a:headEnd/>
              <a:tailEnd/>
            </a:ln>
          </p:spPr>
          <p:txBody>
            <a:bodyPr/>
            <a:lstStyle/>
            <a:p>
              <a:endParaRPr lang="zh-CN" altLang="en-US"/>
            </a:p>
          </p:txBody>
        </p:sp>
        <p:sp>
          <p:nvSpPr>
            <p:cNvPr id="115782" name="Rectangle 70"/>
            <p:cNvSpPr>
              <a:spLocks noChangeArrowheads="1"/>
            </p:cNvSpPr>
            <p:nvPr/>
          </p:nvSpPr>
          <p:spPr bwMode="auto">
            <a:xfrm>
              <a:off x="1035" y="1546"/>
              <a:ext cx="1937" cy="9"/>
            </a:xfrm>
            <a:prstGeom prst="rect">
              <a:avLst/>
            </a:prstGeom>
            <a:solidFill>
              <a:srgbClr val="000000"/>
            </a:solidFill>
            <a:ln w="9525">
              <a:noFill/>
              <a:miter lim="800000"/>
              <a:headEnd/>
              <a:tailEnd/>
            </a:ln>
          </p:spPr>
          <p:txBody>
            <a:bodyPr/>
            <a:lstStyle/>
            <a:p>
              <a:endParaRPr lang="zh-CN" altLang="en-US"/>
            </a:p>
          </p:txBody>
        </p:sp>
        <p:sp>
          <p:nvSpPr>
            <p:cNvPr id="115783" name="Line 71"/>
            <p:cNvSpPr>
              <a:spLocks noChangeShapeType="1"/>
            </p:cNvSpPr>
            <p:nvPr/>
          </p:nvSpPr>
          <p:spPr bwMode="auto">
            <a:xfrm>
              <a:off x="1035" y="1546"/>
              <a:ext cx="1937" cy="1"/>
            </a:xfrm>
            <a:prstGeom prst="line">
              <a:avLst/>
            </a:prstGeom>
            <a:noFill/>
            <a:ln w="0">
              <a:solidFill>
                <a:srgbClr val="000000"/>
              </a:solidFill>
              <a:round/>
              <a:headEnd/>
              <a:tailEnd/>
            </a:ln>
          </p:spPr>
          <p:txBody>
            <a:bodyPr/>
            <a:lstStyle/>
            <a:p>
              <a:endParaRPr lang="zh-CN" altLang="en-US"/>
            </a:p>
          </p:txBody>
        </p:sp>
        <p:sp>
          <p:nvSpPr>
            <p:cNvPr id="115784" name="Rectangle 72"/>
            <p:cNvSpPr>
              <a:spLocks noChangeArrowheads="1"/>
            </p:cNvSpPr>
            <p:nvPr/>
          </p:nvSpPr>
          <p:spPr bwMode="auto">
            <a:xfrm>
              <a:off x="2972" y="1546"/>
              <a:ext cx="8" cy="9"/>
            </a:xfrm>
            <a:prstGeom prst="rect">
              <a:avLst/>
            </a:prstGeom>
            <a:solidFill>
              <a:srgbClr val="000000"/>
            </a:solidFill>
            <a:ln w="9525">
              <a:noFill/>
              <a:miter lim="800000"/>
              <a:headEnd/>
              <a:tailEnd/>
            </a:ln>
          </p:spPr>
          <p:txBody>
            <a:bodyPr/>
            <a:lstStyle/>
            <a:p>
              <a:endParaRPr lang="zh-CN" altLang="en-US"/>
            </a:p>
          </p:txBody>
        </p:sp>
        <p:sp>
          <p:nvSpPr>
            <p:cNvPr id="115785" name="Line 73"/>
            <p:cNvSpPr>
              <a:spLocks noChangeShapeType="1"/>
            </p:cNvSpPr>
            <p:nvPr/>
          </p:nvSpPr>
          <p:spPr bwMode="auto">
            <a:xfrm>
              <a:off x="2972" y="1546"/>
              <a:ext cx="8" cy="1"/>
            </a:xfrm>
            <a:prstGeom prst="line">
              <a:avLst/>
            </a:prstGeom>
            <a:noFill/>
            <a:ln w="0">
              <a:solidFill>
                <a:srgbClr val="000000"/>
              </a:solidFill>
              <a:round/>
              <a:headEnd/>
              <a:tailEnd/>
            </a:ln>
          </p:spPr>
          <p:txBody>
            <a:bodyPr/>
            <a:lstStyle/>
            <a:p>
              <a:endParaRPr lang="zh-CN" altLang="en-US"/>
            </a:p>
          </p:txBody>
        </p:sp>
        <p:sp>
          <p:nvSpPr>
            <p:cNvPr id="115786" name="Line 74"/>
            <p:cNvSpPr>
              <a:spLocks noChangeShapeType="1"/>
            </p:cNvSpPr>
            <p:nvPr/>
          </p:nvSpPr>
          <p:spPr bwMode="auto">
            <a:xfrm>
              <a:off x="2972" y="1546"/>
              <a:ext cx="1" cy="9"/>
            </a:xfrm>
            <a:prstGeom prst="line">
              <a:avLst/>
            </a:prstGeom>
            <a:noFill/>
            <a:ln w="0">
              <a:solidFill>
                <a:srgbClr val="000000"/>
              </a:solidFill>
              <a:round/>
              <a:headEnd/>
              <a:tailEnd/>
            </a:ln>
          </p:spPr>
          <p:txBody>
            <a:bodyPr/>
            <a:lstStyle/>
            <a:p>
              <a:endParaRPr lang="zh-CN" altLang="en-US"/>
            </a:p>
          </p:txBody>
        </p:sp>
        <p:sp>
          <p:nvSpPr>
            <p:cNvPr id="115787" name="Rectangle 75"/>
            <p:cNvSpPr>
              <a:spLocks noChangeArrowheads="1"/>
            </p:cNvSpPr>
            <p:nvPr/>
          </p:nvSpPr>
          <p:spPr bwMode="auto">
            <a:xfrm>
              <a:off x="2980" y="1546"/>
              <a:ext cx="2154" cy="9"/>
            </a:xfrm>
            <a:prstGeom prst="rect">
              <a:avLst/>
            </a:prstGeom>
            <a:solidFill>
              <a:srgbClr val="000000"/>
            </a:solidFill>
            <a:ln w="9525">
              <a:noFill/>
              <a:miter lim="800000"/>
              <a:headEnd/>
              <a:tailEnd/>
            </a:ln>
          </p:spPr>
          <p:txBody>
            <a:bodyPr/>
            <a:lstStyle/>
            <a:p>
              <a:endParaRPr lang="zh-CN" altLang="en-US"/>
            </a:p>
          </p:txBody>
        </p:sp>
        <p:sp>
          <p:nvSpPr>
            <p:cNvPr id="115788" name="Line 76"/>
            <p:cNvSpPr>
              <a:spLocks noChangeShapeType="1"/>
            </p:cNvSpPr>
            <p:nvPr/>
          </p:nvSpPr>
          <p:spPr bwMode="auto">
            <a:xfrm>
              <a:off x="2980" y="1546"/>
              <a:ext cx="2154" cy="1"/>
            </a:xfrm>
            <a:prstGeom prst="line">
              <a:avLst/>
            </a:prstGeom>
            <a:noFill/>
            <a:ln w="0">
              <a:solidFill>
                <a:srgbClr val="000000"/>
              </a:solidFill>
              <a:round/>
              <a:headEnd/>
              <a:tailEnd/>
            </a:ln>
          </p:spPr>
          <p:txBody>
            <a:bodyPr/>
            <a:lstStyle/>
            <a:p>
              <a:endParaRPr lang="zh-CN" altLang="en-US"/>
            </a:p>
          </p:txBody>
        </p:sp>
        <p:sp>
          <p:nvSpPr>
            <p:cNvPr id="115789" name="Rectangle 77"/>
            <p:cNvSpPr>
              <a:spLocks noChangeArrowheads="1"/>
            </p:cNvSpPr>
            <p:nvPr/>
          </p:nvSpPr>
          <p:spPr bwMode="auto">
            <a:xfrm>
              <a:off x="1026" y="1555"/>
              <a:ext cx="9" cy="164"/>
            </a:xfrm>
            <a:prstGeom prst="rect">
              <a:avLst/>
            </a:prstGeom>
            <a:solidFill>
              <a:srgbClr val="000000"/>
            </a:solidFill>
            <a:ln w="9525">
              <a:noFill/>
              <a:miter lim="800000"/>
              <a:headEnd/>
              <a:tailEnd/>
            </a:ln>
          </p:spPr>
          <p:txBody>
            <a:bodyPr/>
            <a:lstStyle/>
            <a:p>
              <a:endParaRPr lang="zh-CN" altLang="en-US"/>
            </a:p>
          </p:txBody>
        </p:sp>
        <p:sp>
          <p:nvSpPr>
            <p:cNvPr id="115790" name="Line 78"/>
            <p:cNvSpPr>
              <a:spLocks noChangeShapeType="1"/>
            </p:cNvSpPr>
            <p:nvPr/>
          </p:nvSpPr>
          <p:spPr bwMode="auto">
            <a:xfrm>
              <a:off x="1026" y="1555"/>
              <a:ext cx="1" cy="164"/>
            </a:xfrm>
            <a:prstGeom prst="line">
              <a:avLst/>
            </a:prstGeom>
            <a:noFill/>
            <a:ln w="0">
              <a:solidFill>
                <a:srgbClr val="000000"/>
              </a:solidFill>
              <a:round/>
              <a:headEnd/>
              <a:tailEnd/>
            </a:ln>
          </p:spPr>
          <p:txBody>
            <a:bodyPr/>
            <a:lstStyle/>
            <a:p>
              <a:endParaRPr lang="zh-CN" altLang="en-US"/>
            </a:p>
          </p:txBody>
        </p:sp>
        <p:sp>
          <p:nvSpPr>
            <p:cNvPr id="115791" name="Rectangle 79"/>
            <p:cNvSpPr>
              <a:spLocks noChangeArrowheads="1"/>
            </p:cNvSpPr>
            <p:nvPr/>
          </p:nvSpPr>
          <p:spPr bwMode="auto">
            <a:xfrm>
              <a:off x="2972" y="1555"/>
              <a:ext cx="8" cy="164"/>
            </a:xfrm>
            <a:prstGeom prst="rect">
              <a:avLst/>
            </a:prstGeom>
            <a:solidFill>
              <a:srgbClr val="000000"/>
            </a:solidFill>
            <a:ln w="9525">
              <a:noFill/>
              <a:miter lim="800000"/>
              <a:headEnd/>
              <a:tailEnd/>
            </a:ln>
          </p:spPr>
          <p:txBody>
            <a:bodyPr/>
            <a:lstStyle/>
            <a:p>
              <a:endParaRPr lang="zh-CN" altLang="en-US"/>
            </a:p>
          </p:txBody>
        </p:sp>
        <p:sp>
          <p:nvSpPr>
            <p:cNvPr id="115792" name="Line 80"/>
            <p:cNvSpPr>
              <a:spLocks noChangeShapeType="1"/>
            </p:cNvSpPr>
            <p:nvPr/>
          </p:nvSpPr>
          <p:spPr bwMode="auto">
            <a:xfrm>
              <a:off x="2972" y="1555"/>
              <a:ext cx="1" cy="164"/>
            </a:xfrm>
            <a:prstGeom prst="line">
              <a:avLst/>
            </a:prstGeom>
            <a:noFill/>
            <a:ln w="0">
              <a:solidFill>
                <a:srgbClr val="000000"/>
              </a:solidFill>
              <a:round/>
              <a:headEnd/>
              <a:tailEnd/>
            </a:ln>
          </p:spPr>
          <p:txBody>
            <a:bodyPr/>
            <a:lstStyle/>
            <a:p>
              <a:endParaRPr lang="zh-CN" altLang="en-US"/>
            </a:p>
          </p:txBody>
        </p:sp>
        <p:sp>
          <p:nvSpPr>
            <p:cNvPr id="115793" name="Rectangle 81"/>
            <p:cNvSpPr>
              <a:spLocks noChangeArrowheads="1"/>
            </p:cNvSpPr>
            <p:nvPr/>
          </p:nvSpPr>
          <p:spPr bwMode="auto">
            <a:xfrm>
              <a:off x="742" y="1729"/>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94" name="Rectangle 82"/>
            <p:cNvSpPr>
              <a:spLocks noChangeArrowheads="1"/>
            </p:cNvSpPr>
            <p:nvPr/>
          </p:nvSpPr>
          <p:spPr bwMode="auto">
            <a:xfrm>
              <a:off x="1048" y="1739"/>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3</a:t>
              </a:r>
              <a:endParaRPr lang="zh-CN" altLang="en-US">
                <a:solidFill>
                  <a:schemeClr val="accent1"/>
                </a:solidFill>
              </a:endParaRPr>
            </a:p>
          </p:txBody>
        </p:sp>
        <p:sp>
          <p:nvSpPr>
            <p:cNvPr id="115795" name="Rectangle 83"/>
            <p:cNvSpPr>
              <a:spLocks noChangeArrowheads="1"/>
            </p:cNvSpPr>
            <p:nvPr/>
          </p:nvSpPr>
          <p:spPr bwMode="auto">
            <a:xfrm>
              <a:off x="1111" y="1745"/>
              <a:ext cx="115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、找出主要影响因素</a:t>
              </a:r>
              <a:endParaRPr lang="zh-CN" altLang="en-US">
                <a:solidFill>
                  <a:schemeClr val="accent1"/>
                </a:solidFill>
              </a:endParaRPr>
            </a:p>
          </p:txBody>
        </p:sp>
        <p:sp>
          <p:nvSpPr>
            <p:cNvPr id="115796" name="Rectangle 84"/>
            <p:cNvSpPr>
              <a:spLocks noChangeArrowheads="1"/>
            </p:cNvSpPr>
            <p:nvPr/>
          </p:nvSpPr>
          <p:spPr bwMode="auto">
            <a:xfrm>
              <a:off x="2265" y="1739"/>
              <a:ext cx="35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97" name="Rectangle 85"/>
            <p:cNvSpPr>
              <a:spLocks noChangeArrowheads="1"/>
            </p:cNvSpPr>
            <p:nvPr/>
          </p:nvSpPr>
          <p:spPr bwMode="auto">
            <a:xfrm>
              <a:off x="2963" y="1739"/>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798" name="Rectangle 86"/>
            <p:cNvSpPr>
              <a:spLocks noChangeArrowheads="1"/>
            </p:cNvSpPr>
            <p:nvPr/>
          </p:nvSpPr>
          <p:spPr bwMode="auto">
            <a:xfrm>
              <a:off x="2993" y="1745"/>
              <a:ext cx="89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排列图，相关图</a:t>
              </a:r>
              <a:endParaRPr lang="zh-CN" altLang="en-US">
                <a:solidFill>
                  <a:schemeClr val="accent1"/>
                </a:solidFill>
              </a:endParaRPr>
            </a:p>
          </p:txBody>
        </p:sp>
        <p:sp>
          <p:nvSpPr>
            <p:cNvPr id="115799" name="Rectangle 87"/>
            <p:cNvSpPr>
              <a:spLocks noChangeArrowheads="1"/>
            </p:cNvSpPr>
            <p:nvPr/>
          </p:nvSpPr>
          <p:spPr bwMode="auto">
            <a:xfrm>
              <a:off x="3891" y="1739"/>
              <a:ext cx="38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00" name="Rectangle 88"/>
            <p:cNvSpPr>
              <a:spLocks noChangeArrowheads="1"/>
            </p:cNvSpPr>
            <p:nvPr/>
          </p:nvSpPr>
          <p:spPr bwMode="auto">
            <a:xfrm>
              <a:off x="4652" y="1739"/>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01" name="Rectangle 89"/>
            <p:cNvSpPr>
              <a:spLocks noChangeArrowheads="1"/>
            </p:cNvSpPr>
            <p:nvPr/>
          </p:nvSpPr>
          <p:spPr bwMode="auto">
            <a:xfrm>
              <a:off x="1026" y="1719"/>
              <a:ext cx="9" cy="9"/>
            </a:xfrm>
            <a:prstGeom prst="rect">
              <a:avLst/>
            </a:prstGeom>
            <a:solidFill>
              <a:srgbClr val="000000"/>
            </a:solidFill>
            <a:ln w="9525">
              <a:noFill/>
              <a:miter lim="800000"/>
              <a:headEnd/>
              <a:tailEnd/>
            </a:ln>
          </p:spPr>
          <p:txBody>
            <a:bodyPr/>
            <a:lstStyle/>
            <a:p>
              <a:endParaRPr lang="zh-CN" altLang="en-US"/>
            </a:p>
          </p:txBody>
        </p:sp>
        <p:sp>
          <p:nvSpPr>
            <p:cNvPr id="115802" name="Line 90"/>
            <p:cNvSpPr>
              <a:spLocks noChangeShapeType="1"/>
            </p:cNvSpPr>
            <p:nvPr/>
          </p:nvSpPr>
          <p:spPr bwMode="auto">
            <a:xfrm>
              <a:off x="1026" y="1719"/>
              <a:ext cx="9" cy="1"/>
            </a:xfrm>
            <a:prstGeom prst="line">
              <a:avLst/>
            </a:prstGeom>
            <a:noFill/>
            <a:ln w="0">
              <a:solidFill>
                <a:srgbClr val="000000"/>
              </a:solidFill>
              <a:round/>
              <a:headEnd/>
              <a:tailEnd/>
            </a:ln>
          </p:spPr>
          <p:txBody>
            <a:bodyPr/>
            <a:lstStyle/>
            <a:p>
              <a:endParaRPr lang="zh-CN" altLang="en-US"/>
            </a:p>
          </p:txBody>
        </p:sp>
        <p:sp>
          <p:nvSpPr>
            <p:cNvPr id="115803" name="Line 91"/>
            <p:cNvSpPr>
              <a:spLocks noChangeShapeType="1"/>
            </p:cNvSpPr>
            <p:nvPr/>
          </p:nvSpPr>
          <p:spPr bwMode="auto">
            <a:xfrm>
              <a:off x="1026" y="1719"/>
              <a:ext cx="1" cy="9"/>
            </a:xfrm>
            <a:prstGeom prst="line">
              <a:avLst/>
            </a:prstGeom>
            <a:noFill/>
            <a:ln w="0">
              <a:solidFill>
                <a:srgbClr val="000000"/>
              </a:solidFill>
              <a:round/>
              <a:headEnd/>
              <a:tailEnd/>
            </a:ln>
          </p:spPr>
          <p:txBody>
            <a:bodyPr/>
            <a:lstStyle/>
            <a:p>
              <a:endParaRPr lang="zh-CN" altLang="en-US"/>
            </a:p>
          </p:txBody>
        </p:sp>
        <p:sp>
          <p:nvSpPr>
            <p:cNvPr id="115804" name="Rectangle 92"/>
            <p:cNvSpPr>
              <a:spLocks noChangeArrowheads="1"/>
            </p:cNvSpPr>
            <p:nvPr/>
          </p:nvSpPr>
          <p:spPr bwMode="auto">
            <a:xfrm>
              <a:off x="1035" y="1719"/>
              <a:ext cx="1937" cy="9"/>
            </a:xfrm>
            <a:prstGeom prst="rect">
              <a:avLst/>
            </a:prstGeom>
            <a:solidFill>
              <a:srgbClr val="000000"/>
            </a:solidFill>
            <a:ln w="9525">
              <a:noFill/>
              <a:miter lim="800000"/>
              <a:headEnd/>
              <a:tailEnd/>
            </a:ln>
          </p:spPr>
          <p:txBody>
            <a:bodyPr/>
            <a:lstStyle/>
            <a:p>
              <a:endParaRPr lang="zh-CN" altLang="en-US"/>
            </a:p>
          </p:txBody>
        </p:sp>
        <p:sp>
          <p:nvSpPr>
            <p:cNvPr id="115805" name="Line 93"/>
            <p:cNvSpPr>
              <a:spLocks noChangeShapeType="1"/>
            </p:cNvSpPr>
            <p:nvPr/>
          </p:nvSpPr>
          <p:spPr bwMode="auto">
            <a:xfrm>
              <a:off x="1035" y="1719"/>
              <a:ext cx="1937" cy="1"/>
            </a:xfrm>
            <a:prstGeom prst="line">
              <a:avLst/>
            </a:prstGeom>
            <a:noFill/>
            <a:ln w="0">
              <a:solidFill>
                <a:srgbClr val="000000"/>
              </a:solidFill>
              <a:round/>
              <a:headEnd/>
              <a:tailEnd/>
            </a:ln>
          </p:spPr>
          <p:txBody>
            <a:bodyPr/>
            <a:lstStyle/>
            <a:p>
              <a:endParaRPr lang="zh-CN" altLang="en-US"/>
            </a:p>
          </p:txBody>
        </p:sp>
        <p:sp>
          <p:nvSpPr>
            <p:cNvPr id="115806" name="Rectangle 94"/>
            <p:cNvSpPr>
              <a:spLocks noChangeArrowheads="1"/>
            </p:cNvSpPr>
            <p:nvPr/>
          </p:nvSpPr>
          <p:spPr bwMode="auto">
            <a:xfrm>
              <a:off x="2972" y="1719"/>
              <a:ext cx="8" cy="9"/>
            </a:xfrm>
            <a:prstGeom prst="rect">
              <a:avLst/>
            </a:prstGeom>
            <a:solidFill>
              <a:srgbClr val="000000"/>
            </a:solidFill>
            <a:ln w="9525">
              <a:noFill/>
              <a:miter lim="800000"/>
              <a:headEnd/>
              <a:tailEnd/>
            </a:ln>
          </p:spPr>
          <p:txBody>
            <a:bodyPr/>
            <a:lstStyle/>
            <a:p>
              <a:endParaRPr lang="zh-CN" altLang="en-US"/>
            </a:p>
          </p:txBody>
        </p:sp>
        <p:sp>
          <p:nvSpPr>
            <p:cNvPr id="115807" name="Line 95"/>
            <p:cNvSpPr>
              <a:spLocks noChangeShapeType="1"/>
            </p:cNvSpPr>
            <p:nvPr/>
          </p:nvSpPr>
          <p:spPr bwMode="auto">
            <a:xfrm>
              <a:off x="2972" y="1719"/>
              <a:ext cx="8" cy="1"/>
            </a:xfrm>
            <a:prstGeom prst="line">
              <a:avLst/>
            </a:prstGeom>
            <a:noFill/>
            <a:ln w="0">
              <a:solidFill>
                <a:srgbClr val="000000"/>
              </a:solidFill>
              <a:round/>
              <a:headEnd/>
              <a:tailEnd/>
            </a:ln>
          </p:spPr>
          <p:txBody>
            <a:bodyPr/>
            <a:lstStyle/>
            <a:p>
              <a:endParaRPr lang="zh-CN" altLang="en-US"/>
            </a:p>
          </p:txBody>
        </p:sp>
        <p:sp>
          <p:nvSpPr>
            <p:cNvPr id="115808" name="Line 96"/>
            <p:cNvSpPr>
              <a:spLocks noChangeShapeType="1"/>
            </p:cNvSpPr>
            <p:nvPr/>
          </p:nvSpPr>
          <p:spPr bwMode="auto">
            <a:xfrm>
              <a:off x="2972" y="1719"/>
              <a:ext cx="1" cy="9"/>
            </a:xfrm>
            <a:prstGeom prst="line">
              <a:avLst/>
            </a:prstGeom>
            <a:noFill/>
            <a:ln w="0">
              <a:solidFill>
                <a:srgbClr val="000000"/>
              </a:solidFill>
              <a:round/>
              <a:headEnd/>
              <a:tailEnd/>
            </a:ln>
          </p:spPr>
          <p:txBody>
            <a:bodyPr/>
            <a:lstStyle/>
            <a:p>
              <a:endParaRPr lang="zh-CN" altLang="en-US"/>
            </a:p>
          </p:txBody>
        </p:sp>
        <p:sp>
          <p:nvSpPr>
            <p:cNvPr id="115809" name="Rectangle 97"/>
            <p:cNvSpPr>
              <a:spLocks noChangeArrowheads="1"/>
            </p:cNvSpPr>
            <p:nvPr/>
          </p:nvSpPr>
          <p:spPr bwMode="auto">
            <a:xfrm>
              <a:off x="2980" y="1719"/>
              <a:ext cx="2154" cy="9"/>
            </a:xfrm>
            <a:prstGeom prst="rect">
              <a:avLst/>
            </a:prstGeom>
            <a:solidFill>
              <a:srgbClr val="000000"/>
            </a:solidFill>
            <a:ln w="9525">
              <a:noFill/>
              <a:miter lim="800000"/>
              <a:headEnd/>
              <a:tailEnd/>
            </a:ln>
          </p:spPr>
          <p:txBody>
            <a:bodyPr/>
            <a:lstStyle/>
            <a:p>
              <a:endParaRPr lang="zh-CN" altLang="en-US"/>
            </a:p>
          </p:txBody>
        </p:sp>
        <p:sp>
          <p:nvSpPr>
            <p:cNvPr id="115810" name="Line 98"/>
            <p:cNvSpPr>
              <a:spLocks noChangeShapeType="1"/>
            </p:cNvSpPr>
            <p:nvPr/>
          </p:nvSpPr>
          <p:spPr bwMode="auto">
            <a:xfrm>
              <a:off x="2980" y="1719"/>
              <a:ext cx="2154" cy="1"/>
            </a:xfrm>
            <a:prstGeom prst="line">
              <a:avLst/>
            </a:prstGeom>
            <a:noFill/>
            <a:ln w="0">
              <a:solidFill>
                <a:srgbClr val="000000"/>
              </a:solidFill>
              <a:round/>
              <a:headEnd/>
              <a:tailEnd/>
            </a:ln>
          </p:spPr>
          <p:txBody>
            <a:bodyPr/>
            <a:lstStyle/>
            <a:p>
              <a:endParaRPr lang="zh-CN" altLang="en-US"/>
            </a:p>
          </p:txBody>
        </p:sp>
        <p:sp>
          <p:nvSpPr>
            <p:cNvPr id="115811" name="Rectangle 99"/>
            <p:cNvSpPr>
              <a:spLocks noChangeArrowheads="1"/>
            </p:cNvSpPr>
            <p:nvPr/>
          </p:nvSpPr>
          <p:spPr bwMode="auto">
            <a:xfrm>
              <a:off x="1026" y="1728"/>
              <a:ext cx="9" cy="164"/>
            </a:xfrm>
            <a:prstGeom prst="rect">
              <a:avLst/>
            </a:prstGeom>
            <a:solidFill>
              <a:srgbClr val="000000"/>
            </a:solidFill>
            <a:ln w="9525">
              <a:noFill/>
              <a:miter lim="800000"/>
              <a:headEnd/>
              <a:tailEnd/>
            </a:ln>
          </p:spPr>
          <p:txBody>
            <a:bodyPr/>
            <a:lstStyle/>
            <a:p>
              <a:endParaRPr lang="zh-CN" altLang="en-US"/>
            </a:p>
          </p:txBody>
        </p:sp>
        <p:sp>
          <p:nvSpPr>
            <p:cNvPr id="115812" name="Line 100"/>
            <p:cNvSpPr>
              <a:spLocks noChangeShapeType="1"/>
            </p:cNvSpPr>
            <p:nvPr/>
          </p:nvSpPr>
          <p:spPr bwMode="auto">
            <a:xfrm>
              <a:off x="1026" y="1728"/>
              <a:ext cx="1" cy="164"/>
            </a:xfrm>
            <a:prstGeom prst="line">
              <a:avLst/>
            </a:prstGeom>
            <a:noFill/>
            <a:ln w="0">
              <a:solidFill>
                <a:srgbClr val="000000"/>
              </a:solidFill>
              <a:round/>
              <a:headEnd/>
              <a:tailEnd/>
            </a:ln>
          </p:spPr>
          <p:txBody>
            <a:bodyPr/>
            <a:lstStyle/>
            <a:p>
              <a:endParaRPr lang="zh-CN" altLang="en-US"/>
            </a:p>
          </p:txBody>
        </p:sp>
        <p:sp>
          <p:nvSpPr>
            <p:cNvPr id="115813" name="Rectangle 101"/>
            <p:cNvSpPr>
              <a:spLocks noChangeArrowheads="1"/>
            </p:cNvSpPr>
            <p:nvPr/>
          </p:nvSpPr>
          <p:spPr bwMode="auto">
            <a:xfrm>
              <a:off x="2972" y="1728"/>
              <a:ext cx="8" cy="164"/>
            </a:xfrm>
            <a:prstGeom prst="rect">
              <a:avLst/>
            </a:prstGeom>
            <a:solidFill>
              <a:srgbClr val="000000"/>
            </a:solidFill>
            <a:ln w="9525">
              <a:noFill/>
              <a:miter lim="800000"/>
              <a:headEnd/>
              <a:tailEnd/>
            </a:ln>
          </p:spPr>
          <p:txBody>
            <a:bodyPr/>
            <a:lstStyle/>
            <a:p>
              <a:endParaRPr lang="zh-CN" altLang="en-US"/>
            </a:p>
          </p:txBody>
        </p:sp>
        <p:sp>
          <p:nvSpPr>
            <p:cNvPr id="115814" name="Line 102"/>
            <p:cNvSpPr>
              <a:spLocks noChangeShapeType="1"/>
            </p:cNvSpPr>
            <p:nvPr/>
          </p:nvSpPr>
          <p:spPr bwMode="auto">
            <a:xfrm>
              <a:off x="2972" y="1728"/>
              <a:ext cx="1" cy="164"/>
            </a:xfrm>
            <a:prstGeom prst="line">
              <a:avLst/>
            </a:prstGeom>
            <a:noFill/>
            <a:ln w="0">
              <a:solidFill>
                <a:srgbClr val="000000"/>
              </a:solidFill>
              <a:round/>
              <a:headEnd/>
              <a:tailEnd/>
            </a:ln>
          </p:spPr>
          <p:txBody>
            <a:bodyPr/>
            <a:lstStyle/>
            <a:p>
              <a:endParaRPr lang="zh-CN" altLang="en-US"/>
            </a:p>
          </p:txBody>
        </p:sp>
        <p:sp>
          <p:nvSpPr>
            <p:cNvPr id="115815" name="Rectangle 103"/>
            <p:cNvSpPr>
              <a:spLocks noChangeArrowheads="1"/>
            </p:cNvSpPr>
            <p:nvPr/>
          </p:nvSpPr>
          <p:spPr bwMode="auto">
            <a:xfrm>
              <a:off x="742" y="190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16" name="Rectangle 104"/>
            <p:cNvSpPr>
              <a:spLocks noChangeArrowheads="1"/>
            </p:cNvSpPr>
            <p:nvPr/>
          </p:nvSpPr>
          <p:spPr bwMode="auto">
            <a:xfrm>
              <a:off x="703" y="2048"/>
              <a:ext cx="71"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P</a:t>
              </a:r>
              <a:endParaRPr lang="en-US" altLang="zh-CN">
                <a:solidFill>
                  <a:schemeClr val="accent1"/>
                </a:solidFill>
              </a:endParaRPr>
            </a:p>
          </p:txBody>
        </p:sp>
        <p:sp>
          <p:nvSpPr>
            <p:cNvPr id="115817" name="Rectangle 105"/>
            <p:cNvSpPr>
              <a:spLocks noChangeArrowheads="1"/>
            </p:cNvSpPr>
            <p:nvPr/>
          </p:nvSpPr>
          <p:spPr bwMode="auto">
            <a:xfrm>
              <a:off x="781" y="2048"/>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18" name="Rectangle 106"/>
            <p:cNvSpPr>
              <a:spLocks noChangeArrowheads="1"/>
            </p:cNvSpPr>
            <p:nvPr/>
          </p:nvSpPr>
          <p:spPr bwMode="auto">
            <a:xfrm>
              <a:off x="742" y="219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19" name="Rectangle 107"/>
            <p:cNvSpPr>
              <a:spLocks noChangeArrowheads="1"/>
            </p:cNvSpPr>
            <p:nvPr/>
          </p:nvSpPr>
          <p:spPr bwMode="auto">
            <a:xfrm>
              <a:off x="742" y="2337"/>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0" name="Rectangle 108"/>
            <p:cNvSpPr>
              <a:spLocks noChangeArrowheads="1"/>
            </p:cNvSpPr>
            <p:nvPr/>
          </p:nvSpPr>
          <p:spPr bwMode="auto">
            <a:xfrm>
              <a:off x="742" y="248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1" name="Rectangle 109"/>
            <p:cNvSpPr>
              <a:spLocks noChangeArrowheads="1"/>
            </p:cNvSpPr>
            <p:nvPr/>
          </p:nvSpPr>
          <p:spPr bwMode="auto">
            <a:xfrm>
              <a:off x="742" y="2627"/>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2" name="Rectangle 110"/>
            <p:cNvSpPr>
              <a:spLocks noChangeArrowheads="1"/>
            </p:cNvSpPr>
            <p:nvPr/>
          </p:nvSpPr>
          <p:spPr bwMode="auto">
            <a:xfrm>
              <a:off x="742" y="2771"/>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3" name="Rectangle 111"/>
            <p:cNvSpPr>
              <a:spLocks noChangeArrowheads="1"/>
            </p:cNvSpPr>
            <p:nvPr/>
          </p:nvSpPr>
          <p:spPr bwMode="auto">
            <a:xfrm>
              <a:off x="1048" y="1912"/>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4</a:t>
              </a:r>
              <a:endParaRPr lang="zh-CN" altLang="en-US">
                <a:solidFill>
                  <a:schemeClr val="accent1"/>
                </a:solidFill>
              </a:endParaRPr>
            </a:p>
          </p:txBody>
        </p:sp>
        <p:sp>
          <p:nvSpPr>
            <p:cNvPr id="115824" name="Rectangle 112"/>
            <p:cNvSpPr>
              <a:spLocks noChangeArrowheads="1"/>
            </p:cNvSpPr>
            <p:nvPr/>
          </p:nvSpPr>
          <p:spPr bwMode="auto">
            <a:xfrm>
              <a:off x="1111" y="1918"/>
              <a:ext cx="179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、针对主要原因，制定措施计划</a:t>
              </a:r>
              <a:endParaRPr lang="zh-CN" altLang="en-US">
                <a:solidFill>
                  <a:schemeClr val="accent1"/>
                </a:solidFill>
              </a:endParaRPr>
            </a:p>
          </p:txBody>
        </p:sp>
        <p:sp>
          <p:nvSpPr>
            <p:cNvPr id="115825" name="Rectangle 113"/>
            <p:cNvSpPr>
              <a:spLocks noChangeArrowheads="1"/>
            </p:cNvSpPr>
            <p:nvPr/>
          </p:nvSpPr>
          <p:spPr bwMode="auto">
            <a:xfrm>
              <a:off x="2907" y="1912"/>
              <a:ext cx="70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6" name="Rectangle 114"/>
            <p:cNvSpPr>
              <a:spLocks noChangeArrowheads="1"/>
            </p:cNvSpPr>
            <p:nvPr/>
          </p:nvSpPr>
          <p:spPr bwMode="auto">
            <a:xfrm>
              <a:off x="4302" y="191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7" name="Rectangle 115"/>
            <p:cNvSpPr>
              <a:spLocks noChangeArrowheads="1"/>
            </p:cNvSpPr>
            <p:nvPr/>
          </p:nvSpPr>
          <p:spPr bwMode="auto">
            <a:xfrm>
              <a:off x="1048" y="2066"/>
              <a:ext cx="96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8" name="Rectangle 116"/>
            <p:cNvSpPr>
              <a:spLocks noChangeArrowheads="1"/>
            </p:cNvSpPr>
            <p:nvPr/>
          </p:nvSpPr>
          <p:spPr bwMode="auto">
            <a:xfrm>
              <a:off x="2950" y="206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29" name="Rectangle 117"/>
            <p:cNvSpPr>
              <a:spLocks noChangeArrowheads="1"/>
            </p:cNvSpPr>
            <p:nvPr/>
          </p:nvSpPr>
          <p:spPr bwMode="auto">
            <a:xfrm>
              <a:off x="1048" y="2211"/>
              <a:ext cx="8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0" name="Rectangle 118"/>
            <p:cNvSpPr>
              <a:spLocks noChangeArrowheads="1"/>
            </p:cNvSpPr>
            <p:nvPr/>
          </p:nvSpPr>
          <p:spPr bwMode="auto">
            <a:xfrm>
              <a:off x="2696" y="2211"/>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1" name="Rectangle 119"/>
            <p:cNvSpPr>
              <a:spLocks noChangeArrowheads="1"/>
            </p:cNvSpPr>
            <p:nvPr/>
          </p:nvSpPr>
          <p:spPr bwMode="auto">
            <a:xfrm>
              <a:off x="1048" y="2356"/>
              <a:ext cx="12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2" name="Rectangle 120"/>
            <p:cNvSpPr>
              <a:spLocks noChangeArrowheads="1"/>
            </p:cNvSpPr>
            <p:nvPr/>
          </p:nvSpPr>
          <p:spPr bwMode="auto">
            <a:xfrm>
              <a:off x="1301" y="2356"/>
              <a:ext cx="8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3" name="Rectangle 121"/>
            <p:cNvSpPr>
              <a:spLocks noChangeArrowheads="1"/>
            </p:cNvSpPr>
            <p:nvPr/>
          </p:nvSpPr>
          <p:spPr bwMode="auto">
            <a:xfrm>
              <a:off x="2950" y="235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4" name="Rectangle 122"/>
            <p:cNvSpPr>
              <a:spLocks noChangeArrowheads="1"/>
            </p:cNvSpPr>
            <p:nvPr/>
          </p:nvSpPr>
          <p:spPr bwMode="auto">
            <a:xfrm>
              <a:off x="1048" y="2500"/>
              <a:ext cx="96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5" name="Rectangle 123"/>
            <p:cNvSpPr>
              <a:spLocks noChangeArrowheads="1"/>
            </p:cNvSpPr>
            <p:nvPr/>
          </p:nvSpPr>
          <p:spPr bwMode="auto">
            <a:xfrm>
              <a:off x="2950" y="2500"/>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6" name="Rectangle 124"/>
            <p:cNvSpPr>
              <a:spLocks noChangeArrowheads="1"/>
            </p:cNvSpPr>
            <p:nvPr/>
          </p:nvSpPr>
          <p:spPr bwMode="auto">
            <a:xfrm>
              <a:off x="1048" y="2646"/>
              <a:ext cx="96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7" name="Rectangle 125"/>
            <p:cNvSpPr>
              <a:spLocks noChangeArrowheads="1"/>
            </p:cNvSpPr>
            <p:nvPr/>
          </p:nvSpPr>
          <p:spPr bwMode="auto">
            <a:xfrm>
              <a:off x="2950" y="264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8" name="Rectangle 126"/>
            <p:cNvSpPr>
              <a:spLocks noChangeArrowheads="1"/>
            </p:cNvSpPr>
            <p:nvPr/>
          </p:nvSpPr>
          <p:spPr bwMode="auto">
            <a:xfrm>
              <a:off x="1048" y="2790"/>
              <a:ext cx="96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39" name="Rectangle 127"/>
            <p:cNvSpPr>
              <a:spLocks noChangeArrowheads="1"/>
            </p:cNvSpPr>
            <p:nvPr/>
          </p:nvSpPr>
          <p:spPr bwMode="auto">
            <a:xfrm>
              <a:off x="2950" y="2790"/>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40" name="Rectangle 128"/>
            <p:cNvSpPr>
              <a:spLocks noChangeArrowheads="1"/>
            </p:cNvSpPr>
            <p:nvPr/>
          </p:nvSpPr>
          <p:spPr bwMode="auto">
            <a:xfrm>
              <a:off x="2993" y="1918"/>
              <a:ext cx="29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回答</a:t>
              </a:r>
              <a:r>
                <a:rPr lang="zh-CN" altLang="en-US" sz="1600">
                  <a:solidFill>
                    <a:schemeClr val="accent1"/>
                  </a:solidFill>
                  <a:latin typeface="Arial"/>
                </a:rPr>
                <a:t>“</a:t>
              </a:r>
              <a:endParaRPr lang="zh-CN" altLang="en-US">
                <a:solidFill>
                  <a:schemeClr val="accent1"/>
                </a:solidFill>
              </a:endParaRPr>
            </a:p>
          </p:txBody>
        </p:sp>
        <p:sp>
          <p:nvSpPr>
            <p:cNvPr id="115841" name="Rectangle 129"/>
            <p:cNvSpPr>
              <a:spLocks noChangeArrowheads="1"/>
            </p:cNvSpPr>
            <p:nvPr/>
          </p:nvSpPr>
          <p:spPr bwMode="auto">
            <a:xfrm>
              <a:off x="3378" y="1912"/>
              <a:ext cx="341"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5</a:t>
              </a:r>
              <a:r>
                <a:rPr lang="en-US" altLang="zh-CN" sz="1600">
                  <a:solidFill>
                    <a:schemeClr val="accent1"/>
                  </a:solidFill>
                  <a:latin typeface="Times New Roman" pitchFamily="18" charset="0"/>
                </a:rPr>
                <a:t>W1H</a:t>
              </a:r>
              <a:endParaRPr lang="en-US" altLang="zh-CN">
                <a:solidFill>
                  <a:schemeClr val="accent1"/>
                </a:solidFill>
              </a:endParaRPr>
            </a:p>
          </p:txBody>
        </p:sp>
        <p:sp>
          <p:nvSpPr>
            <p:cNvPr id="115842" name="Rectangle 130"/>
            <p:cNvSpPr>
              <a:spLocks noChangeArrowheads="1"/>
            </p:cNvSpPr>
            <p:nvPr/>
          </p:nvSpPr>
          <p:spPr bwMode="auto">
            <a:xfrm>
              <a:off x="3730" y="1918"/>
              <a:ext cx="555"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Arial"/>
                </a:rPr>
                <a:t>”</a:t>
              </a:r>
              <a:r>
                <a:rPr lang="zh-CN" altLang="en-US" sz="1600">
                  <a:solidFill>
                    <a:schemeClr val="accent1"/>
                  </a:solidFill>
                  <a:latin typeface="宋体" pitchFamily="2" charset="-122"/>
                </a:rPr>
                <a:t>的问题：</a:t>
              </a:r>
              <a:endParaRPr lang="zh-CN" altLang="en-US">
                <a:solidFill>
                  <a:schemeClr val="accent1"/>
                </a:solidFill>
              </a:endParaRPr>
            </a:p>
          </p:txBody>
        </p:sp>
        <p:sp>
          <p:nvSpPr>
            <p:cNvPr id="115843" name="Rectangle 131"/>
            <p:cNvSpPr>
              <a:spLocks noChangeArrowheads="1"/>
            </p:cNvSpPr>
            <p:nvPr/>
          </p:nvSpPr>
          <p:spPr bwMode="auto">
            <a:xfrm>
              <a:off x="4371" y="1912"/>
              <a:ext cx="44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44" name="Rectangle 132"/>
            <p:cNvSpPr>
              <a:spLocks noChangeArrowheads="1"/>
            </p:cNvSpPr>
            <p:nvPr/>
          </p:nvSpPr>
          <p:spPr bwMode="auto">
            <a:xfrm>
              <a:off x="5259" y="191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45" name="Rectangle 133"/>
            <p:cNvSpPr>
              <a:spLocks noChangeArrowheads="1"/>
            </p:cNvSpPr>
            <p:nvPr/>
          </p:nvSpPr>
          <p:spPr bwMode="auto">
            <a:xfrm>
              <a:off x="2993" y="2076"/>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46" name="Rectangle 134"/>
            <p:cNvSpPr>
              <a:spLocks noChangeArrowheads="1"/>
            </p:cNvSpPr>
            <p:nvPr/>
          </p:nvSpPr>
          <p:spPr bwMode="auto">
            <a:xfrm>
              <a:off x="3120" y="2076"/>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47" name="Rectangle 135"/>
            <p:cNvSpPr>
              <a:spLocks noChangeArrowheads="1"/>
            </p:cNvSpPr>
            <p:nvPr/>
          </p:nvSpPr>
          <p:spPr bwMode="auto">
            <a:xfrm>
              <a:off x="3247" y="2082"/>
              <a:ext cx="115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为什么制定该措施（</a:t>
              </a:r>
              <a:endParaRPr lang="zh-CN" altLang="en-US">
                <a:solidFill>
                  <a:schemeClr val="accent1"/>
                </a:solidFill>
              </a:endParaRPr>
            </a:p>
          </p:txBody>
        </p:sp>
        <p:sp>
          <p:nvSpPr>
            <p:cNvPr id="115848" name="Rectangle 136"/>
            <p:cNvSpPr>
              <a:spLocks noChangeArrowheads="1"/>
            </p:cNvSpPr>
            <p:nvPr/>
          </p:nvSpPr>
          <p:spPr bwMode="auto">
            <a:xfrm>
              <a:off x="4402" y="2076"/>
              <a:ext cx="249"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Why</a:t>
              </a:r>
              <a:endParaRPr lang="en-US" altLang="zh-CN">
                <a:solidFill>
                  <a:schemeClr val="accent1"/>
                </a:solidFill>
              </a:endParaRPr>
            </a:p>
          </p:txBody>
        </p:sp>
        <p:sp>
          <p:nvSpPr>
            <p:cNvPr id="115849" name="Rectangle 137"/>
            <p:cNvSpPr>
              <a:spLocks noChangeArrowheads="1"/>
            </p:cNvSpPr>
            <p:nvPr/>
          </p:nvSpPr>
          <p:spPr bwMode="auto">
            <a:xfrm>
              <a:off x="4662" y="2082"/>
              <a:ext cx="25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50" name="Rectangle 138"/>
            <p:cNvSpPr>
              <a:spLocks noChangeArrowheads="1"/>
            </p:cNvSpPr>
            <p:nvPr/>
          </p:nvSpPr>
          <p:spPr bwMode="auto">
            <a:xfrm>
              <a:off x="4919" y="2076"/>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1" name="Rectangle 139"/>
            <p:cNvSpPr>
              <a:spLocks noChangeArrowheads="1"/>
            </p:cNvSpPr>
            <p:nvPr/>
          </p:nvSpPr>
          <p:spPr bwMode="auto">
            <a:xfrm>
              <a:off x="2993" y="2239"/>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2" name="Rectangle 140"/>
            <p:cNvSpPr>
              <a:spLocks noChangeArrowheads="1"/>
            </p:cNvSpPr>
            <p:nvPr/>
          </p:nvSpPr>
          <p:spPr bwMode="auto">
            <a:xfrm>
              <a:off x="3120" y="2239"/>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3" name="Rectangle 141"/>
            <p:cNvSpPr>
              <a:spLocks noChangeArrowheads="1"/>
            </p:cNvSpPr>
            <p:nvPr/>
          </p:nvSpPr>
          <p:spPr bwMode="auto">
            <a:xfrm>
              <a:off x="3247" y="2245"/>
              <a:ext cx="89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达到什么目标（</a:t>
              </a:r>
              <a:endParaRPr lang="zh-CN" altLang="en-US">
                <a:solidFill>
                  <a:schemeClr val="accent1"/>
                </a:solidFill>
              </a:endParaRPr>
            </a:p>
          </p:txBody>
        </p:sp>
        <p:sp>
          <p:nvSpPr>
            <p:cNvPr id="115854" name="Rectangle 142"/>
            <p:cNvSpPr>
              <a:spLocks noChangeArrowheads="1"/>
            </p:cNvSpPr>
            <p:nvPr/>
          </p:nvSpPr>
          <p:spPr bwMode="auto">
            <a:xfrm>
              <a:off x="4145" y="2239"/>
              <a:ext cx="249"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what</a:t>
              </a:r>
              <a:endParaRPr lang="en-US" altLang="zh-CN">
                <a:solidFill>
                  <a:schemeClr val="accent1"/>
                </a:solidFill>
              </a:endParaRPr>
            </a:p>
          </p:txBody>
        </p:sp>
        <p:sp>
          <p:nvSpPr>
            <p:cNvPr id="115855" name="Rectangle 143"/>
            <p:cNvSpPr>
              <a:spLocks noChangeArrowheads="1"/>
            </p:cNvSpPr>
            <p:nvPr/>
          </p:nvSpPr>
          <p:spPr bwMode="auto">
            <a:xfrm>
              <a:off x="4415" y="2245"/>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56" name="Rectangle 144"/>
            <p:cNvSpPr>
              <a:spLocks noChangeArrowheads="1"/>
            </p:cNvSpPr>
            <p:nvPr/>
          </p:nvSpPr>
          <p:spPr bwMode="auto">
            <a:xfrm>
              <a:off x="4543" y="2239"/>
              <a:ext cx="921"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7" name="Rectangle 145"/>
            <p:cNvSpPr>
              <a:spLocks noChangeArrowheads="1"/>
            </p:cNvSpPr>
            <p:nvPr/>
          </p:nvSpPr>
          <p:spPr bwMode="auto">
            <a:xfrm>
              <a:off x="6318" y="2239"/>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8" name="Rectangle 146"/>
            <p:cNvSpPr>
              <a:spLocks noChangeArrowheads="1"/>
            </p:cNvSpPr>
            <p:nvPr/>
          </p:nvSpPr>
          <p:spPr bwMode="auto">
            <a:xfrm>
              <a:off x="2993" y="2404"/>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59" name="Rectangle 147"/>
            <p:cNvSpPr>
              <a:spLocks noChangeArrowheads="1"/>
            </p:cNvSpPr>
            <p:nvPr/>
          </p:nvSpPr>
          <p:spPr bwMode="auto">
            <a:xfrm>
              <a:off x="3120" y="2404"/>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60" name="Rectangle 148"/>
            <p:cNvSpPr>
              <a:spLocks noChangeArrowheads="1"/>
            </p:cNvSpPr>
            <p:nvPr/>
          </p:nvSpPr>
          <p:spPr bwMode="auto">
            <a:xfrm>
              <a:off x="3247" y="2409"/>
              <a:ext cx="768"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在何处执行（</a:t>
              </a:r>
              <a:endParaRPr lang="zh-CN" altLang="en-US">
                <a:solidFill>
                  <a:schemeClr val="accent1"/>
                </a:solidFill>
              </a:endParaRPr>
            </a:p>
          </p:txBody>
        </p:sp>
        <p:sp>
          <p:nvSpPr>
            <p:cNvPr id="115861" name="Rectangle 149"/>
            <p:cNvSpPr>
              <a:spLocks noChangeArrowheads="1"/>
            </p:cNvSpPr>
            <p:nvPr/>
          </p:nvSpPr>
          <p:spPr bwMode="auto">
            <a:xfrm>
              <a:off x="4017" y="2404"/>
              <a:ext cx="342"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Where</a:t>
              </a:r>
              <a:endParaRPr lang="en-US" altLang="zh-CN">
                <a:solidFill>
                  <a:schemeClr val="accent1"/>
                </a:solidFill>
              </a:endParaRPr>
            </a:p>
          </p:txBody>
        </p:sp>
        <p:sp>
          <p:nvSpPr>
            <p:cNvPr id="115862" name="Rectangle 150"/>
            <p:cNvSpPr>
              <a:spLocks noChangeArrowheads="1"/>
            </p:cNvSpPr>
            <p:nvPr/>
          </p:nvSpPr>
          <p:spPr bwMode="auto">
            <a:xfrm>
              <a:off x="4380" y="2409"/>
              <a:ext cx="25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63" name="Rectangle 151"/>
            <p:cNvSpPr>
              <a:spLocks noChangeArrowheads="1"/>
            </p:cNvSpPr>
            <p:nvPr/>
          </p:nvSpPr>
          <p:spPr bwMode="auto">
            <a:xfrm>
              <a:off x="4636" y="2404"/>
              <a:ext cx="19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64" name="Rectangle 152"/>
            <p:cNvSpPr>
              <a:spLocks noChangeArrowheads="1"/>
            </p:cNvSpPr>
            <p:nvPr/>
          </p:nvSpPr>
          <p:spPr bwMode="auto">
            <a:xfrm>
              <a:off x="5017" y="2404"/>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65" name="Rectangle 153"/>
            <p:cNvSpPr>
              <a:spLocks noChangeArrowheads="1"/>
            </p:cNvSpPr>
            <p:nvPr/>
          </p:nvSpPr>
          <p:spPr bwMode="auto">
            <a:xfrm>
              <a:off x="2993" y="2568"/>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66" name="Rectangle 154"/>
            <p:cNvSpPr>
              <a:spLocks noChangeArrowheads="1"/>
            </p:cNvSpPr>
            <p:nvPr/>
          </p:nvSpPr>
          <p:spPr bwMode="auto">
            <a:xfrm>
              <a:off x="3120" y="2568"/>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67" name="Rectangle 155"/>
            <p:cNvSpPr>
              <a:spLocks noChangeArrowheads="1"/>
            </p:cNvSpPr>
            <p:nvPr/>
          </p:nvSpPr>
          <p:spPr bwMode="auto">
            <a:xfrm>
              <a:off x="3247" y="2574"/>
              <a:ext cx="89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由谁负责完成（</a:t>
              </a:r>
              <a:endParaRPr lang="zh-CN" altLang="en-US">
                <a:solidFill>
                  <a:schemeClr val="accent1"/>
                </a:solidFill>
              </a:endParaRPr>
            </a:p>
          </p:txBody>
        </p:sp>
        <p:sp>
          <p:nvSpPr>
            <p:cNvPr id="115868" name="Rectangle 156"/>
            <p:cNvSpPr>
              <a:spLocks noChangeArrowheads="1"/>
            </p:cNvSpPr>
            <p:nvPr/>
          </p:nvSpPr>
          <p:spPr bwMode="auto">
            <a:xfrm>
              <a:off x="4145" y="2568"/>
              <a:ext cx="121"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W</a:t>
              </a:r>
              <a:endParaRPr lang="en-US" altLang="zh-CN">
                <a:solidFill>
                  <a:schemeClr val="accent1"/>
                </a:solidFill>
              </a:endParaRPr>
            </a:p>
          </p:txBody>
        </p:sp>
        <p:sp>
          <p:nvSpPr>
            <p:cNvPr id="115869" name="Rectangle 157"/>
            <p:cNvSpPr>
              <a:spLocks noChangeArrowheads="1"/>
            </p:cNvSpPr>
            <p:nvPr/>
          </p:nvSpPr>
          <p:spPr bwMode="auto">
            <a:xfrm>
              <a:off x="4272" y="2568"/>
              <a:ext cx="128"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ho</a:t>
              </a:r>
              <a:endParaRPr lang="en-US" altLang="zh-CN">
                <a:solidFill>
                  <a:schemeClr val="accent1"/>
                </a:solidFill>
              </a:endParaRPr>
            </a:p>
          </p:txBody>
        </p:sp>
        <p:sp>
          <p:nvSpPr>
            <p:cNvPr id="115870" name="Rectangle 158"/>
            <p:cNvSpPr>
              <a:spLocks noChangeArrowheads="1"/>
            </p:cNvSpPr>
            <p:nvPr/>
          </p:nvSpPr>
          <p:spPr bwMode="auto">
            <a:xfrm>
              <a:off x="4406" y="2574"/>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71" name="Rectangle 159"/>
            <p:cNvSpPr>
              <a:spLocks noChangeArrowheads="1"/>
            </p:cNvSpPr>
            <p:nvPr/>
          </p:nvSpPr>
          <p:spPr bwMode="auto">
            <a:xfrm>
              <a:off x="4534" y="2568"/>
              <a:ext cx="217"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72" name="Rectangle 160"/>
            <p:cNvSpPr>
              <a:spLocks noChangeArrowheads="1"/>
            </p:cNvSpPr>
            <p:nvPr/>
          </p:nvSpPr>
          <p:spPr bwMode="auto">
            <a:xfrm>
              <a:off x="4915" y="2568"/>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73" name="Rectangle 161"/>
            <p:cNvSpPr>
              <a:spLocks noChangeArrowheads="1"/>
            </p:cNvSpPr>
            <p:nvPr/>
          </p:nvSpPr>
          <p:spPr bwMode="auto">
            <a:xfrm>
              <a:off x="2993" y="2732"/>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74" name="Rectangle 162"/>
            <p:cNvSpPr>
              <a:spLocks noChangeArrowheads="1"/>
            </p:cNvSpPr>
            <p:nvPr/>
          </p:nvSpPr>
          <p:spPr bwMode="auto">
            <a:xfrm>
              <a:off x="3120" y="2732"/>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75" name="Rectangle 163"/>
            <p:cNvSpPr>
              <a:spLocks noChangeArrowheads="1"/>
            </p:cNvSpPr>
            <p:nvPr/>
          </p:nvSpPr>
          <p:spPr bwMode="auto">
            <a:xfrm>
              <a:off x="3247" y="2738"/>
              <a:ext cx="896"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什么时间完成（</a:t>
              </a:r>
              <a:endParaRPr lang="zh-CN" altLang="en-US">
                <a:solidFill>
                  <a:schemeClr val="accent1"/>
                </a:solidFill>
              </a:endParaRPr>
            </a:p>
          </p:txBody>
        </p:sp>
        <p:sp>
          <p:nvSpPr>
            <p:cNvPr id="115876" name="Rectangle 164"/>
            <p:cNvSpPr>
              <a:spLocks noChangeArrowheads="1"/>
            </p:cNvSpPr>
            <p:nvPr/>
          </p:nvSpPr>
          <p:spPr bwMode="auto">
            <a:xfrm>
              <a:off x="4145" y="2732"/>
              <a:ext cx="306"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When</a:t>
              </a:r>
              <a:endParaRPr lang="en-US" altLang="zh-CN">
                <a:solidFill>
                  <a:schemeClr val="accent1"/>
                </a:solidFill>
              </a:endParaRPr>
            </a:p>
          </p:txBody>
        </p:sp>
        <p:sp>
          <p:nvSpPr>
            <p:cNvPr id="115877" name="Rectangle 165"/>
            <p:cNvSpPr>
              <a:spLocks noChangeArrowheads="1"/>
            </p:cNvSpPr>
            <p:nvPr/>
          </p:nvSpPr>
          <p:spPr bwMode="auto">
            <a:xfrm>
              <a:off x="4469" y="2738"/>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78" name="Rectangle 166"/>
            <p:cNvSpPr>
              <a:spLocks noChangeArrowheads="1"/>
            </p:cNvSpPr>
            <p:nvPr/>
          </p:nvSpPr>
          <p:spPr bwMode="auto">
            <a:xfrm>
              <a:off x="4598" y="2732"/>
              <a:ext cx="217"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79" name="Rectangle 167"/>
            <p:cNvSpPr>
              <a:spLocks noChangeArrowheads="1"/>
            </p:cNvSpPr>
            <p:nvPr/>
          </p:nvSpPr>
          <p:spPr bwMode="auto">
            <a:xfrm>
              <a:off x="4978" y="2732"/>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80" name="Rectangle 168"/>
            <p:cNvSpPr>
              <a:spLocks noChangeArrowheads="1"/>
            </p:cNvSpPr>
            <p:nvPr/>
          </p:nvSpPr>
          <p:spPr bwMode="auto">
            <a:xfrm>
              <a:off x="2993" y="2895"/>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81" name="Rectangle 169"/>
            <p:cNvSpPr>
              <a:spLocks noChangeArrowheads="1"/>
            </p:cNvSpPr>
            <p:nvPr/>
          </p:nvSpPr>
          <p:spPr bwMode="auto">
            <a:xfrm>
              <a:off x="3120" y="2895"/>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82" name="Rectangle 170"/>
            <p:cNvSpPr>
              <a:spLocks noChangeArrowheads="1"/>
            </p:cNvSpPr>
            <p:nvPr/>
          </p:nvSpPr>
          <p:spPr bwMode="auto">
            <a:xfrm>
              <a:off x="3247" y="2901"/>
              <a:ext cx="640"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如何完成（</a:t>
              </a:r>
              <a:endParaRPr lang="zh-CN" altLang="en-US">
                <a:solidFill>
                  <a:schemeClr val="accent1"/>
                </a:solidFill>
              </a:endParaRPr>
            </a:p>
          </p:txBody>
        </p:sp>
        <p:sp>
          <p:nvSpPr>
            <p:cNvPr id="115883" name="Rectangle 171"/>
            <p:cNvSpPr>
              <a:spLocks noChangeArrowheads="1"/>
            </p:cNvSpPr>
            <p:nvPr/>
          </p:nvSpPr>
          <p:spPr bwMode="auto">
            <a:xfrm>
              <a:off x="3888" y="2895"/>
              <a:ext cx="248"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How</a:t>
              </a:r>
              <a:endParaRPr lang="en-US" altLang="zh-CN">
                <a:solidFill>
                  <a:schemeClr val="accent1"/>
                </a:solidFill>
              </a:endParaRPr>
            </a:p>
          </p:txBody>
        </p:sp>
        <p:sp>
          <p:nvSpPr>
            <p:cNvPr id="115884" name="Rectangle 172"/>
            <p:cNvSpPr>
              <a:spLocks noChangeArrowheads="1"/>
            </p:cNvSpPr>
            <p:nvPr/>
          </p:nvSpPr>
          <p:spPr bwMode="auto">
            <a:xfrm>
              <a:off x="4144" y="2901"/>
              <a:ext cx="129"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a:t>
              </a:r>
              <a:endParaRPr lang="zh-CN" altLang="en-US">
                <a:solidFill>
                  <a:schemeClr val="accent1"/>
                </a:solidFill>
              </a:endParaRPr>
            </a:p>
          </p:txBody>
        </p:sp>
        <p:sp>
          <p:nvSpPr>
            <p:cNvPr id="115885" name="Rectangle 173"/>
            <p:cNvSpPr>
              <a:spLocks noChangeArrowheads="1"/>
            </p:cNvSpPr>
            <p:nvPr/>
          </p:nvSpPr>
          <p:spPr bwMode="auto">
            <a:xfrm>
              <a:off x="4272" y="2895"/>
              <a:ext cx="377"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86" name="Rectangle 174"/>
            <p:cNvSpPr>
              <a:spLocks noChangeArrowheads="1"/>
            </p:cNvSpPr>
            <p:nvPr/>
          </p:nvSpPr>
          <p:spPr bwMode="auto">
            <a:xfrm>
              <a:off x="4969" y="2895"/>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887" name="Rectangle 175"/>
            <p:cNvSpPr>
              <a:spLocks noChangeArrowheads="1"/>
            </p:cNvSpPr>
            <p:nvPr/>
          </p:nvSpPr>
          <p:spPr bwMode="auto">
            <a:xfrm>
              <a:off x="1026" y="1892"/>
              <a:ext cx="9" cy="9"/>
            </a:xfrm>
            <a:prstGeom prst="rect">
              <a:avLst/>
            </a:prstGeom>
            <a:solidFill>
              <a:srgbClr val="000000"/>
            </a:solidFill>
            <a:ln w="9525">
              <a:noFill/>
              <a:miter lim="800000"/>
              <a:headEnd/>
              <a:tailEnd/>
            </a:ln>
          </p:spPr>
          <p:txBody>
            <a:bodyPr/>
            <a:lstStyle/>
            <a:p>
              <a:endParaRPr lang="zh-CN" altLang="en-US"/>
            </a:p>
          </p:txBody>
        </p:sp>
        <p:sp>
          <p:nvSpPr>
            <p:cNvPr id="115888" name="Line 176"/>
            <p:cNvSpPr>
              <a:spLocks noChangeShapeType="1"/>
            </p:cNvSpPr>
            <p:nvPr/>
          </p:nvSpPr>
          <p:spPr bwMode="auto">
            <a:xfrm>
              <a:off x="1026" y="1892"/>
              <a:ext cx="9" cy="1"/>
            </a:xfrm>
            <a:prstGeom prst="line">
              <a:avLst/>
            </a:prstGeom>
            <a:noFill/>
            <a:ln w="0">
              <a:solidFill>
                <a:srgbClr val="000000"/>
              </a:solidFill>
              <a:round/>
              <a:headEnd/>
              <a:tailEnd/>
            </a:ln>
          </p:spPr>
          <p:txBody>
            <a:bodyPr/>
            <a:lstStyle/>
            <a:p>
              <a:endParaRPr lang="zh-CN" altLang="en-US"/>
            </a:p>
          </p:txBody>
        </p:sp>
        <p:sp>
          <p:nvSpPr>
            <p:cNvPr id="115889" name="Line 177"/>
            <p:cNvSpPr>
              <a:spLocks noChangeShapeType="1"/>
            </p:cNvSpPr>
            <p:nvPr/>
          </p:nvSpPr>
          <p:spPr bwMode="auto">
            <a:xfrm>
              <a:off x="1026" y="1892"/>
              <a:ext cx="1" cy="9"/>
            </a:xfrm>
            <a:prstGeom prst="line">
              <a:avLst/>
            </a:prstGeom>
            <a:noFill/>
            <a:ln w="0">
              <a:solidFill>
                <a:srgbClr val="000000"/>
              </a:solidFill>
              <a:round/>
              <a:headEnd/>
              <a:tailEnd/>
            </a:ln>
          </p:spPr>
          <p:txBody>
            <a:bodyPr/>
            <a:lstStyle/>
            <a:p>
              <a:endParaRPr lang="zh-CN" altLang="en-US"/>
            </a:p>
          </p:txBody>
        </p:sp>
        <p:sp>
          <p:nvSpPr>
            <p:cNvPr id="115890" name="Rectangle 178"/>
            <p:cNvSpPr>
              <a:spLocks noChangeArrowheads="1"/>
            </p:cNvSpPr>
            <p:nvPr/>
          </p:nvSpPr>
          <p:spPr bwMode="auto">
            <a:xfrm>
              <a:off x="1035" y="1892"/>
              <a:ext cx="1937" cy="9"/>
            </a:xfrm>
            <a:prstGeom prst="rect">
              <a:avLst/>
            </a:prstGeom>
            <a:solidFill>
              <a:srgbClr val="000000"/>
            </a:solidFill>
            <a:ln w="9525">
              <a:noFill/>
              <a:miter lim="800000"/>
              <a:headEnd/>
              <a:tailEnd/>
            </a:ln>
          </p:spPr>
          <p:txBody>
            <a:bodyPr/>
            <a:lstStyle/>
            <a:p>
              <a:endParaRPr lang="zh-CN" altLang="en-US"/>
            </a:p>
          </p:txBody>
        </p:sp>
        <p:sp>
          <p:nvSpPr>
            <p:cNvPr id="115891" name="Line 179"/>
            <p:cNvSpPr>
              <a:spLocks noChangeShapeType="1"/>
            </p:cNvSpPr>
            <p:nvPr/>
          </p:nvSpPr>
          <p:spPr bwMode="auto">
            <a:xfrm>
              <a:off x="1035" y="1892"/>
              <a:ext cx="1937" cy="1"/>
            </a:xfrm>
            <a:prstGeom prst="line">
              <a:avLst/>
            </a:prstGeom>
            <a:noFill/>
            <a:ln w="0">
              <a:solidFill>
                <a:srgbClr val="000000"/>
              </a:solidFill>
              <a:round/>
              <a:headEnd/>
              <a:tailEnd/>
            </a:ln>
          </p:spPr>
          <p:txBody>
            <a:bodyPr/>
            <a:lstStyle/>
            <a:p>
              <a:endParaRPr lang="zh-CN" altLang="en-US"/>
            </a:p>
          </p:txBody>
        </p:sp>
        <p:sp>
          <p:nvSpPr>
            <p:cNvPr id="115892" name="Rectangle 180"/>
            <p:cNvSpPr>
              <a:spLocks noChangeArrowheads="1"/>
            </p:cNvSpPr>
            <p:nvPr/>
          </p:nvSpPr>
          <p:spPr bwMode="auto">
            <a:xfrm>
              <a:off x="2972" y="1892"/>
              <a:ext cx="8" cy="9"/>
            </a:xfrm>
            <a:prstGeom prst="rect">
              <a:avLst/>
            </a:prstGeom>
            <a:solidFill>
              <a:srgbClr val="000000"/>
            </a:solidFill>
            <a:ln w="9525">
              <a:noFill/>
              <a:miter lim="800000"/>
              <a:headEnd/>
              <a:tailEnd/>
            </a:ln>
          </p:spPr>
          <p:txBody>
            <a:bodyPr/>
            <a:lstStyle/>
            <a:p>
              <a:endParaRPr lang="zh-CN" altLang="en-US"/>
            </a:p>
          </p:txBody>
        </p:sp>
        <p:sp>
          <p:nvSpPr>
            <p:cNvPr id="115893" name="Line 181"/>
            <p:cNvSpPr>
              <a:spLocks noChangeShapeType="1"/>
            </p:cNvSpPr>
            <p:nvPr/>
          </p:nvSpPr>
          <p:spPr bwMode="auto">
            <a:xfrm>
              <a:off x="2972" y="1892"/>
              <a:ext cx="8" cy="1"/>
            </a:xfrm>
            <a:prstGeom prst="line">
              <a:avLst/>
            </a:prstGeom>
            <a:noFill/>
            <a:ln w="0">
              <a:solidFill>
                <a:srgbClr val="000000"/>
              </a:solidFill>
              <a:round/>
              <a:headEnd/>
              <a:tailEnd/>
            </a:ln>
          </p:spPr>
          <p:txBody>
            <a:bodyPr/>
            <a:lstStyle/>
            <a:p>
              <a:endParaRPr lang="zh-CN" altLang="en-US"/>
            </a:p>
          </p:txBody>
        </p:sp>
        <p:sp>
          <p:nvSpPr>
            <p:cNvPr id="115894" name="Line 182"/>
            <p:cNvSpPr>
              <a:spLocks noChangeShapeType="1"/>
            </p:cNvSpPr>
            <p:nvPr/>
          </p:nvSpPr>
          <p:spPr bwMode="auto">
            <a:xfrm>
              <a:off x="2972" y="1892"/>
              <a:ext cx="1" cy="9"/>
            </a:xfrm>
            <a:prstGeom prst="line">
              <a:avLst/>
            </a:prstGeom>
            <a:noFill/>
            <a:ln w="0">
              <a:solidFill>
                <a:srgbClr val="000000"/>
              </a:solidFill>
              <a:round/>
              <a:headEnd/>
              <a:tailEnd/>
            </a:ln>
          </p:spPr>
          <p:txBody>
            <a:bodyPr/>
            <a:lstStyle/>
            <a:p>
              <a:endParaRPr lang="zh-CN" altLang="en-US"/>
            </a:p>
          </p:txBody>
        </p:sp>
        <p:sp>
          <p:nvSpPr>
            <p:cNvPr id="115895" name="Rectangle 183"/>
            <p:cNvSpPr>
              <a:spLocks noChangeArrowheads="1"/>
            </p:cNvSpPr>
            <p:nvPr/>
          </p:nvSpPr>
          <p:spPr bwMode="auto">
            <a:xfrm>
              <a:off x="2980" y="1892"/>
              <a:ext cx="2154" cy="9"/>
            </a:xfrm>
            <a:prstGeom prst="rect">
              <a:avLst/>
            </a:prstGeom>
            <a:solidFill>
              <a:srgbClr val="000000"/>
            </a:solidFill>
            <a:ln w="9525">
              <a:noFill/>
              <a:miter lim="800000"/>
              <a:headEnd/>
              <a:tailEnd/>
            </a:ln>
          </p:spPr>
          <p:txBody>
            <a:bodyPr/>
            <a:lstStyle/>
            <a:p>
              <a:endParaRPr lang="zh-CN" altLang="en-US"/>
            </a:p>
          </p:txBody>
        </p:sp>
        <p:sp>
          <p:nvSpPr>
            <p:cNvPr id="115896" name="Line 184"/>
            <p:cNvSpPr>
              <a:spLocks noChangeShapeType="1"/>
            </p:cNvSpPr>
            <p:nvPr/>
          </p:nvSpPr>
          <p:spPr bwMode="auto">
            <a:xfrm>
              <a:off x="2980" y="1892"/>
              <a:ext cx="2154" cy="1"/>
            </a:xfrm>
            <a:prstGeom prst="line">
              <a:avLst/>
            </a:prstGeom>
            <a:noFill/>
            <a:ln w="0">
              <a:solidFill>
                <a:srgbClr val="000000"/>
              </a:solidFill>
              <a:round/>
              <a:headEnd/>
              <a:tailEnd/>
            </a:ln>
          </p:spPr>
          <p:txBody>
            <a:bodyPr/>
            <a:lstStyle/>
            <a:p>
              <a:endParaRPr lang="zh-CN" altLang="en-US"/>
            </a:p>
          </p:txBody>
        </p:sp>
        <p:sp>
          <p:nvSpPr>
            <p:cNvPr id="115897" name="Rectangle 185"/>
            <p:cNvSpPr>
              <a:spLocks noChangeArrowheads="1"/>
            </p:cNvSpPr>
            <p:nvPr/>
          </p:nvSpPr>
          <p:spPr bwMode="auto">
            <a:xfrm>
              <a:off x="1026" y="1901"/>
              <a:ext cx="9" cy="1147"/>
            </a:xfrm>
            <a:prstGeom prst="rect">
              <a:avLst/>
            </a:prstGeom>
            <a:solidFill>
              <a:srgbClr val="000000"/>
            </a:solidFill>
            <a:ln w="9525">
              <a:noFill/>
              <a:miter lim="800000"/>
              <a:headEnd/>
              <a:tailEnd/>
            </a:ln>
          </p:spPr>
          <p:txBody>
            <a:bodyPr/>
            <a:lstStyle/>
            <a:p>
              <a:endParaRPr lang="zh-CN" altLang="en-US"/>
            </a:p>
          </p:txBody>
        </p:sp>
        <p:sp>
          <p:nvSpPr>
            <p:cNvPr id="115898" name="Line 186"/>
            <p:cNvSpPr>
              <a:spLocks noChangeShapeType="1"/>
            </p:cNvSpPr>
            <p:nvPr/>
          </p:nvSpPr>
          <p:spPr bwMode="auto">
            <a:xfrm>
              <a:off x="1026" y="1901"/>
              <a:ext cx="1" cy="1147"/>
            </a:xfrm>
            <a:prstGeom prst="line">
              <a:avLst/>
            </a:prstGeom>
            <a:noFill/>
            <a:ln w="0">
              <a:solidFill>
                <a:srgbClr val="000000"/>
              </a:solidFill>
              <a:round/>
              <a:headEnd/>
              <a:tailEnd/>
            </a:ln>
          </p:spPr>
          <p:txBody>
            <a:bodyPr/>
            <a:lstStyle/>
            <a:p>
              <a:endParaRPr lang="zh-CN" altLang="en-US"/>
            </a:p>
          </p:txBody>
        </p:sp>
        <p:sp>
          <p:nvSpPr>
            <p:cNvPr id="115899" name="Rectangle 187"/>
            <p:cNvSpPr>
              <a:spLocks noChangeArrowheads="1"/>
            </p:cNvSpPr>
            <p:nvPr/>
          </p:nvSpPr>
          <p:spPr bwMode="auto">
            <a:xfrm>
              <a:off x="2972" y="1901"/>
              <a:ext cx="8" cy="1147"/>
            </a:xfrm>
            <a:prstGeom prst="rect">
              <a:avLst/>
            </a:prstGeom>
            <a:solidFill>
              <a:srgbClr val="000000"/>
            </a:solidFill>
            <a:ln w="9525">
              <a:noFill/>
              <a:miter lim="800000"/>
              <a:headEnd/>
              <a:tailEnd/>
            </a:ln>
          </p:spPr>
          <p:txBody>
            <a:bodyPr/>
            <a:lstStyle/>
            <a:p>
              <a:endParaRPr lang="zh-CN" altLang="en-US"/>
            </a:p>
          </p:txBody>
        </p:sp>
        <p:sp>
          <p:nvSpPr>
            <p:cNvPr id="115900" name="Line 188"/>
            <p:cNvSpPr>
              <a:spLocks noChangeShapeType="1"/>
            </p:cNvSpPr>
            <p:nvPr/>
          </p:nvSpPr>
          <p:spPr bwMode="auto">
            <a:xfrm>
              <a:off x="2972" y="1901"/>
              <a:ext cx="1" cy="1147"/>
            </a:xfrm>
            <a:prstGeom prst="line">
              <a:avLst/>
            </a:prstGeom>
            <a:noFill/>
            <a:ln w="0">
              <a:solidFill>
                <a:srgbClr val="000000"/>
              </a:solidFill>
              <a:round/>
              <a:headEnd/>
              <a:tailEnd/>
            </a:ln>
          </p:spPr>
          <p:txBody>
            <a:bodyPr/>
            <a:lstStyle/>
            <a:p>
              <a:endParaRPr lang="zh-CN" altLang="en-US"/>
            </a:p>
          </p:txBody>
        </p:sp>
        <p:sp>
          <p:nvSpPr>
            <p:cNvPr id="115901" name="Rectangle 189"/>
            <p:cNvSpPr>
              <a:spLocks noChangeArrowheads="1"/>
            </p:cNvSpPr>
            <p:nvPr/>
          </p:nvSpPr>
          <p:spPr bwMode="auto">
            <a:xfrm>
              <a:off x="696" y="3058"/>
              <a:ext cx="92" cy="154"/>
            </a:xfrm>
            <a:prstGeom prst="rect">
              <a:avLst/>
            </a:prstGeom>
            <a:noFill/>
            <a:ln w="9525">
              <a:noFill/>
              <a:miter lim="800000"/>
              <a:headEnd/>
              <a:tailEnd/>
            </a:ln>
          </p:spPr>
          <p:txBody>
            <a:bodyPr wrap="none" lIns="0" tIns="0" rIns="0" bIns="0">
              <a:spAutoFit/>
            </a:bodyPr>
            <a:lstStyle/>
            <a:p>
              <a:r>
                <a:rPr lang="en-US" altLang="zh-CN" sz="1600">
                  <a:solidFill>
                    <a:schemeClr val="accent1"/>
                  </a:solidFill>
                  <a:latin typeface="Times New Roman" pitchFamily="18" charset="0"/>
                </a:rPr>
                <a:t>D</a:t>
              </a:r>
              <a:endParaRPr lang="en-US" altLang="zh-CN">
                <a:solidFill>
                  <a:schemeClr val="accent1"/>
                </a:solidFill>
              </a:endParaRPr>
            </a:p>
          </p:txBody>
        </p:sp>
        <p:sp>
          <p:nvSpPr>
            <p:cNvPr id="115902" name="Rectangle 190"/>
            <p:cNvSpPr>
              <a:spLocks noChangeArrowheads="1"/>
            </p:cNvSpPr>
            <p:nvPr/>
          </p:nvSpPr>
          <p:spPr bwMode="auto">
            <a:xfrm>
              <a:off x="788" y="3058"/>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903" name="Rectangle 191"/>
            <p:cNvSpPr>
              <a:spLocks noChangeArrowheads="1"/>
            </p:cNvSpPr>
            <p:nvPr/>
          </p:nvSpPr>
          <p:spPr bwMode="auto">
            <a:xfrm>
              <a:off x="1048" y="3068"/>
              <a:ext cx="6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5</a:t>
              </a:r>
              <a:endParaRPr lang="zh-CN" altLang="en-US">
                <a:solidFill>
                  <a:schemeClr val="accent1"/>
                </a:solidFill>
              </a:endParaRPr>
            </a:p>
          </p:txBody>
        </p:sp>
        <p:sp>
          <p:nvSpPr>
            <p:cNvPr id="115904" name="Rectangle 192"/>
            <p:cNvSpPr>
              <a:spLocks noChangeArrowheads="1"/>
            </p:cNvSpPr>
            <p:nvPr/>
          </p:nvSpPr>
          <p:spPr bwMode="auto">
            <a:xfrm>
              <a:off x="1111" y="3074"/>
              <a:ext cx="102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宋体" pitchFamily="2" charset="-122"/>
                </a:rPr>
                <a:t>、执行、实施计划</a:t>
              </a:r>
              <a:endParaRPr lang="zh-CN" altLang="en-US">
                <a:solidFill>
                  <a:schemeClr val="accent1"/>
                </a:solidFill>
              </a:endParaRPr>
            </a:p>
          </p:txBody>
        </p:sp>
        <p:sp>
          <p:nvSpPr>
            <p:cNvPr id="115905" name="Rectangle 193"/>
            <p:cNvSpPr>
              <a:spLocks noChangeArrowheads="1"/>
            </p:cNvSpPr>
            <p:nvPr/>
          </p:nvSpPr>
          <p:spPr bwMode="auto">
            <a:xfrm>
              <a:off x="2137" y="3068"/>
              <a:ext cx="384"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906" name="Rectangle 194"/>
            <p:cNvSpPr>
              <a:spLocks noChangeArrowheads="1"/>
            </p:cNvSpPr>
            <p:nvPr/>
          </p:nvSpPr>
          <p:spPr bwMode="auto">
            <a:xfrm>
              <a:off x="2898" y="3068"/>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907" name="Rectangle 195"/>
            <p:cNvSpPr>
              <a:spLocks noChangeArrowheads="1"/>
            </p:cNvSpPr>
            <p:nvPr/>
          </p:nvSpPr>
          <p:spPr bwMode="auto">
            <a:xfrm>
              <a:off x="2993" y="3058"/>
              <a:ext cx="8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908" name="Rectangle 196"/>
            <p:cNvSpPr>
              <a:spLocks noChangeArrowheads="1"/>
            </p:cNvSpPr>
            <p:nvPr/>
          </p:nvSpPr>
          <p:spPr bwMode="auto">
            <a:xfrm>
              <a:off x="4642" y="3058"/>
              <a:ext cx="32" cy="154"/>
            </a:xfrm>
            <a:prstGeom prst="rect">
              <a:avLst/>
            </a:prstGeom>
            <a:noFill/>
            <a:ln w="9525">
              <a:noFill/>
              <a:miter lim="800000"/>
              <a:headEnd/>
              <a:tailEnd/>
            </a:ln>
          </p:spPr>
          <p:txBody>
            <a:bodyPr wrap="none" lIns="0" tIns="0" rIns="0" bIns="0">
              <a:spAutoFit/>
            </a:bodyPr>
            <a:lstStyle/>
            <a:p>
              <a:r>
                <a:rPr lang="zh-CN" altLang="en-US" sz="1600">
                  <a:solidFill>
                    <a:schemeClr val="accent1"/>
                  </a:solidFill>
                  <a:latin typeface="Times New Roman" pitchFamily="18" charset="0"/>
                </a:rPr>
                <a:t> </a:t>
              </a:r>
              <a:endParaRPr lang="zh-CN" altLang="en-US">
                <a:solidFill>
                  <a:schemeClr val="accent1"/>
                </a:solidFill>
              </a:endParaRPr>
            </a:p>
          </p:txBody>
        </p:sp>
        <p:sp>
          <p:nvSpPr>
            <p:cNvPr id="115909" name="Rectangle 197"/>
            <p:cNvSpPr>
              <a:spLocks noChangeArrowheads="1"/>
            </p:cNvSpPr>
            <p:nvPr/>
          </p:nvSpPr>
          <p:spPr bwMode="auto">
            <a:xfrm>
              <a:off x="449" y="3048"/>
              <a:ext cx="577" cy="9"/>
            </a:xfrm>
            <a:prstGeom prst="rect">
              <a:avLst/>
            </a:prstGeom>
            <a:solidFill>
              <a:srgbClr val="000000"/>
            </a:solidFill>
            <a:ln w="9525">
              <a:noFill/>
              <a:miter lim="800000"/>
              <a:headEnd/>
              <a:tailEnd/>
            </a:ln>
          </p:spPr>
          <p:txBody>
            <a:bodyPr/>
            <a:lstStyle/>
            <a:p>
              <a:endParaRPr lang="zh-CN" altLang="en-US"/>
            </a:p>
          </p:txBody>
        </p:sp>
        <p:sp>
          <p:nvSpPr>
            <p:cNvPr id="115910" name="Line 198"/>
            <p:cNvSpPr>
              <a:spLocks noChangeShapeType="1"/>
            </p:cNvSpPr>
            <p:nvPr/>
          </p:nvSpPr>
          <p:spPr bwMode="auto">
            <a:xfrm>
              <a:off x="449" y="3048"/>
              <a:ext cx="577" cy="1"/>
            </a:xfrm>
            <a:prstGeom prst="line">
              <a:avLst/>
            </a:prstGeom>
            <a:noFill/>
            <a:ln w="0">
              <a:solidFill>
                <a:srgbClr val="000000"/>
              </a:solidFill>
              <a:round/>
              <a:headEnd/>
              <a:tailEnd/>
            </a:ln>
          </p:spPr>
          <p:txBody>
            <a:bodyPr/>
            <a:lstStyle/>
            <a:p>
              <a:endParaRPr lang="zh-CN" altLang="en-US"/>
            </a:p>
          </p:txBody>
        </p:sp>
        <p:sp>
          <p:nvSpPr>
            <p:cNvPr id="115911" name="Rectangle 199"/>
            <p:cNvSpPr>
              <a:spLocks noChangeArrowheads="1"/>
            </p:cNvSpPr>
            <p:nvPr/>
          </p:nvSpPr>
          <p:spPr bwMode="auto">
            <a:xfrm>
              <a:off x="1026" y="3048"/>
              <a:ext cx="9" cy="9"/>
            </a:xfrm>
            <a:prstGeom prst="rect">
              <a:avLst/>
            </a:prstGeom>
            <a:solidFill>
              <a:srgbClr val="000000"/>
            </a:solidFill>
            <a:ln w="9525">
              <a:noFill/>
              <a:miter lim="800000"/>
              <a:headEnd/>
              <a:tailEnd/>
            </a:ln>
          </p:spPr>
          <p:txBody>
            <a:bodyPr/>
            <a:lstStyle/>
            <a:p>
              <a:endParaRPr lang="zh-CN" altLang="en-US"/>
            </a:p>
          </p:txBody>
        </p:sp>
        <p:sp>
          <p:nvSpPr>
            <p:cNvPr id="115912" name="Line 200"/>
            <p:cNvSpPr>
              <a:spLocks noChangeShapeType="1"/>
            </p:cNvSpPr>
            <p:nvPr/>
          </p:nvSpPr>
          <p:spPr bwMode="auto">
            <a:xfrm>
              <a:off x="1026" y="3048"/>
              <a:ext cx="9" cy="1"/>
            </a:xfrm>
            <a:prstGeom prst="line">
              <a:avLst/>
            </a:prstGeom>
            <a:noFill/>
            <a:ln w="0">
              <a:solidFill>
                <a:srgbClr val="000000"/>
              </a:solidFill>
              <a:round/>
              <a:headEnd/>
              <a:tailEnd/>
            </a:ln>
          </p:spPr>
          <p:txBody>
            <a:bodyPr/>
            <a:lstStyle/>
            <a:p>
              <a:endParaRPr lang="zh-CN" altLang="en-US"/>
            </a:p>
          </p:txBody>
        </p:sp>
        <p:sp>
          <p:nvSpPr>
            <p:cNvPr id="115913" name="Line 201"/>
            <p:cNvSpPr>
              <a:spLocks noChangeShapeType="1"/>
            </p:cNvSpPr>
            <p:nvPr/>
          </p:nvSpPr>
          <p:spPr bwMode="auto">
            <a:xfrm>
              <a:off x="1026" y="3048"/>
              <a:ext cx="1" cy="9"/>
            </a:xfrm>
            <a:prstGeom prst="line">
              <a:avLst/>
            </a:prstGeom>
            <a:noFill/>
            <a:ln w="0">
              <a:solidFill>
                <a:srgbClr val="000000"/>
              </a:solidFill>
              <a:round/>
              <a:headEnd/>
              <a:tailEnd/>
            </a:ln>
          </p:spPr>
          <p:txBody>
            <a:bodyPr/>
            <a:lstStyle/>
            <a:p>
              <a:endParaRPr lang="zh-CN" altLang="en-US"/>
            </a:p>
          </p:txBody>
        </p:sp>
        <p:sp>
          <p:nvSpPr>
            <p:cNvPr id="115914" name="Rectangle 202"/>
            <p:cNvSpPr>
              <a:spLocks noChangeArrowheads="1"/>
            </p:cNvSpPr>
            <p:nvPr/>
          </p:nvSpPr>
          <p:spPr bwMode="auto">
            <a:xfrm>
              <a:off x="1035" y="3048"/>
              <a:ext cx="1937" cy="9"/>
            </a:xfrm>
            <a:prstGeom prst="rect">
              <a:avLst/>
            </a:prstGeom>
            <a:solidFill>
              <a:srgbClr val="000000"/>
            </a:solidFill>
            <a:ln w="9525">
              <a:noFill/>
              <a:miter lim="800000"/>
              <a:headEnd/>
              <a:tailEnd/>
            </a:ln>
          </p:spPr>
          <p:txBody>
            <a:bodyPr/>
            <a:lstStyle/>
            <a:p>
              <a:endParaRPr lang="zh-CN" altLang="en-US"/>
            </a:p>
          </p:txBody>
        </p:sp>
        <p:sp>
          <p:nvSpPr>
            <p:cNvPr id="115915" name="Line 203"/>
            <p:cNvSpPr>
              <a:spLocks noChangeShapeType="1"/>
            </p:cNvSpPr>
            <p:nvPr/>
          </p:nvSpPr>
          <p:spPr bwMode="auto">
            <a:xfrm>
              <a:off x="1035" y="3048"/>
              <a:ext cx="1937" cy="1"/>
            </a:xfrm>
            <a:prstGeom prst="line">
              <a:avLst/>
            </a:prstGeom>
            <a:noFill/>
            <a:ln w="0">
              <a:solidFill>
                <a:srgbClr val="000000"/>
              </a:solidFill>
              <a:round/>
              <a:headEnd/>
              <a:tailEnd/>
            </a:ln>
          </p:spPr>
          <p:txBody>
            <a:bodyPr/>
            <a:lstStyle/>
            <a:p>
              <a:endParaRPr lang="zh-CN" altLang="en-US"/>
            </a:p>
          </p:txBody>
        </p:sp>
        <p:sp>
          <p:nvSpPr>
            <p:cNvPr id="115916" name="Rectangle 204"/>
            <p:cNvSpPr>
              <a:spLocks noChangeArrowheads="1"/>
            </p:cNvSpPr>
            <p:nvPr/>
          </p:nvSpPr>
          <p:spPr bwMode="auto">
            <a:xfrm>
              <a:off x="2972" y="3048"/>
              <a:ext cx="8" cy="9"/>
            </a:xfrm>
            <a:prstGeom prst="rect">
              <a:avLst/>
            </a:prstGeom>
            <a:solidFill>
              <a:srgbClr val="000000"/>
            </a:solidFill>
            <a:ln w="9525">
              <a:noFill/>
              <a:miter lim="800000"/>
              <a:headEnd/>
              <a:tailEnd/>
            </a:ln>
          </p:spPr>
          <p:txBody>
            <a:bodyPr/>
            <a:lstStyle/>
            <a:p>
              <a:endParaRPr lang="zh-CN" altLang="en-US"/>
            </a:p>
          </p:txBody>
        </p:sp>
      </p:grpSp>
      <p:sp>
        <p:nvSpPr>
          <p:cNvPr id="115918" name="Line 206"/>
          <p:cNvSpPr>
            <a:spLocks noChangeShapeType="1"/>
          </p:cNvSpPr>
          <p:nvPr/>
        </p:nvSpPr>
        <p:spPr bwMode="auto">
          <a:xfrm>
            <a:off x="4718050" y="4838700"/>
            <a:ext cx="12700" cy="1588"/>
          </a:xfrm>
          <a:prstGeom prst="line">
            <a:avLst/>
          </a:prstGeom>
          <a:noFill/>
          <a:ln w="0">
            <a:solidFill>
              <a:srgbClr val="000000"/>
            </a:solidFill>
            <a:round/>
            <a:headEnd/>
            <a:tailEnd/>
          </a:ln>
        </p:spPr>
        <p:txBody>
          <a:bodyPr/>
          <a:lstStyle/>
          <a:p>
            <a:endParaRPr lang="zh-CN" altLang="en-US"/>
          </a:p>
        </p:txBody>
      </p:sp>
      <p:sp>
        <p:nvSpPr>
          <p:cNvPr id="115919" name="Line 207"/>
          <p:cNvSpPr>
            <a:spLocks noChangeShapeType="1"/>
          </p:cNvSpPr>
          <p:nvPr/>
        </p:nvSpPr>
        <p:spPr bwMode="auto">
          <a:xfrm>
            <a:off x="4718050" y="4838700"/>
            <a:ext cx="1588" cy="14288"/>
          </a:xfrm>
          <a:prstGeom prst="line">
            <a:avLst/>
          </a:prstGeom>
          <a:noFill/>
          <a:ln w="0">
            <a:solidFill>
              <a:srgbClr val="000000"/>
            </a:solidFill>
            <a:round/>
            <a:headEnd/>
            <a:tailEnd/>
          </a:ln>
        </p:spPr>
        <p:txBody>
          <a:bodyPr/>
          <a:lstStyle/>
          <a:p>
            <a:endParaRPr lang="zh-CN" altLang="en-US"/>
          </a:p>
        </p:txBody>
      </p:sp>
      <p:sp>
        <p:nvSpPr>
          <p:cNvPr id="115920" name="Rectangle 208"/>
          <p:cNvSpPr>
            <a:spLocks noChangeArrowheads="1"/>
          </p:cNvSpPr>
          <p:nvPr/>
        </p:nvSpPr>
        <p:spPr bwMode="auto">
          <a:xfrm>
            <a:off x="4730750" y="4838700"/>
            <a:ext cx="3419475" cy="14288"/>
          </a:xfrm>
          <a:prstGeom prst="rect">
            <a:avLst/>
          </a:prstGeom>
          <a:solidFill>
            <a:srgbClr val="000000"/>
          </a:solidFill>
          <a:ln w="9525">
            <a:noFill/>
            <a:miter lim="800000"/>
            <a:headEnd/>
            <a:tailEnd/>
          </a:ln>
        </p:spPr>
        <p:txBody>
          <a:bodyPr/>
          <a:lstStyle/>
          <a:p>
            <a:endParaRPr lang="zh-CN" altLang="en-US"/>
          </a:p>
        </p:txBody>
      </p:sp>
      <p:sp>
        <p:nvSpPr>
          <p:cNvPr id="115921" name="Line 209"/>
          <p:cNvSpPr>
            <a:spLocks noChangeShapeType="1"/>
          </p:cNvSpPr>
          <p:nvPr/>
        </p:nvSpPr>
        <p:spPr bwMode="auto">
          <a:xfrm>
            <a:off x="4730750" y="4838700"/>
            <a:ext cx="3419475" cy="1588"/>
          </a:xfrm>
          <a:prstGeom prst="line">
            <a:avLst/>
          </a:prstGeom>
          <a:noFill/>
          <a:ln w="0">
            <a:solidFill>
              <a:srgbClr val="000000"/>
            </a:solidFill>
            <a:round/>
            <a:headEnd/>
            <a:tailEnd/>
          </a:ln>
        </p:spPr>
        <p:txBody>
          <a:bodyPr/>
          <a:lstStyle/>
          <a:p>
            <a:endParaRPr lang="zh-CN" altLang="en-US"/>
          </a:p>
        </p:txBody>
      </p:sp>
      <p:sp>
        <p:nvSpPr>
          <p:cNvPr id="115922" name="Rectangle 210"/>
          <p:cNvSpPr>
            <a:spLocks noChangeArrowheads="1"/>
          </p:cNvSpPr>
          <p:nvPr/>
        </p:nvSpPr>
        <p:spPr bwMode="auto">
          <a:xfrm>
            <a:off x="1628775" y="4852988"/>
            <a:ext cx="14288" cy="260350"/>
          </a:xfrm>
          <a:prstGeom prst="rect">
            <a:avLst/>
          </a:prstGeom>
          <a:solidFill>
            <a:srgbClr val="000000"/>
          </a:solidFill>
          <a:ln w="9525">
            <a:noFill/>
            <a:miter lim="800000"/>
            <a:headEnd/>
            <a:tailEnd/>
          </a:ln>
        </p:spPr>
        <p:txBody>
          <a:bodyPr/>
          <a:lstStyle/>
          <a:p>
            <a:endParaRPr lang="zh-CN" altLang="en-US"/>
          </a:p>
        </p:txBody>
      </p:sp>
      <p:sp>
        <p:nvSpPr>
          <p:cNvPr id="115923" name="Line 211"/>
          <p:cNvSpPr>
            <a:spLocks noChangeShapeType="1"/>
          </p:cNvSpPr>
          <p:nvPr/>
        </p:nvSpPr>
        <p:spPr bwMode="auto">
          <a:xfrm>
            <a:off x="1628775" y="4852988"/>
            <a:ext cx="1588" cy="260350"/>
          </a:xfrm>
          <a:prstGeom prst="line">
            <a:avLst/>
          </a:prstGeom>
          <a:noFill/>
          <a:ln w="0">
            <a:solidFill>
              <a:srgbClr val="000000"/>
            </a:solidFill>
            <a:round/>
            <a:headEnd/>
            <a:tailEnd/>
          </a:ln>
        </p:spPr>
        <p:txBody>
          <a:bodyPr/>
          <a:lstStyle/>
          <a:p>
            <a:endParaRPr lang="zh-CN" altLang="en-US"/>
          </a:p>
        </p:txBody>
      </p:sp>
      <p:sp>
        <p:nvSpPr>
          <p:cNvPr id="115924" name="Rectangle 212"/>
          <p:cNvSpPr>
            <a:spLocks noChangeArrowheads="1"/>
          </p:cNvSpPr>
          <p:nvPr/>
        </p:nvSpPr>
        <p:spPr bwMode="auto">
          <a:xfrm>
            <a:off x="4718050" y="4852988"/>
            <a:ext cx="12700" cy="260350"/>
          </a:xfrm>
          <a:prstGeom prst="rect">
            <a:avLst/>
          </a:prstGeom>
          <a:solidFill>
            <a:srgbClr val="000000"/>
          </a:solidFill>
          <a:ln w="9525">
            <a:noFill/>
            <a:miter lim="800000"/>
            <a:headEnd/>
            <a:tailEnd/>
          </a:ln>
        </p:spPr>
        <p:txBody>
          <a:bodyPr/>
          <a:lstStyle/>
          <a:p>
            <a:endParaRPr lang="zh-CN" altLang="en-US"/>
          </a:p>
        </p:txBody>
      </p:sp>
      <p:sp>
        <p:nvSpPr>
          <p:cNvPr id="115925" name="Line 213"/>
          <p:cNvSpPr>
            <a:spLocks noChangeShapeType="1"/>
          </p:cNvSpPr>
          <p:nvPr/>
        </p:nvSpPr>
        <p:spPr bwMode="auto">
          <a:xfrm>
            <a:off x="4718050" y="4852988"/>
            <a:ext cx="1588" cy="260350"/>
          </a:xfrm>
          <a:prstGeom prst="line">
            <a:avLst/>
          </a:prstGeom>
          <a:noFill/>
          <a:ln w="0">
            <a:solidFill>
              <a:srgbClr val="000000"/>
            </a:solidFill>
            <a:round/>
            <a:headEnd/>
            <a:tailEnd/>
          </a:ln>
        </p:spPr>
        <p:txBody>
          <a:bodyPr/>
          <a:lstStyle/>
          <a:p>
            <a:endParaRPr lang="zh-CN" altLang="en-US"/>
          </a:p>
        </p:txBody>
      </p:sp>
      <p:sp>
        <p:nvSpPr>
          <p:cNvPr id="115926" name="Rectangle 214"/>
          <p:cNvSpPr>
            <a:spLocks noChangeArrowheads="1"/>
          </p:cNvSpPr>
          <p:nvPr/>
        </p:nvSpPr>
        <p:spPr bwMode="auto">
          <a:xfrm>
            <a:off x="1104900" y="5129213"/>
            <a:ext cx="152400" cy="274637"/>
          </a:xfrm>
          <a:prstGeom prst="rect">
            <a:avLst/>
          </a:prstGeom>
          <a:noFill/>
          <a:ln w="9525">
            <a:noFill/>
            <a:miter lim="800000"/>
            <a:headEnd/>
            <a:tailEnd/>
          </a:ln>
        </p:spPr>
        <p:txBody>
          <a:bodyPr wrap="none" lIns="0" tIns="0" rIns="0" bIns="0">
            <a:spAutoFit/>
          </a:bodyPr>
          <a:lstStyle/>
          <a:p>
            <a:r>
              <a:rPr lang="en-US" altLang="zh-CN">
                <a:solidFill>
                  <a:schemeClr val="accent1"/>
                </a:solidFill>
                <a:latin typeface="Times New Roman" pitchFamily="18" charset="0"/>
              </a:rPr>
              <a:t>C</a:t>
            </a:r>
            <a:endParaRPr lang="en-US" altLang="zh-CN">
              <a:solidFill>
                <a:schemeClr val="accent1"/>
              </a:solidFill>
            </a:endParaRPr>
          </a:p>
        </p:txBody>
      </p:sp>
      <p:sp>
        <p:nvSpPr>
          <p:cNvPr id="115927" name="Rectangle 215"/>
          <p:cNvSpPr>
            <a:spLocks noChangeArrowheads="1"/>
          </p:cNvSpPr>
          <p:nvPr/>
        </p:nvSpPr>
        <p:spPr bwMode="auto">
          <a:xfrm>
            <a:off x="1250950" y="5129213"/>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28" name="Rectangle 216"/>
          <p:cNvSpPr>
            <a:spLocks noChangeArrowheads="1"/>
          </p:cNvSpPr>
          <p:nvPr/>
        </p:nvSpPr>
        <p:spPr bwMode="auto">
          <a:xfrm>
            <a:off x="1663700" y="5145088"/>
            <a:ext cx="11430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6</a:t>
            </a:r>
            <a:endParaRPr lang="zh-CN" altLang="en-US">
              <a:solidFill>
                <a:schemeClr val="accent1"/>
              </a:solidFill>
            </a:endParaRPr>
          </a:p>
        </p:txBody>
      </p:sp>
      <p:sp>
        <p:nvSpPr>
          <p:cNvPr id="115929" name="Rectangle 217"/>
          <p:cNvSpPr>
            <a:spLocks noChangeArrowheads="1"/>
          </p:cNvSpPr>
          <p:nvPr/>
        </p:nvSpPr>
        <p:spPr bwMode="auto">
          <a:xfrm>
            <a:off x="1763713" y="5091113"/>
            <a:ext cx="2047875"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、检查计划执行结果</a:t>
            </a:r>
            <a:endParaRPr lang="zh-CN" altLang="en-US">
              <a:solidFill>
                <a:schemeClr val="accent1"/>
              </a:solidFill>
            </a:endParaRPr>
          </a:p>
        </p:txBody>
      </p:sp>
      <p:sp>
        <p:nvSpPr>
          <p:cNvPr id="115930" name="Rectangle 218"/>
          <p:cNvSpPr>
            <a:spLocks noChangeArrowheads="1"/>
          </p:cNvSpPr>
          <p:nvPr/>
        </p:nvSpPr>
        <p:spPr bwMode="auto">
          <a:xfrm>
            <a:off x="3595688" y="5145088"/>
            <a:ext cx="57150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31" name="Rectangle 219"/>
          <p:cNvSpPr>
            <a:spLocks noChangeArrowheads="1"/>
          </p:cNvSpPr>
          <p:nvPr/>
        </p:nvSpPr>
        <p:spPr bwMode="auto">
          <a:xfrm>
            <a:off x="4603750" y="5145088"/>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32" name="Rectangle 220"/>
          <p:cNvSpPr>
            <a:spLocks noChangeArrowheads="1"/>
          </p:cNvSpPr>
          <p:nvPr/>
        </p:nvSpPr>
        <p:spPr bwMode="auto">
          <a:xfrm>
            <a:off x="4751388" y="5092700"/>
            <a:ext cx="24955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排列图，直方图，控制图</a:t>
            </a:r>
            <a:endParaRPr lang="zh-CN" altLang="en-US">
              <a:solidFill>
                <a:schemeClr val="accent1"/>
              </a:solidFill>
            </a:endParaRPr>
          </a:p>
        </p:txBody>
      </p:sp>
      <p:sp>
        <p:nvSpPr>
          <p:cNvPr id="115933" name="Rectangle 221"/>
          <p:cNvSpPr>
            <a:spLocks noChangeArrowheads="1"/>
          </p:cNvSpPr>
          <p:nvPr/>
        </p:nvSpPr>
        <p:spPr bwMode="auto">
          <a:xfrm>
            <a:off x="6991350" y="5145088"/>
            <a:ext cx="11430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34" name="Rectangle 222"/>
          <p:cNvSpPr>
            <a:spLocks noChangeArrowheads="1"/>
          </p:cNvSpPr>
          <p:nvPr/>
        </p:nvSpPr>
        <p:spPr bwMode="auto">
          <a:xfrm>
            <a:off x="7192963" y="5145088"/>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35" name="Rectangle 223"/>
          <p:cNvSpPr>
            <a:spLocks noChangeArrowheads="1"/>
          </p:cNvSpPr>
          <p:nvPr/>
        </p:nvSpPr>
        <p:spPr bwMode="auto">
          <a:xfrm>
            <a:off x="712788" y="5113338"/>
            <a:ext cx="915987" cy="14287"/>
          </a:xfrm>
          <a:prstGeom prst="rect">
            <a:avLst/>
          </a:prstGeom>
          <a:solidFill>
            <a:srgbClr val="000000"/>
          </a:solidFill>
          <a:ln w="9525">
            <a:noFill/>
            <a:miter lim="800000"/>
            <a:headEnd/>
            <a:tailEnd/>
          </a:ln>
        </p:spPr>
        <p:txBody>
          <a:bodyPr/>
          <a:lstStyle/>
          <a:p>
            <a:endParaRPr lang="zh-CN" altLang="en-US"/>
          </a:p>
        </p:txBody>
      </p:sp>
      <p:sp>
        <p:nvSpPr>
          <p:cNvPr id="115936" name="Line 224"/>
          <p:cNvSpPr>
            <a:spLocks noChangeShapeType="1"/>
          </p:cNvSpPr>
          <p:nvPr/>
        </p:nvSpPr>
        <p:spPr bwMode="auto">
          <a:xfrm>
            <a:off x="712788" y="5113338"/>
            <a:ext cx="915987" cy="1587"/>
          </a:xfrm>
          <a:prstGeom prst="line">
            <a:avLst/>
          </a:prstGeom>
          <a:noFill/>
          <a:ln w="0">
            <a:solidFill>
              <a:srgbClr val="000000"/>
            </a:solidFill>
            <a:round/>
            <a:headEnd/>
            <a:tailEnd/>
          </a:ln>
        </p:spPr>
        <p:txBody>
          <a:bodyPr/>
          <a:lstStyle/>
          <a:p>
            <a:endParaRPr lang="zh-CN" altLang="en-US"/>
          </a:p>
        </p:txBody>
      </p:sp>
      <p:sp>
        <p:nvSpPr>
          <p:cNvPr id="115937" name="Rectangle 225"/>
          <p:cNvSpPr>
            <a:spLocks noChangeArrowheads="1"/>
          </p:cNvSpPr>
          <p:nvPr/>
        </p:nvSpPr>
        <p:spPr bwMode="auto">
          <a:xfrm>
            <a:off x="1628775" y="5113338"/>
            <a:ext cx="14288" cy="14287"/>
          </a:xfrm>
          <a:prstGeom prst="rect">
            <a:avLst/>
          </a:prstGeom>
          <a:solidFill>
            <a:srgbClr val="000000"/>
          </a:solidFill>
          <a:ln w="9525">
            <a:noFill/>
            <a:miter lim="800000"/>
            <a:headEnd/>
            <a:tailEnd/>
          </a:ln>
        </p:spPr>
        <p:txBody>
          <a:bodyPr/>
          <a:lstStyle/>
          <a:p>
            <a:endParaRPr lang="zh-CN" altLang="en-US"/>
          </a:p>
        </p:txBody>
      </p:sp>
      <p:sp>
        <p:nvSpPr>
          <p:cNvPr id="115938" name="Line 226"/>
          <p:cNvSpPr>
            <a:spLocks noChangeShapeType="1"/>
          </p:cNvSpPr>
          <p:nvPr/>
        </p:nvSpPr>
        <p:spPr bwMode="auto">
          <a:xfrm>
            <a:off x="1628775" y="5113338"/>
            <a:ext cx="14288" cy="1587"/>
          </a:xfrm>
          <a:prstGeom prst="line">
            <a:avLst/>
          </a:prstGeom>
          <a:noFill/>
          <a:ln w="0">
            <a:solidFill>
              <a:srgbClr val="000000"/>
            </a:solidFill>
            <a:round/>
            <a:headEnd/>
            <a:tailEnd/>
          </a:ln>
        </p:spPr>
        <p:txBody>
          <a:bodyPr/>
          <a:lstStyle/>
          <a:p>
            <a:endParaRPr lang="zh-CN" altLang="en-US"/>
          </a:p>
        </p:txBody>
      </p:sp>
      <p:sp>
        <p:nvSpPr>
          <p:cNvPr id="115939" name="Line 227"/>
          <p:cNvSpPr>
            <a:spLocks noChangeShapeType="1"/>
          </p:cNvSpPr>
          <p:nvPr/>
        </p:nvSpPr>
        <p:spPr bwMode="auto">
          <a:xfrm>
            <a:off x="1628775" y="5113338"/>
            <a:ext cx="1588" cy="14287"/>
          </a:xfrm>
          <a:prstGeom prst="line">
            <a:avLst/>
          </a:prstGeom>
          <a:noFill/>
          <a:ln w="0">
            <a:solidFill>
              <a:srgbClr val="000000"/>
            </a:solidFill>
            <a:round/>
            <a:headEnd/>
            <a:tailEnd/>
          </a:ln>
        </p:spPr>
        <p:txBody>
          <a:bodyPr/>
          <a:lstStyle/>
          <a:p>
            <a:endParaRPr lang="zh-CN" altLang="en-US"/>
          </a:p>
        </p:txBody>
      </p:sp>
      <p:sp>
        <p:nvSpPr>
          <p:cNvPr id="115940" name="Rectangle 228"/>
          <p:cNvSpPr>
            <a:spLocks noChangeArrowheads="1"/>
          </p:cNvSpPr>
          <p:nvPr/>
        </p:nvSpPr>
        <p:spPr bwMode="auto">
          <a:xfrm>
            <a:off x="1643063" y="5113338"/>
            <a:ext cx="3074987" cy="14287"/>
          </a:xfrm>
          <a:prstGeom prst="rect">
            <a:avLst/>
          </a:prstGeom>
          <a:solidFill>
            <a:srgbClr val="000000"/>
          </a:solidFill>
          <a:ln w="9525">
            <a:noFill/>
            <a:miter lim="800000"/>
            <a:headEnd/>
            <a:tailEnd/>
          </a:ln>
        </p:spPr>
        <p:txBody>
          <a:bodyPr/>
          <a:lstStyle/>
          <a:p>
            <a:endParaRPr lang="zh-CN" altLang="en-US"/>
          </a:p>
        </p:txBody>
      </p:sp>
      <p:sp>
        <p:nvSpPr>
          <p:cNvPr id="115941" name="Line 229"/>
          <p:cNvSpPr>
            <a:spLocks noChangeShapeType="1"/>
          </p:cNvSpPr>
          <p:nvPr/>
        </p:nvSpPr>
        <p:spPr bwMode="auto">
          <a:xfrm>
            <a:off x="1643063" y="5113338"/>
            <a:ext cx="3074987" cy="1587"/>
          </a:xfrm>
          <a:prstGeom prst="line">
            <a:avLst/>
          </a:prstGeom>
          <a:noFill/>
          <a:ln w="0">
            <a:solidFill>
              <a:srgbClr val="000000"/>
            </a:solidFill>
            <a:round/>
            <a:headEnd/>
            <a:tailEnd/>
          </a:ln>
        </p:spPr>
        <p:txBody>
          <a:bodyPr/>
          <a:lstStyle/>
          <a:p>
            <a:endParaRPr lang="zh-CN" altLang="en-US"/>
          </a:p>
        </p:txBody>
      </p:sp>
      <p:sp>
        <p:nvSpPr>
          <p:cNvPr id="115942" name="Rectangle 230"/>
          <p:cNvSpPr>
            <a:spLocks noChangeArrowheads="1"/>
          </p:cNvSpPr>
          <p:nvPr/>
        </p:nvSpPr>
        <p:spPr bwMode="auto">
          <a:xfrm>
            <a:off x="4718050" y="5113338"/>
            <a:ext cx="12700" cy="14287"/>
          </a:xfrm>
          <a:prstGeom prst="rect">
            <a:avLst/>
          </a:prstGeom>
          <a:solidFill>
            <a:srgbClr val="000000"/>
          </a:solidFill>
          <a:ln w="9525">
            <a:noFill/>
            <a:miter lim="800000"/>
            <a:headEnd/>
            <a:tailEnd/>
          </a:ln>
        </p:spPr>
        <p:txBody>
          <a:bodyPr/>
          <a:lstStyle/>
          <a:p>
            <a:endParaRPr lang="zh-CN" altLang="en-US"/>
          </a:p>
        </p:txBody>
      </p:sp>
      <p:sp>
        <p:nvSpPr>
          <p:cNvPr id="115943" name="Line 231"/>
          <p:cNvSpPr>
            <a:spLocks noChangeShapeType="1"/>
          </p:cNvSpPr>
          <p:nvPr/>
        </p:nvSpPr>
        <p:spPr bwMode="auto">
          <a:xfrm>
            <a:off x="4718050" y="5113338"/>
            <a:ext cx="12700" cy="1587"/>
          </a:xfrm>
          <a:prstGeom prst="line">
            <a:avLst/>
          </a:prstGeom>
          <a:noFill/>
          <a:ln w="0">
            <a:solidFill>
              <a:srgbClr val="000000"/>
            </a:solidFill>
            <a:round/>
            <a:headEnd/>
            <a:tailEnd/>
          </a:ln>
        </p:spPr>
        <p:txBody>
          <a:bodyPr/>
          <a:lstStyle/>
          <a:p>
            <a:endParaRPr lang="zh-CN" altLang="en-US"/>
          </a:p>
        </p:txBody>
      </p:sp>
      <p:sp>
        <p:nvSpPr>
          <p:cNvPr id="115944" name="Line 232"/>
          <p:cNvSpPr>
            <a:spLocks noChangeShapeType="1"/>
          </p:cNvSpPr>
          <p:nvPr/>
        </p:nvSpPr>
        <p:spPr bwMode="auto">
          <a:xfrm>
            <a:off x="4718050" y="5113338"/>
            <a:ext cx="1588" cy="14287"/>
          </a:xfrm>
          <a:prstGeom prst="line">
            <a:avLst/>
          </a:prstGeom>
          <a:noFill/>
          <a:ln w="0">
            <a:solidFill>
              <a:srgbClr val="000000"/>
            </a:solidFill>
            <a:round/>
            <a:headEnd/>
            <a:tailEnd/>
          </a:ln>
        </p:spPr>
        <p:txBody>
          <a:bodyPr/>
          <a:lstStyle/>
          <a:p>
            <a:endParaRPr lang="zh-CN" altLang="en-US"/>
          </a:p>
        </p:txBody>
      </p:sp>
      <p:sp>
        <p:nvSpPr>
          <p:cNvPr id="115945" name="Rectangle 233"/>
          <p:cNvSpPr>
            <a:spLocks noChangeArrowheads="1"/>
          </p:cNvSpPr>
          <p:nvPr/>
        </p:nvSpPr>
        <p:spPr bwMode="auto">
          <a:xfrm>
            <a:off x="4730750" y="5113338"/>
            <a:ext cx="3419475" cy="14287"/>
          </a:xfrm>
          <a:prstGeom prst="rect">
            <a:avLst/>
          </a:prstGeom>
          <a:solidFill>
            <a:srgbClr val="000000"/>
          </a:solidFill>
          <a:ln w="9525">
            <a:noFill/>
            <a:miter lim="800000"/>
            <a:headEnd/>
            <a:tailEnd/>
          </a:ln>
        </p:spPr>
        <p:txBody>
          <a:bodyPr/>
          <a:lstStyle/>
          <a:p>
            <a:endParaRPr lang="zh-CN" altLang="en-US"/>
          </a:p>
        </p:txBody>
      </p:sp>
      <p:sp>
        <p:nvSpPr>
          <p:cNvPr id="115946" name="Line 234"/>
          <p:cNvSpPr>
            <a:spLocks noChangeShapeType="1"/>
          </p:cNvSpPr>
          <p:nvPr/>
        </p:nvSpPr>
        <p:spPr bwMode="auto">
          <a:xfrm>
            <a:off x="4730750" y="5113338"/>
            <a:ext cx="3419475" cy="1587"/>
          </a:xfrm>
          <a:prstGeom prst="line">
            <a:avLst/>
          </a:prstGeom>
          <a:noFill/>
          <a:ln w="0">
            <a:solidFill>
              <a:srgbClr val="000000"/>
            </a:solidFill>
            <a:round/>
            <a:headEnd/>
            <a:tailEnd/>
          </a:ln>
        </p:spPr>
        <p:txBody>
          <a:bodyPr/>
          <a:lstStyle/>
          <a:p>
            <a:endParaRPr lang="zh-CN" altLang="en-US"/>
          </a:p>
        </p:txBody>
      </p:sp>
      <p:sp>
        <p:nvSpPr>
          <p:cNvPr id="115947" name="Rectangle 235"/>
          <p:cNvSpPr>
            <a:spLocks noChangeArrowheads="1"/>
          </p:cNvSpPr>
          <p:nvPr/>
        </p:nvSpPr>
        <p:spPr bwMode="auto">
          <a:xfrm>
            <a:off x="1628775" y="5127625"/>
            <a:ext cx="14288" cy="260350"/>
          </a:xfrm>
          <a:prstGeom prst="rect">
            <a:avLst/>
          </a:prstGeom>
          <a:solidFill>
            <a:srgbClr val="000000"/>
          </a:solidFill>
          <a:ln w="9525">
            <a:noFill/>
            <a:miter lim="800000"/>
            <a:headEnd/>
            <a:tailEnd/>
          </a:ln>
        </p:spPr>
        <p:txBody>
          <a:bodyPr/>
          <a:lstStyle/>
          <a:p>
            <a:endParaRPr lang="zh-CN" altLang="en-US"/>
          </a:p>
        </p:txBody>
      </p:sp>
      <p:sp>
        <p:nvSpPr>
          <p:cNvPr id="115948" name="Line 236"/>
          <p:cNvSpPr>
            <a:spLocks noChangeShapeType="1"/>
          </p:cNvSpPr>
          <p:nvPr/>
        </p:nvSpPr>
        <p:spPr bwMode="auto">
          <a:xfrm>
            <a:off x="1628775" y="5127625"/>
            <a:ext cx="1588" cy="260350"/>
          </a:xfrm>
          <a:prstGeom prst="line">
            <a:avLst/>
          </a:prstGeom>
          <a:noFill/>
          <a:ln w="0">
            <a:solidFill>
              <a:srgbClr val="000000"/>
            </a:solidFill>
            <a:round/>
            <a:headEnd/>
            <a:tailEnd/>
          </a:ln>
        </p:spPr>
        <p:txBody>
          <a:bodyPr/>
          <a:lstStyle/>
          <a:p>
            <a:endParaRPr lang="zh-CN" altLang="en-US"/>
          </a:p>
        </p:txBody>
      </p:sp>
      <p:sp>
        <p:nvSpPr>
          <p:cNvPr id="115949" name="Rectangle 237"/>
          <p:cNvSpPr>
            <a:spLocks noChangeArrowheads="1"/>
          </p:cNvSpPr>
          <p:nvPr/>
        </p:nvSpPr>
        <p:spPr bwMode="auto">
          <a:xfrm>
            <a:off x="4718050" y="5127625"/>
            <a:ext cx="12700" cy="260350"/>
          </a:xfrm>
          <a:prstGeom prst="rect">
            <a:avLst/>
          </a:prstGeom>
          <a:solidFill>
            <a:srgbClr val="000000"/>
          </a:solidFill>
          <a:ln w="9525">
            <a:noFill/>
            <a:miter lim="800000"/>
            <a:headEnd/>
            <a:tailEnd/>
          </a:ln>
        </p:spPr>
        <p:txBody>
          <a:bodyPr/>
          <a:lstStyle/>
          <a:p>
            <a:endParaRPr lang="zh-CN" altLang="en-US"/>
          </a:p>
        </p:txBody>
      </p:sp>
      <p:sp>
        <p:nvSpPr>
          <p:cNvPr id="115950" name="Line 238"/>
          <p:cNvSpPr>
            <a:spLocks noChangeShapeType="1"/>
          </p:cNvSpPr>
          <p:nvPr/>
        </p:nvSpPr>
        <p:spPr bwMode="auto">
          <a:xfrm>
            <a:off x="4718050" y="5127625"/>
            <a:ext cx="1588" cy="260350"/>
          </a:xfrm>
          <a:prstGeom prst="line">
            <a:avLst/>
          </a:prstGeom>
          <a:noFill/>
          <a:ln w="0">
            <a:solidFill>
              <a:srgbClr val="000000"/>
            </a:solidFill>
            <a:round/>
            <a:headEnd/>
            <a:tailEnd/>
          </a:ln>
        </p:spPr>
        <p:txBody>
          <a:bodyPr/>
          <a:lstStyle/>
          <a:p>
            <a:endParaRPr lang="zh-CN" altLang="en-US"/>
          </a:p>
        </p:txBody>
      </p:sp>
      <p:sp>
        <p:nvSpPr>
          <p:cNvPr id="115951" name="Rectangle 239"/>
          <p:cNvSpPr>
            <a:spLocks noChangeArrowheads="1"/>
          </p:cNvSpPr>
          <p:nvPr/>
        </p:nvSpPr>
        <p:spPr bwMode="auto">
          <a:xfrm>
            <a:off x="1177925" y="5403850"/>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52" name="Rectangle 240"/>
          <p:cNvSpPr>
            <a:spLocks noChangeArrowheads="1"/>
          </p:cNvSpPr>
          <p:nvPr/>
        </p:nvSpPr>
        <p:spPr bwMode="auto">
          <a:xfrm>
            <a:off x="1104900" y="5635625"/>
            <a:ext cx="165100" cy="274638"/>
          </a:xfrm>
          <a:prstGeom prst="rect">
            <a:avLst/>
          </a:prstGeom>
          <a:noFill/>
          <a:ln w="9525">
            <a:noFill/>
            <a:miter lim="800000"/>
            <a:headEnd/>
            <a:tailEnd/>
          </a:ln>
        </p:spPr>
        <p:txBody>
          <a:bodyPr wrap="none" lIns="0" tIns="0" rIns="0" bIns="0">
            <a:spAutoFit/>
          </a:bodyPr>
          <a:lstStyle/>
          <a:p>
            <a:r>
              <a:rPr lang="en-US" altLang="zh-CN">
                <a:solidFill>
                  <a:schemeClr val="accent1"/>
                </a:solidFill>
                <a:latin typeface="Times New Roman" pitchFamily="18" charset="0"/>
              </a:rPr>
              <a:t>A</a:t>
            </a:r>
            <a:endParaRPr lang="en-US" altLang="zh-CN">
              <a:solidFill>
                <a:schemeClr val="accent1"/>
              </a:solidFill>
            </a:endParaRPr>
          </a:p>
        </p:txBody>
      </p:sp>
      <p:sp>
        <p:nvSpPr>
          <p:cNvPr id="115953" name="Rectangle 241"/>
          <p:cNvSpPr>
            <a:spLocks noChangeArrowheads="1"/>
          </p:cNvSpPr>
          <p:nvPr/>
        </p:nvSpPr>
        <p:spPr bwMode="auto">
          <a:xfrm>
            <a:off x="1250950" y="5635625"/>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54" name="Rectangle 242"/>
          <p:cNvSpPr>
            <a:spLocks noChangeArrowheads="1"/>
          </p:cNvSpPr>
          <p:nvPr/>
        </p:nvSpPr>
        <p:spPr bwMode="auto">
          <a:xfrm>
            <a:off x="1663700" y="5419725"/>
            <a:ext cx="11430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7</a:t>
            </a:r>
            <a:endParaRPr lang="zh-CN" altLang="en-US">
              <a:solidFill>
                <a:schemeClr val="accent1"/>
              </a:solidFill>
            </a:endParaRPr>
          </a:p>
        </p:txBody>
      </p:sp>
      <p:sp>
        <p:nvSpPr>
          <p:cNvPr id="115955" name="Rectangle 243"/>
          <p:cNvSpPr>
            <a:spLocks noChangeArrowheads="1"/>
          </p:cNvSpPr>
          <p:nvPr/>
        </p:nvSpPr>
        <p:spPr bwMode="auto">
          <a:xfrm>
            <a:off x="1763713" y="5365750"/>
            <a:ext cx="2738437" cy="549275"/>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、总结成功经验，制定相应</a:t>
            </a:r>
          </a:p>
          <a:p>
            <a:r>
              <a:rPr lang="zh-CN" altLang="en-US">
                <a:solidFill>
                  <a:schemeClr val="accent1"/>
                </a:solidFill>
                <a:latin typeface="宋体" pitchFamily="2" charset="-122"/>
              </a:rPr>
              <a:t>  标准</a:t>
            </a:r>
            <a:endParaRPr lang="zh-CN" altLang="en-US">
              <a:solidFill>
                <a:schemeClr val="accent1"/>
              </a:solidFill>
            </a:endParaRPr>
          </a:p>
        </p:txBody>
      </p:sp>
      <p:sp>
        <p:nvSpPr>
          <p:cNvPr id="115956" name="Rectangle 244"/>
          <p:cNvSpPr>
            <a:spLocks noChangeArrowheads="1"/>
          </p:cNvSpPr>
          <p:nvPr/>
        </p:nvSpPr>
        <p:spPr bwMode="auto">
          <a:xfrm>
            <a:off x="4614863" y="5419725"/>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57" name="Rectangle 245"/>
          <p:cNvSpPr>
            <a:spLocks noChangeArrowheads="1"/>
          </p:cNvSpPr>
          <p:nvPr/>
        </p:nvSpPr>
        <p:spPr bwMode="auto">
          <a:xfrm>
            <a:off x="4714875" y="5419725"/>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58" name="Rectangle 246"/>
          <p:cNvSpPr>
            <a:spLocks noChangeArrowheads="1"/>
          </p:cNvSpPr>
          <p:nvPr/>
        </p:nvSpPr>
        <p:spPr bwMode="auto">
          <a:xfrm>
            <a:off x="4751388" y="5378450"/>
            <a:ext cx="3876675"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制定或修改工作规程、检查规程及其它</a:t>
            </a:r>
            <a:endParaRPr lang="zh-CN" altLang="en-US">
              <a:solidFill>
                <a:schemeClr val="accent1"/>
              </a:solidFill>
            </a:endParaRPr>
          </a:p>
        </p:txBody>
      </p:sp>
      <p:sp>
        <p:nvSpPr>
          <p:cNvPr id="115959" name="Rectangle 247"/>
          <p:cNvSpPr>
            <a:spLocks noChangeArrowheads="1"/>
          </p:cNvSpPr>
          <p:nvPr/>
        </p:nvSpPr>
        <p:spPr bwMode="auto">
          <a:xfrm>
            <a:off x="4751388" y="5638800"/>
            <a:ext cx="137160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有关规章制度</a:t>
            </a:r>
            <a:endParaRPr lang="zh-CN" altLang="en-US">
              <a:solidFill>
                <a:schemeClr val="accent1"/>
              </a:solidFill>
            </a:endParaRPr>
          </a:p>
        </p:txBody>
      </p:sp>
      <p:sp>
        <p:nvSpPr>
          <p:cNvPr id="115960" name="Rectangle 248"/>
          <p:cNvSpPr>
            <a:spLocks noChangeArrowheads="1"/>
          </p:cNvSpPr>
          <p:nvPr/>
        </p:nvSpPr>
        <p:spPr bwMode="auto">
          <a:xfrm>
            <a:off x="5973763" y="5681663"/>
            <a:ext cx="4000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62" name="Rectangle 250"/>
          <p:cNvSpPr>
            <a:spLocks noChangeArrowheads="1"/>
          </p:cNvSpPr>
          <p:nvPr/>
        </p:nvSpPr>
        <p:spPr bwMode="auto">
          <a:xfrm>
            <a:off x="712788" y="5387975"/>
            <a:ext cx="915987" cy="14288"/>
          </a:xfrm>
          <a:prstGeom prst="rect">
            <a:avLst/>
          </a:prstGeom>
          <a:solidFill>
            <a:srgbClr val="000000"/>
          </a:solidFill>
          <a:ln w="9525">
            <a:noFill/>
            <a:miter lim="800000"/>
            <a:headEnd/>
            <a:tailEnd/>
          </a:ln>
        </p:spPr>
        <p:txBody>
          <a:bodyPr/>
          <a:lstStyle/>
          <a:p>
            <a:endParaRPr lang="zh-CN" altLang="en-US"/>
          </a:p>
        </p:txBody>
      </p:sp>
      <p:sp>
        <p:nvSpPr>
          <p:cNvPr id="115963" name="Line 251"/>
          <p:cNvSpPr>
            <a:spLocks noChangeShapeType="1"/>
          </p:cNvSpPr>
          <p:nvPr/>
        </p:nvSpPr>
        <p:spPr bwMode="auto">
          <a:xfrm>
            <a:off x="712788" y="5387975"/>
            <a:ext cx="915987" cy="1588"/>
          </a:xfrm>
          <a:prstGeom prst="line">
            <a:avLst/>
          </a:prstGeom>
          <a:noFill/>
          <a:ln w="0">
            <a:solidFill>
              <a:srgbClr val="000000"/>
            </a:solidFill>
            <a:round/>
            <a:headEnd/>
            <a:tailEnd/>
          </a:ln>
        </p:spPr>
        <p:txBody>
          <a:bodyPr/>
          <a:lstStyle/>
          <a:p>
            <a:endParaRPr lang="zh-CN" altLang="en-US"/>
          </a:p>
        </p:txBody>
      </p:sp>
      <p:sp>
        <p:nvSpPr>
          <p:cNvPr id="115964" name="Rectangle 252"/>
          <p:cNvSpPr>
            <a:spLocks noChangeArrowheads="1"/>
          </p:cNvSpPr>
          <p:nvPr/>
        </p:nvSpPr>
        <p:spPr bwMode="auto">
          <a:xfrm>
            <a:off x="1628775" y="5387975"/>
            <a:ext cx="14288" cy="14288"/>
          </a:xfrm>
          <a:prstGeom prst="rect">
            <a:avLst/>
          </a:prstGeom>
          <a:solidFill>
            <a:srgbClr val="000000"/>
          </a:solidFill>
          <a:ln w="9525">
            <a:noFill/>
            <a:miter lim="800000"/>
            <a:headEnd/>
            <a:tailEnd/>
          </a:ln>
        </p:spPr>
        <p:txBody>
          <a:bodyPr/>
          <a:lstStyle/>
          <a:p>
            <a:endParaRPr lang="zh-CN" altLang="en-US"/>
          </a:p>
        </p:txBody>
      </p:sp>
      <p:sp>
        <p:nvSpPr>
          <p:cNvPr id="115965" name="Line 253"/>
          <p:cNvSpPr>
            <a:spLocks noChangeShapeType="1"/>
          </p:cNvSpPr>
          <p:nvPr/>
        </p:nvSpPr>
        <p:spPr bwMode="auto">
          <a:xfrm>
            <a:off x="1628775" y="5387975"/>
            <a:ext cx="14288" cy="1588"/>
          </a:xfrm>
          <a:prstGeom prst="line">
            <a:avLst/>
          </a:prstGeom>
          <a:noFill/>
          <a:ln w="0">
            <a:solidFill>
              <a:srgbClr val="000000"/>
            </a:solidFill>
            <a:round/>
            <a:headEnd/>
            <a:tailEnd/>
          </a:ln>
        </p:spPr>
        <p:txBody>
          <a:bodyPr/>
          <a:lstStyle/>
          <a:p>
            <a:endParaRPr lang="zh-CN" altLang="en-US"/>
          </a:p>
        </p:txBody>
      </p:sp>
      <p:sp>
        <p:nvSpPr>
          <p:cNvPr id="115966" name="Line 254"/>
          <p:cNvSpPr>
            <a:spLocks noChangeShapeType="1"/>
          </p:cNvSpPr>
          <p:nvPr/>
        </p:nvSpPr>
        <p:spPr bwMode="auto">
          <a:xfrm>
            <a:off x="1628775" y="5387975"/>
            <a:ext cx="1588" cy="14288"/>
          </a:xfrm>
          <a:prstGeom prst="line">
            <a:avLst/>
          </a:prstGeom>
          <a:noFill/>
          <a:ln w="0">
            <a:solidFill>
              <a:srgbClr val="000000"/>
            </a:solidFill>
            <a:round/>
            <a:headEnd/>
            <a:tailEnd/>
          </a:ln>
        </p:spPr>
        <p:txBody>
          <a:bodyPr/>
          <a:lstStyle/>
          <a:p>
            <a:endParaRPr lang="zh-CN" altLang="en-US"/>
          </a:p>
        </p:txBody>
      </p:sp>
      <p:sp>
        <p:nvSpPr>
          <p:cNvPr id="115967" name="Rectangle 255"/>
          <p:cNvSpPr>
            <a:spLocks noChangeArrowheads="1"/>
          </p:cNvSpPr>
          <p:nvPr/>
        </p:nvSpPr>
        <p:spPr bwMode="auto">
          <a:xfrm>
            <a:off x="1643063" y="5387975"/>
            <a:ext cx="3074987" cy="14288"/>
          </a:xfrm>
          <a:prstGeom prst="rect">
            <a:avLst/>
          </a:prstGeom>
          <a:solidFill>
            <a:srgbClr val="000000"/>
          </a:solidFill>
          <a:ln w="9525">
            <a:noFill/>
            <a:miter lim="800000"/>
            <a:headEnd/>
            <a:tailEnd/>
          </a:ln>
        </p:spPr>
        <p:txBody>
          <a:bodyPr/>
          <a:lstStyle/>
          <a:p>
            <a:endParaRPr lang="zh-CN" altLang="en-US"/>
          </a:p>
        </p:txBody>
      </p:sp>
      <p:sp>
        <p:nvSpPr>
          <p:cNvPr id="115968" name="Line 256"/>
          <p:cNvSpPr>
            <a:spLocks noChangeShapeType="1"/>
          </p:cNvSpPr>
          <p:nvPr/>
        </p:nvSpPr>
        <p:spPr bwMode="auto">
          <a:xfrm>
            <a:off x="1643063" y="5387975"/>
            <a:ext cx="3074987" cy="1588"/>
          </a:xfrm>
          <a:prstGeom prst="line">
            <a:avLst/>
          </a:prstGeom>
          <a:noFill/>
          <a:ln w="0">
            <a:solidFill>
              <a:srgbClr val="000000"/>
            </a:solidFill>
            <a:round/>
            <a:headEnd/>
            <a:tailEnd/>
          </a:ln>
        </p:spPr>
        <p:txBody>
          <a:bodyPr/>
          <a:lstStyle/>
          <a:p>
            <a:endParaRPr lang="zh-CN" altLang="en-US"/>
          </a:p>
        </p:txBody>
      </p:sp>
      <p:sp>
        <p:nvSpPr>
          <p:cNvPr id="115969" name="Rectangle 257"/>
          <p:cNvSpPr>
            <a:spLocks noChangeArrowheads="1"/>
          </p:cNvSpPr>
          <p:nvPr/>
        </p:nvSpPr>
        <p:spPr bwMode="auto">
          <a:xfrm>
            <a:off x="4718050" y="5387975"/>
            <a:ext cx="12700" cy="14288"/>
          </a:xfrm>
          <a:prstGeom prst="rect">
            <a:avLst/>
          </a:prstGeom>
          <a:solidFill>
            <a:srgbClr val="000000"/>
          </a:solidFill>
          <a:ln w="9525">
            <a:noFill/>
            <a:miter lim="800000"/>
            <a:headEnd/>
            <a:tailEnd/>
          </a:ln>
        </p:spPr>
        <p:txBody>
          <a:bodyPr/>
          <a:lstStyle/>
          <a:p>
            <a:endParaRPr lang="zh-CN" altLang="en-US"/>
          </a:p>
        </p:txBody>
      </p:sp>
      <p:sp>
        <p:nvSpPr>
          <p:cNvPr id="115970" name="Line 258"/>
          <p:cNvSpPr>
            <a:spLocks noChangeShapeType="1"/>
          </p:cNvSpPr>
          <p:nvPr/>
        </p:nvSpPr>
        <p:spPr bwMode="auto">
          <a:xfrm>
            <a:off x="4718050" y="5387975"/>
            <a:ext cx="12700" cy="1588"/>
          </a:xfrm>
          <a:prstGeom prst="line">
            <a:avLst/>
          </a:prstGeom>
          <a:noFill/>
          <a:ln w="0">
            <a:solidFill>
              <a:srgbClr val="000000"/>
            </a:solidFill>
            <a:round/>
            <a:headEnd/>
            <a:tailEnd/>
          </a:ln>
        </p:spPr>
        <p:txBody>
          <a:bodyPr/>
          <a:lstStyle/>
          <a:p>
            <a:endParaRPr lang="zh-CN" altLang="en-US"/>
          </a:p>
        </p:txBody>
      </p:sp>
      <p:sp>
        <p:nvSpPr>
          <p:cNvPr id="115971" name="Line 259"/>
          <p:cNvSpPr>
            <a:spLocks noChangeShapeType="1"/>
          </p:cNvSpPr>
          <p:nvPr/>
        </p:nvSpPr>
        <p:spPr bwMode="auto">
          <a:xfrm>
            <a:off x="4718050" y="5387975"/>
            <a:ext cx="1588" cy="14288"/>
          </a:xfrm>
          <a:prstGeom prst="line">
            <a:avLst/>
          </a:prstGeom>
          <a:noFill/>
          <a:ln w="0">
            <a:solidFill>
              <a:srgbClr val="000000"/>
            </a:solidFill>
            <a:round/>
            <a:headEnd/>
            <a:tailEnd/>
          </a:ln>
        </p:spPr>
        <p:txBody>
          <a:bodyPr/>
          <a:lstStyle/>
          <a:p>
            <a:endParaRPr lang="zh-CN" altLang="en-US"/>
          </a:p>
        </p:txBody>
      </p:sp>
      <p:sp>
        <p:nvSpPr>
          <p:cNvPr id="115972" name="Rectangle 260"/>
          <p:cNvSpPr>
            <a:spLocks noChangeArrowheads="1"/>
          </p:cNvSpPr>
          <p:nvPr/>
        </p:nvSpPr>
        <p:spPr bwMode="auto">
          <a:xfrm>
            <a:off x="4730750" y="5387975"/>
            <a:ext cx="3419475" cy="14288"/>
          </a:xfrm>
          <a:prstGeom prst="rect">
            <a:avLst/>
          </a:prstGeom>
          <a:solidFill>
            <a:srgbClr val="000000"/>
          </a:solidFill>
          <a:ln w="9525">
            <a:noFill/>
            <a:miter lim="800000"/>
            <a:headEnd/>
            <a:tailEnd/>
          </a:ln>
        </p:spPr>
        <p:txBody>
          <a:bodyPr/>
          <a:lstStyle/>
          <a:p>
            <a:endParaRPr lang="zh-CN" altLang="en-US"/>
          </a:p>
        </p:txBody>
      </p:sp>
      <p:sp>
        <p:nvSpPr>
          <p:cNvPr id="115973" name="Line 261"/>
          <p:cNvSpPr>
            <a:spLocks noChangeShapeType="1"/>
          </p:cNvSpPr>
          <p:nvPr/>
        </p:nvSpPr>
        <p:spPr bwMode="auto">
          <a:xfrm>
            <a:off x="4730750" y="5387975"/>
            <a:ext cx="3419475" cy="1588"/>
          </a:xfrm>
          <a:prstGeom prst="line">
            <a:avLst/>
          </a:prstGeom>
          <a:noFill/>
          <a:ln w="0">
            <a:solidFill>
              <a:srgbClr val="000000"/>
            </a:solidFill>
            <a:round/>
            <a:headEnd/>
            <a:tailEnd/>
          </a:ln>
        </p:spPr>
        <p:txBody>
          <a:bodyPr/>
          <a:lstStyle/>
          <a:p>
            <a:endParaRPr lang="zh-CN" altLang="en-US"/>
          </a:p>
        </p:txBody>
      </p:sp>
      <p:sp>
        <p:nvSpPr>
          <p:cNvPr id="115974" name="Rectangle 262"/>
          <p:cNvSpPr>
            <a:spLocks noChangeArrowheads="1"/>
          </p:cNvSpPr>
          <p:nvPr/>
        </p:nvSpPr>
        <p:spPr bwMode="auto">
          <a:xfrm>
            <a:off x="1628775" y="5402263"/>
            <a:ext cx="14288" cy="520700"/>
          </a:xfrm>
          <a:prstGeom prst="rect">
            <a:avLst/>
          </a:prstGeom>
          <a:solidFill>
            <a:srgbClr val="000000"/>
          </a:solidFill>
          <a:ln w="9525">
            <a:noFill/>
            <a:miter lim="800000"/>
            <a:headEnd/>
            <a:tailEnd/>
          </a:ln>
        </p:spPr>
        <p:txBody>
          <a:bodyPr/>
          <a:lstStyle/>
          <a:p>
            <a:endParaRPr lang="zh-CN" altLang="en-US"/>
          </a:p>
        </p:txBody>
      </p:sp>
      <p:sp>
        <p:nvSpPr>
          <p:cNvPr id="115975" name="Line 263"/>
          <p:cNvSpPr>
            <a:spLocks noChangeShapeType="1"/>
          </p:cNvSpPr>
          <p:nvPr/>
        </p:nvSpPr>
        <p:spPr bwMode="auto">
          <a:xfrm>
            <a:off x="1628775" y="5402263"/>
            <a:ext cx="1588" cy="520700"/>
          </a:xfrm>
          <a:prstGeom prst="line">
            <a:avLst/>
          </a:prstGeom>
          <a:noFill/>
          <a:ln w="0">
            <a:solidFill>
              <a:srgbClr val="000000"/>
            </a:solidFill>
            <a:round/>
            <a:headEnd/>
            <a:tailEnd/>
          </a:ln>
        </p:spPr>
        <p:txBody>
          <a:bodyPr/>
          <a:lstStyle/>
          <a:p>
            <a:endParaRPr lang="zh-CN" altLang="en-US"/>
          </a:p>
        </p:txBody>
      </p:sp>
      <p:sp>
        <p:nvSpPr>
          <p:cNvPr id="115976" name="Rectangle 264"/>
          <p:cNvSpPr>
            <a:spLocks noChangeArrowheads="1"/>
          </p:cNvSpPr>
          <p:nvPr/>
        </p:nvSpPr>
        <p:spPr bwMode="auto">
          <a:xfrm>
            <a:off x="4718050" y="5402263"/>
            <a:ext cx="12700" cy="520700"/>
          </a:xfrm>
          <a:prstGeom prst="rect">
            <a:avLst/>
          </a:prstGeom>
          <a:solidFill>
            <a:srgbClr val="000000"/>
          </a:solidFill>
          <a:ln w="9525">
            <a:noFill/>
            <a:miter lim="800000"/>
            <a:headEnd/>
            <a:tailEnd/>
          </a:ln>
        </p:spPr>
        <p:txBody>
          <a:bodyPr/>
          <a:lstStyle/>
          <a:p>
            <a:endParaRPr lang="zh-CN" altLang="en-US"/>
          </a:p>
        </p:txBody>
      </p:sp>
      <p:sp>
        <p:nvSpPr>
          <p:cNvPr id="115977" name="Line 265"/>
          <p:cNvSpPr>
            <a:spLocks noChangeShapeType="1"/>
          </p:cNvSpPr>
          <p:nvPr/>
        </p:nvSpPr>
        <p:spPr bwMode="auto">
          <a:xfrm>
            <a:off x="4718050" y="5402263"/>
            <a:ext cx="1588" cy="520700"/>
          </a:xfrm>
          <a:prstGeom prst="line">
            <a:avLst/>
          </a:prstGeom>
          <a:noFill/>
          <a:ln w="0">
            <a:solidFill>
              <a:srgbClr val="000000"/>
            </a:solidFill>
            <a:round/>
            <a:headEnd/>
            <a:tailEnd/>
          </a:ln>
        </p:spPr>
        <p:txBody>
          <a:bodyPr/>
          <a:lstStyle/>
          <a:p>
            <a:endParaRPr lang="zh-CN" altLang="en-US"/>
          </a:p>
        </p:txBody>
      </p:sp>
      <p:sp>
        <p:nvSpPr>
          <p:cNvPr id="115978" name="Rectangle 266"/>
          <p:cNvSpPr>
            <a:spLocks noChangeArrowheads="1"/>
          </p:cNvSpPr>
          <p:nvPr/>
        </p:nvSpPr>
        <p:spPr bwMode="auto">
          <a:xfrm>
            <a:off x="1177925" y="5940425"/>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79" name="Rectangle 267"/>
          <p:cNvSpPr>
            <a:spLocks noChangeArrowheads="1"/>
          </p:cNvSpPr>
          <p:nvPr/>
        </p:nvSpPr>
        <p:spPr bwMode="auto">
          <a:xfrm>
            <a:off x="1177925" y="6170613"/>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80" name="Rectangle 268"/>
          <p:cNvSpPr>
            <a:spLocks noChangeArrowheads="1"/>
          </p:cNvSpPr>
          <p:nvPr/>
        </p:nvSpPr>
        <p:spPr bwMode="auto">
          <a:xfrm>
            <a:off x="1663700" y="5956300"/>
            <a:ext cx="11430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8</a:t>
            </a:r>
            <a:endParaRPr lang="zh-CN" altLang="en-US">
              <a:solidFill>
                <a:schemeClr val="accent1"/>
              </a:solidFill>
            </a:endParaRPr>
          </a:p>
        </p:txBody>
      </p:sp>
      <p:sp>
        <p:nvSpPr>
          <p:cNvPr id="115981" name="Rectangle 269"/>
          <p:cNvSpPr>
            <a:spLocks noChangeArrowheads="1"/>
          </p:cNvSpPr>
          <p:nvPr/>
        </p:nvSpPr>
        <p:spPr bwMode="auto">
          <a:xfrm>
            <a:off x="1762125" y="5913438"/>
            <a:ext cx="2971800" cy="549275"/>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宋体" pitchFamily="2" charset="-122"/>
              </a:rPr>
              <a:t>、把未解决或新出现问题转入</a:t>
            </a:r>
          </a:p>
          <a:p>
            <a:r>
              <a:rPr lang="zh-CN" altLang="en-US">
                <a:solidFill>
                  <a:schemeClr val="accent1"/>
                </a:solidFill>
                <a:latin typeface="宋体" pitchFamily="2" charset="-122"/>
              </a:rPr>
              <a:t>  下一个</a:t>
            </a:r>
            <a:r>
              <a:rPr lang="en-US" altLang="zh-CN" b="1">
                <a:solidFill>
                  <a:schemeClr val="accent1"/>
                </a:solidFill>
                <a:latin typeface="宋体" pitchFamily="2" charset="-122"/>
              </a:rPr>
              <a:t>PDCA</a:t>
            </a:r>
            <a:r>
              <a:rPr lang="zh-CN" altLang="en-US" b="1">
                <a:solidFill>
                  <a:schemeClr val="accent1"/>
                </a:solidFill>
                <a:latin typeface="宋体" pitchFamily="2" charset="-122"/>
              </a:rPr>
              <a:t>循环</a:t>
            </a:r>
            <a:endParaRPr lang="zh-CN" altLang="en-US" b="1">
              <a:solidFill>
                <a:schemeClr val="accent1"/>
              </a:solidFill>
            </a:endParaRPr>
          </a:p>
        </p:txBody>
      </p:sp>
      <p:sp>
        <p:nvSpPr>
          <p:cNvPr id="115988" name="Rectangle 276"/>
          <p:cNvSpPr>
            <a:spLocks noChangeArrowheads="1"/>
          </p:cNvSpPr>
          <p:nvPr/>
        </p:nvSpPr>
        <p:spPr bwMode="auto">
          <a:xfrm>
            <a:off x="7369175" y="5940425"/>
            <a:ext cx="57150" cy="274638"/>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89" name="Rectangle 277"/>
          <p:cNvSpPr>
            <a:spLocks noChangeArrowheads="1"/>
          </p:cNvSpPr>
          <p:nvPr/>
        </p:nvSpPr>
        <p:spPr bwMode="auto">
          <a:xfrm>
            <a:off x="4751388" y="6170613"/>
            <a:ext cx="6286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90" name="Rectangle 278"/>
          <p:cNvSpPr>
            <a:spLocks noChangeArrowheads="1"/>
          </p:cNvSpPr>
          <p:nvPr/>
        </p:nvSpPr>
        <p:spPr bwMode="auto">
          <a:xfrm>
            <a:off x="5859463" y="6170613"/>
            <a:ext cx="8572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91" name="Rectangle 279"/>
          <p:cNvSpPr>
            <a:spLocks noChangeArrowheads="1"/>
          </p:cNvSpPr>
          <p:nvPr/>
        </p:nvSpPr>
        <p:spPr bwMode="auto">
          <a:xfrm>
            <a:off x="7369175" y="6170613"/>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
        <p:nvSpPr>
          <p:cNvPr id="115992" name="Rectangle 280"/>
          <p:cNvSpPr>
            <a:spLocks noChangeArrowheads="1"/>
          </p:cNvSpPr>
          <p:nvPr/>
        </p:nvSpPr>
        <p:spPr bwMode="auto">
          <a:xfrm>
            <a:off x="1628775" y="5922963"/>
            <a:ext cx="14288" cy="14287"/>
          </a:xfrm>
          <a:prstGeom prst="rect">
            <a:avLst/>
          </a:prstGeom>
          <a:solidFill>
            <a:srgbClr val="000000"/>
          </a:solidFill>
          <a:ln w="9525">
            <a:noFill/>
            <a:miter lim="800000"/>
            <a:headEnd/>
            <a:tailEnd/>
          </a:ln>
        </p:spPr>
        <p:txBody>
          <a:bodyPr/>
          <a:lstStyle/>
          <a:p>
            <a:endParaRPr lang="zh-CN" altLang="en-US"/>
          </a:p>
        </p:txBody>
      </p:sp>
      <p:sp>
        <p:nvSpPr>
          <p:cNvPr id="115993" name="Line 281"/>
          <p:cNvSpPr>
            <a:spLocks noChangeShapeType="1"/>
          </p:cNvSpPr>
          <p:nvPr/>
        </p:nvSpPr>
        <p:spPr bwMode="auto">
          <a:xfrm>
            <a:off x="1628775" y="5922963"/>
            <a:ext cx="14288" cy="1587"/>
          </a:xfrm>
          <a:prstGeom prst="line">
            <a:avLst/>
          </a:prstGeom>
          <a:noFill/>
          <a:ln w="0">
            <a:solidFill>
              <a:srgbClr val="000000"/>
            </a:solidFill>
            <a:round/>
            <a:headEnd/>
            <a:tailEnd/>
          </a:ln>
        </p:spPr>
        <p:txBody>
          <a:bodyPr/>
          <a:lstStyle/>
          <a:p>
            <a:endParaRPr lang="zh-CN" altLang="en-US"/>
          </a:p>
        </p:txBody>
      </p:sp>
      <p:sp>
        <p:nvSpPr>
          <p:cNvPr id="115994" name="Line 282"/>
          <p:cNvSpPr>
            <a:spLocks noChangeShapeType="1"/>
          </p:cNvSpPr>
          <p:nvPr/>
        </p:nvSpPr>
        <p:spPr bwMode="auto">
          <a:xfrm>
            <a:off x="1628775" y="5922963"/>
            <a:ext cx="1588" cy="14287"/>
          </a:xfrm>
          <a:prstGeom prst="line">
            <a:avLst/>
          </a:prstGeom>
          <a:noFill/>
          <a:ln w="0">
            <a:solidFill>
              <a:srgbClr val="000000"/>
            </a:solidFill>
            <a:round/>
            <a:headEnd/>
            <a:tailEnd/>
          </a:ln>
        </p:spPr>
        <p:txBody>
          <a:bodyPr/>
          <a:lstStyle/>
          <a:p>
            <a:endParaRPr lang="zh-CN" altLang="en-US"/>
          </a:p>
        </p:txBody>
      </p:sp>
      <p:sp>
        <p:nvSpPr>
          <p:cNvPr id="115995" name="Rectangle 283"/>
          <p:cNvSpPr>
            <a:spLocks noChangeArrowheads="1"/>
          </p:cNvSpPr>
          <p:nvPr/>
        </p:nvSpPr>
        <p:spPr bwMode="auto">
          <a:xfrm>
            <a:off x="1643063" y="5922963"/>
            <a:ext cx="3074987" cy="14287"/>
          </a:xfrm>
          <a:prstGeom prst="rect">
            <a:avLst/>
          </a:prstGeom>
          <a:solidFill>
            <a:srgbClr val="000000"/>
          </a:solidFill>
          <a:ln w="9525">
            <a:noFill/>
            <a:miter lim="800000"/>
            <a:headEnd/>
            <a:tailEnd/>
          </a:ln>
        </p:spPr>
        <p:txBody>
          <a:bodyPr/>
          <a:lstStyle/>
          <a:p>
            <a:endParaRPr lang="zh-CN" altLang="en-US"/>
          </a:p>
        </p:txBody>
      </p:sp>
      <p:sp>
        <p:nvSpPr>
          <p:cNvPr id="115996" name="Line 284"/>
          <p:cNvSpPr>
            <a:spLocks noChangeShapeType="1"/>
          </p:cNvSpPr>
          <p:nvPr/>
        </p:nvSpPr>
        <p:spPr bwMode="auto">
          <a:xfrm>
            <a:off x="1643063" y="5922963"/>
            <a:ext cx="3074987" cy="1587"/>
          </a:xfrm>
          <a:prstGeom prst="line">
            <a:avLst/>
          </a:prstGeom>
          <a:noFill/>
          <a:ln w="0">
            <a:solidFill>
              <a:srgbClr val="000000"/>
            </a:solidFill>
            <a:round/>
            <a:headEnd/>
            <a:tailEnd/>
          </a:ln>
        </p:spPr>
        <p:txBody>
          <a:bodyPr/>
          <a:lstStyle/>
          <a:p>
            <a:endParaRPr lang="zh-CN" altLang="en-US"/>
          </a:p>
        </p:txBody>
      </p:sp>
      <p:sp>
        <p:nvSpPr>
          <p:cNvPr id="115997" name="Rectangle 285"/>
          <p:cNvSpPr>
            <a:spLocks noChangeArrowheads="1"/>
          </p:cNvSpPr>
          <p:nvPr/>
        </p:nvSpPr>
        <p:spPr bwMode="auto">
          <a:xfrm>
            <a:off x="4718050" y="5922963"/>
            <a:ext cx="12700" cy="14287"/>
          </a:xfrm>
          <a:prstGeom prst="rect">
            <a:avLst/>
          </a:prstGeom>
          <a:solidFill>
            <a:srgbClr val="000000"/>
          </a:solidFill>
          <a:ln w="9525">
            <a:noFill/>
            <a:miter lim="800000"/>
            <a:headEnd/>
            <a:tailEnd/>
          </a:ln>
        </p:spPr>
        <p:txBody>
          <a:bodyPr/>
          <a:lstStyle/>
          <a:p>
            <a:endParaRPr lang="zh-CN" altLang="en-US"/>
          </a:p>
        </p:txBody>
      </p:sp>
      <p:sp>
        <p:nvSpPr>
          <p:cNvPr id="115998" name="Line 286"/>
          <p:cNvSpPr>
            <a:spLocks noChangeShapeType="1"/>
          </p:cNvSpPr>
          <p:nvPr/>
        </p:nvSpPr>
        <p:spPr bwMode="auto">
          <a:xfrm>
            <a:off x="4718050" y="5922963"/>
            <a:ext cx="12700" cy="1587"/>
          </a:xfrm>
          <a:prstGeom prst="line">
            <a:avLst/>
          </a:prstGeom>
          <a:noFill/>
          <a:ln w="0">
            <a:solidFill>
              <a:srgbClr val="000000"/>
            </a:solidFill>
            <a:round/>
            <a:headEnd/>
            <a:tailEnd/>
          </a:ln>
        </p:spPr>
        <p:txBody>
          <a:bodyPr/>
          <a:lstStyle/>
          <a:p>
            <a:endParaRPr lang="zh-CN" altLang="en-US"/>
          </a:p>
        </p:txBody>
      </p:sp>
      <p:sp>
        <p:nvSpPr>
          <p:cNvPr id="115999" name="Line 287"/>
          <p:cNvSpPr>
            <a:spLocks noChangeShapeType="1"/>
          </p:cNvSpPr>
          <p:nvPr/>
        </p:nvSpPr>
        <p:spPr bwMode="auto">
          <a:xfrm>
            <a:off x="4718050" y="5922963"/>
            <a:ext cx="1588" cy="14287"/>
          </a:xfrm>
          <a:prstGeom prst="line">
            <a:avLst/>
          </a:prstGeom>
          <a:noFill/>
          <a:ln w="0">
            <a:solidFill>
              <a:srgbClr val="000000"/>
            </a:solidFill>
            <a:round/>
            <a:headEnd/>
            <a:tailEnd/>
          </a:ln>
        </p:spPr>
        <p:txBody>
          <a:bodyPr/>
          <a:lstStyle/>
          <a:p>
            <a:endParaRPr lang="zh-CN" altLang="en-US"/>
          </a:p>
        </p:txBody>
      </p:sp>
      <p:sp>
        <p:nvSpPr>
          <p:cNvPr id="116000" name="Rectangle 288"/>
          <p:cNvSpPr>
            <a:spLocks noChangeArrowheads="1"/>
          </p:cNvSpPr>
          <p:nvPr/>
        </p:nvSpPr>
        <p:spPr bwMode="auto">
          <a:xfrm>
            <a:off x="4730750" y="5922963"/>
            <a:ext cx="3419475" cy="14287"/>
          </a:xfrm>
          <a:prstGeom prst="rect">
            <a:avLst/>
          </a:prstGeom>
          <a:solidFill>
            <a:srgbClr val="000000"/>
          </a:solidFill>
          <a:ln w="9525">
            <a:noFill/>
            <a:miter lim="800000"/>
            <a:headEnd/>
            <a:tailEnd/>
          </a:ln>
        </p:spPr>
        <p:txBody>
          <a:bodyPr/>
          <a:lstStyle/>
          <a:p>
            <a:endParaRPr lang="zh-CN" altLang="en-US"/>
          </a:p>
        </p:txBody>
      </p:sp>
      <p:sp>
        <p:nvSpPr>
          <p:cNvPr id="116001" name="Line 289"/>
          <p:cNvSpPr>
            <a:spLocks noChangeShapeType="1"/>
          </p:cNvSpPr>
          <p:nvPr/>
        </p:nvSpPr>
        <p:spPr bwMode="auto">
          <a:xfrm>
            <a:off x="4730750" y="5922963"/>
            <a:ext cx="3419475" cy="1587"/>
          </a:xfrm>
          <a:prstGeom prst="line">
            <a:avLst/>
          </a:prstGeom>
          <a:noFill/>
          <a:ln w="0">
            <a:solidFill>
              <a:srgbClr val="000000"/>
            </a:solidFill>
            <a:round/>
            <a:headEnd/>
            <a:tailEnd/>
          </a:ln>
        </p:spPr>
        <p:txBody>
          <a:bodyPr/>
          <a:lstStyle/>
          <a:p>
            <a:endParaRPr lang="zh-CN" altLang="en-US"/>
          </a:p>
        </p:txBody>
      </p:sp>
      <p:sp>
        <p:nvSpPr>
          <p:cNvPr id="116002" name="Rectangle 290"/>
          <p:cNvSpPr>
            <a:spLocks noChangeArrowheads="1"/>
          </p:cNvSpPr>
          <p:nvPr/>
        </p:nvSpPr>
        <p:spPr bwMode="auto">
          <a:xfrm>
            <a:off x="712788" y="6459538"/>
            <a:ext cx="915987" cy="12700"/>
          </a:xfrm>
          <a:prstGeom prst="rect">
            <a:avLst/>
          </a:prstGeom>
          <a:solidFill>
            <a:srgbClr val="000000"/>
          </a:solidFill>
          <a:ln w="9525">
            <a:noFill/>
            <a:miter lim="800000"/>
            <a:headEnd/>
            <a:tailEnd/>
          </a:ln>
        </p:spPr>
        <p:txBody>
          <a:bodyPr/>
          <a:lstStyle/>
          <a:p>
            <a:endParaRPr lang="zh-CN" altLang="en-US"/>
          </a:p>
        </p:txBody>
      </p:sp>
      <p:sp>
        <p:nvSpPr>
          <p:cNvPr id="116003" name="Line 291"/>
          <p:cNvSpPr>
            <a:spLocks noChangeShapeType="1"/>
          </p:cNvSpPr>
          <p:nvPr/>
        </p:nvSpPr>
        <p:spPr bwMode="auto">
          <a:xfrm>
            <a:off x="712788" y="6459538"/>
            <a:ext cx="915987" cy="1587"/>
          </a:xfrm>
          <a:prstGeom prst="line">
            <a:avLst/>
          </a:prstGeom>
          <a:noFill/>
          <a:ln w="0">
            <a:solidFill>
              <a:srgbClr val="000000"/>
            </a:solidFill>
            <a:round/>
            <a:headEnd/>
            <a:tailEnd/>
          </a:ln>
        </p:spPr>
        <p:txBody>
          <a:bodyPr/>
          <a:lstStyle/>
          <a:p>
            <a:endParaRPr lang="zh-CN" altLang="en-US"/>
          </a:p>
        </p:txBody>
      </p:sp>
      <p:sp>
        <p:nvSpPr>
          <p:cNvPr id="116004" name="Rectangle 292"/>
          <p:cNvSpPr>
            <a:spLocks noChangeArrowheads="1"/>
          </p:cNvSpPr>
          <p:nvPr/>
        </p:nvSpPr>
        <p:spPr bwMode="auto">
          <a:xfrm>
            <a:off x="1628775" y="5937250"/>
            <a:ext cx="14288" cy="522288"/>
          </a:xfrm>
          <a:prstGeom prst="rect">
            <a:avLst/>
          </a:prstGeom>
          <a:solidFill>
            <a:srgbClr val="000000"/>
          </a:solidFill>
          <a:ln w="9525">
            <a:noFill/>
            <a:miter lim="800000"/>
            <a:headEnd/>
            <a:tailEnd/>
          </a:ln>
        </p:spPr>
        <p:txBody>
          <a:bodyPr/>
          <a:lstStyle/>
          <a:p>
            <a:endParaRPr lang="zh-CN" altLang="en-US"/>
          </a:p>
        </p:txBody>
      </p:sp>
      <p:sp>
        <p:nvSpPr>
          <p:cNvPr id="116005" name="Line 293"/>
          <p:cNvSpPr>
            <a:spLocks noChangeShapeType="1"/>
          </p:cNvSpPr>
          <p:nvPr/>
        </p:nvSpPr>
        <p:spPr bwMode="auto">
          <a:xfrm>
            <a:off x="1628775" y="5937250"/>
            <a:ext cx="1588" cy="522288"/>
          </a:xfrm>
          <a:prstGeom prst="line">
            <a:avLst/>
          </a:prstGeom>
          <a:noFill/>
          <a:ln w="0">
            <a:solidFill>
              <a:srgbClr val="000000"/>
            </a:solidFill>
            <a:round/>
            <a:headEnd/>
            <a:tailEnd/>
          </a:ln>
        </p:spPr>
        <p:txBody>
          <a:bodyPr/>
          <a:lstStyle/>
          <a:p>
            <a:endParaRPr lang="zh-CN" altLang="en-US"/>
          </a:p>
        </p:txBody>
      </p:sp>
      <p:sp>
        <p:nvSpPr>
          <p:cNvPr id="116006" name="Rectangle 294"/>
          <p:cNvSpPr>
            <a:spLocks noChangeArrowheads="1"/>
          </p:cNvSpPr>
          <p:nvPr/>
        </p:nvSpPr>
        <p:spPr bwMode="auto">
          <a:xfrm>
            <a:off x="1628775" y="6459538"/>
            <a:ext cx="14288" cy="12700"/>
          </a:xfrm>
          <a:prstGeom prst="rect">
            <a:avLst/>
          </a:prstGeom>
          <a:solidFill>
            <a:srgbClr val="000000"/>
          </a:solidFill>
          <a:ln w="9525">
            <a:noFill/>
            <a:miter lim="800000"/>
            <a:headEnd/>
            <a:tailEnd/>
          </a:ln>
        </p:spPr>
        <p:txBody>
          <a:bodyPr/>
          <a:lstStyle/>
          <a:p>
            <a:endParaRPr lang="zh-CN" altLang="en-US"/>
          </a:p>
        </p:txBody>
      </p:sp>
      <p:sp>
        <p:nvSpPr>
          <p:cNvPr id="116007" name="Line 295"/>
          <p:cNvSpPr>
            <a:spLocks noChangeShapeType="1"/>
          </p:cNvSpPr>
          <p:nvPr/>
        </p:nvSpPr>
        <p:spPr bwMode="auto">
          <a:xfrm>
            <a:off x="1628775" y="6459538"/>
            <a:ext cx="14288" cy="1587"/>
          </a:xfrm>
          <a:prstGeom prst="line">
            <a:avLst/>
          </a:prstGeom>
          <a:noFill/>
          <a:ln w="0">
            <a:solidFill>
              <a:srgbClr val="000000"/>
            </a:solidFill>
            <a:round/>
            <a:headEnd/>
            <a:tailEnd/>
          </a:ln>
        </p:spPr>
        <p:txBody>
          <a:bodyPr/>
          <a:lstStyle/>
          <a:p>
            <a:endParaRPr lang="zh-CN" altLang="en-US"/>
          </a:p>
        </p:txBody>
      </p:sp>
      <p:sp>
        <p:nvSpPr>
          <p:cNvPr id="116008" name="Line 296"/>
          <p:cNvSpPr>
            <a:spLocks noChangeShapeType="1"/>
          </p:cNvSpPr>
          <p:nvPr/>
        </p:nvSpPr>
        <p:spPr bwMode="auto">
          <a:xfrm>
            <a:off x="1628775" y="6459538"/>
            <a:ext cx="1588" cy="12700"/>
          </a:xfrm>
          <a:prstGeom prst="line">
            <a:avLst/>
          </a:prstGeom>
          <a:noFill/>
          <a:ln w="0">
            <a:solidFill>
              <a:srgbClr val="000000"/>
            </a:solidFill>
            <a:round/>
            <a:headEnd/>
            <a:tailEnd/>
          </a:ln>
        </p:spPr>
        <p:txBody>
          <a:bodyPr/>
          <a:lstStyle/>
          <a:p>
            <a:endParaRPr lang="zh-CN" altLang="en-US"/>
          </a:p>
        </p:txBody>
      </p:sp>
      <p:sp>
        <p:nvSpPr>
          <p:cNvPr id="116009" name="Rectangle 297"/>
          <p:cNvSpPr>
            <a:spLocks noChangeArrowheads="1"/>
          </p:cNvSpPr>
          <p:nvPr/>
        </p:nvSpPr>
        <p:spPr bwMode="auto">
          <a:xfrm>
            <a:off x="1643063" y="6459538"/>
            <a:ext cx="3074987" cy="12700"/>
          </a:xfrm>
          <a:prstGeom prst="rect">
            <a:avLst/>
          </a:prstGeom>
          <a:solidFill>
            <a:srgbClr val="000000"/>
          </a:solidFill>
          <a:ln w="9525">
            <a:noFill/>
            <a:miter lim="800000"/>
            <a:headEnd/>
            <a:tailEnd/>
          </a:ln>
        </p:spPr>
        <p:txBody>
          <a:bodyPr/>
          <a:lstStyle/>
          <a:p>
            <a:endParaRPr lang="zh-CN" altLang="en-US"/>
          </a:p>
        </p:txBody>
      </p:sp>
      <p:sp>
        <p:nvSpPr>
          <p:cNvPr id="116010" name="Line 298"/>
          <p:cNvSpPr>
            <a:spLocks noChangeShapeType="1"/>
          </p:cNvSpPr>
          <p:nvPr/>
        </p:nvSpPr>
        <p:spPr bwMode="auto">
          <a:xfrm>
            <a:off x="1643063" y="6459538"/>
            <a:ext cx="3074987" cy="1587"/>
          </a:xfrm>
          <a:prstGeom prst="line">
            <a:avLst/>
          </a:prstGeom>
          <a:noFill/>
          <a:ln w="0">
            <a:solidFill>
              <a:srgbClr val="000000"/>
            </a:solidFill>
            <a:round/>
            <a:headEnd/>
            <a:tailEnd/>
          </a:ln>
        </p:spPr>
        <p:txBody>
          <a:bodyPr/>
          <a:lstStyle/>
          <a:p>
            <a:endParaRPr lang="zh-CN" altLang="en-US"/>
          </a:p>
        </p:txBody>
      </p:sp>
      <p:sp>
        <p:nvSpPr>
          <p:cNvPr id="116011" name="Rectangle 299"/>
          <p:cNvSpPr>
            <a:spLocks noChangeArrowheads="1"/>
          </p:cNvSpPr>
          <p:nvPr/>
        </p:nvSpPr>
        <p:spPr bwMode="auto">
          <a:xfrm>
            <a:off x="4718050" y="5937250"/>
            <a:ext cx="12700" cy="522288"/>
          </a:xfrm>
          <a:prstGeom prst="rect">
            <a:avLst/>
          </a:prstGeom>
          <a:solidFill>
            <a:srgbClr val="000000"/>
          </a:solidFill>
          <a:ln w="9525">
            <a:noFill/>
            <a:miter lim="800000"/>
            <a:headEnd/>
            <a:tailEnd/>
          </a:ln>
        </p:spPr>
        <p:txBody>
          <a:bodyPr/>
          <a:lstStyle/>
          <a:p>
            <a:endParaRPr lang="zh-CN" altLang="en-US"/>
          </a:p>
        </p:txBody>
      </p:sp>
      <p:sp>
        <p:nvSpPr>
          <p:cNvPr id="116012" name="Line 300"/>
          <p:cNvSpPr>
            <a:spLocks noChangeShapeType="1"/>
          </p:cNvSpPr>
          <p:nvPr/>
        </p:nvSpPr>
        <p:spPr bwMode="auto">
          <a:xfrm>
            <a:off x="4718050" y="5937250"/>
            <a:ext cx="1588" cy="522288"/>
          </a:xfrm>
          <a:prstGeom prst="line">
            <a:avLst/>
          </a:prstGeom>
          <a:noFill/>
          <a:ln w="0">
            <a:solidFill>
              <a:srgbClr val="000000"/>
            </a:solidFill>
            <a:round/>
            <a:headEnd/>
            <a:tailEnd/>
          </a:ln>
        </p:spPr>
        <p:txBody>
          <a:bodyPr/>
          <a:lstStyle/>
          <a:p>
            <a:endParaRPr lang="zh-CN" altLang="en-US"/>
          </a:p>
        </p:txBody>
      </p:sp>
      <p:sp>
        <p:nvSpPr>
          <p:cNvPr id="116013" name="Rectangle 301"/>
          <p:cNvSpPr>
            <a:spLocks noChangeArrowheads="1"/>
          </p:cNvSpPr>
          <p:nvPr/>
        </p:nvSpPr>
        <p:spPr bwMode="auto">
          <a:xfrm>
            <a:off x="4718050" y="6459538"/>
            <a:ext cx="12700" cy="12700"/>
          </a:xfrm>
          <a:prstGeom prst="rect">
            <a:avLst/>
          </a:prstGeom>
          <a:solidFill>
            <a:srgbClr val="000000"/>
          </a:solidFill>
          <a:ln w="9525">
            <a:noFill/>
            <a:miter lim="800000"/>
            <a:headEnd/>
            <a:tailEnd/>
          </a:ln>
        </p:spPr>
        <p:txBody>
          <a:bodyPr/>
          <a:lstStyle/>
          <a:p>
            <a:endParaRPr lang="zh-CN" altLang="en-US"/>
          </a:p>
        </p:txBody>
      </p:sp>
      <p:sp>
        <p:nvSpPr>
          <p:cNvPr id="116014" name="Line 302"/>
          <p:cNvSpPr>
            <a:spLocks noChangeShapeType="1"/>
          </p:cNvSpPr>
          <p:nvPr/>
        </p:nvSpPr>
        <p:spPr bwMode="auto">
          <a:xfrm>
            <a:off x="4718050" y="6459538"/>
            <a:ext cx="12700" cy="1587"/>
          </a:xfrm>
          <a:prstGeom prst="line">
            <a:avLst/>
          </a:prstGeom>
          <a:noFill/>
          <a:ln w="0">
            <a:solidFill>
              <a:srgbClr val="000000"/>
            </a:solidFill>
            <a:round/>
            <a:headEnd/>
            <a:tailEnd/>
          </a:ln>
        </p:spPr>
        <p:txBody>
          <a:bodyPr/>
          <a:lstStyle/>
          <a:p>
            <a:endParaRPr lang="zh-CN" altLang="en-US"/>
          </a:p>
        </p:txBody>
      </p:sp>
      <p:sp>
        <p:nvSpPr>
          <p:cNvPr id="116015" name="Line 303"/>
          <p:cNvSpPr>
            <a:spLocks noChangeShapeType="1"/>
          </p:cNvSpPr>
          <p:nvPr/>
        </p:nvSpPr>
        <p:spPr bwMode="auto">
          <a:xfrm>
            <a:off x="4718050" y="6459538"/>
            <a:ext cx="1588" cy="12700"/>
          </a:xfrm>
          <a:prstGeom prst="line">
            <a:avLst/>
          </a:prstGeom>
          <a:noFill/>
          <a:ln w="0">
            <a:solidFill>
              <a:srgbClr val="000000"/>
            </a:solidFill>
            <a:round/>
            <a:headEnd/>
            <a:tailEnd/>
          </a:ln>
        </p:spPr>
        <p:txBody>
          <a:bodyPr/>
          <a:lstStyle/>
          <a:p>
            <a:endParaRPr lang="zh-CN" altLang="en-US"/>
          </a:p>
        </p:txBody>
      </p:sp>
      <p:sp>
        <p:nvSpPr>
          <p:cNvPr id="116016" name="Rectangle 304"/>
          <p:cNvSpPr>
            <a:spLocks noChangeArrowheads="1"/>
          </p:cNvSpPr>
          <p:nvPr/>
        </p:nvSpPr>
        <p:spPr bwMode="auto">
          <a:xfrm>
            <a:off x="4730750" y="6459538"/>
            <a:ext cx="3419475" cy="12700"/>
          </a:xfrm>
          <a:prstGeom prst="rect">
            <a:avLst/>
          </a:prstGeom>
          <a:solidFill>
            <a:srgbClr val="000000"/>
          </a:solidFill>
          <a:ln w="9525">
            <a:noFill/>
            <a:miter lim="800000"/>
            <a:headEnd/>
            <a:tailEnd/>
          </a:ln>
        </p:spPr>
        <p:txBody>
          <a:bodyPr/>
          <a:lstStyle/>
          <a:p>
            <a:endParaRPr lang="zh-CN" altLang="en-US"/>
          </a:p>
        </p:txBody>
      </p:sp>
      <p:sp>
        <p:nvSpPr>
          <p:cNvPr id="116017" name="Line 305"/>
          <p:cNvSpPr>
            <a:spLocks noChangeShapeType="1"/>
          </p:cNvSpPr>
          <p:nvPr/>
        </p:nvSpPr>
        <p:spPr bwMode="auto">
          <a:xfrm>
            <a:off x="4730750" y="6459538"/>
            <a:ext cx="3419475" cy="1587"/>
          </a:xfrm>
          <a:prstGeom prst="line">
            <a:avLst/>
          </a:prstGeom>
          <a:noFill/>
          <a:ln w="0">
            <a:solidFill>
              <a:srgbClr val="000000"/>
            </a:solidFill>
            <a:round/>
            <a:headEnd/>
            <a:tailEnd/>
          </a:ln>
        </p:spPr>
        <p:txBody>
          <a:bodyPr/>
          <a:lstStyle/>
          <a:p>
            <a:endParaRPr lang="zh-CN" altLang="en-US"/>
          </a:p>
        </p:txBody>
      </p:sp>
      <p:sp>
        <p:nvSpPr>
          <p:cNvPr id="116018" name="Rectangle 306"/>
          <p:cNvSpPr>
            <a:spLocks noChangeArrowheads="1"/>
          </p:cNvSpPr>
          <p:nvPr/>
        </p:nvSpPr>
        <p:spPr bwMode="auto">
          <a:xfrm>
            <a:off x="492125" y="6472238"/>
            <a:ext cx="57150" cy="274637"/>
          </a:xfrm>
          <a:prstGeom prst="rect">
            <a:avLst/>
          </a:prstGeom>
          <a:noFill/>
          <a:ln w="9525">
            <a:noFill/>
            <a:miter lim="800000"/>
            <a:headEnd/>
            <a:tailEnd/>
          </a:ln>
        </p:spPr>
        <p:txBody>
          <a:bodyPr wrap="none" lIns="0" tIns="0" rIns="0" bIns="0">
            <a:spAutoFit/>
          </a:bodyPr>
          <a:lstStyle/>
          <a:p>
            <a:r>
              <a:rPr lang="zh-CN" altLang="en-US">
                <a:solidFill>
                  <a:schemeClr val="accent1"/>
                </a:solidFill>
                <a:latin typeface="Times New Roman" pitchFamily="18" charset="0"/>
              </a:rPr>
              <a:t> </a:t>
            </a:r>
            <a:endParaRPr lang="zh-CN" altLang="en-US">
              <a:solidFill>
                <a:schemeClr val="accent1"/>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Grp="1" noChangeArrowheads="1"/>
          </p:cNvSpPr>
          <p:nvPr>
            <p:ph type="title"/>
          </p:nvPr>
        </p:nvSpPr>
        <p:spPr/>
        <p:txBody>
          <a:bodyPr/>
          <a:lstStyle/>
          <a:p>
            <a:pPr algn="l"/>
            <a:r>
              <a:rPr lang="zh-CN" altLang="en-US" dirty="0" smtClean="0"/>
              <a:t>第九章 </a:t>
            </a:r>
            <a:r>
              <a:rPr lang="en-US" altLang="zh-CN" dirty="0" smtClean="0"/>
              <a:t>IT</a:t>
            </a:r>
            <a:r>
              <a:rPr lang="zh-CN" altLang="en-US" dirty="0"/>
              <a:t>服务支持管理 </a:t>
            </a:r>
          </a:p>
        </p:txBody>
      </p:sp>
      <p:sp>
        <p:nvSpPr>
          <p:cNvPr id="93189" name="Rectangle 5"/>
          <p:cNvSpPr>
            <a:spLocks noGrp="1" noChangeArrowheads="1"/>
          </p:cNvSpPr>
          <p:nvPr>
            <p:ph type="body" idx="1"/>
          </p:nvPr>
        </p:nvSpPr>
        <p:spPr/>
        <p:txBody>
          <a:bodyPr/>
          <a:lstStyle/>
          <a:p>
            <a:r>
              <a:rPr lang="en-US" altLang="zh-CN"/>
              <a:t>IT</a:t>
            </a:r>
            <a:r>
              <a:rPr lang="zh-CN" altLang="en-US"/>
              <a:t>服务支持管理模型 </a:t>
            </a:r>
            <a:endParaRPr lang="en-US" altLang="zh-CN"/>
          </a:p>
          <a:p>
            <a:r>
              <a:rPr lang="zh-CN" altLang="en-US"/>
              <a:t>服务台</a:t>
            </a:r>
          </a:p>
          <a:p>
            <a:r>
              <a:rPr lang="zh-CN" altLang="en-US"/>
              <a:t>配置管理</a:t>
            </a:r>
          </a:p>
          <a:p>
            <a:r>
              <a:rPr lang="zh-CN" altLang="en-US"/>
              <a:t>事故管理</a:t>
            </a:r>
          </a:p>
          <a:p>
            <a:r>
              <a:rPr lang="zh-CN" altLang="en-US"/>
              <a:t>问题管理</a:t>
            </a:r>
          </a:p>
          <a:p>
            <a:r>
              <a:rPr lang="zh-CN" altLang="en-US"/>
              <a:t>变更管理</a:t>
            </a:r>
          </a:p>
          <a:p>
            <a:r>
              <a:rPr lang="zh-CN" altLang="en-US"/>
              <a:t>发布管理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zh-CN" altLang="en-US">
                <a:latin typeface="Times New Roman" pitchFamily="18" charset="0"/>
              </a:rPr>
              <a:t>信息在服务管理中的战略作用</a:t>
            </a:r>
            <a:r>
              <a:rPr lang="zh-CN" altLang="en-US"/>
              <a:t> </a:t>
            </a:r>
          </a:p>
        </p:txBody>
      </p:sp>
      <p:sp>
        <p:nvSpPr>
          <p:cNvPr id="102405" name="Rectangle 5"/>
          <p:cNvSpPr>
            <a:spLocks noChangeArrowheads="1"/>
          </p:cNvSpPr>
          <p:nvPr/>
        </p:nvSpPr>
        <p:spPr bwMode="auto">
          <a:xfrm>
            <a:off x="2852738" y="2227263"/>
            <a:ext cx="2917825" cy="1508125"/>
          </a:xfrm>
          <a:prstGeom prst="rect">
            <a:avLst/>
          </a:prstGeom>
          <a:solidFill>
            <a:schemeClr val="bg2"/>
          </a:solidFill>
          <a:ln w="12700">
            <a:solidFill>
              <a:schemeClr val="tx1"/>
            </a:solidFill>
            <a:miter lim="800000"/>
            <a:headEnd/>
            <a:tailEnd/>
          </a:ln>
        </p:spPr>
        <p:txBody>
          <a:bodyPr/>
          <a:lstStyle/>
          <a:p>
            <a:r>
              <a:rPr lang="zh-CN" altLang="en-US">
                <a:solidFill>
                  <a:schemeClr val="tx1"/>
                </a:solidFill>
              </a:rPr>
              <a:t>设置进入门槛</a:t>
            </a:r>
          </a:p>
          <a:p>
            <a:r>
              <a:rPr lang="zh-CN" altLang="en-US">
                <a:solidFill>
                  <a:schemeClr val="tx1"/>
                </a:solidFill>
              </a:rPr>
              <a:t>定票系统</a:t>
            </a:r>
          </a:p>
          <a:p>
            <a:r>
              <a:rPr lang="zh-CN" altLang="en-US">
                <a:solidFill>
                  <a:schemeClr val="tx1"/>
                </a:solidFill>
              </a:rPr>
              <a:t>会员俱乐部</a:t>
            </a:r>
          </a:p>
          <a:p>
            <a:r>
              <a:rPr lang="zh-CN" altLang="en-US">
                <a:solidFill>
                  <a:schemeClr val="tx1"/>
                </a:solidFill>
              </a:rPr>
              <a:t>转换成本</a:t>
            </a:r>
          </a:p>
        </p:txBody>
      </p:sp>
      <p:sp>
        <p:nvSpPr>
          <p:cNvPr id="102406" name="Rectangle 6"/>
          <p:cNvSpPr>
            <a:spLocks noChangeArrowheads="1"/>
          </p:cNvSpPr>
          <p:nvPr/>
        </p:nvSpPr>
        <p:spPr bwMode="auto">
          <a:xfrm>
            <a:off x="5770563" y="2227263"/>
            <a:ext cx="2916237" cy="1508125"/>
          </a:xfrm>
          <a:prstGeom prst="rect">
            <a:avLst/>
          </a:prstGeom>
          <a:solidFill>
            <a:schemeClr val="bg2"/>
          </a:solidFill>
          <a:ln w="12700">
            <a:solidFill>
              <a:schemeClr val="tx1"/>
            </a:solidFill>
            <a:miter lim="800000"/>
            <a:headEnd/>
            <a:tailEnd/>
          </a:ln>
        </p:spPr>
        <p:txBody>
          <a:bodyPr/>
          <a:lstStyle/>
          <a:p>
            <a:r>
              <a:rPr lang="zh-CN" altLang="en-US">
                <a:solidFill>
                  <a:schemeClr val="tx1"/>
                </a:solidFill>
              </a:rPr>
              <a:t>数据库资产</a:t>
            </a:r>
          </a:p>
          <a:p>
            <a:r>
              <a:rPr lang="zh-CN" altLang="en-US">
                <a:solidFill>
                  <a:schemeClr val="tx1"/>
                </a:solidFill>
              </a:rPr>
              <a:t>销售信息</a:t>
            </a:r>
          </a:p>
          <a:p>
            <a:r>
              <a:rPr lang="zh-CN" altLang="en-US">
                <a:solidFill>
                  <a:schemeClr val="tx1"/>
                </a:solidFill>
              </a:rPr>
              <a:t>开发服务</a:t>
            </a:r>
          </a:p>
          <a:p>
            <a:r>
              <a:rPr lang="zh-CN" altLang="en-US">
                <a:solidFill>
                  <a:schemeClr val="tx1"/>
                </a:solidFill>
              </a:rPr>
              <a:t>微观营销</a:t>
            </a:r>
          </a:p>
        </p:txBody>
      </p:sp>
      <p:sp>
        <p:nvSpPr>
          <p:cNvPr id="102407" name="Rectangle 7"/>
          <p:cNvSpPr>
            <a:spLocks noChangeArrowheads="1"/>
          </p:cNvSpPr>
          <p:nvPr/>
        </p:nvSpPr>
        <p:spPr bwMode="auto">
          <a:xfrm>
            <a:off x="2852738" y="3735388"/>
            <a:ext cx="2917825" cy="1508125"/>
          </a:xfrm>
          <a:prstGeom prst="rect">
            <a:avLst/>
          </a:prstGeom>
          <a:solidFill>
            <a:schemeClr val="bg2"/>
          </a:solidFill>
          <a:ln w="12700">
            <a:solidFill>
              <a:schemeClr val="tx1"/>
            </a:solidFill>
            <a:miter lim="800000"/>
            <a:headEnd/>
            <a:tailEnd/>
          </a:ln>
        </p:spPr>
        <p:txBody>
          <a:bodyPr/>
          <a:lstStyle/>
          <a:p>
            <a:r>
              <a:rPr lang="zh-CN" altLang="en-US">
                <a:solidFill>
                  <a:schemeClr val="tx1"/>
                </a:solidFill>
              </a:rPr>
              <a:t>创造收入</a:t>
            </a:r>
          </a:p>
          <a:p>
            <a:r>
              <a:rPr lang="zh-CN" altLang="en-US">
                <a:solidFill>
                  <a:schemeClr val="tx1"/>
                </a:solidFill>
              </a:rPr>
              <a:t>收益管理</a:t>
            </a:r>
          </a:p>
          <a:p>
            <a:r>
              <a:rPr lang="zh-CN" altLang="en-US">
                <a:solidFill>
                  <a:schemeClr val="tx1"/>
                </a:solidFill>
              </a:rPr>
              <a:t>销售点</a:t>
            </a:r>
          </a:p>
          <a:p>
            <a:r>
              <a:rPr lang="zh-CN" altLang="en-US">
                <a:solidFill>
                  <a:schemeClr val="tx1"/>
                </a:solidFill>
              </a:rPr>
              <a:t>专家系统</a:t>
            </a:r>
          </a:p>
        </p:txBody>
      </p:sp>
      <p:sp>
        <p:nvSpPr>
          <p:cNvPr id="102408" name="Rectangle 8"/>
          <p:cNvSpPr>
            <a:spLocks noChangeArrowheads="1"/>
          </p:cNvSpPr>
          <p:nvPr/>
        </p:nvSpPr>
        <p:spPr bwMode="auto">
          <a:xfrm>
            <a:off x="5770563" y="3735388"/>
            <a:ext cx="2916237" cy="1508125"/>
          </a:xfrm>
          <a:prstGeom prst="rect">
            <a:avLst/>
          </a:prstGeom>
          <a:solidFill>
            <a:schemeClr val="bg2"/>
          </a:solidFill>
          <a:ln w="12700">
            <a:solidFill>
              <a:schemeClr val="tx1"/>
            </a:solidFill>
            <a:miter lim="800000"/>
            <a:headEnd/>
            <a:tailEnd/>
          </a:ln>
        </p:spPr>
        <p:txBody>
          <a:bodyPr/>
          <a:lstStyle/>
          <a:p>
            <a:r>
              <a:rPr lang="zh-CN" altLang="en-US">
                <a:solidFill>
                  <a:schemeClr val="tx1"/>
                </a:solidFill>
              </a:rPr>
              <a:t>提高生产力</a:t>
            </a:r>
          </a:p>
          <a:p>
            <a:r>
              <a:rPr lang="zh-CN" altLang="en-US">
                <a:solidFill>
                  <a:schemeClr val="tx1"/>
                </a:solidFill>
              </a:rPr>
              <a:t>库存状态</a:t>
            </a:r>
          </a:p>
          <a:p>
            <a:r>
              <a:rPr lang="zh-CN" altLang="en-US">
                <a:solidFill>
                  <a:schemeClr val="tx1"/>
                </a:solidFill>
              </a:rPr>
              <a:t>数据包络线分析</a:t>
            </a:r>
          </a:p>
        </p:txBody>
      </p:sp>
      <p:sp>
        <p:nvSpPr>
          <p:cNvPr id="102409" name="Rectangle 9"/>
          <p:cNvSpPr>
            <a:spLocks noChangeArrowheads="1"/>
          </p:cNvSpPr>
          <p:nvPr/>
        </p:nvSpPr>
        <p:spPr bwMode="auto">
          <a:xfrm>
            <a:off x="609600" y="1558925"/>
            <a:ext cx="1570038" cy="503238"/>
          </a:xfrm>
          <a:prstGeom prst="rect">
            <a:avLst/>
          </a:prstGeom>
          <a:noFill/>
          <a:ln w="12700">
            <a:noFill/>
            <a:miter lim="800000"/>
            <a:headEnd/>
            <a:tailEnd/>
          </a:ln>
        </p:spPr>
        <p:txBody>
          <a:bodyPr/>
          <a:lstStyle/>
          <a:p>
            <a:r>
              <a:rPr lang="zh-CN" altLang="en-US">
                <a:solidFill>
                  <a:schemeClr val="tx1"/>
                </a:solidFill>
              </a:rPr>
              <a:t>战略重点</a:t>
            </a:r>
          </a:p>
        </p:txBody>
      </p:sp>
      <p:sp>
        <p:nvSpPr>
          <p:cNvPr id="102410" name="Rectangle 10"/>
          <p:cNvSpPr>
            <a:spLocks noChangeArrowheads="1"/>
          </p:cNvSpPr>
          <p:nvPr/>
        </p:nvSpPr>
        <p:spPr bwMode="auto">
          <a:xfrm>
            <a:off x="609600" y="2393950"/>
            <a:ext cx="1570038" cy="838200"/>
          </a:xfrm>
          <a:prstGeom prst="rect">
            <a:avLst/>
          </a:prstGeom>
          <a:noFill/>
          <a:ln w="12700">
            <a:noFill/>
            <a:miter lim="800000"/>
            <a:headEnd/>
            <a:tailEnd/>
          </a:ln>
        </p:spPr>
        <p:txBody>
          <a:bodyPr/>
          <a:lstStyle/>
          <a:p>
            <a:pPr algn="ctr"/>
            <a:r>
              <a:rPr lang="zh-CN" altLang="en-US">
                <a:solidFill>
                  <a:schemeClr val="tx1"/>
                </a:solidFill>
              </a:rPr>
              <a:t>外部</a:t>
            </a:r>
          </a:p>
          <a:p>
            <a:pPr algn="ctr"/>
            <a:r>
              <a:rPr lang="zh-CN" altLang="en-US">
                <a:solidFill>
                  <a:schemeClr val="tx1"/>
                </a:solidFill>
              </a:rPr>
              <a:t>(客户)</a:t>
            </a:r>
          </a:p>
        </p:txBody>
      </p:sp>
      <p:sp>
        <p:nvSpPr>
          <p:cNvPr id="102411" name="Rectangle 11"/>
          <p:cNvSpPr>
            <a:spLocks noChangeArrowheads="1"/>
          </p:cNvSpPr>
          <p:nvPr/>
        </p:nvSpPr>
        <p:spPr bwMode="auto">
          <a:xfrm>
            <a:off x="628650" y="3902075"/>
            <a:ext cx="1570038" cy="838200"/>
          </a:xfrm>
          <a:prstGeom prst="rect">
            <a:avLst/>
          </a:prstGeom>
          <a:noFill/>
          <a:ln w="12700">
            <a:noFill/>
            <a:miter lim="800000"/>
            <a:headEnd/>
            <a:tailEnd/>
          </a:ln>
        </p:spPr>
        <p:txBody>
          <a:bodyPr/>
          <a:lstStyle/>
          <a:p>
            <a:pPr algn="ctr"/>
            <a:r>
              <a:rPr lang="zh-CN" altLang="en-US">
                <a:solidFill>
                  <a:schemeClr val="tx1"/>
                </a:solidFill>
              </a:rPr>
              <a:t>内部</a:t>
            </a:r>
          </a:p>
          <a:p>
            <a:pPr algn="ctr"/>
            <a:r>
              <a:rPr lang="zh-CN" altLang="en-US">
                <a:solidFill>
                  <a:schemeClr val="tx1"/>
                </a:solidFill>
              </a:rPr>
              <a:t>(作业)</a:t>
            </a:r>
          </a:p>
        </p:txBody>
      </p:sp>
      <p:sp>
        <p:nvSpPr>
          <p:cNvPr id="102412" name="Rectangle 12"/>
          <p:cNvSpPr>
            <a:spLocks noChangeArrowheads="1"/>
          </p:cNvSpPr>
          <p:nvPr/>
        </p:nvSpPr>
        <p:spPr bwMode="auto">
          <a:xfrm>
            <a:off x="3302000" y="1524000"/>
            <a:ext cx="2019300" cy="503238"/>
          </a:xfrm>
          <a:prstGeom prst="rect">
            <a:avLst/>
          </a:prstGeom>
          <a:noFill/>
          <a:ln w="12700">
            <a:noFill/>
            <a:miter lim="800000"/>
            <a:headEnd/>
            <a:tailEnd/>
          </a:ln>
        </p:spPr>
        <p:txBody>
          <a:bodyPr/>
          <a:lstStyle/>
          <a:p>
            <a:r>
              <a:rPr lang="zh-CN" altLang="en-US">
                <a:solidFill>
                  <a:schemeClr val="tx1"/>
                </a:solidFill>
              </a:rPr>
              <a:t>在线(实时)</a:t>
            </a:r>
          </a:p>
        </p:txBody>
      </p:sp>
      <p:sp>
        <p:nvSpPr>
          <p:cNvPr id="102413" name="Rectangle 13"/>
          <p:cNvSpPr>
            <a:spLocks noChangeArrowheads="1"/>
          </p:cNvSpPr>
          <p:nvPr/>
        </p:nvSpPr>
        <p:spPr bwMode="auto">
          <a:xfrm>
            <a:off x="6218238" y="1524000"/>
            <a:ext cx="2019300" cy="503238"/>
          </a:xfrm>
          <a:prstGeom prst="rect">
            <a:avLst/>
          </a:prstGeom>
          <a:noFill/>
          <a:ln w="12700">
            <a:noFill/>
            <a:miter lim="800000"/>
            <a:headEnd/>
            <a:tailEnd/>
          </a:ln>
        </p:spPr>
        <p:txBody>
          <a:bodyPr/>
          <a:lstStyle/>
          <a:p>
            <a:r>
              <a:rPr lang="zh-CN" altLang="en-US">
                <a:solidFill>
                  <a:schemeClr val="tx1"/>
                </a:solidFill>
              </a:rPr>
              <a:t>非在线(分析)</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ltLang="zh-CN" dirty="0">
                <a:latin typeface="Times New Roman" pitchFamily="18" charset="0"/>
                <a:cs typeface="Times New Roman" pitchFamily="18" charset="0"/>
              </a:rPr>
              <a:t>IT</a:t>
            </a:r>
            <a:r>
              <a:rPr lang="zh-CN" altLang="en-US" dirty="0">
                <a:latin typeface="Times New Roman" pitchFamily="18" charset="0"/>
              </a:rPr>
              <a:t>服务支持管理组成</a:t>
            </a:r>
            <a:r>
              <a:rPr lang="zh-CN" altLang="en-US" dirty="0"/>
              <a:t> </a:t>
            </a:r>
          </a:p>
        </p:txBody>
      </p:sp>
      <p:grpSp>
        <p:nvGrpSpPr>
          <p:cNvPr id="2" name="Group 4"/>
          <p:cNvGrpSpPr>
            <a:grpSpLocks/>
          </p:cNvGrpSpPr>
          <p:nvPr/>
        </p:nvGrpSpPr>
        <p:grpSpPr bwMode="auto">
          <a:xfrm>
            <a:off x="609600" y="1295400"/>
            <a:ext cx="7772400" cy="5105400"/>
            <a:chOff x="2562" y="10332"/>
            <a:chExt cx="6450" cy="4509"/>
          </a:xfrm>
        </p:grpSpPr>
        <p:sp>
          <p:nvSpPr>
            <p:cNvPr id="122885" name="Oval 5"/>
            <p:cNvSpPr>
              <a:spLocks noChangeArrowheads="1"/>
            </p:cNvSpPr>
            <p:nvPr/>
          </p:nvSpPr>
          <p:spPr bwMode="auto">
            <a:xfrm>
              <a:off x="4002" y="12048"/>
              <a:ext cx="3675" cy="1872"/>
            </a:xfrm>
            <a:prstGeom prst="ellipse">
              <a:avLst/>
            </a:prstGeom>
            <a:solidFill>
              <a:srgbClr val="FFFFFF"/>
            </a:solidFill>
            <a:ln w="12700">
              <a:solidFill>
                <a:srgbClr val="FFFF00"/>
              </a:solidFill>
              <a:round/>
              <a:headEnd/>
              <a:tailEnd/>
            </a:ln>
            <a:effectLst/>
          </p:spPr>
          <p:txBody>
            <a:bodyPr/>
            <a:lstStyle/>
            <a:p>
              <a:endParaRPr lang="zh-CN" altLang="en-US"/>
            </a:p>
          </p:txBody>
        </p:sp>
        <p:sp>
          <p:nvSpPr>
            <p:cNvPr id="122886" name="Oval 6"/>
            <p:cNvSpPr>
              <a:spLocks noChangeArrowheads="1"/>
            </p:cNvSpPr>
            <p:nvPr/>
          </p:nvSpPr>
          <p:spPr bwMode="auto">
            <a:xfrm>
              <a:off x="4317" y="13029"/>
              <a:ext cx="3045" cy="780"/>
            </a:xfrm>
            <a:prstGeom prst="ellipse">
              <a:avLst/>
            </a:prstGeom>
            <a:solidFill>
              <a:srgbClr val="FFFFFF"/>
            </a:solidFill>
            <a:ln w="12700">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IT</a:t>
              </a:r>
              <a:r>
                <a:rPr lang="zh-CN" altLang="en-US">
                  <a:solidFill>
                    <a:schemeClr val="accent1"/>
                  </a:solidFill>
                  <a:latin typeface="Times New Roman" pitchFamily="18" charset="0"/>
                </a:rPr>
                <a:t>基础设施</a:t>
              </a:r>
            </a:p>
          </p:txBody>
        </p:sp>
        <p:sp>
          <p:nvSpPr>
            <p:cNvPr id="122887" name="Rectangle 7"/>
            <p:cNvSpPr>
              <a:spLocks noChangeArrowheads="1"/>
            </p:cNvSpPr>
            <p:nvPr/>
          </p:nvSpPr>
          <p:spPr bwMode="auto">
            <a:xfrm>
              <a:off x="4845" y="12390"/>
              <a:ext cx="199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配置管理</a:t>
              </a:r>
            </a:p>
          </p:txBody>
        </p:sp>
        <p:sp>
          <p:nvSpPr>
            <p:cNvPr id="122888" name="Rectangle 8"/>
            <p:cNvSpPr>
              <a:spLocks noChangeArrowheads="1"/>
            </p:cNvSpPr>
            <p:nvPr/>
          </p:nvSpPr>
          <p:spPr bwMode="auto">
            <a:xfrm>
              <a:off x="2562" y="12642"/>
              <a:ext cx="91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问题管理</a:t>
              </a:r>
            </a:p>
          </p:txBody>
        </p:sp>
        <p:sp>
          <p:nvSpPr>
            <p:cNvPr id="122889" name="Rectangle 9"/>
            <p:cNvSpPr>
              <a:spLocks noChangeArrowheads="1"/>
            </p:cNvSpPr>
            <p:nvPr/>
          </p:nvSpPr>
          <p:spPr bwMode="auto">
            <a:xfrm>
              <a:off x="8097" y="12591"/>
              <a:ext cx="915" cy="780"/>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发布管理</a:t>
              </a:r>
            </a:p>
          </p:txBody>
        </p:sp>
        <p:sp>
          <p:nvSpPr>
            <p:cNvPr id="122890" name="Rectangle 10"/>
            <p:cNvSpPr>
              <a:spLocks noChangeArrowheads="1"/>
            </p:cNvSpPr>
            <p:nvPr/>
          </p:nvSpPr>
          <p:spPr bwMode="auto">
            <a:xfrm>
              <a:off x="4827" y="11238"/>
              <a:ext cx="1995" cy="468"/>
            </a:xfrm>
            <a:prstGeom prst="rect">
              <a:avLst/>
            </a:prstGeom>
            <a:solidFill>
              <a:srgbClr val="FFFFFF"/>
            </a:solidFill>
            <a:ln w="12700">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服务台及故障管理</a:t>
              </a:r>
            </a:p>
          </p:txBody>
        </p:sp>
        <p:sp>
          <p:nvSpPr>
            <p:cNvPr id="122891" name="Rectangle 11"/>
            <p:cNvSpPr>
              <a:spLocks noChangeArrowheads="1"/>
            </p:cNvSpPr>
            <p:nvPr/>
          </p:nvSpPr>
          <p:spPr bwMode="auto">
            <a:xfrm>
              <a:off x="5022" y="14373"/>
              <a:ext cx="178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变更管理</a:t>
              </a:r>
            </a:p>
          </p:txBody>
        </p:sp>
        <p:sp>
          <p:nvSpPr>
            <p:cNvPr id="122892" name="AutoShape 12"/>
            <p:cNvSpPr>
              <a:spLocks noChangeArrowheads="1"/>
            </p:cNvSpPr>
            <p:nvPr/>
          </p:nvSpPr>
          <p:spPr bwMode="auto">
            <a:xfrm>
              <a:off x="3357" y="12828"/>
              <a:ext cx="630" cy="312"/>
            </a:xfrm>
            <a:prstGeom prst="leftRightArrow">
              <a:avLst>
                <a:gd name="adj1" fmla="val 50000"/>
                <a:gd name="adj2" fmla="val 40385"/>
              </a:avLst>
            </a:prstGeom>
            <a:solidFill>
              <a:srgbClr val="FFFFFF"/>
            </a:solidFill>
            <a:ln w="12700">
              <a:solidFill>
                <a:srgbClr val="FFFF00"/>
              </a:solidFill>
              <a:miter lim="800000"/>
              <a:headEnd/>
              <a:tailEnd/>
            </a:ln>
            <a:effectLst/>
          </p:spPr>
          <p:txBody>
            <a:bodyPr/>
            <a:lstStyle/>
            <a:p>
              <a:endParaRPr lang="zh-CN" altLang="en-US"/>
            </a:p>
          </p:txBody>
        </p:sp>
        <p:sp>
          <p:nvSpPr>
            <p:cNvPr id="122893" name="AutoShape 13"/>
            <p:cNvSpPr>
              <a:spLocks noChangeArrowheads="1"/>
            </p:cNvSpPr>
            <p:nvPr/>
          </p:nvSpPr>
          <p:spPr bwMode="auto">
            <a:xfrm>
              <a:off x="7692" y="12828"/>
              <a:ext cx="525" cy="312"/>
            </a:xfrm>
            <a:prstGeom prst="leftRightArrow">
              <a:avLst>
                <a:gd name="adj1" fmla="val 50000"/>
                <a:gd name="adj2" fmla="val 33654"/>
              </a:avLst>
            </a:prstGeom>
            <a:solidFill>
              <a:srgbClr val="FFFFFF"/>
            </a:solidFill>
            <a:ln w="12700">
              <a:solidFill>
                <a:srgbClr val="FFFF00"/>
              </a:solidFill>
              <a:miter lim="800000"/>
              <a:headEnd/>
              <a:tailEnd/>
            </a:ln>
            <a:effectLst/>
          </p:spPr>
          <p:txBody>
            <a:bodyPr/>
            <a:lstStyle/>
            <a:p>
              <a:endParaRPr lang="zh-CN" altLang="en-US"/>
            </a:p>
          </p:txBody>
        </p:sp>
        <p:sp>
          <p:nvSpPr>
            <p:cNvPr id="122894" name="Oval 14"/>
            <p:cNvSpPr>
              <a:spLocks noChangeArrowheads="1"/>
            </p:cNvSpPr>
            <p:nvPr/>
          </p:nvSpPr>
          <p:spPr bwMode="auto">
            <a:xfrm>
              <a:off x="5244" y="10332"/>
              <a:ext cx="1050" cy="438"/>
            </a:xfrm>
            <a:prstGeom prst="ellipse">
              <a:avLst/>
            </a:prstGeom>
            <a:solidFill>
              <a:srgbClr val="FFFFFF"/>
            </a:solidFill>
            <a:ln w="12700">
              <a:solidFill>
                <a:srgbClr val="FFFF00"/>
              </a:solidFill>
              <a:round/>
              <a:headEnd/>
              <a:tailEnd/>
            </a:ln>
            <a:effectLst/>
          </p:spPr>
          <p:txBody>
            <a:bodyPr tIns="0" bIns="0"/>
            <a:lstStyle/>
            <a:p>
              <a:pPr algn="ctr" eaLnBrk="0" hangingPunct="0"/>
              <a:r>
                <a:rPr lang="zh-CN" altLang="en-US">
                  <a:solidFill>
                    <a:schemeClr val="accent1"/>
                  </a:solidFill>
                  <a:latin typeface="Times New Roman" pitchFamily="18" charset="0"/>
                </a:rPr>
                <a:t>客户</a:t>
              </a:r>
            </a:p>
          </p:txBody>
        </p:sp>
        <p:sp>
          <p:nvSpPr>
            <p:cNvPr id="122895" name="AutoShape 15"/>
            <p:cNvSpPr>
              <a:spLocks noChangeArrowheads="1"/>
            </p:cNvSpPr>
            <p:nvPr/>
          </p:nvSpPr>
          <p:spPr bwMode="auto">
            <a:xfrm>
              <a:off x="5652" y="10956"/>
              <a:ext cx="210" cy="312"/>
            </a:xfrm>
            <a:prstGeom prst="upDownArrow">
              <a:avLst>
                <a:gd name="adj1" fmla="val 50000"/>
                <a:gd name="adj2" fmla="val 29714"/>
              </a:avLst>
            </a:prstGeom>
            <a:solidFill>
              <a:srgbClr val="FFFFFF"/>
            </a:solidFill>
            <a:ln w="12700">
              <a:solidFill>
                <a:srgbClr val="FFFF00"/>
              </a:solidFill>
              <a:miter lim="800000"/>
              <a:headEnd/>
              <a:tailEnd/>
            </a:ln>
            <a:effectLst/>
          </p:spPr>
          <p:txBody>
            <a:bodyPr/>
            <a:lstStyle/>
            <a:p>
              <a:endParaRPr lang="zh-CN" altLang="en-US"/>
            </a:p>
          </p:txBody>
        </p:sp>
        <p:sp>
          <p:nvSpPr>
            <p:cNvPr id="122896" name="AutoShape 16"/>
            <p:cNvSpPr>
              <a:spLocks noChangeArrowheads="1"/>
            </p:cNvSpPr>
            <p:nvPr/>
          </p:nvSpPr>
          <p:spPr bwMode="auto">
            <a:xfrm>
              <a:off x="5682" y="11580"/>
              <a:ext cx="210" cy="468"/>
            </a:xfrm>
            <a:prstGeom prst="upDownArrow">
              <a:avLst>
                <a:gd name="adj1" fmla="val 50000"/>
                <a:gd name="adj2" fmla="val 44571"/>
              </a:avLst>
            </a:prstGeom>
            <a:solidFill>
              <a:srgbClr val="FFFFFF"/>
            </a:solidFill>
            <a:ln w="12700">
              <a:solidFill>
                <a:srgbClr val="FFFF00"/>
              </a:solidFill>
              <a:miter lim="800000"/>
              <a:headEnd/>
              <a:tailEnd/>
            </a:ln>
            <a:effectLst/>
          </p:spPr>
          <p:txBody>
            <a:bodyPr/>
            <a:lstStyle/>
            <a:p>
              <a:endParaRPr lang="zh-CN" altLang="en-US"/>
            </a:p>
          </p:txBody>
        </p:sp>
        <p:sp>
          <p:nvSpPr>
            <p:cNvPr id="122897" name="AutoShape 17"/>
            <p:cNvSpPr>
              <a:spLocks noChangeArrowheads="1"/>
            </p:cNvSpPr>
            <p:nvPr/>
          </p:nvSpPr>
          <p:spPr bwMode="auto">
            <a:xfrm>
              <a:off x="5787" y="13941"/>
              <a:ext cx="210" cy="468"/>
            </a:xfrm>
            <a:prstGeom prst="upDownArrow">
              <a:avLst>
                <a:gd name="adj1" fmla="val 50000"/>
                <a:gd name="adj2" fmla="val 44571"/>
              </a:avLst>
            </a:prstGeom>
            <a:solidFill>
              <a:srgbClr val="FFFFFF"/>
            </a:solidFill>
            <a:ln w="12700">
              <a:solidFill>
                <a:srgbClr val="FFFF00"/>
              </a:solidFill>
              <a:miter lim="800000"/>
              <a:headEnd/>
              <a:tailEnd/>
            </a:ln>
            <a:effectLst/>
          </p:spPr>
          <p:txBody>
            <a:bodyPr/>
            <a:lstStyle/>
            <a:p>
              <a:endParaRPr lang="zh-CN" altLang="en-US"/>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188913"/>
            <a:ext cx="2820988" cy="1068387"/>
          </a:xfrm>
        </p:spPr>
        <p:txBody>
          <a:bodyPr/>
          <a:lstStyle/>
          <a:p>
            <a:r>
              <a:rPr lang="en-US" altLang="zh-CN" sz="4000"/>
              <a:t>IT</a:t>
            </a:r>
            <a:r>
              <a:rPr lang="zh-CN" altLang="en-US" sz="4000"/>
              <a:t>服务支持管理模型</a:t>
            </a:r>
          </a:p>
        </p:txBody>
      </p:sp>
      <p:sp>
        <p:nvSpPr>
          <p:cNvPr id="95270" name="AutoShape 38"/>
          <p:cNvSpPr>
            <a:spLocks noChangeArrowheads="1"/>
          </p:cNvSpPr>
          <p:nvPr/>
        </p:nvSpPr>
        <p:spPr bwMode="auto">
          <a:xfrm>
            <a:off x="3163888" y="5876925"/>
            <a:ext cx="5943600" cy="792163"/>
          </a:xfrm>
          <a:prstGeom prst="flowChartMagneticDisk">
            <a:avLst/>
          </a:prstGeom>
          <a:solidFill>
            <a:srgbClr val="C0C0C0"/>
          </a:solidFill>
          <a:ln w="9525">
            <a:solidFill>
              <a:srgbClr val="FFFF00"/>
            </a:solidFill>
            <a:round/>
            <a:headEnd/>
            <a:tailEnd/>
          </a:ln>
        </p:spPr>
        <p:txBody>
          <a:bodyPr/>
          <a:lstStyle/>
          <a:p>
            <a:pPr algn="just"/>
            <a:endParaRPr lang="zh-CN" altLang="en-US" sz="1400">
              <a:solidFill>
                <a:schemeClr val="accent1"/>
              </a:solidFill>
              <a:latin typeface="Times New Roman" pitchFamily="18" charset="0"/>
            </a:endParaRPr>
          </a:p>
          <a:p>
            <a:pPr algn="ctr"/>
            <a:r>
              <a:rPr lang="en-US" altLang="zh-CN" sz="1400" b="1">
                <a:latin typeface="Times New Roman" pitchFamily="18" charset="0"/>
              </a:rPr>
              <a:t>CMDB</a:t>
            </a:r>
            <a:endParaRPr lang="en-US" altLang="zh-CN" sz="1400" b="1"/>
          </a:p>
        </p:txBody>
      </p:sp>
      <p:sp>
        <p:nvSpPr>
          <p:cNvPr id="95271" name="Line 39"/>
          <p:cNvSpPr>
            <a:spLocks noChangeShapeType="1"/>
          </p:cNvSpPr>
          <p:nvPr/>
        </p:nvSpPr>
        <p:spPr bwMode="auto">
          <a:xfrm flipH="1">
            <a:off x="7440613" y="681038"/>
            <a:ext cx="866775" cy="2971800"/>
          </a:xfrm>
          <a:prstGeom prst="line">
            <a:avLst/>
          </a:prstGeom>
          <a:noFill/>
          <a:ln w="9525">
            <a:solidFill>
              <a:srgbClr val="FFFF00"/>
            </a:solidFill>
            <a:round/>
            <a:headEnd/>
            <a:tailEnd/>
          </a:ln>
        </p:spPr>
        <p:txBody>
          <a:bodyPr/>
          <a:lstStyle/>
          <a:p>
            <a:endParaRPr lang="zh-CN" altLang="en-US"/>
          </a:p>
        </p:txBody>
      </p:sp>
      <p:sp>
        <p:nvSpPr>
          <p:cNvPr id="95272" name="Line 40"/>
          <p:cNvSpPr>
            <a:spLocks noChangeShapeType="1"/>
          </p:cNvSpPr>
          <p:nvPr/>
        </p:nvSpPr>
        <p:spPr bwMode="auto">
          <a:xfrm flipH="1">
            <a:off x="6440488" y="681038"/>
            <a:ext cx="1666875" cy="2576512"/>
          </a:xfrm>
          <a:prstGeom prst="line">
            <a:avLst/>
          </a:prstGeom>
          <a:noFill/>
          <a:ln w="9525">
            <a:solidFill>
              <a:srgbClr val="FFFF00"/>
            </a:solidFill>
            <a:round/>
            <a:headEnd/>
            <a:tailEnd/>
          </a:ln>
        </p:spPr>
        <p:txBody>
          <a:bodyPr/>
          <a:lstStyle/>
          <a:p>
            <a:endParaRPr lang="zh-CN" altLang="en-US"/>
          </a:p>
        </p:txBody>
      </p:sp>
      <p:sp>
        <p:nvSpPr>
          <p:cNvPr id="95273" name="Line 41"/>
          <p:cNvSpPr>
            <a:spLocks noChangeShapeType="1"/>
          </p:cNvSpPr>
          <p:nvPr/>
        </p:nvSpPr>
        <p:spPr bwMode="auto">
          <a:xfrm flipV="1">
            <a:off x="6107113" y="696913"/>
            <a:ext cx="1666875" cy="1031875"/>
          </a:xfrm>
          <a:prstGeom prst="line">
            <a:avLst/>
          </a:prstGeom>
          <a:noFill/>
          <a:ln w="9525">
            <a:solidFill>
              <a:srgbClr val="FFFF00"/>
            </a:solidFill>
            <a:round/>
            <a:headEnd/>
            <a:tailEnd/>
          </a:ln>
        </p:spPr>
        <p:txBody>
          <a:bodyPr/>
          <a:lstStyle/>
          <a:p>
            <a:endParaRPr lang="zh-CN" altLang="en-US"/>
          </a:p>
        </p:txBody>
      </p:sp>
      <p:sp>
        <p:nvSpPr>
          <p:cNvPr id="95274" name="Line 42"/>
          <p:cNvSpPr>
            <a:spLocks noChangeShapeType="1"/>
          </p:cNvSpPr>
          <p:nvPr/>
        </p:nvSpPr>
        <p:spPr bwMode="auto">
          <a:xfrm flipH="1">
            <a:off x="5840413" y="701675"/>
            <a:ext cx="400050" cy="1019175"/>
          </a:xfrm>
          <a:prstGeom prst="line">
            <a:avLst/>
          </a:prstGeom>
          <a:noFill/>
          <a:ln w="9525">
            <a:solidFill>
              <a:srgbClr val="FFFF00"/>
            </a:solidFill>
            <a:round/>
            <a:headEnd/>
            <a:tailEnd/>
          </a:ln>
        </p:spPr>
        <p:txBody>
          <a:bodyPr/>
          <a:lstStyle/>
          <a:p>
            <a:endParaRPr lang="zh-CN" altLang="en-US"/>
          </a:p>
        </p:txBody>
      </p:sp>
      <p:sp>
        <p:nvSpPr>
          <p:cNvPr id="95275" name="Rectangle 43"/>
          <p:cNvSpPr>
            <a:spLocks noChangeArrowheads="1"/>
          </p:cNvSpPr>
          <p:nvPr/>
        </p:nvSpPr>
        <p:spPr bwMode="auto">
          <a:xfrm>
            <a:off x="5411788" y="403225"/>
            <a:ext cx="3200400" cy="296863"/>
          </a:xfrm>
          <a:prstGeom prst="rect">
            <a:avLst/>
          </a:prstGeom>
          <a:solidFill>
            <a:srgbClr val="000000"/>
          </a:solid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业务，客户或用户</a:t>
            </a:r>
            <a:endParaRPr lang="zh-CN" altLang="en-US" sz="1400">
              <a:solidFill>
                <a:schemeClr val="accent1"/>
              </a:solidFill>
            </a:endParaRPr>
          </a:p>
        </p:txBody>
      </p:sp>
      <p:sp>
        <p:nvSpPr>
          <p:cNvPr id="95276" name="Rectangle 44"/>
          <p:cNvSpPr>
            <a:spLocks noChangeArrowheads="1"/>
          </p:cNvSpPr>
          <p:nvPr/>
        </p:nvSpPr>
        <p:spPr bwMode="auto">
          <a:xfrm>
            <a:off x="5105400" y="947738"/>
            <a:ext cx="1219200" cy="592137"/>
          </a:xfrm>
          <a:prstGeom prst="rect">
            <a:avLst/>
          </a:prstGeom>
          <a:noFill/>
          <a:ln w="9525">
            <a:solidFill>
              <a:srgbClr val="FFFF00"/>
            </a:solidFill>
            <a:miter lim="800000"/>
            <a:headEnd/>
            <a:tailEnd/>
          </a:ln>
        </p:spPr>
        <p:txBody>
          <a:bodyPr tIns="0" bIns="0"/>
          <a:lstStyle/>
          <a:p>
            <a:pPr algn="just"/>
            <a:r>
              <a:rPr lang="zh-CN" altLang="en-US" sz="1400">
                <a:solidFill>
                  <a:schemeClr val="accent1"/>
                </a:solidFill>
                <a:latin typeface="Times New Roman" pitchFamily="18" charset="0"/>
              </a:rPr>
              <a:t>  困难</a:t>
            </a:r>
          </a:p>
          <a:p>
            <a:pPr algn="just"/>
            <a:r>
              <a:rPr lang="zh-CN" altLang="en-US" sz="1400">
                <a:solidFill>
                  <a:schemeClr val="accent1"/>
                </a:solidFill>
                <a:latin typeface="Times New Roman" pitchFamily="18" charset="0"/>
              </a:rPr>
              <a:t>  疑问</a:t>
            </a:r>
          </a:p>
          <a:p>
            <a:pPr algn="just"/>
            <a:r>
              <a:rPr lang="zh-CN" altLang="en-US" sz="1400">
                <a:solidFill>
                  <a:schemeClr val="accent1"/>
                </a:solidFill>
                <a:latin typeface="Times New Roman" pitchFamily="18" charset="0"/>
              </a:rPr>
              <a:t>  询问</a:t>
            </a:r>
            <a:endParaRPr lang="zh-CN" altLang="en-US" sz="1400">
              <a:solidFill>
                <a:schemeClr val="accent1"/>
              </a:solidFill>
            </a:endParaRPr>
          </a:p>
        </p:txBody>
      </p:sp>
      <p:sp>
        <p:nvSpPr>
          <p:cNvPr id="95277" name="Rectangle 45"/>
          <p:cNvSpPr>
            <a:spLocks noChangeArrowheads="1"/>
          </p:cNvSpPr>
          <p:nvPr/>
        </p:nvSpPr>
        <p:spPr bwMode="auto">
          <a:xfrm>
            <a:off x="6840538" y="946150"/>
            <a:ext cx="1533525" cy="654050"/>
          </a:xfrm>
          <a:prstGeom prst="rect">
            <a:avLst/>
          </a:prstGeom>
          <a:noFill/>
          <a:ln w="9525">
            <a:solidFill>
              <a:srgbClr val="FFFF00"/>
            </a:solidFill>
            <a:miter lim="800000"/>
            <a:headEnd/>
            <a:tailEnd/>
          </a:ln>
        </p:spPr>
        <p:txBody>
          <a:bodyPr tIns="0" bIns="0"/>
          <a:lstStyle/>
          <a:p>
            <a:pPr algn="just"/>
            <a:r>
              <a:rPr lang="zh-CN" altLang="en-US" sz="1400">
                <a:solidFill>
                  <a:schemeClr val="accent1"/>
                </a:solidFill>
                <a:latin typeface="Times New Roman" pitchFamily="18" charset="0"/>
              </a:rPr>
              <a:t>          沟通</a:t>
            </a:r>
          </a:p>
          <a:p>
            <a:pPr algn="just"/>
            <a:r>
              <a:rPr lang="zh-CN" altLang="en-US" sz="1400">
                <a:solidFill>
                  <a:schemeClr val="accent1"/>
                </a:solidFill>
                <a:latin typeface="Times New Roman" pitchFamily="18" charset="0"/>
              </a:rPr>
              <a:t>          更新</a:t>
            </a:r>
          </a:p>
          <a:p>
            <a:pPr algn="just"/>
            <a:r>
              <a:rPr lang="zh-CN" altLang="en-US" sz="1400">
                <a:solidFill>
                  <a:schemeClr val="accent1"/>
                </a:solidFill>
                <a:latin typeface="Times New Roman" pitchFamily="18" charset="0"/>
              </a:rPr>
              <a:t>          解决办法</a:t>
            </a:r>
            <a:endParaRPr lang="zh-CN" altLang="en-US" sz="1400">
              <a:solidFill>
                <a:schemeClr val="accent1"/>
              </a:solidFill>
            </a:endParaRPr>
          </a:p>
        </p:txBody>
      </p:sp>
      <p:sp>
        <p:nvSpPr>
          <p:cNvPr id="95278" name="Rectangle 46"/>
          <p:cNvSpPr>
            <a:spLocks noChangeArrowheads="1"/>
          </p:cNvSpPr>
          <p:nvPr/>
        </p:nvSpPr>
        <p:spPr bwMode="auto">
          <a:xfrm>
            <a:off x="2743200" y="1295400"/>
            <a:ext cx="1049338" cy="381000"/>
          </a:xfrm>
          <a:prstGeom prst="rect">
            <a:avLst/>
          </a:prstGeom>
          <a:noFill/>
          <a:ln w="9525">
            <a:solidFill>
              <a:srgbClr val="FFFF00"/>
            </a:solidFill>
            <a:miter lim="800000"/>
            <a:headEnd/>
            <a:tailEnd/>
          </a:ln>
        </p:spPr>
        <p:txBody>
          <a:bodyPr tIns="0" bIns="0"/>
          <a:lstStyle/>
          <a:p>
            <a:pPr algn="just"/>
            <a:r>
              <a:rPr lang="zh-CN" altLang="en-US" sz="1400">
                <a:solidFill>
                  <a:schemeClr val="accent1"/>
                </a:solidFill>
                <a:latin typeface="Times New Roman" pitchFamily="18" charset="0"/>
              </a:rPr>
              <a:t>管理工具</a:t>
            </a:r>
            <a:endParaRPr lang="zh-CN" altLang="en-US" sz="1400">
              <a:solidFill>
                <a:schemeClr val="accent1"/>
              </a:solidFill>
            </a:endParaRPr>
          </a:p>
        </p:txBody>
      </p:sp>
      <p:sp>
        <p:nvSpPr>
          <p:cNvPr id="95279" name="Rectangle 47"/>
          <p:cNvSpPr>
            <a:spLocks noChangeArrowheads="1"/>
          </p:cNvSpPr>
          <p:nvPr/>
        </p:nvSpPr>
        <p:spPr bwMode="auto">
          <a:xfrm>
            <a:off x="3297238" y="1792288"/>
            <a:ext cx="733425" cy="198437"/>
          </a:xfrm>
          <a:prstGeom prst="rect">
            <a:avLst/>
          </a:prstGeom>
          <a:no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事件</a:t>
            </a:r>
            <a:endParaRPr lang="zh-CN" altLang="en-US" sz="1400">
              <a:solidFill>
                <a:schemeClr val="accent1"/>
              </a:solidFill>
            </a:endParaRPr>
          </a:p>
        </p:txBody>
      </p:sp>
      <p:sp>
        <p:nvSpPr>
          <p:cNvPr id="95280" name="Rectangle 48"/>
          <p:cNvSpPr>
            <a:spLocks noChangeArrowheads="1"/>
          </p:cNvSpPr>
          <p:nvPr/>
        </p:nvSpPr>
        <p:spPr bwMode="auto">
          <a:xfrm>
            <a:off x="4478338" y="1714500"/>
            <a:ext cx="733425" cy="296863"/>
          </a:xfrm>
          <a:prstGeom prst="rect">
            <a:avLst/>
          </a:prstGeom>
          <a:solidFill>
            <a:srgbClr val="000000"/>
          </a:solidFill>
          <a:ln w="9525">
            <a:solidFill>
              <a:srgbClr val="FFFF00"/>
            </a:solidFill>
            <a:miter lim="800000"/>
            <a:headEnd/>
            <a:tailEnd/>
          </a:ln>
        </p:spPr>
        <p:txBody>
          <a:bodyPr tIns="54000" bIns="0"/>
          <a:lstStyle/>
          <a:p>
            <a:pPr algn="ctr"/>
            <a:r>
              <a:rPr lang="zh-CN" altLang="en-US" sz="1400">
                <a:solidFill>
                  <a:schemeClr val="accent1"/>
                </a:solidFill>
                <a:latin typeface="Times New Roman" pitchFamily="18" charset="0"/>
              </a:rPr>
              <a:t>事件</a:t>
            </a:r>
            <a:endParaRPr lang="zh-CN" altLang="en-US" sz="1400">
              <a:solidFill>
                <a:schemeClr val="accent1"/>
              </a:solidFill>
            </a:endParaRPr>
          </a:p>
        </p:txBody>
      </p:sp>
      <p:sp>
        <p:nvSpPr>
          <p:cNvPr id="95281" name="Rectangle 49"/>
          <p:cNvSpPr>
            <a:spLocks noChangeArrowheads="1"/>
          </p:cNvSpPr>
          <p:nvPr/>
        </p:nvSpPr>
        <p:spPr bwMode="auto">
          <a:xfrm>
            <a:off x="7373938" y="2463800"/>
            <a:ext cx="733425" cy="298450"/>
          </a:xfrm>
          <a:prstGeom prst="rect">
            <a:avLst/>
          </a:prstGeom>
          <a:noFill/>
          <a:ln w="9525">
            <a:solidFill>
              <a:srgbClr val="FFFF00"/>
            </a:solidFill>
            <a:miter lim="800000"/>
            <a:headEnd/>
            <a:tailEnd/>
          </a:ln>
        </p:spPr>
        <p:txBody>
          <a:bodyPr tIns="54000" bIns="0"/>
          <a:lstStyle/>
          <a:p>
            <a:pPr algn="ctr"/>
            <a:r>
              <a:rPr lang="zh-CN" altLang="en-US" sz="1400">
                <a:solidFill>
                  <a:schemeClr val="accent1"/>
                </a:solidFill>
                <a:latin typeface="Times New Roman" pitchFamily="18" charset="0"/>
              </a:rPr>
              <a:t>发布</a:t>
            </a:r>
            <a:endParaRPr lang="zh-CN" altLang="en-US" sz="1400">
              <a:solidFill>
                <a:schemeClr val="accent1"/>
              </a:solidFill>
            </a:endParaRPr>
          </a:p>
        </p:txBody>
      </p:sp>
      <p:sp>
        <p:nvSpPr>
          <p:cNvPr id="95282" name="AutoShape 50"/>
          <p:cNvSpPr>
            <a:spLocks noChangeArrowheads="1"/>
          </p:cNvSpPr>
          <p:nvPr/>
        </p:nvSpPr>
        <p:spPr bwMode="auto">
          <a:xfrm>
            <a:off x="6145213" y="2266950"/>
            <a:ext cx="1000125" cy="476250"/>
          </a:xfrm>
          <a:prstGeom prst="flowChartDocument">
            <a:avLst/>
          </a:prstGeom>
          <a:no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客户调查报告</a:t>
            </a:r>
            <a:endParaRPr lang="zh-CN" altLang="en-US" sz="1400">
              <a:solidFill>
                <a:schemeClr val="accent1"/>
              </a:solidFill>
            </a:endParaRPr>
          </a:p>
        </p:txBody>
      </p:sp>
      <p:sp>
        <p:nvSpPr>
          <p:cNvPr id="95283" name="AutoShape 51"/>
          <p:cNvSpPr>
            <a:spLocks noChangeArrowheads="1"/>
          </p:cNvSpPr>
          <p:nvPr/>
        </p:nvSpPr>
        <p:spPr bwMode="auto">
          <a:xfrm>
            <a:off x="5354638" y="1714500"/>
            <a:ext cx="1133475" cy="296863"/>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服务台</a:t>
            </a:r>
          </a:p>
          <a:p>
            <a:endParaRPr lang="zh-CN" altLang="en-US" sz="1400">
              <a:solidFill>
                <a:schemeClr val="accent1"/>
              </a:solidFill>
            </a:endParaRPr>
          </a:p>
        </p:txBody>
      </p:sp>
      <p:sp>
        <p:nvSpPr>
          <p:cNvPr id="95284" name="AutoShape 52"/>
          <p:cNvSpPr>
            <a:spLocks noChangeArrowheads="1"/>
          </p:cNvSpPr>
          <p:nvPr/>
        </p:nvSpPr>
        <p:spPr bwMode="auto">
          <a:xfrm>
            <a:off x="3352800" y="2365375"/>
            <a:ext cx="1752600" cy="377825"/>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事件管理</a:t>
            </a:r>
          </a:p>
          <a:p>
            <a:endParaRPr lang="zh-CN" altLang="en-US" sz="1400">
              <a:solidFill>
                <a:schemeClr val="accent1"/>
              </a:solidFill>
            </a:endParaRPr>
          </a:p>
        </p:txBody>
      </p:sp>
      <p:sp>
        <p:nvSpPr>
          <p:cNvPr id="95285" name="AutoShape 53"/>
          <p:cNvSpPr>
            <a:spLocks noChangeArrowheads="1"/>
          </p:cNvSpPr>
          <p:nvPr/>
        </p:nvSpPr>
        <p:spPr bwMode="auto">
          <a:xfrm>
            <a:off x="4449763" y="2776538"/>
            <a:ext cx="1493837" cy="296862"/>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问题管理</a:t>
            </a:r>
          </a:p>
          <a:p>
            <a:endParaRPr lang="zh-CN" altLang="en-US" sz="1400">
              <a:solidFill>
                <a:schemeClr val="accent1"/>
              </a:solidFill>
            </a:endParaRPr>
          </a:p>
        </p:txBody>
      </p:sp>
      <p:sp>
        <p:nvSpPr>
          <p:cNvPr id="95286" name="AutoShape 54"/>
          <p:cNvSpPr>
            <a:spLocks noChangeArrowheads="1"/>
          </p:cNvSpPr>
          <p:nvPr/>
        </p:nvSpPr>
        <p:spPr bwMode="auto">
          <a:xfrm>
            <a:off x="5526088" y="3248025"/>
            <a:ext cx="1484312" cy="296863"/>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变更管理</a:t>
            </a:r>
          </a:p>
          <a:p>
            <a:endParaRPr lang="zh-CN" altLang="en-US" sz="1400">
              <a:solidFill>
                <a:schemeClr val="accent1"/>
              </a:solidFill>
            </a:endParaRPr>
          </a:p>
        </p:txBody>
      </p:sp>
      <p:sp>
        <p:nvSpPr>
          <p:cNvPr id="95287" name="AutoShape 55"/>
          <p:cNvSpPr>
            <a:spLocks noChangeArrowheads="1"/>
          </p:cNvSpPr>
          <p:nvPr/>
        </p:nvSpPr>
        <p:spPr bwMode="auto">
          <a:xfrm>
            <a:off x="6640513" y="3640138"/>
            <a:ext cx="1436687" cy="296862"/>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发布管理</a:t>
            </a:r>
          </a:p>
          <a:p>
            <a:endParaRPr lang="zh-CN" altLang="en-US" sz="1400">
              <a:solidFill>
                <a:schemeClr val="accent1"/>
              </a:solidFill>
            </a:endParaRPr>
          </a:p>
        </p:txBody>
      </p:sp>
      <p:sp>
        <p:nvSpPr>
          <p:cNvPr id="95288" name="AutoShape 56"/>
          <p:cNvSpPr>
            <a:spLocks noChangeArrowheads="1"/>
          </p:cNvSpPr>
          <p:nvPr/>
        </p:nvSpPr>
        <p:spPr bwMode="auto">
          <a:xfrm>
            <a:off x="7315200" y="4049713"/>
            <a:ext cx="1458913" cy="296862"/>
          </a:xfrm>
          <a:prstGeom prst="flowChartPreparation">
            <a:avLst/>
          </a:prstGeom>
          <a:solidFill>
            <a:srgbClr val="000000"/>
          </a:solidFill>
          <a:ln w="9525">
            <a:solidFill>
              <a:srgbClr val="FFFF00"/>
            </a:solidFill>
            <a:miter lim="800000"/>
            <a:headEnd/>
            <a:tailEnd/>
          </a:ln>
        </p:spPr>
        <p:txBody>
          <a:bodyPr/>
          <a:lstStyle/>
          <a:p>
            <a:pPr algn="ctr"/>
            <a:r>
              <a:rPr lang="zh-CN" altLang="en-US" sz="1400">
                <a:solidFill>
                  <a:schemeClr val="accent1"/>
                </a:solidFill>
                <a:latin typeface="Times New Roman" pitchFamily="18" charset="0"/>
              </a:rPr>
              <a:t>配置管理</a:t>
            </a:r>
          </a:p>
          <a:p>
            <a:endParaRPr lang="zh-CN" altLang="en-US" sz="1400">
              <a:solidFill>
                <a:schemeClr val="accent1"/>
              </a:solidFill>
            </a:endParaRPr>
          </a:p>
        </p:txBody>
      </p:sp>
      <p:sp>
        <p:nvSpPr>
          <p:cNvPr id="95289" name="AutoShape 57"/>
          <p:cNvSpPr>
            <a:spLocks noChangeArrowheads="1"/>
          </p:cNvSpPr>
          <p:nvPr/>
        </p:nvSpPr>
        <p:spPr bwMode="auto">
          <a:xfrm>
            <a:off x="2895600" y="3021013"/>
            <a:ext cx="1087438" cy="1169987"/>
          </a:xfrm>
          <a:prstGeom prst="flowChartDocument">
            <a:avLst/>
          </a:prstGeom>
          <a:no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服务报告</a:t>
            </a:r>
          </a:p>
          <a:p>
            <a:pPr algn="just"/>
            <a:r>
              <a:rPr lang="zh-CN" altLang="en-US" sz="1400">
                <a:solidFill>
                  <a:schemeClr val="accent1"/>
                </a:solidFill>
                <a:latin typeface="Times New Roman" pitchFamily="18" charset="0"/>
              </a:rPr>
              <a:t>事件统计</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290" name="AutoShape 58"/>
          <p:cNvSpPr>
            <a:spLocks noChangeArrowheads="1"/>
          </p:cNvSpPr>
          <p:nvPr/>
        </p:nvSpPr>
        <p:spPr bwMode="auto">
          <a:xfrm>
            <a:off x="4114800" y="3535363"/>
            <a:ext cx="915988" cy="1646237"/>
          </a:xfrm>
          <a:prstGeom prst="flowChartDocument">
            <a:avLst/>
          </a:prstGeom>
          <a:no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问题统计</a:t>
            </a:r>
          </a:p>
          <a:p>
            <a:pPr algn="just"/>
            <a:r>
              <a:rPr lang="zh-CN" altLang="en-US" sz="1400">
                <a:solidFill>
                  <a:schemeClr val="accent1"/>
                </a:solidFill>
                <a:latin typeface="Times New Roman" pitchFamily="18" charset="0"/>
              </a:rPr>
              <a:t>趋势分析</a:t>
            </a:r>
          </a:p>
          <a:p>
            <a:pPr algn="just"/>
            <a:r>
              <a:rPr lang="zh-CN" altLang="en-US" sz="1400">
                <a:solidFill>
                  <a:schemeClr val="accent1"/>
                </a:solidFill>
                <a:latin typeface="Times New Roman" pitchFamily="18" charset="0"/>
              </a:rPr>
              <a:t>问题报告</a:t>
            </a:r>
          </a:p>
          <a:p>
            <a:pPr algn="just"/>
            <a:r>
              <a:rPr lang="zh-CN" altLang="en-US" sz="1400">
                <a:solidFill>
                  <a:schemeClr val="accent1"/>
                </a:solidFill>
                <a:latin typeface="Times New Roman" pitchFamily="18" charset="0"/>
              </a:rPr>
              <a:t>问题复审</a:t>
            </a:r>
          </a:p>
          <a:p>
            <a:pPr algn="just"/>
            <a:r>
              <a:rPr lang="zh-CN" altLang="en-US" sz="1400">
                <a:solidFill>
                  <a:schemeClr val="accent1"/>
                </a:solidFill>
                <a:latin typeface="Times New Roman" pitchFamily="18" charset="0"/>
              </a:rPr>
              <a:t>诊断援助</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291" name="AutoShape 59"/>
          <p:cNvSpPr>
            <a:spLocks noChangeArrowheads="1"/>
          </p:cNvSpPr>
          <p:nvPr/>
        </p:nvSpPr>
        <p:spPr bwMode="auto">
          <a:xfrm>
            <a:off x="5029200" y="4011613"/>
            <a:ext cx="1068388" cy="1398587"/>
          </a:xfrm>
          <a:prstGeom prst="flowChartDocument">
            <a:avLst/>
          </a:prstGeom>
          <a:no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变更计划</a:t>
            </a:r>
          </a:p>
          <a:p>
            <a:pPr algn="just"/>
            <a:r>
              <a:rPr lang="en-US" altLang="zh-CN" sz="1400">
                <a:solidFill>
                  <a:schemeClr val="accent1"/>
                </a:solidFill>
                <a:latin typeface="Times New Roman" pitchFamily="18" charset="0"/>
              </a:rPr>
              <a:t>CAB Ms</a:t>
            </a:r>
          </a:p>
          <a:p>
            <a:pPr algn="just"/>
            <a:r>
              <a:rPr lang="zh-CN" altLang="en-US" sz="1400">
                <a:solidFill>
                  <a:schemeClr val="accent1"/>
                </a:solidFill>
                <a:latin typeface="Times New Roman" pitchFamily="18" charset="0"/>
              </a:rPr>
              <a:t>变更统计</a:t>
            </a:r>
          </a:p>
          <a:p>
            <a:pPr algn="just"/>
            <a:r>
              <a:rPr lang="zh-CN" altLang="en-US" sz="1400">
                <a:solidFill>
                  <a:schemeClr val="accent1"/>
                </a:solidFill>
                <a:latin typeface="Times New Roman" pitchFamily="18" charset="0"/>
              </a:rPr>
              <a:t>变更复审</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292" name="AutoShape 60"/>
          <p:cNvSpPr>
            <a:spLocks noChangeArrowheads="1"/>
          </p:cNvSpPr>
          <p:nvPr/>
        </p:nvSpPr>
        <p:spPr bwMode="auto">
          <a:xfrm>
            <a:off x="6248400" y="4408488"/>
            <a:ext cx="925513" cy="1382712"/>
          </a:xfrm>
          <a:prstGeom prst="flowChartDocument">
            <a:avLst/>
          </a:prstGeom>
          <a:noFill/>
          <a:ln w="9525">
            <a:solidFill>
              <a:srgbClr val="FFFF00"/>
            </a:solidFill>
            <a:miter lim="800000"/>
            <a:headEnd/>
            <a:tailEnd/>
          </a:ln>
        </p:spPr>
        <p:txBody>
          <a:bodyPr/>
          <a:lstStyle/>
          <a:p>
            <a:pPr algn="just"/>
            <a:r>
              <a:rPr lang="zh-CN" altLang="en-US" sz="1400">
                <a:solidFill>
                  <a:schemeClr val="accent1"/>
                </a:solidFill>
                <a:latin typeface="Times New Roman" pitchFamily="18" charset="0"/>
              </a:rPr>
              <a:t>发布计划</a:t>
            </a:r>
          </a:p>
          <a:p>
            <a:pPr algn="just"/>
            <a:r>
              <a:rPr lang="zh-CN" altLang="en-US" sz="1400">
                <a:solidFill>
                  <a:schemeClr val="accent1"/>
                </a:solidFill>
                <a:latin typeface="Times New Roman" pitchFamily="18" charset="0"/>
              </a:rPr>
              <a:t>发布统计</a:t>
            </a:r>
          </a:p>
          <a:p>
            <a:pPr algn="just"/>
            <a:r>
              <a:rPr lang="zh-CN" altLang="en-US" sz="1400">
                <a:solidFill>
                  <a:schemeClr val="accent1"/>
                </a:solidFill>
                <a:latin typeface="Times New Roman" pitchFamily="18" charset="0"/>
              </a:rPr>
              <a:t>发布库</a:t>
            </a:r>
          </a:p>
          <a:p>
            <a:pPr algn="just"/>
            <a:r>
              <a:rPr lang="zh-CN" altLang="en-US" sz="1400">
                <a:solidFill>
                  <a:schemeClr val="accent1"/>
                </a:solidFill>
                <a:latin typeface="Times New Roman" pitchFamily="18" charset="0"/>
              </a:rPr>
              <a:t>发布标准</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293" name="AutoShape 61"/>
          <p:cNvSpPr>
            <a:spLocks noChangeArrowheads="1"/>
          </p:cNvSpPr>
          <p:nvPr/>
        </p:nvSpPr>
        <p:spPr bwMode="auto">
          <a:xfrm>
            <a:off x="8001000" y="4648200"/>
            <a:ext cx="1143000" cy="1143000"/>
          </a:xfrm>
          <a:prstGeom prst="flowChartDocument">
            <a:avLst/>
          </a:prstGeom>
          <a:noFill/>
          <a:ln w="9525">
            <a:solidFill>
              <a:srgbClr val="FFFF00"/>
            </a:solidFill>
            <a:miter lim="800000"/>
            <a:headEnd/>
            <a:tailEnd/>
          </a:ln>
        </p:spPr>
        <p:txBody>
          <a:bodyPr/>
          <a:lstStyle/>
          <a:p>
            <a:pPr algn="just"/>
            <a:r>
              <a:rPr lang="en-US" altLang="zh-CN" sz="1400">
                <a:solidFill>
                  <a:schemeClr val="accent1"/>
                </a:solidFill>
                <a:latin typeface="Times New Roman" pitchFamily="18" charset="0"/>
              </a:rPr>
              <a:t>CMDB</a:t>
            </a:r>
            <a:r>
              <a:rPr lang="zh-CN" altLang="en-US" sz="1400">
                <a:solidFill>
                  <a:schemeClr val="accent1"/>
                </a:solidFill>
                <a:latin typeface="Times New Roman" pitchFamily="18" charset="0"/>
              </a:rPr>
              <a:t>报告</a:t>
            </a:r>
          </a:p>
          <a:p>
            <a:pPr algn="just"/>
            <a:r>
              <a:rPr lang="en-US" altLang="zh-CN" sz="1400">
                <a:solidFill>
                  <a:schemeClr val="accent1"/>
                </a:solidFill>
                <a:latin typeface="Times New Roman" pitchFamily="18" charset="0"/>
              </a:rPr>
              <a:t>CMDB</a:t>
            </a:r>
            <a:r>
              <a:rPr lang="zh-CN" altLang="en-US" sz="1400">
                <a:solidFill>
                  <a:schemeClr val="accent1"/>
                </a:solidFill>
                <a:latin typeface="Times New Roman" pitchFamily="18" charset="0"/>
              </a:rPr>
              <a:t>统计</a:t>
            </a:r>
          </a:p>
          <a:p>
            <a:pPr algn="just"/>
            <a:r>
              <a:rPr lang="zh-CN" altLang="en-US" sz="1400">
                <a:solidFill>
                  <a:schemeClr val="accent1"/>
                </a:solidFill>
                <a:latin typeface="Times New Roman" pitchFamily="18" charset="0"/>
              </a:rPr>
              <a:t>策略标准</a:t>
            </a:r>
          </a:p>
          <a:p>
            <a:pPr algn="just"/>
            <a:r>
              <a:rPr lang="zh-CN" altLang="en-US" sz="1400">
                <a:solidFill>
                  <a:schemeClr val="accent1"/>
                </a:solidFill>
                <a:latin typeface="Times New Roman" pitchFamily="18" charset="0"/>
              </a:rPr>
              <a:t>复审报告</a:t>
            </a:r>
            <a:endParaRPr lang="zh-CN" altLang="en-US" sz="1400">
              <a:solidFill>
                <a:schemeClr val="accent1"/>
              </a:solidFill>
            </a:endParaRPr>
          </a:p>
        </p:txBody>
      </p:sp>
      <p:sp>
        <p:nvSpPr>
          <p:cNvPr id="95294" name="Line 62"/>
          <p:cNvSpPr>
            <a:spLocks noChangeShapeType="1"/>
          </p:cNvSpPr>
          <p:nvPr/>
        </p:nvSpPr>
        <p:spPr bwMode="auto">
          <a:xfrm>
            <a:off x="3802063" y="1482725"/>
            <a:ext cx="133350" cy="1588"/>
          </a:xfrm>
          <a:prstGeom prst="line">
            <a:avLst/>
          </a:prstGeom>
          <a:noFill/>
          <a:ln w="9525">
            <a:solidFill>
              <a:srgbClr val="FFFF00"/>
            </a:solidFill>
            <a:round/>
            <a:headEnd/>
            <a:tailEnd/>
          </a:ln>
        </p:spPr>
        <p:txBody>
          <a:bodyPr/>
          <a:lstStyle/>
          <a:p>
            <a:endParaRPr lang="zh-CN" altLang="en-US"/>
          </a:p>
        </p:txBody>
      </p:sp>
      <p:sp>
        <p:nvSpPr>
          <p:cNvPr id="95295" name="Line 63"/>
          <p:cNvSpPr>
            <a:spLocks noChangeShapeType="1"/>
          </p:cNvSpPr>
          <p:nvPr/>
        </p:nvSpPr>
        <p:spPr bwMode="auto">
          <a:xfrm>
            <a:off x="3935413" y="1482725"/>
            <a:ext cx="1587" cy="298450"/>
          </a:xfrm>
          <a:prstGeom prst="line">
            <a:avLst/>
          </a:prstGeom>
          <a:noFill/>
          <a:ln w="9525">
            <a:solidFill>
              <a:srgbClr val="FFFF00"/>
            </a:solidFill>
            <a:round/>
            <a:headEnd/>
            <a:tailEnd/>
          </a:ln>
        </p:spPr>
        <p:txBody>
          <a:bodyPr/>
          <a:lstStyle/>
          <a:p>
            <a:endParaRPr lang="zh-CN" altLang="en-US"/>
          </a:p>
        </p:txBody>
      </p:sp>
      <p:sp>
        <p:nvSpPr>
          <p:cNvPr id="95296" name="Line 64"/>
          <p:cNvSpPr>
            <a:spLocks noChangeShapeType="1"/>
          </p:cNvSpPr>
          <p:nvPr/>
        </p:nvSpPr>
        <p:spPr bwMode="auto">
          <a:xfrm>
            <a:off x="4030663" y="1870075"/>
            <a:ext cx="133350" cy="1588"/>
          </a:xfrm>
          <a:prstGeom prst="line">
            <a:avLst/>
          </a:prstGeom>
          <a:noFill/>
          <a:ln w="9525">
            <a:solidFill>
              <a:srgbClr val="FFFF00"/>
            </a:solidFill>
            <a:round/>
            <a:headEnd/>
            <a:tailEnd/>
          </a:ln>
        </p:spPr>
        <p:txBody>
          <a:bodyPr/>
          <a:lstStyle/>
          <a:p>
            <a:endParaRPr lang="zh-CN" altLang="en-US"/>
          </a:p>
        </p:txBody>
      </p:sp>
      <p:sp>
        <p:nvSpPr>
          <p:cNvPr id="95297" name="Line 65"/>
          <p:cNvSpPr>
            <a:spLocks noChangeShapeType="1"/>
          </p:cNvSpPr>
          <p:nvPr/>
        </p:nvSpPr>
        <p:spPr bwMode="auto">
          <a:xfrm>
            <a:off x="4173538" y="1870075"/>
            <a:ext cx="1587" cy="495300"/>
          </a:xfrm>
          <a:prstGeom prst="line">
            <a:avLst/>
          </a:prstGeom>
          <a:noFill/>
          <a:ln w="9525">
            <a:solidFill>
              <a:srgbClr val="FFFF00"/>
            </a:solidFill>
            <a:round/>
            <a:headEnd/>
            <a:tailEnd/>
          </a:ln>
        </p:spPr>
        <p:txBody>
          <a:bodyPr/>
          <a:lstStyle/>
          <a:p>
            <a:endParaRPr lang="zh-CN" altLang="en-US"/>
          </a:p>
        </p:txBody>
      </p:sp>
      <p:sp>
        <p:nvSpPr>
          <p:cNvPr id="95298" name="Line 66"/>
          <p:cNvSpPr>
            <a:spLocks noChangeShapeType="1"/>
          </p:cNvSpPr>
          <p:nvPr/>
        </p:nvSpPr>
        <p:spPr bwMode="auto">
          <a:xfrm>
            <a:off x="4344988" y="1781175"/>
            <a:ext cx="133350" cy="1588"/>
          </a:xfrm>
          <a:prstGeom prst="line">
            <a:avLst/>
          </a:prstGeom>
          <a:noFill/>
          <a:ln w="9525">
            <a:solidFill>
              <a:srgbClr val="FFFF00"/>
            </a:solidFill>
            <a:round/>
            <a:headEnd/>
            <a:tailEnd/>
          </a:ln>
        </p:spPr>
        <p:txBody>
          <a:bodyPr/>
          <a:lstStyle/>
          <a:p>
            <a:endParaRPr lang="zh-CN" altLang="en-US"/>
          </a:p>
        </p:txBody>
      </p:sp>
      <p:sp>
        <p:nvSpPr>
          <p:cNvPr id="95299" name="Line 67"/>
          <p:cNvSpPr>
            <a:spLocks noChangeShapeType="1"/>
          </p:cNvSpPr>
          <p:nvPr/>
        </p:nvSpPr>
        <p:spPr bwMode="auto">
          <a:xfrm>
            <a:off x="4344988" y="1781175"/>
            <a:ext cx="1587" cy="593725"/>
          </a:xfrm>
          <a:prstGeom prst="line">
            <a:avLst/>
          </a:prstGeom>
          <a:noFill/>
          <a:ln w="9525">
            <a:solidFill>
              <a:srgbClr val="FFFF00"/>
            </a:solidFill>
            <a:round/>
            <a:headEnd/>
            <a:tailEnd/>
          </a:ln>
        </p:spPr>
        <p:txBody>
          <a:bodyPr/>
          <a:lstStyle/>
          <a:p>
            <a:endParaRPr lang="zh-CN" altLang="en-US"/>
          </a:p>
        </p:txBody>
      </p:sp>
      <p:sp>
        <p:nvSpPr>
          <p:cNvPr id="95300" name="Line 68"/>
          <p:cNvSpPr>
            <a:spLocks noChangeShapeType="1"/>
          </p:cNvSpPr>
          <p:nvPr/>
        </p:nvSpPr>
        <p:spPr bwMode="auto">
          <a:xfrm>
            <a:off x="5211763" y="1860550"/>
            <a:ext cx="133350" cy="1588"/>
          </a:xfrm>
          <a:prstGeom prst="line">
            <a:avLst/>
          </a:prstGeom>
          <a:noFill/>
          <a:ln w="9525">
            <a:solidFill>
              <a:srgbClr val="FFFF00"/>
            </a:solidFill>
            <a:round/>
            <a:headEnd/>
            <a:tailEnd/>
          </a:ln>
        </p:spPr>
        <p:txBody>
          <a:bodyPr/>
          <a:lstStyle/>
          <a:p>
            <a:endParaRPr lang="zh-CN" altLang="en-US"/>
          </a:p>
        </p:txBody>
      </p:sp>
      <p:sp>
        <p:nvSpPr>
          <p:cNvPr id="95301" name="Line 69"/>
          <p:cNvSpPr>
            <a:spLocks noChangeShapeType="1"/>
          </p:cNvSpPr>
          <p:nvPr/>
        </p:nvSpPr>
        <p:spPr bwMode="auto">
          <a:xfrm>
            <a:off x="6488113" y="1860550"/>
            <a:ext cx="133350" cy="1588"/>
          </a:xfrm>
          <a:prstGeom prst="line">
            <a:avLst/>
          </a:prstGeom>
          <a:noFill/>
          <a:ln w="9525">
            <a:solidFill>
              <a:srgbClr val="FFFF00"/>
            </a:solidFill>
            <a:round/>
            <a:headEnd/>
            <a:tailEnd/>
          </a:ln>
        </p:spPr>
        <p:txBody>
          <a:bodyPr/>
          <a:lstStyle/>
          <a:p>
            <a:endParaRPr lang="zh-CN" altLang="en-US"/>
          </a:p>
        </p:txBody>
      </p:sp>
      <p:sp>
        <p:nvSpPr>
          <p:cNvPr id="95302" name="Line 70"/>
          <p:cNvSpPr>
            <a:spLocks noChangeShapeType="1"/>
          </p:cNvSpPr>
          <p:nvPr/>
        </p:nvSpPr>
        <p:spPr bwMode="auto">
          <a:xfrm>
            <a:off x="6630988" y="1860550"/>
            <a:ext cx="1587" cy="396875"/>
          </a:xfrm>
          <a:prstGeom prst="line">
            <a:avLst/>
          </a:prstGeom>
          <a:noFill/>
          <a:ln w="9525">
            <a:solidFill>
              <a:srgbClr val="FFFF00"/>
            </a:solidFill>
            <a:round/>
            <a:headEnd/>
            <a:tailEnd/>
          </a:ln>
        </p:spPr>
        <p:txBody>
          <a:bodyPr/>
          <a:lstStyle/>
          <a:p>
            <a:endParaRPr lang="zh-CN" altLang="en-US"/>
          </a:p>
        </p:txBody>
      </p:sp>
      <p:sp>
        <p:nvSpPr>
          <p:cNvPr id="95303" name="Line 71"/>
          <p:cNvSpPr>
            <a:spLocks noChangeShapeType="1"/>
          </p:cNvSpPr>
          <p:nvPr/>
        </p:nvSpPr>
        <p:spPr bwMode="auto">
          <a:xfrm>
            <a:off x="3230563" y="2541588"/>
            <a:ext cx="133350" cy="1587"/>
          </a:xfrm>
          <a:prstGeom prst="line">
            <a:avLst/>
          </a:prstGeom>
          <a:noFill/>
          <a:ln w="9525">
            <a:solidFill>
              <a:srgbClr val="FFFF00"/>
            </a:solidFill>
            <a:round/>
            <a:headEnd/>
            <a:tailEnd/>
          </a:ln>
        </p:spPr>
        <p:txBody>
          <a:bodyPr/>
          <a:lstStyle/>
          <a:p>
            <a:endParaRPr lang="zh-CN" altLang="en-US"/>
          </a:p>
        </p:txBody>
      </p:sp>
      <p:sp>
        <p:nvSpPr>
          <p:cNvPr id="95304" name="Line 72"/>
          <p:cNvSpPr>
            <a:spLocks noChangeShapeType="1"/>
          </p:cNvSpPr>
          <p:nvPr/>
        </p:nvSpPr>
        <p:spPr bwMode="auto">
          <a:xfrm>
            <a:off x="3230563" y="2525713"/>
            <a:ext cx="1587" cy="495300"/>
          </a:xfrm>
          <a:prstGeom prst="line">
            <a:avLst/>
          </a:prstGeom>
          <a:noFill/>
          <a:ln w="9525">
            <a:solidFill>
              <a:srgbClr val="FFFF00"/>
            </a:solidFill>
            <a:round/>
            <a:headEnd/>
            <a:tailEnd/>
          </a:ln>
        </p:spPr>
        <p:txBody>
          <a:bodyPr/>
          <a:lstStyle/>
          <a:p>
            <a:endParaRPr lang="zh-CN" altLang="en-US"/>
          </a:p>
        </p:txBody>
      </p:sp>
      <p:sp>
        <p:nvSpPr>
          <p:cNvPr id="95305" name="Rectangle 73"/>
          <p:cNvSpPr>
            <a:spLocks noChangeArrowheads="1"/>
          </p:cNvSpPr>
          <p:nvPr/>
        </p:nvSpPr>
        <p:spPr bwMode="auto">
          <a:xfrm>
            <a:off x="3505200" y="5943600"/>
            <a:ext cx="733425" cy="320675"/>
          </a:xfrm>
          <a:prstGeom prst="rect">
            <a:avLst/>
          </a:prstGeom>
          <a:solidFill>
            <a:srgbClr val="000000"/>
          </a:solidFill>
          <a:ln w="9525">
            <a:solidFill>
              <a:srgbClr val="FFFF00"/>
            </a:solidFill>
            <a:miter lim="800000"/>
            <a:headEnd/>
            <a:tailEnd/>
          </a:ln>
        </p:spPr>
        <p:txBody>
          <a:bodyPr tIns="0" bIns="0"/>
          <a:lstStyle/>
          <a:p>
            <a:pPr algn="ctr"/>
            <a:r>
              <a:rPr lang="zh-CN" altLang="en-US" sz="1400" b="1">
                <a:solidFill>
                  <a:schemeClr val="accent1"/>
                </a:solidFill>
                <a:latin typeface="Times New Roman" pitchFamily="18" charset="0"/>
              </a:rPr>
              <a:t>事件</a:t>
            </a:r>
            <a:endParaRPr lang="zh-CN" altLang="en-US" sz="1400" b="1">
              <a:solidFill>
                <a:schemeClr val="accent1"/>
              </a:solidFill>
            </a:endParaRPr>
          </a:p>
        </p:txBody>
      </p:sp>
      <p:sp>
        <p:nvSpPr>
          <p:cNvPr id="95306" name="Line 74"/>
          <p:cNvSpPr>
            <a:spLocks noChangeShapeType="1"/>
          </p:cNvSpPr>
          <p:nvPr/>
        </p:nvSpPr>
        <p:spPr bwMode="auto">
          <a:xfrm>
            <a:off x="4059238" y="2662238"/>
            <a:ext cx="1587" cy="3270250"/>
          </a:xfrm>
          <a:prstGeom prst="line">
            <a:avLst/>
          </a:prstGeom>
          <a:noFill/>
          <a:ln w="9525">
            <a:solidFill>
              <a:srgbClr val="FFFF00"/>
            </a:solidFill>
            <a:round/>
            <a:headEnd/>
            <a:tailEnd/>
          </a:ln>
        </p:spPr>
        <p:txBody>
          <a:bodyPr/>
          <a:lstStyle/>
          <a:p>
            <a:endParaRPr lang="zh-CN" altLang="en-US"/>
          </a:p>
        </p:txBody>
      </p:sp>
      <p:sp>
        <p:nvSpPr>
          <p:cNvPr id="95307" name="Line 75"/>
          <p:cNvSpPr>
            <a:spLocks noChangeShapeType="1"/>
          </p:cNvSpPr>
          <p:nvPr/>
        </p:nvSpPr>
        <p:spPr bwMode="auto">
          <a:xfrm>
            <a:off x="5087938" y="2520950"/>
            <a:ext cx="133350" cy="1588"/>
          </a:xfrm>
          <a:prstGeom prst="line">
            <a:avLst/>
          </a:prstGeom>
          <a:noFill/>
          <a:ln w="9525">
            <a:solidFill>
              <a:srgbClr val="FFFF00"/>
            </a:solidFill>
            <a:round/>
            <a:headEnd/>
            <a:tailEnd/>
          </a:ln>
        </p:spPr>
        <p:txBody>
          <a:bodyPr/>
          <a:lstStyle/>
          <a:p>
            <a:endParaRPr lang="zh-CN" altLang="en-US"/>
          </a:p>
        </p:txBody>
      </p:sp>
      <p:sp>
        <p:nvSpPr>
          <p:cNvPr id="95308" name="Line 76"/>
          <p:cNvSpPr>
            <a:spLocks noChangeShapeType="1"/>
          </p:cNvSpPr>
          <p:nvPr/>
        </p:nvSpPr>
        <p:spPr bwMode="auto">
          <a:xfrm>
            <a:off x="5208588" y="2525713"/>
            <a:ext cx="1587" cy="236537"/>
          </a:xfrm>
          <a:prstGeom prst="line">
            <a:avLst/>
          </a:prstGeom>
          <a:noFill/>
          <a:ln w="9525">
            <a:solidFill>
              <a:srgbClr val="FFFF00"/>
            </a:solidFill>
            <a:round/>
            <a:headEnd/>
            <a:tailEnd/>
          </a:ln>
        </p:spPr>
        <p:txBody>
          <a:bodyPr/>
          <a:lstStyle/>
          <a:p>
            <a:endParaRPr lang="zh-CN" altLang="en-US"/>
          </a:p>
        </p:txBody>
      </p:sp>
      <p:sp>
        <p:nvSpPr>
          <p:cNvPr id="95309" name="Line 77"/>
          <p:cNvSpPr>
            <a:spLocks noChangeShapeType="1"/>
          </p:cNvSpPr>
          <p:nvPr/>
        </p:nvSpPr>
        <p:spPr bwMode="auto">
          <a:xfrm>
            <a:off x="4373563" y="2930525"/>
            <a:ext cx="133350" cy="1588"/>
          </a:xfrm>
          <a:prstGeom prst="line">
            <a:avLst/>
          </a:prstGeom>
          <a:noFill/>
          <a:ln w="9525">
            <a:solidFill>
              <a:srgbClr val="FFFF00"/>
            </a:solidFill>
            <a:round/>
            <a:headEnd/>
            <a:tailEnd/>
          </a:ln>
        </p:spPr>
        <p:txBody>
          <a:bodyPr/>
          <a:lstStyle/>
          <a:p>
            <a:endParaRPr lang="zh-CN" altLang="en-US"/>
          </a:p>
        </p:txBody>
      </p:sp>
      <p:sp>
        <p:nvSpPr>
          <p:cNvPr id="95310" name="Line 78"/>
          <p:cNvSpPr>
            <a:spLocks noChangeShapeType="1"/>
          </p:cNvSpPr>
          <p:nvPr/>
        </p:nvSpPr>
        <p:spPr bwMode="auto">
          <a:xfrm>
            <a:off x="4364038" y="2930525"/>
            <a:ext cx="1587" cy="595313"/>
          </a:xfrm>
          <a:prstGeom prst="line">
            <a:avLst/>
          </a:prstGeom>
          <a:noFill/>
          <a:ln w="9525">
            <a:solidFill>
              <a:srgbClr val="FFFF00"/>
            </a:solidFill>
            <a:round/>
            <a:headEnd/>
            <a:tailEnd/>
          </a:ln>
        </p:spPr>
        <p:txBody>
          <a:bodyPr/>
          <a:lstStyle/>
          <a:p>
            <a:endParaRPr lang="zh-CN" altLang="en-US"/>
          </a:p>
        </p:txBody>
      </p:sp>
      <p:sp>
        <p:nvSpPr>
          <p:cNvPr id="95311" name="Rectangle 79"/>
          <p:cNvSpPr>
            <a:spLocks noChangeArrowheads="1"/>
          </p:cNvSpPr>
          <p:nvPr/>
        </p:nvSpPr>
        <p:spPr bwMode="auto">
          <a:xfrm>
            <a:off x="4419600" y="5932488"/>
            <a:ext cx="914400" cy="620712"/>
          </a:xfrm>
          <a:prstGeom prst="rect">
            <a:avLst/>
          </a:prstGeom>
          <a:solidFill>
            <a:srgbClr val="000000"/>
          </a:solid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问题</a:t>
            </a:r>
          </a:p>
          <a:p>
            <a:pPr algn="ctr"/>
            <a:r>
              <a:rPr lang="zh-CN" altLang="en-US" sz="1400">
                <a:solidFill>
                  <a:schemeClr val="accent1"/>
                </a:solidFill>
                <a:latin typeface="Times New Roman" pitchFamily="18" charset="0"/>
              </a:rPr>
              <a:t>已知错误</a:t>
            </a:r>
            <a:endParaRPr lang="zh-CN" altLang="en-US" sz="1400">
              <a:solidFill>
                <a:schemeClr val="accent1"/>
              </a:solidFill>
            </a:endParaRPr>
          </a:p>
        </p:txBody>
      </p:sp>
      <p:sp>
        <p:nvSpPr>
          <p:cNvPr id="95312" name="Line 80"/>
          <p:cNvSpPr>
            <a:spLocks noChangeShapeType="1"/>
          </p:cNvSpPr>
          <p:nvPr/>
        </p:nvSpPr>
        <p:spPr bwMode="auto">
          <a:xfrm>
            <a:off x="5126038" y="3059113"/>
            <a:ext cx="1587" cy="2873375"/>
          </a:xfrm>
          <a:prstGeom prst="line">
            <a:avLst/>
          </a:prstGeom>
          <a:noFill/>
          <a:ln w="9525">
            <a:solidFill>
              <a:srgbClr val="FFFF00"/>
            </a:solidFill>
            <a:round/>
            <a:headEnd/>
            <a:tailEnd/>
          </a:ln>
        </p:spPr>
        <p:txBody>
          <a:bodyPr/>
          <a:lstStyle/>
          <a:p>
            <a:endParaRPr lang="zh-CN" altLang="en-US"/>
          </a:p>
        </p:txBody>
      </p:sp>
      <p:sp>
        <p:nvSpPr>
          <p:cNvPr id="95313" name="Line 81"/>
          <p:cNvSpPr>
            <a:spLocks noChangeShapeType="1"/>
          </p:cNvSpPr>
          <p:nvPr/>
        </p:nvSpPr>
        <p:spPr bwMode="auto">
          <a:xfrm flipV="1">
            <a:off x="5905500" y="2933700"/>
            <a:ext cx="150813" cy="0"/>
          </a:xfrm>
          <a:prstGeom prst="line">
            <a:avLst/>
          </a:prstGeom>
          <a:noFill/>
          <a:ln w="9525">
            <a:solidFill>
              <a:srgbClr val="FFFF00"/>
            </a:solidFill>
            <a:round/>
            <a:headEnd/>
            <a:tailEnd/>
          </a:ln>
        </p:spPr>
        <p:txBody>
          <a:bodyPr/>
          <a:lstStyle/>
          <a:p>
            <a:endParaRPr lang="zh-CN" altLang="en-US"/>
          </a:p>
        </p:txBody>
      </p:sp>
      <p:sp>
        <p:nvSpPr>
          <p:cNvPr id="95314" name="Line 82"/>
          <p:cNvSpPr>
            <a:spLocks noChangeShapeType="1"/>
          </p:cNvSpPr>
          <p:nvPr/>
        </p:nvSpPr>
        <p:spPr bwMode="auto">
          <a:xfrm>
            <a:off x="6043613" y="2940050"/>
            <a:ext cx="1587" cy="298450"/>
          </a:xfrm>
          <a:prstGeom prst="line">
            <a:avLst/>
          </a:prstGeom>
          <a:noFill/>
          <a:ln w="9525">
            <a:solidFill>
              <a:srgbClr val="FFFF00"/>
            </a:solidFill>
            <a:round/>
            <a:headEnd/>
            <a:tailEnd/>
          </a:ln>
        </p:spPr>
        <p:txBody>
          <a:bodyPr/>
          <a:lstStyle/>
          <a:p>
            <a:endParaRPr lang="zh-CN" altLang="en-US"/>
          </a:p>
        </p:txBody>
      </p:sp>
      <p:sp>
        <p:nvSpPr>
          <p:cNvPr id="95315" name="Arc 83"/>
          <p:cNvSpPr>
            <a:spLocks/>
          </p:cNvSpPr>
          <p:nvPr/>
        </p:nvSpPr>
        <p:spPr bwMode="auto">
          <a:xfrm>
            <a:off x="4800600" y="2384425"/>
            <a:ext cx="1497013" cy="892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FFFF00"/>
            </a:solidFill>
            <a:round/>
            <a:headEnd/>
            <a:tailEnd/>
          </a:ln>
        </p:spPr>
        <p:txBody>
          <a:bodyPr/>
          <a:lstStyle/>
          <a:p>
            <a:endParaRPr lang="zh-CN" altLang="en-US"/>
          </a:p>
        </p:txBody>
      </p:sp>
      <p:sp>
        <p:nvSpPr>
          <p:cNvPr id="95316" name="Line 84"/>
          <p:cNvSpPr>
            <a:spLocks noChangeShapeType="1"/>
          </p:cNvSpPr>
          <p:nvPr/>
        </p:nvSpPr>
        <p:spPr bwMode="auto">
          <a:xfrm>
            <a:off x="5440363" y="3394075"/>
            <a:ext cx="1587" cy="623888"/>
          </a:xfrm>
          <a:prstGeom prst="line">
            <a:avLst/>
          </a:prstGeom>
          <a:noFill/>
          <a:ln w="9525">
            <a:solidFill>
              <a:srgbClr val="FFFF00"/>
            </a:solidFill>
            <a:round/>
            <a:headEnd/>
            <a:tailEnd/>
          </a:ln>
        </p:spPr>
        <p:txBody>
          <a:bodyPr/>
          <a:lstStyle/>
          <a:p>
            <a:endParaRPr lang="zh-CN" altLang="en-US"/>
          </a:p>
        </p:txBody>
      </p:sp>
      <p:sp>
        <p:nvSpPr>
          <p:cNvPr id="95317" name="Line 85"/>
          <p:cNvSpPr>
            <a:spLocks noChangeShapeType="1"/>
          </p:cNvSpPr>
          <p:nvPr/>
        </p:nvSpPr>
        <p:spPr bwMode="auto">
          <a:xfrm>
            <a:off x="5440363" y="3394075"/>
            <a:ext cx="133350" cy="1588"/>
          </a:xfrm>
          <a:prstGeom prst="line">
            <a:avLst/>
          </a:prstGeom>
          <a:noFill/>
          <a:ln w="9525">
            <a:solidFill>
              <a:srgbClr val="FFFF00"/>
            </a:solidFill>
            <a:round/>
            <a:headEnd/>
            <a:tailEnd/>
          </a:ln>
        </p:spPr>
        <p:txBody>
          <a:bodyPr/>
          <a:lstStyle/>
          <a:p>
            <a:endParaRPr lang="zh-CN" altLang="en-US"/>
          </a:p>
        </p:txBody>
      </p:sp>
      <p:sp>
        <p:nvSpPr>
          <p:cNvPr id="95318" name="Rectangle 86"/>
          <p:cNvSpPr>
            <a:spLocks noChangeArrowheads="1"/>
          </p:cNvSpPr>
          <p:nvPr/>
        </p:nvSpPr>
        <p:spPr bwMode="auto">
          <a:xfrm>
            <a:off x="5707063" y="5932488"/>
            <a:ext cx="733425" cy="196850"/>
          </a:xfrm>
          <a:prstGeom prst="rect">
            <a:avLst/>
          </a:prstGeom>
          <a:solidFill>
            <a:srgbClr val="000000"/>
          </a:solid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变更</a:t>
            </a:r>
            <a:endParaRPr lang="zh-CN" altLang="en-US" sz="1400">
              <a:solidFill>
                <a:schemeClr val="accent1"/>
              </a:solidFill>
            </a:endParaRPr>
          </a:p>
        </p:txBody>
      </p:sp>
      <p:sp>
        <p:nvSpPr>
          <p:cNvPr id="95319" name="Line 87"/>
          <p:cNvSpPr>
            <a:spLocks noChangeShapeType="1"/>
          </p:cNvSpPr>
          <p:nvPr/>
        </p:nvSpPr>
        <p:spPr bwMode="auto">
          <a:xfrm>
            <a:off x="6192838" y="3554413"/>
            <a:ext cx="1587" cy="2378075"/>
          </a:xfrm>
          <a:prstGeom prst="line">
            <a:avLst/>
          </a:prstGeom>
          <a:noFill/>
          <a:ln w="9525">
            <a:solidFill>
              <a:srgbClr val="FFFF00"/>
            </a:solidFill>
            <a:round/>
            <a:headEnd/>
            <a:tailEnd/>
          </a:ln>
        </p:spPr>
        <p:txBody>
          <a:bodyPr/>
          <a:lstStyle/>
          <a:p>
            <a:endParaRPr lang="zh-CN" altLang="en-US"/>
          </a:p>
        </p:txBody>
      </p:sp>
      <p:sp>
        <p:nvSpPr>
          <p:cNvPr id="95320" name="Line 88"/>
          <p:cNvSpPr>
            <a:spLocks noChangeShapeType="1"/>
          </p:cNvSpPr>
          <p:nvPr/>
        </p:nvSpPr>
        <p:spPr bwMode="auto">
          <a:xfrm flipV="1">
            <a:off x="7010400" y="3352800"/>
            <a:ext cx="1295400" cy="25400"/>
          </a:xfrm>
          <a:prstGeom prst="line">
            <a:avLst/>
          </a:prstGeom>
          <a:noFill/>
          <a:ln w="9525">
            <a:solidFill>
              <a:srgbClr val="FFFF00"/>
            </a:solidFill>
            <a:round/>
            <a:headEnd/>
            <a:tailEnd/>
          </a:ln>
        </p:spPr>
        <p:txBody>
          <a:bodyPr/>
          <a:lstStyle/>
          <a:p>
            <a:endParaRPr lang="zh-CN" altLang="en-US"/>
          </a:p>
        </p:txBody>
      </p:sp>
      <p:sp>
        <p:nvSpPr>
          <p:cNvPr id="95321" name="Line 89"/>
          <p:cNvSpPr>
            <a:spLocks noChangeShapeType="1"/>
          </p:cNvSpPr>
          <p:nvPr/>
        </p:nvSpPr>
        <p:spPr bwMode="auto">
          <a:xfrm>
            <a:off x="7140575" y="3403600"/>
            <a:ext cx="1588" cy="227013"/>
          </a:xfrm>
          <a:prstGeom prst="line">
            <a:avLst/>
          </a:prstGeom>
          <a:noFill/>
          <a:ln w="9525">
            <a:solidFill>
              <a:srgbClr val="FFFF00"/>
            </a:solidFill>
            <a:round/>
            <a:headEnd/>
            <a:tailEnd/>
          </a:ln>
        </p:spPr>
        <p:txBody>
          <a:bodyPr/>
          <a:lstStyle/>
          <a:p>
            <a:endParaRPr lang="zh-CN" altLang="en-US"/>
          </a:p>
        </p:txBody>
      </p:sp>
      <p:sp>
        <p:nvSpPr>
          <p:cNvPr id="95322" name="Line 90"/>
          <p:cNvSpPr>
            <a:spLocks noChangeShapeType="1"/>
          </p:cNvSpPr>
          <p:nvPr/>
        </p:nvSpPr>
        <p:spPr bwMode="auto">
          <a:xfrm>
            <a:off x="6545263" y="3781425"/>
            <a:ext cx="133350" cy="1588"/>
          </a:xfrm>
          <a:prstGeom prst="line">
            <a:avLst/>
          </a:prstGeom>
          <a:noFill/>
          <a:ln w="9525">
            <a:solidFill>
              <a:srgbClr val="FFFF00"/>
            </a:solidFill>
            <a:round/>
            <a:headEnd/>
            <a:tailEnd/>
          </a:ln>
        </p:spPr>
        <p:txBody>
          <a:bodyPr/>
          <a:lstStyle/>
          <a:p>
            <a:endParaRPr lang="zh-CN" altLang="en-US"/>
          </a:p>
        </p:txBody>
      </p:sp>
      <p:sp>
        <p:nvSpPr>
          <p:cNvPr id="95323" name="Line 91"/>
          <p:cNvSpPr>
            <a:spLocks noChangeShapeType="1"/>
          </p:cNvSpPr>
          <p:nvPr/>
        </p:nvSpPr>
        <p:spPr bwMode="auto">
          <a:xfrm>
            <a:off x="6535738" y="3781425"/>
            <a:ext cx="1587" cy="622300"/>
          </a:xfrm>
          <a:prstGeom prst="line">
            <a:avLst/>
          </a:prstGeom>
          <a:noFill/>
          <a:ln w="9525">
            <a:solidFill>
              <a:srgbClr val="FFFF00"/>
            </a:solidFill>
            <a:round/>
            <a:headEnd/>
            <a:tailEnd/>
          </a:ln>
        </p:spPr>
        <p:txBody>
          <a:bodyPr/>
          <a:lstStyle/>
          <a:p>
            <a:endParaRPr lang="zh-CN" altLang="en-US"/>
          </a:p>
        </p:txBody>
      </p:sp>
      <p:sp>
        <p:nvSpPr>
          <p:cNvPr id="95324" name="Rectangle 92"/>
          <p:cNvSpPr>
            <a:spLocks noChangeArrowheads="1"/>
          </p:cNvSpPr>
          <p:nvPr/>
        </p:nvSpPr>
        <p:spPr bwMode="auto">
          <a:xfrm>
            <a:off x="6707188" y="5932488"/>
            <a:ext cx="733425" cy="196850"/>
          </a:xfrm>
          <a:prstGeom prst="rect">
            <a:avLst/>
          </a:prstGeom>
          <a:solidFill>
            <a:srgbClr val="000000"/>
          </a:solid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发布</a:t>
            </a:r>
            <a:endParaRPr lang="zh-CN" altLang="en-US" sz="1400">
              <a:solidFill>
                <a:schemeClr val="accent1"/>
              </a:solidFill>
            </a:endParaRPr>
          </a:p>
        </p:txBody>
      </p:sp>
      <p:sp>
        <p:nvSpPr>
          <p:cNvPr id="95325" name="Line 93"/>
          <p:cNvSpPr>
            <a:spLocks noChangeShapeType="1"/>
          </p:cNvSpPr>
          <p:nvPr/>
        </p:nvSpPr>
        <p:spPr bwMode="auto">
          <a:xfrm>
            <a:off x="7269163" y="3951288"/>
            <a:ext cx="1587" cy="1981200"/>
          </a:xfrm>
          <a:prstGeom prst="line">
            <a:avLst/>
          </a:prstGeom>
          <a:noFill/>
          <a:ln w="9525">
            <a:solidFill>
              <a:srgbClr val="FFFF00"/>
            </a:solidFill>
            <a:round/>
            <a:headEnd/>
            <a:tailEnd/>
          </a:ln>
        </p:spPr>
        <p:txBody>
          <a:bodyPr/>
          <a:lstStyle/>
          <a:p>
            <a:endParaRPr lang="zh-CN" altLang="en-US"/>
          </a:p>
        </p:txBody>
      </p:sp>
      <p:sp>
        <p:nvSpPr>
          <p:cNvPr id="95326" name="Line 94"/>
          <p:cNvSpPr>
            <a:spLocks noChangeShapeType="1"/>
          </p:cNvSpPr>
          <p:nvPr/>
        </p:nvSpPr>
        <p:spPr bwMode="auto">
          <a:xfrm flipV="1">
            <a:off x="8077200" y="3783013"/>
            <a:ext cx="115888" cy="26987"/>
          </a:xfrm>
          <a:prstGeom prst="line">
            <a:avLst/>
          </a:prstGeom>
          <a:noFill/>
          <a:ln w="9525">
            <a:solidFill>
              <a:srgbClr val="FFFF00"/>
            </a:solidFill>
            <a:round/>
            <a:headEnd/>
            <a:tailEnd/>
          </a:ln>
        </p:spPr>
        <p:txBody>
          <a:bodyPr/>
          <a:lstStyle/>
          <a:p>
            <a:endParaRPr lang="zh-CN" altLang="en-US"/>
          </a:p>
        </p:txBody>
      </p:sp>
      <p:sp>
        <p:nvSpPr>
          <p:cNvPr id="95327" name="Line 95"/>
          <p:cNvSpPr>
            <a:spLocks noChangeShapeType="1"/>
          </p:cNvSpPr>
          <p:nvPr/>
        </p:nvSpPr>
        <p:spPr bwMode="auto">
          <a:xfrm>
            <a:off x="8193088" y="3781425"/>
            <a:ext cx="1587" cy="261938"/>
          </a:xfrm>
          <a:prstGeom prst="line">
            <a:avLst/>
          </a:prstGeom>
          <a:noFill/>
          <a:ln w="9525">
            <a:solidFill>
              <a:srgbClr val="FFFF00"/>
            </a:solidFill>
            <a:round/>
            <a:headEnd/>
            <a:tailEnd/>
          </a:ln>
        </p:spPr>
        <p:txBody>
          <a:bodyPr/>
          <a:lstStyle/>
          <a:p>
            <a:endParaRPr lang="zh-CN" altLang="en-US"/>
          </a:p>
        </p:txBody>
      </p:sp>
      <p:sp>
        <p:nvSpPr>
          <p:cNvPr id="95328" name="Line 96"/>
          <p:cNvSpPr>
            <a:spLocks noChangeShapeType="1"/>
          </p:cNvSpPr>
          <p:nvPr/>
        </p:nvSpPr>
        <p:spPr bwMode="auto">
          <a:xfrm>
            <a:off x="8307388" y="3403600"/>
            <a:ext cx="1587" cy="658813"/>
          </a:xfrm>
          <a:prstGeom prst="line">
            <a:avLst/>
          </a:prstGeom>
          <a:noFill/>
          <a:ln w="9525">
            <a:solidFill>
              <a:srgbClr val="FFFF00"/>
            </a:solidFill>
            <a:round/>
            <a:headEnd/>
            <a:tailEnd/>
          </a:ln>
        </p:spPr>
        <p:txBody>
          <a:bodyPr/>
          <a:lstStyle/>
          <a:p>
            <a:endParaRPr lang="zh-CN" altLang="en-US"/>
          </a:p>
        </p:txBody>
      </p:sp>
      <p:sp>
        <p:nvSpPr>
          <p:cNvPr id="95329" name="Rectangle 97"/>
          <p:cNvSpPr>
            <a:spLocks noChangeArrowheads="1"/>
          </p:cNvSpPr>
          <p:nvPr/>
        </p:nvSpPr>
        <p:spPr bwMode="auto">
          <a:xfrm>
            <a:off x="7573963" y="5932488"/>
            <a:ext cx="733425" cy="468312"/>
          </a:xfrm>
          <a:prstGeom prst="rect">
            <a:avLst/>
          </a:prstGeom>
          <a:solidFill>
            <a:srgbClr val="000000"/>
          </a:solidFill>
          <a:ln w="9525">
            <a:solidFill>
              <a:srgbClr val="FFFF00"/>
            </a:solidFill>
            <a:miter lim="800000"/>
            <a:headEnd/>
            <a:tailEnd/>
          </a:ln>
        </p:spPr>
        <p:txBody>
          <a:bodyPr tIns="0" bIns="0"/>
          <a:lstStyle/>
          <a:p>
            <a:pPr algn="ctr"/>
            <a:r>
              <a:rPr lang="zh-CN" altLang="en-US" sz="1400">
                <a:solidFill>
                  <a:schemeClr val="accent1"/>
                </a:solidFill>
                <a:latin typeface="Times New Roman" pitchFamily="18" charset="0"/>
              </a:rPr>
              <a:t>配置项</a:t>
            </a:r>
          </a:p>
          <a:p>
            <a:pPr algn="ctr"/>
            <a:r>
              <a:rPr lang="zh-CN" altLang="en-US" sz="1400">
                <a:solidFill>
                  <a:schemeClr val="accent1"/>
                </a:solidFill>
                <a:latin typeface="Times New Roman" pitchFamily="18" charset="0"/>
              </a:rPr>
              <a:t>关系</a:t>
            </a:r>
            <a:endParaRPr lang="zh-CN" altLang="en-US" sz="1400">
              <a:solidFill>
                <a:schemeClr val="accent1"/>
              </a:solidFill>
            </a:endParaRPr>
          </a:p>
        </p:txBody>
      </p:sp>
      <p:sp>
        <p:nvSpPr>
          <p:cNvPr id="95330" name="Line 98"/>
          <p:cNvSpPr>
            <a:spLocks noChangeShapeType="1"/>
          </p:cNvSpPr>
          <p:nvPr/>
        </p:nvSpPr>
        <p:spPr bwMode="auto">
          <a:xfrm>
            <a:off x="7913688" y="4346575"/>
            <a:ext cx="1587" cy="1585913"/>
          </a:xfrm>
          <a:prstGeom prst="line">
            <a:avLst/>
          </a:prstGeom>
          <a:noFill/>
          <a:ln w="9525">
            <a:solidFill>
              <a:srgbClr val="FFFF00"/>
            </a:solidFill>
            <a:round/>
            <a:headEnd/>
            <a:tailEnd/>
          </a:ln>
        </p:spPr>
        <p:txBody>
          <a:bodyPr/>
          <a:lstStyle/>
          <a:p>
            <a:endParaRPr lang="zh-CN" altLang="en-US"/>
          </a:p>
        </p:txBody>
      </p:sp>
      <p:sp>
        <p:nvSpPr>
          <p:cNvPr id="95331" name="Line 99"/>
          <p:cNvSpPr>
            <a:spLocks noChangeShapeType="1"/>
          </p:cNvSpPr>
          <p:nvPr/>
        </p:nvSpPr>
        <p:spPr bwMode="auto">
          <a:xfrm>
            <a:off x="8726488" y="4195763"/>
            <a:ext cx="133350" cy="1587"/>
          </a:xfrm>
          <a:prstGeom prst="line">
            <a:avLst/>
          </a:prstGeom>
          <a:noFill/>
          <a:ln w="9525">
            <a:solidFill>
              <a:srgbClr val="FFFF00"/>
            </a:solidFill>
            <a:round/>
            <a:headEnd/>
            <a:tailEnd/>
          </a:ln>
        </p:spPr>
        <p:txBody>
          <a:bodyPr/>
          <a:lstStyle/>
          <a:p>
            <a:endParaRPr lang="zh-CN" altLang="en-US"/>
          </a:p>
        </p:txBody>
      </p:sp>
      <p:sp>
        <p:nvSpPr>
          <p:cNvPr id="95332" name="Line 100"/>
          <p:cNvSpPr>
            <a:spLocks noChangeShapeType="1"/>
          </p:cNvSpPr>
          <p:nvPr/>
        </p:nvSpPr>
        <p:spPr bwMode="auto">
          <a:xfrm>
            <a:off x="8859838" y="4195763"/>
            <a:ext cx="1587" cy="533400"/>
          </a:xfrm>
          <a:prstGeom prst="line">
            <a:avLst/>
          </a:prstGeom>
          <a:noFill/>
          <a:ln w="9525">
            <a:solidFill>
              <a:srgbClr val="FFFF00"/>
            </a:solidFill>
            <a:round/>
            <a:headEnd/>
            <a:tailEnd/>
          </a:ln>
        </p:spPr>
        <p:txBody>
          <a:bodyPr/>
          <a:lstStyle/>
          <a:p>
            <a:endParaRPr lang="zh-CN" altLang="en-US"/>
          </a:p>
        </p:txBody>
      </p:sp>
      <p:sp>
        <p:nvSpPr>
          <p:cNvPr id="95333" name="Rectangle 101"/>
          <p:cNvSpPr>
            <a:spLocks noChangeArrowheads="1"/>
          </p:cNvSpPr>
          <p:nvPr/>
        </p:nvSpPr>
        <p:spPr bwMode="auto">
          <a:xfrm>
            <a:off x="6992938" y="1743075"/>
            <a:ext cx="733425" cy="296863"/>
          </a:xfrm>
          <a:prstGeom prst="rect">
            <a:avLst/>
          </a:prstGeom>
          <a:noFill/>
          <a:ln w="9525">
            <a:solidFill>
              <a:srgbClr val="FFFF00"/>
            </a:solidFill>
            <a:miter lim="800000"/>
            <a:headEnd/>
            <a:tailEnd/>
          </a:ln>
        </p:spPr>
        <p:txBody>
          <a:bodyPr tIns="54000" bIns="0"/>
          <a:lstStyle/>
          <a:p>
            <a:pPr algn="ctr"/>
            <a:r>
              <a:rPr lang="zh-CN" altLang="en-US" sz="1400">
                <a:solidFill>
                  <a:schemeClr val="accent1"/>
                </a:solidFill>
                <a:latin typeface="Times New Roman" pitchFamily="18" charset="0"/>
              </a:rPr>
              <a:t>变更</a:t>
            </a:r>
            <a:endParaRPr lang="zh-CN" altLang="en-US" sz="1400">
              <a:solidFill>
                <a:schemeClr val="accent1"/>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zh-CN" altLang="en-US"/>
              <a:t>服务台</a:t>
            </a:r>
          </a:p>
        </p:txBody>
      </p:sp>
      <p:sp>
        <p:nvSpPr>
          <p:cNvPr id="108547" name="Rectangle 3"/>
          <p:cNvSpPr>
            <a:spLocks noGrp="1" noChangeArrowheads="1"/>
          </p:cNvSpPr>
          <p:nvPr>
            <p:ph type="body" idx="1"/>
          </p:nvPr>
        </p:nvSpPr>
        <p:spPr/>
        <p:txBody>
          <a:bodyPr/>
          <a:lstStyle/>
          <a:p>
            <a:pPr>
              <a:buFont typeface="Wingdings" pitchFamily="2" charset="2"/>
              <a:buNone/>
            </a:pPr>
            <a:r>
              <a:rPr lang="zh-CN" altLang="en-US"/>
              <a:t>          服务台（</a:t>
            </a:r>
            <a:r>
              <a:rPr lang="en-US" altLang="zh-CN"/>
              <a:t>Service Desk</a:t>
            </a:r>
            <a:r>
              <a:rPr lang="zh-CN" altLang="en-US"/>
              <a:t>）有时又称为帮助台，即通常我们所指呼叫中心或客户服务中心，它不是一个服务管理过程，而是一种服务职能。</a:t>
            </a:r>
          </a:p>
          <a:p>
            <a:r>
              <a:rPr lang="zh-CN" altLang="en-US"/>
              <a:t>单一联系点</a:t>
            </a:r>
          </a:p>
          <a:p>
            <a:r>
              <a:rPr lang="zh-CN" altLang="en-US"/>
              <a:t>集中联系点</a:t>
            </a:r>
          </a:p>
          <a:p>
            <a:r>
              <a:rPr lang="zh-CN" altLang="en-US"/>
              <a:t>服务请求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zh-CN" altLang="en-US"/>
              <a:t>服务台与其它服务管理流程关系 </a:t>
            </a:r>
          </a:p>
        </p:txBody>
      </p:sp>
      <p:sp>
        <p:nvSpPr>
          <p:cNvPr id="123909" name="Oval 5"/>
          <p:cNvSpPr>
            <a:spLocks noChangeArrowheads="1"/>
          </p:cNvSpPr>
          <p:nvPr/>
        </p:nvSpPr>
        <p:spPr bwMode="auto">
          <a:xfrm>
            <a:off x="1746250" y="1712913"/>
            <a:ext cx="5576888" cy="4687887"/>
          </a:xfrm>
          <a:prstGeom prst="ellipse">
            <a:avLst/>
          </a:prstGeom>
          <a:solidFill>
            <a:srgbClr val="FFFFFF"/>
          </a:solidFill>
          <a:ln w="9525">
            <a:solidFill>
              <a:srgbClr val="000000"/>
            </a:solidFill>
            <a:round/>
            <a:headEnd/>
            <a:tailEnd/>
          </a:ln>
          <a:effectLst/>
        </p:spPr>
        <p:txBody>
          <a:bodyPr/>
          <a:lstStyle/>
          <a:p>
            <a:pPr algn="just" eaLnBrk="0" hangingPunct="0"/>
            <a:endParaRPr lang="zh-CN" altLang="en-US">
              <a:solidFill>
                <a:schemeClr val="accent1"/>
              </a:solidFill>
              <a:latin typeface="Times New Roman" pitchFamily="18" charset="0"/>
            </a:endParaRPr>
          </a:p>
          <a:p>
            <a:pPr algn="just" eaLnBrk="0" hangingPunct="0"/>
            <a:endParaRPr lang="zh-CN" altLang="en-US">
              <a:solidFill>
                <a:schemeClr val="accent1"/>
              </a:solidFill>
              <a:latin typeface="Times New Roman" pitchFamily="18" charset="0"/>
            </a:endParaRPr>
          </a:p>
          <a:p>
            <a:pPr algn="just" eaLnBrk="0" hangingPunct="0"/>
            <a:endParaRPr lang="zh-CN" altLang="en-US">
              <a:solidFill>
                <a:schemeClr val="accent1"/>
              </a:solidFill>
              <a:latin typeface="Times New Roman" pitchFamily="18" charset="0"/>
            </a:endParaRPr>
          </a:p>
          <a:p>
            <a:pPr algn="ctr" eaLnBrk="0" hangingPunct="0"/>
            <a:r>
              <a:rPr lang="zh-CN" altLang="en-US">
                <a:solidFill>
                  <a:schemeClr val="accent1"/>
                </a:solidFill>
                <a:latin typeface="Times New Roman" pitchFamily="18" charset="0"/>
              </a:rPr>
              <a:t>服务台</a:t>
            </a:r>
          </a:p>
        </p:txBody>
      </p:sp>
      <p:sp>
        <p:nvSpPr>
          <p:cNvPr id="123910" name="Oval 6"/>
          <p:cNvSpPr>
            <a:spLocks noChangeArrowheads="1"/>
          </p:cNvSpPr>
          <p:nvPr/>
        </p:nvSpPr>
        <p:spPr bwMode="auto">
          <a:xfrm>
            <a:off x="3382963" y="1524000"/>
            <a:ext cx="2260600" cy="752475"/>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事件管理</a:t>
            </a:r>
          </a:p>
        </p:txBody>
      </p:sp>
      <p:sp>
        <p:nvSpPr>
          <p:cNvPr id="123911" name="Oval 7"/>
          <p:cNvSpPr>
            <a:spLocks noChangeArrowheads="1"/>
          </p:cNvSpPr>
          <p:nvPr/>
        </p:nvSpPr>
        <p:spPr bwMode="auto">
          <a:xfrm>
            <a:off x="5816600" y="3030538"/>
            <a:ext cx="2260600" cy="752475"/>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配置管理</a:t>
            </a:r>
          </a:p>
        </p:txBody>
      </p:sp>
      <p:sp>
        <p:nvSpPr>
          <p:cNvPr id="123912" name="Oval 8"/>
          <p:cNvSpPr>
            <a:spLocks noChangeArrowheads="1"/>
          </p:cNvSpPr>
          <p:nvPr/>
        </p:nvSpPr>
        <p:spPr bwMode="auto">
          <a:xfrm>
            <a:off x="1143000" y="2841625"/>
            <a:ext cx="2260600" cy="754063"/>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变更管理</a:t>
            </a:r>
          </a:p>
        </p:txBody>
      </p:sp>
      <p:sp>
        <p:nvSpPr>
          <p:cNvPr id="123913" name="Oval 9"/>
          <p:cNvSpPr>
            <a:spLocks noChangeArrowheads="1"/>
          </p:cNvSpPr>
          <p:nvPr/>
        </p:nvSpPr>
        <p:spPr bwMode="auto">
          <a:xfrm>
            <a:off x="1444625" y="4913313"/>
            <a:ext cx="2260600" cy="752475"/>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问题管理</a:t>
            </a:r>
          </a:p>
        </p:txBody>
      </p:sp>
      <p:sp>
        <p:nvSpPr>
          <p:cNvPr id="123914" name="Oval 10"/>
          <p:cNvSpPr>
            <a:spLocks noChangeArrowheads="1"/>
          </p:cNvSpPr>
          <p:nvPr/>
        </p:nvSpPr>
        <p:spPr bwMode="auto">
          <a:xfrm>
            <a:off x="5514975" y="4913313"/>
            <a:ext cx="2260600" cy="752475"/>
          </a:xfrm>
          <a:prstGeom prst="ellipse">
            <a:avLst/>
          </a:prstGeom>
          <a:solidFill>
            <a:srgbClr val="FFFFFF"/>
          </a:solidFill>
          <a:ln w="9525">
            <a:solidFill>
              <a:srgbClr val="000000"/>
            </a:solidFill>
            <a:round/>
            <a:headEnd/>
            <a:tailEnd/>
          </a:ln>
          <a:effectLst/>
        </p:spPr>
        <p:txBody>
          <a:bodyPr/>
          <a:lstStyle/>
          <a:p>
            <a:pPr algn="just" eaLnBrk="0" hangingPunct="0"/>
            <a:r>
              <a:rPr lang="zh-CN" altLang="en-US">
                <a:solidFill>
                  <a:schemeClr val="accent1"/>
                </a:solidFill>
                <a:latin typeface="Times New Roman" pitchFamily="18" charset="0"/>
              </a:rPr>
              <a:t>发布管理</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zh-CN" altLang="en-US">
                <a:latin typeface="Times New Roman" pitchFamily="18" charset="0"/>
              </a:rPr>
              <a:t>服务台之</a:t>
            </a:r>
            <a:r>
              <a:rPr lang="zh-CN" altLang="en-US"/>
              <a:t>单一联系点(</a:t>
            </a:r>
            <a:r>
              <a:rPr lang="en-US" altLang="zh-CN"/>
              <a:t>SPOC)</a:t>
            </a:r>
          </a:p>
        </p:txBody>
      </p:sp>
      <p:grpSp>
        <p:nvGrpSpPr>
          <p:cNvPr id="2" name="Group 4"/>
          <p:cNvGrpSpPr>
            <a:grpSpLocks/>
          </p:cNvGrpSpPr>
          <p:nvPr/>
        </p:nvGrpSpPr>
        <p:grpSpPr bwMode="auto">
          <a:xfrm>
            <a:off x="914400" y="1752600"/>
            <a:ext cx="7620000" cy="4267200"/>
            <a:chOff x="2217" y="4404"/>
            <a:chExt cx="7035" cy="3900"/>
          </a:xfrm>
        </p:grpSpPr>
        <p:sp>
          <p:nvSpPr>
            <p:cNvPr id="124933" name="Rectangle 5"/>
            <p:cNvSpPr>
              <a:spLocks noChangeArrowheads="1"/>
            </p:cNvSpPr>
            <p:nvPr/>
          </p:nvSpPr>
          <p:spPr bwMode="auto">
            <a:xfrm>
              <a:off x="2217" y="440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客户1</a:t>
              </a:r>
            </a:p>
          </p:txBody>
        </p:sp>
        <p:sp>
          <p:nvSpPr>
            <p:cNvPr id="124934" name="Rectangle 6"/>
            <p:cNvSpPr>
              <a:spLocks noChangeArrowheads="1"/>
            </p:cNvSpPr>
            <p:nvPr/>
          </p:nvSpPr>
          <p:spPr bwMode="auto">
            <a:xfrm>
              <a:off x="3582" y="440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客户2</a:t>
              </a:r>
            </a:p>
          </p:txBody>
        </p:sp>
        <p:sp>
          <p:nvSpPr>
            <p:cNvPr id="124935" name="Rectangle 7"/>
            <p:cNvSpPr>
              <a:spLocks noChangeArrowheads="1"/>
            </p:cNvSpPr>
            <p:nvPr/>
          </p:nvSpPr>
          <p:spPr bwMode="auto">
            <a:xfrm>
              <a:off x="5052" y="440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客户3</a:t>
              </a:r>
            </a:p>
          </p:txBody>
        </p:sp>
        <p:sp>
          <p:nvSpPr>
            <p:cNvPr id="124936" name="Rectangle 8"/>
            <p:cNvSpPr>
              <a:spLocks noChangeArrowheads="1"/>
            </p:cNvSpPr>
            <p:nvPr/>
          </p:nvSpPr>
          <p:spPr bwMode="auto">
            <a:xfrm>
              <a:off x="6522" y="440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p>
          </p:txBody>
        </p:sp>
        <p:sp>
          <p:nvSpPr>
            <p:cNvPr id="124937" name="Rectangle 9"/>
            <p:cNvSpPr>
              <a:spLocks noChangeArrowheads="1"/>
            </p:cNvSpPr>
            <p:nvPr/>
          </p:nvSpPr>
          <p:spPr bwMode="auto">
            <a:xfrm>
              <a:off x="7992" y="440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a:t>
              </a:r>
              <a:r>
                <a:rPr lang="en-US" altLang="zh-CN">
                  <a:solidFill>
                    <a:schemeClr val="accent1"/>
                  </a:solidFill>
                  <a:latin typeface="Times New Roman" pitchFamily="18" charset="0"/>
                </a:rPr>
                <a:t>N</a:t>
              </a:r>
            </a:p>
          </p:txBody>
        </p:sp>
        <p:sp>
          <p:nvSpPr>
            <p:cNvPr id="124938" name="Oval 10"/>
            <p:cNvSpPr>
              <a:spLocks noChangeArrowheads="1"/>
            </p:cNvSpPr>
            <p:nvPr/>
          </p:nvSpPr>
          <p:spPr bwMode="auto">
            <a:xfrm>
              <a:off x="4527" y="6120"/>
              <a:ext cx="1260" cy="624"/>
            </a:xfrm>
            <a:prstGeom prst="ellipse">
              <a:avLst/>
            </a:prstGeom>
            <a:solidFill>
              <a:srgbClr val="FFFFFF"/>
            </a:solidFill>
            <a:ln w="12700">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SPOC</a:t>
              </a:r>
            </a:p>
          </p:txBody>
        </p:sp>
        <p:sp>
          <p:nvSpPr>
            <p:cNvPr id="124939" name="Rectangle 11"/>
            <p:cNvSpPr>
              <a:spLocks noChangeArrowheads="1"/>
            </p:cNvSpPr>
            <p:nvPr/>
          </p:nvSpPr>
          <p:spPr bwMode="auto">
            <a:xfrm>
              <a:off x="2322" y="783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系统支持</a:t>
              </a:r>
            </a:p>
          </p:txBody>
        </p:sp>
        <p:sp>
          <p:nvSpPr>
            <p:cNvPr id="124940" name="Rectangle 12"/>
            <p:cNvSpPr>
              <a:spLocks noChangeArrowheads="1"/>
            </p:cNvSpPr>
            <p:nvPr/>
          </p:nvSpPr>
          <p:spPr bwMode="auto">
            <a:xfrm>
              <a:off x="3687" y="783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网络支持</a:t>
              </a:r>
            </a:p>
          </p:txBody>
        </p:sp>
        <p:sp>
          <p:nvSpPr>
            <p:cNvPr id="124941" name="Rectangle 13"/>
            <p:cNvSpPr>
              <a:spLocks noChangeArrowheads="1"/>
            </p:cNvSpPr>
            <p:nvPr/>
          </p:nvSpPr>
          <p:spPr bwMode="auto">
            <a:xfrm>
              <a:off x="5157" y="783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主机支持</a:t>
              </a:r>
            </a:p>
          </p:txBody>
        </p:sp>
        <p:sp>
          <p:nvSpPr>
            <p:cNvPr id="124942" name="Rectangle 14"/>
            <p:cNvSpPr>
              <a:spLocks noChangeArrowheads="1"/>
            </p:cNvSpPr>
            <p:nvPr/>
          </p:nvSpPr>
          <p:spPr bwMode="auto">
            <a:xfrm>
              <a:off x="6627" y="783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p>
          </p:txBody>
        </p:sp>
        <p:sp>
          <p:nvSpPr>
            <p:cNvPr id="124943" name="Rectangle 15"/>
            <p:cNvSpPr>
              <a:spLocks noChangeArrowheads="1"/>
            </p:cNvSpPr>
            <p:nvPr/>
          </p:nvSpPr>
          <p:spPr bwMode="auto">
            <a:xfrm>
              <a:off x="8097" y="783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第三方</a:t>
              </a:r>
            </a:p>
          </p:txBody>
        </p:sp>
        <p:sp>
          <p:nvSpPr>
            <p:cNvPr id="124944" name="Line 16"/>
            <p:cNvSpPr>
              <a:spLocks noChangeShapeType="1"/>
            </p:cNvSpPr>
            <p:nvPr/>
          </p:nvSpPr>
          <p:spPr bwMode="auto">
            <a:xfrm>
              <a:off x="2847" y="4872"/>
              <a:ext cx="1995"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45" name="Line 17"/>
            <p:cNvSpPr>
              <a:spLocks noChangeShapeType="1"/>
            </p:cNvSpPr>
            <p:nvPr/>
          </p:nvSpPr>
          <p:spPr bwMode="auto">
            <a:xfrm>
              <a:off x="4317" y="4872"/>
              <a:ext cx="63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46" name="Line 18"/>
            <p:cNvSpPr>
              <a:spLocks noChangeShapeType="1"/>
            </p:cNvSpPr>
            <p:nvPr/>
          </p:nvSpPr>
          <p:spPr bwMode="auto">
            <a:xfrm flipH="1">
              <a:off x="5157" y="4872"/>
              <a:ext cx="42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47" name="Line 19"/>
            <p:cNvSpPr>
              <a:spLocks noChangeShapeType="1"/>
            </p:cNvSpPr>
            <p:nvPr/>
          </p:nvSpPr>
          <p:spPr bwMode="auto">
            <a:xfrm flipH="1">
              <a:off x="5367" y="4872"/>
              <a:ext cx="168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48" name="Line 20"/>
            <p:cNvSpPr>
              <a:spLocks noChangeShapeType="1"/>
            </p:cNvSpPr>
            <p:nvPr/>
          </p:nvSpPr>
          <p:spPr bwMode="auto">
            <a:xfrm flipH="1">
              <a:off x="5577" y="4872"/>
              <a:ext cx="3045"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49" name="Line 21"/>
            <p:cNvSpPr>
              <a:spLocks noChangeShapeType="1"/>
            </p:cNvSpPr>
            <p:nvPr/>
          </p:nvSpPr>
          <p:spPr bwMode="auto">
            <a:xfrm flipH="1">
              <a:off x="3057" y="6744"/>
              <a:ext cx="1680" cy="1092"/>
            </a:xfrm>
            <a:prstGeom prst="line">
              <a:avLst/>
            </a:prstGeom>
            <a:noFill/>
            <a:ln w="12700">
              <a:solidFill>
                <a:srgbClr val="FFFF00"/>
              </a:solidFill>
              <a:round/>
              <a:headEnd/>
              <a:tailEnd type="triangle" w="med" len="med"/>
            </a:ln>
            <a:effectLst/>
          </p:spPr>
          <p:txBody>
            <a:bodyPr/>
            <a:lstStyle/>
            <a:p>
              <a:endParaRPr lang="zh-CN" altLang="en-US"/>
            </a:p>
          </p:txBody>
        </p:sp>
        <p:sp>
          <p:nvSpPr>
            <p:cNvPr id="124950" name="Line 22"/>
            <p:cNvSpPr>
              <a:spLocks noChangeShapeType="1"/>
            </p:cNvSpPr>
            <p:nvPr/>
          </p:nvSpPr>
          <p:spPr bwMode="auto">
            <a:xfrm flipH="1">
              <a:off x="4212" y="6744"/>
              <a:ext cx="735" cy="1092"/>
            </a:xfrm>
            <a:prstGeom prst="line">
              <a:avLst/>
            </a:prstGeom>
            <a:noFill/>
            <a:ln w="12700">
              <a:solidFill>
                <a:srgbClr val="FFFF00"/>
              </a:solidFill>
              <a:round/>
              <a:headEnd/>
              <a:tailEnd type="triangle" w="med" len="med"/>
            </a:ln>
            <a:effectLst/>
          </p:spPr>
          <p:txBody>
            <a:bodyPr/>
            <a:lstStyle/>
            <a:p>
              <a:endParaRPr lang="zh-CN" altLang="en-US"/>
            </a:p>
          </p:txBody>
        </p:sp>
        <p:sp>
          <p:nvSpPr>
            <p:cNvPr id="124951" name="Line 23"/>
            <p:cNvSpPr>
              <a:spLocks noChangeShapeType="1"/>
            </p:cNvSpPr>
            <p:nvPr/>
          </p:nvSpPr>
          <p:spPr bwMode="auto">
            <a:xfrm>
              <a:off x="5262" y="6744"/>
              <a:ext cx="420" cy="1092"/>
            </a:xfrm>
            <a:prstGeom prst="line">
              <a:avLst/>
            </a:prstGeom>
            <a:noFill/>
            <a:ln w="12700">
              <a:solidFill>
                <a:srgbClr val="FFFF00"/>
              </a:solidFill>
              <a:round/>
              <a:headEnd/>
              <a:tailEnd type="triangle" w="med" len="med"/>
            </a:ln>
            <a:effectLst/>
          </p:spPr>
          <p:txBody>
            <a:bodyPr/>
            <a:lstStyle/>
            <a:p>
              <a:endParaRPr lang="zh-CN" altLang="en-US"/>
            </a:p>
          </p:txBody>
        </p:sp>
        <p:sp>
          <p:nvSpPr>
            <p:cNvPr id="124952" name="Line 24"/>
            <p:cNvSpPr>
              <a:spLocks noChangeShapeType="1"/>
            </p:cNvSpPr>
            <p:nvPr/>
          </p:nvSpPr>
          <p:spPr bwMode="auto">
            <a:xfrm>
              <a:off x="5472" y="6744"/>
              <a:ext cx="1680" cy="1092"/>
            </a:xfrm>
            <a:prstGeom prst="line">
              <a:avLst/>
            </a:prstGeom>
            <a:noFill/>
            <a:ln w="12700">
              <a:solidFill>
                <a:srgbClr val="FFFF00"/>
              </a:solidFill>
              <a:round/>
              <a:headEnd/>
              <a:tailEnd type="triangle" w="med" len="med"/>
            </a:ln>
            <a:effectLst/>
          </p:spPr>
          <p:txBody>
            <a:bodyPr/>
            <a:lstStyle/>
            <a:p>
              <a:endParaRPr lang="zh-CN" altLang="en-US"/>
            </a:p>
          </p:txBody>
        </p:sp>
        <p:sp>
          <p:nvSpPr>
            <p:cNvPr id="124953" name="Line 25"/>
            <p:cNvSpPr>
              <a:spLocks noChangeShapeType="1"/>
            </p:cNvSpPr>
            <p:nvPr/>
          </p:nvSpPr>
          <p:spPr bwMode="auto">
            <a:xfrm>
              <a:off x="5682" y="6588"/>
              <a:ext cx="2835"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4954" name="Rectangle 26"/>
            <p:cNvSpPr>
              <a:spLocks noChangeArrowheads="1"/>
            </p:cNvSpPr>
            <p:nvPr/>
          </p:nvSpPr>
          <p:spPr bwMode="auto">
            <a:xfrm>
              <a:off x="6837" y="5340"/>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服务请求</a:t>
              </a:r>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zh-CN" altLang="en-US">
                <a:latin typeface="Times New Roman" pitchFamily="18" charset="0"/>
              </a:rPr>
              <a:t>服务台之集中联系点（</a:t>
            </a:r>
            <a:r>
              <a:rPr lang="en-US" altLang="zh-CN">
                <a:latin typeface="Times New Roman" pitchFamily="18" charset="0"/>
              </a:rPr>
              <a:t>CPC）</a:t>
            </a:r>
            <a:r>
              <a:rPr lang="en-US" altLang="zh-CN"/>
              <a:t> </a:t>
            </a:r>
            <a:endParaRPr lang="zh-CN" altLang="en-US"/>
          </a:p>
        </p:txBody>
      </p:sp>
      <p:grpSp>
        <p:nvGrpSpPr>
          <p:cNvPr id="2" name="Group 4"/>
          <p:cNvGrpSpPr>
            <a:grpSpLocks/>
          </p:cNvGrpSpPr>
          <p:nvPr/>
        </p:nvGrpSpPr>
        <p:grpSpPr bwMode="auto">
          <a:xfrm>
            <a:off x="914400" y="1828800"/>
            <a:ext cx="7467600" cy="4419600"/>
            <a:chOff x="2457" y="10644"/>
            <a:chExt cx="7035" cy="3900"/>
          </a:xfrm>
        </p:grpSpPr>
        <p:sp>
          <p:nvSpPr>
            <p:cNvPr id="125957" name="Rectangle 5"/>
            <p:cNvSpPr>
              <a:spLocks noChangeArrowheads="1"/>
            </p:cNvSpPr>
            <p:nvPr/>
          </p:nvSpPr>
          <p:spPr bwMode="auto">
            <a:xfrm>
              <a:off x="2457" y="1064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客户1</a:t>
              </a:r>
            </a:p>
          </p:txBody>
        </p:sp>
        <p:sp>
          <p:nvSpPr>
            <p:cNvPr id="125958" name="Rectangle 6"/>
            <p:cNvSpPr>
              <a:spLocks noChangeArrowheads="1"/>
            </p:cNvSpPr>
            <p:nvPr/>
          </p:nvSpPr>
          <p:spPr bwMode="auto">
            <a:xfrm>
              <a:off x="3822" y="1064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客户2</a:t>
              </a:r>
            </a:p>
          </p:txBody>
        </p:sp>
        <p:sp>
          <p:nvSpPr>
            <p:cNvPr id="125959" name="Rectangle 7"/>
            <p:cNvSpPr>
              <a:spLocks noChangeArrowheads="1"/>
            </p:cNvSpPr>
            <p:nvPr/>
          </p:nvSpPr>
          <p:spPr bwMode="auto">
            <a:xfrm>
              <a:off x="5292" y="1064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客户3</a:t>
              </a:r>
            </a:p>
          </p:txBody>
        </p:sp>
        <p:sp>
          <p:nvSpPr>
            <p:cNvPr id="125960" name="Rectangle 8"/>
            <p:cNvSpPr>
              <a:spLocks noChangeArrowheads="1"/>
            </p:cNvSpPr>
            <p:nvPr/>
          </p:nvSpPr>
          <p:spPr bwMode="auto">
            <a:xfrm>
              <a:off x="6762" y="1064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p>
          </p:txBody>
        </p:sp>
        <p:sp>
          <p:nvSpPr>
            <p:cNvPr id="125961" name="Rectangle 9"/>
            <p:cNvSpPr>
              <a:spLocks noChangeArrowheads="1"/>
            </p:cNvSpPr>
            <p:nvPr/>
          </p:nvSpPr>
          <p:spPr bwMode="auto">
            <a:xfrm>
              <a:off x="8232" y="10644"/>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客户</a:t>
              </a:r>
              <a:r>
                <a:rPr lang="en-US" altLang="zh-CN">
                  <a:solidFill>
                    <a:schemeClr val="accent1"/>
                  </a:solidFill>
                  <a:latin typeface="Times New Roman" pitchFamily="18" charset="0"/>
                </a:rPr>
                <a:t>N</a:t>
              </a:r>
            </a:p>
          </p:txBody>
        </p:sp>
        <p:sp>
          <p:nvSpPr>
            <p:cNvPr id="125962" name="Oval 10"/>
            <p:cNvSpPr>
              <a:spLocks noChangeArrowheads="1"/>
            </p:cNvSpPr>
            <p:nvPr/>
          </p:nvSpPr>
          <p:spPr bwMode="auto">
            <a:xfrm>
              <a:off x="4767" y="12360"/>
              <a:ext cx="1260" cy="624"/>
            </a:xfrm>
            <a:prstGeom prst="ellipse">
              <a:avLst/>
            </a:prstGeom>
            <a:solidFill>
              <a:srgbClr val="FFFFFF"/>
            </a:solidFill>
            <a:ln w="12700">
              <a:solidFill>
                <a:srgbClr val="FFFF00"/>
              </a:solidFill>
              <a:round/>
              <a:headEnd/>
              <a:tailEnd/>
            </a:ln>
            <a:effectLst/>
          </p:spPr>
          <p:txBody>
            <a:bodyPr/>
            <a:lstStyle/>
            <a:p>
              <a:pPr algn="ctr" eaLnBrk="0" hangingPunct="0"/>
              <a:r>
                <a:rPr lang="en-US" altLang="zh-CN">
                  <a:solidFill>
                    <a:schemeClr val="accent1"/>
                  </a:solidFill>
                  <a:latin typeface="Times New Roman" pitchFamily="18" charset="0"/>
                </a:rPr>
                <a:t>CPC</a:t>
              </a:r>
            </a:p>
          </p:txBody>
        </p:sp>
        <p:sp>
          <p:nvSpPr>
            <p:cNvPr id="125963" name="Rectangle 11"/>
            <p:cNvSpPr>
              <a:spLocks noChangeArrowheads="1"/>
            </p:cNvSpPr>
            <p:nvPr/>
          </p:nvSpPr>
          <p:spPr bwMode="auto">
            <a:xfrm>
              <a:off x="2562" y="1407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系统支持</a:t>
              </a:r>
            </a:p>
          </p:txBody>
        </p:sp>
        <p:sp>
          <p:nvSpPr>
            <p:cNvPr id="125964" name="Rectangle 12"/>
            <p:cNvSpPr>
              <a:spLocks noChangeArrowheads="1"/>
            </p:cNvSpPr>
            <p:nvPr/>
          </p:nvSpPr>
          <p:spPr bwMode="auto">
            <a:xfrm>
              <a:off x="3927" y="1407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网络支持</a:t>
              </a:r>
            </a:p>
          </p:txBody>
        </p:sp>
        <p:sp>
          <p:nvSpPr>
            <p:cNvPr id="125965" name="Rectangle 13"/>
            <p:cNvSpPr>
              <a:spLocks noChangeArrowheads="1"/>
            </p:cNvSpPr>
            <p:nvPr/>
          </p:nvSpPr>
          <p:spPr bwMode="auto">
            <a:xfrm>
              <a:off x="5397" y="1407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主机支持</a:t>
              </a:r>
            </a:p>
          </p:txBody>
        </p:sp>
        <p:sp>
          <p:nvSpPr>
            <p:cNvPr id="125966" name="Rectangle 14"/>
            <p:cNvSpPr>
              <a:spLocks noChangeArrowheads="1"/>
            </p:cNvSpPr>
            <p:nvPr/>
          </p:nvSpPr>
          <p:spPr bwMode="auto">
            <a:xfrm>
              <a:off x="6867" y="1407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a:t>
              </a:r>
            </a:p>
          </p:txBody>
        </p:sp>
        <p:sp>
          <p:nvSpPr>
            <p:cNvPr id="125967" name="Rectangle 15"/>
            <p:cNvSpPr>
              <a:spLocks noChangeArrowheads="1"/>
            </p:cNvSpPr>
            <p:nvPr/>
          </p:nvSpPr>
          <p:spPr bwMode="auto">
            <a:xfrm>
              <a:off x="8337" y="14076"/>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第三方</a:t>
              </a:r>
            </a:p>
          </p:txBody>
        </p:sp>
        <p:sp>
          <p:nvSpPr>
            <p:cNvPr id="125968" name="Line 16"/>
            <p:cNvSpPr>
              <a:spLocks noChangeShapeType="1"/>
            </p:cNvSpPr>
            <p:nvPr/>
          </p:nvSpPr>
          <p:spPr bwMode="auto">
            <a:xfrm>
              <a:off x="3087" y="11112"/>
              <a:ext cx="1995"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5969" name="Line 17"/>
            <p:cNvSpPr>
              <a:spLocks noChangeShapeType="1"/>
            </p:cNvSpPr>
            <p:nvPr/>
          </p:nvSpPr>
          <p:spPr bwMode="auto">
            <a:xfrm>
              <a:off x="4557" y="11112"/>
              <a:ext cx="63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5970" name="Line 18"/>
            <p:cNvSpPr>
              <a:spLocks noChangeShapeType="1"/>
            </p:cNvSpPr>
            <p:nvPr/>
          </p:nvSpPr>
          <p:spPr bwMode="auto">
            <a:xfrm flipH="1">
              <a:off x="5397" y="11112"/>
              <a:ext cx="42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5971" name="Line 19"/>
            <p:cNvSpPr>
              <a:spLocks noChangeShapeType="1"/>
            </p:cNvSpPr>
            <p:nvPr/>
          </p:nvSpPr>
          <p:spPr bwMode="auto">
            <a:xfrm flipH="1">
              <a:off x="5607" y="11112"/>
              <a:ext cx="1680"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5972" name="Line 20"/>
            <p:cNvSpPr>
              <a:spLocks noChangeShapeType="1"/>
            </p:cNvSpPr>
            <p:nvPr/>
          </p:nvSpPr>
          <p:spPr bwMode="auto">
            <a:xfrm flipH="1">
              <a:off x="5817" y="11112"/>
              <a:ext cx="3045" cy="1248"/>
            </a:xfrm>
            <a:prstGeom prst="line">
              <a:avLst/>
            </a:prstGeom>
            <a:noFill/>
            <a:ln w="12700">
              <a:solidFill>
                <a:srgbClr val="FFFF00"/>
              </a:solidFill>
              <a:round/>
              <a:headEnd/>
              <a:tailEnd type="triangle" w="med" len="med"/>
            </a:ln>
            <a:effectLst/>
          </p:spPr>
          <p:txBody>
            <a:bodyPr/>
            <a:lstStyle/>
            <a:p>
              <a:endParaRPr lang="zh-CN" altLang="en-US"/>
            </a:p>
          </p:txBody>
        </p:sp>
        <p:sp>
          <p:nvSpPr>
            <p:cNvPr id="125973" name="Line 21"/>
            <p:cNvSpPr>
              <a:spLocks noChangeShapeType="1"/>
            </p:cNvSpPr>
            <p:nvPr/>
          </p:nvSpPr>
          <p:spPr bwMode="auto">
            <a:xfrm flipH="1">
              <a:off x="3297" y="13608"/>
              <a:ext cx="186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25974" name="Line 22"/>
            <p:cNvSpPr>
              <a:spLocks noChangeShapeType="1"/>
            </p:cNvSpPr>
            <p:nvPr/>
          </p:nvSpPr>
          <p:spPr bwMode="auto">
            <a:xfrm flipH="1">
              <a:off x="4452" y="13608"/>
              <a:ext cx="915" cy="468"/>
            </a:xfrm>
            <a:prstGeom prst="line">
              <a:avLst/>
            </a:prstGeom>
            <a:noFill/>
            <a:ln w="12700">
              <a:solidFill>
                <a:srgbClr val="FFFF00"/>
              </a:solidFill>
              <a:round/>
              <a:headEnd/>
              <a:tailEnd type="triangle" w="med" len="med"/>
            </a:ln>
            <a:effectLst/>
          </p:spPr>
          <p:txBody>
            <a:bodyPr/>
            <a:lstStyle/>
            <a:p>
              <a:endParaRPr lang="zh-CN" altLang="en-US"/>
            </a:p>
          </p:txBody>
        </p:sp>
        <p:sp>
          <p:nvSpPr>
            <p:cNvPr id="125975" name="Line 23"/>
            <p:cNvSpPr>
              <a:spLocks noChangeShapeType="1"/>
            </p:cNvSpPr>
            <p:nvPr/>
          </p:nvSpPr>
          <p:spPr bwMode="auto">
            <a:xfrm>
              <a:off x="5577" y="13608"/>
              <a:ext cx="345" cy="468"/>
            </a:xfrm>
            <a:prstGeom prst="line">
              <a:avLst/>
            </a:prstGeom>
            <a:noFill/>
            <a:ln w="12700">
              <a:solidFill>
                <a:srgbClr val="FFFF00"/>
              </a:solidFill>
              <a:round/>
              <a:headEnd/>
              <a:tailEnd type="triangle" w="med" len="med"/>
            </a:ln>
            <a:effectLst/>
          </p:spPr>
          <p:txBody>
            <a:bodyPr/>
            <a:lstStyle/>
            <a:p>
              <a:endParaRPr lang="zh-CN" altLang="en-US"/>
            </a:p>
          </p:txBody>
        </p:sp>
        <p:sp>
          <p:nvSpPr>
            <p:cNvPr id="125976" name="Line 24"/>
            <p:cNvSpPr>
              <a:spLocks noChangeShapeType="1"/>
            </p:cNvSpPr>
            <p:nvPr/>
          </p:nvSpPr>
          <p:spPr bwMode="auto">
            <a:xfrm>
              <a:off x="5682" y="13608"/>
              <a:ext cx="171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25977" name="Line 25"/>
            <p:cNvSpPr>
              <a:spLocks noChangeShapeType="1"/>
            </p:cNvSpPr>
            <p:nvPr/>
          </p:nvSpPr>
          <p:spPr bwMode="auto">
            <a:xfrm>
              <a:off x="5997" y="13608"/>
              <a:ext cx="2760" cy="468"/>
            </a:xfrm>
            <a:prstGeom prst="line">
              <a:avLst/>
            </a:prstGeom>
            <a:noFill/>
            <a:ln w="12700">
              <a:solidFill>
                <a:srgbClr val="FFFF00"/>
              </a:solidFill>
              <a:round/>
              <a:headEnd/>
              <a:tailEnd type="triangle" w="med" len="med"/>
            </a:ln>
            <a:effectLst/>
          </p:spPr>
          <p:txBody>
            <a:bodyPr/>
            <a:lstStyle/>
            <a:p>
              <a:endParaRPr lang="zh-CN" altLang="en-US"/>
            </a:p>
          </p:txBody>
        </p:sp>
        <p:sp>
          <p:nvSpPr>
            <p:cNvPr id="125978" name="Rectangle 26"/>
            <p:cNvSpPr>
              <a:spLocks noChangeArrowheads="1"/>
            </p:cNvSpPr>
            <p:nvPr/>
          </p:nvSpPr>
          <p:spPr bwMode="auto">
            <a:xfrm>
              <a:off x="7077" y="11580"/>
              <a:ext cx="115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服务请求</a:t>
              </a:r>
            </a:p>
          </p:txBody>
        </p:sp>
        <p:sp>
          <p:nvSpPr>
            <p:cNvPr id="125979" name="Rectangle 27"/>
            <p:cNvSpPr>
              <a:spLocks noChangeArrowheads="1"/>
            </p:cNvSpPr>
            <p:nvPr/>
          </p:nvSpPr>
          <p:spPr bwMode="auto">
            <a:xfrm>
              <a:off x="4107" y="13140"/>
              <a:ext cx="3045"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a:solidFill>
                    <a:schemeClr val="accent1"/>
                  </a:solidFill>
                  <a:latin typeface="Times New Roman" pitchFamily="18" charset="0"/>
                </a:rPr>
                <a:t>二线支持</a:t>
              </a:r>
            </a:p>
          </p:txBody>
        </p:sp>
        <p:sp>
          <p:nvSpPr>
            <p:cNvPr id="125980" name="Line 28"/>
            <p:cNvSpPr>
              <a:spLocks noChangeShapeType="1"/>
            </p:cNvSpPr>
            <p:nvPr/>
          </p:nvSpPr>
          <p:spPr bwMode="auto">
            <a:xfrm>
              <a:off x="5367" y="12984"/>
              <a:ext cx="0" cy="156"/>
            </a:xfrm>
            <a:prstGeom prst="line">
              <a:avLst/>
            </a:prstGeom>
            <a:noFill/>
            <a:ln w="12700">
              <a:solidFill>
                <a:srgbClr val="FFFF00"/>
              </a:solidFill>
              <a:round/>
              <a:headEnd/>
              <a:tailEnd type="triangle" w="med" len="med"/>
            </a:ln>
            <a:effectLst/>
          </p:spPr>
          <p:txBody>
            <a:bodyPr/>
            <a:lstStyle/>
            <a:p>
              <a:endParaRPr lang="zh-CN" altLang="en-US"/>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a:t>服务台的主要活动</a:t>
            </a:r>
          </a:p>
        </p:txBody>
      </p:sp>
      <p:grpSp>
        <p:nvGrpSpPr>
          <p:cNvPr id="2" name="Group 138"/>
          <p:cNvGrpSpPr>
            <a:grpSpLocks/>
          </p:cNvGrpSpPr>
          <p:nvPr/>
        </p:nvGrpSpPr>
        <p:grpSpPr bwMode="auto">
          <a:xfrm>
            <a:off x="539750" y="1844675"/>
            <a:ext cx="7345363" cy="4176713"/>
            <a:chOff x="2217" y="11580"/>
            <a:chExt cx="6825" cy="3432"/>
          </a:xfrm>
        </p:grpSpPr>
        <p:sp>
          <p:nvSpPr>
            <p:cNvPr id="96395" name="Rectangle 139"/>
            <p:cNvSpPr>
              <a:spLocks noChangeArrowheads="1"/>
            </p:cNvSpPr>
            <p:nvPr/>
          </p:nvSpPr>
          <p:spPr bwMode="auto">
            <a:xfrm>
              <a:off x="4107" y="11580"/>
              <a:ext cx="231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客户、用户、业务</a:t>
              </a:r>
              <a:endParaRPr lang="zh-CN" altLang="en-US" sz="1600">
                <a:solidFill>
                  <a:schemeClr val="accent1"/>
                </a:solidFill>
              </a:endParaRPr>
            </a:p>
          </p:txBody>
        </p:sp>
        <p:sp>
          <p:nvSpPr>
            <p:cNvPr id="96396" name="Oval 140"/>
            <p:cNvSpPr>
              <a:spLocks noChangeArrowheads="1"/>
            </p:cNvSpPr>
            <p:nvPr/>
          </p:nvSpPr>
          <p:spPr bwMode="auto">
            <a:xfrm>
              <a:off x="4422" y="12828"/>
              <a:ext cx="1680" cy="624"/>
            </a:xfrm>
            <a:prstGeom prst="ellipse">
              <a:avLst/>
            </a:prstGeom>
            <a:solidFill>
              <a:srgbClr val="FFFFFF"/>
            </a:solidFill>
            <a:ln w="9525">
              <a:solidFill>
                <a:srgbClr val="FFFF00"/>
              </a:solidFill>
              <a:round/>
              <a:headEnd/>
              <a:tailEnd/>
            </a:ln>
            <a:effectLst/>
          </p:spPr>
          <p:txBody>
            <a:bodyPr/>
            <a:lstStyle/>
            <a:p>
              <a:pPr algn="ctr"/>
              <a:r>
                <a:rPr lang="zh-CN" altLang="en-US" sz="1600">
                  <a:solidFill>
                    <a:schemeClr val="accent1"/>
                  </a:solidFill>
                  <a:latin typeface="Times New Roman" pitchFamily="18" charset="0"/>
                </a:rPr>
                <a:t>服务台</a:t>
              </a:r>
              <a:endParaRPr lang="zh-CN" altLang="en-US" sz="1600">
                <a:solidFill>
                  <a:schemeClr val="accent1"/>
                </a:solidFill>
              </a:endParaRPr>
            </a:p>
          </p:txBody>
        </p:sp>
        <p:sp>
          <p:nvSpPr>
            <p:cNvPr id="96397" name="Rectangle 141"/>
            <p:cNvSpPr>
              <a:spLocks noChangeArrowheads="1"/>
            </p:cNvSpPr>
            <p:nvPr/>
          </p:nvSpPr>
          <p:spPr bwMode="auto">
            <a:xfrm>
              <a:off x="4107" y="13920"/>
              <a:ext cx="231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二线支持</a:t>
              </a:r>
              <a:endParaRPr lang="zh-CN" altLang="en-US" sz="1600">
                <a:solidFill>
                  <a:schemeClr val="accent1"/>
                </a:solidFill>
              </a:endParaRPr>
            </a:p>
          </p:txBody>
        </p:sp>
        <p:sp>
          <p:nvSpPr>
            <p:cNvPr id="96398" name="Rectangle 142"/>
            <p:cNvSpPr>
              <a:spLocks noChangeArrowheads="1"/>
            </p:cNvSpPr>
            <p:nvPr/>
          </p:nvSpPr>
          <p:spPr bwMode="auto">
            <a:xfrm>
              <a:off x="4107" y="14388"/>
              <a:ext cx="2310" cy="468"/>
            </a:xfrm>
            <a:prstGeom prst="rect">
              <a:avLst/>
            </a:prstGeom>
            <a:solidFill>
              <a:srgbClr val="FFFFFF"/>
            </a:solidFill>
            <a:ln w="9525">
              <a:solidFill>
                <a:srgbClr val="FFFF00"/>
              </a:solidFill>
              <a:miter lim="800000"/>
              <a:headEnd/>
              <a:tailEnd/>
            </a:ln>
            <a:effectLst/>
          </p:spPr>
          <p:txBody>
            <a:bodyPr/>
            <a:lstStyle/>
            <a:p>
              <a:pPr algn="ctr"/>
              <a:r>
                <a:rPr lang="zh-CN" altLang="en-US" sz="1600">
                  <a:solidFill>
                    <a:schemeClr val="accent1"/>
                  </a:solidFill>
                  <a:latin typeface="Times New Roman" pitchFamily="18" charset="0"/>
                </a:rPr>
                <a:t>三线以及后续支持</a:t>
              </a:r>
              <a:endParaRPr lang="zh-CN" altLang="en-US" sz="1600">
                <a:solidFill>
                  <a:schemeClr val="accent1"/>
                </a:solidFill>
              </a:endParaRPr>
            </a:p>
          </p:txBody>
        </p:sp>
        <p:sp>
          <p:nvSpPr>
            <p:cNvPr id="96399" name="AutoShape 143"/>
            <p:cNvSpPr>
              <a:spLocks noChangeArrowheads="1"/>
            </p:cNvSpPr>
            <p:nvPr/>
          </p:nvSpPr>
          <p:spPr bwMode="auto">
            <a:xfrm>
              <a:off x="7782" y="12672"/>
              <a:ext cx="1260" cy="2340"/>
            </a:xfrm>
            <a:prstGeom prst="flowChartMagneticDisk">
              <a:avLst/>
            </a:prstGeom>
            <a:solidFill>
              <a:srgbClr val="FFFFFF"/>
            </a:solidFill>
            <a:ln w="9525">
              <a:solidFill>
                <a:srgbClr val="FFFF00"/>
              </a:solidFill>
              <a:round/>
              <a:headEnd/>
              <a:tailEnd/>
            </a:ln>
            <a:effectLst/>
          </p:spPr>
          <p:txBody>
            <a:bodyPr/>
            <a:lstStyle/>
            <a:p>
              <a:pPr algn="ctr"/>
              <a:endParaRPr lang="zh-CN" altLang="en-US" sz="1600">
                <a:solidFill>
                  <a:schemeClr val="accent1"/>
                </a:solidFill>
                <a:latin typeface="Times New Roman" pitchFamily="18" charset="0"/>
              </a:endParaRPr>
            </a:p>
            <a:p>
              <a:pPr algn="ctr"/>
              <a:r>
                <a:rPr lang="en-US" altLang="zh-CN" sz="1600">
                  <a:solidFill>
                    <a:schemeClr val="accent1"/>
                  </a:solidFill>
                  <a:latin typeface="Times New Roman" pitchFamily="18" charset="0"/>
                </a:rPr>
                <a:t>CDMB</a:t>
              </a:r>
              <a:endParaRPr lang="en-US" altLang="zh-CN" sz="1600">
                <a:solidFill>
                  <a:schemeClr val="accent1"/>
                </a:solidFill>
              </a:endParaRPr>
            </a:p>
          </p:txBody>
        </p:sp>
        <p:sp>
          <p:nvSpPr>
            <p:cNvPr id="96400" name="Line 144"/>
            <p:cNvSpPr>
              <a:spLocks noChangeShapeType="1"/>
            </p:cNvSpPr>
            <p:nvPr/>
          </p:nvSpPr>
          <p:spPr bwMode="auto">
            <a:xfrm flipH="1">
              <a:off x="5472" y="12048"/>
              <a:ext cx="315" cy="780"/>
            </a:xfrm>
            <a:prstGeom prst="line">
              <a:avLst/>
            </a:prstGeom>
            <a:noFill/>
            <a:ln w="9525">
              <a:solidFill>
                <a:srgbClr val="FFFF00"/>
              </a:solidFill>
              <a:round/>
              <a:headEnd/>
              <a:tailEnd type="triangle" w="med" len="med"/>
            </a:ln>
            <a:effectLst/>
          </p:spPr>
          <p:txBody>
            <a:bodyPr/>
            <a:lstStyle/>
            <a:p>
              <a:endParaRPr lang="zh-CN" altLang="en-US"/>
            </a:p>
          </p:txBody>
        </p:sp>
        <p:sp>
          <p:nvSpPr>
            <p:cNvPr id="96401" name="Rectangle 145"/>
            <p:cNvSpPr>
              <a:spLocks noChangeArrowheads="1"/>
            </p:cNvSpPr>
            <p:nvPr/>
          </p:nvSpPr>
          <p:spPr bwMode="auto">
            <a:xfrm>
              <a:off x="5892" y="12204"/>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服务请求</a:t>
              </a:r>
              <a:endParaRPr lang="zh-CN" altLang="en-US" sz="1600">
                <a:solidFill>
                  <a:schemeClr val="accent1"/>
                </a:solidFill>
              </a:endParaRPr>
            </a:p>
          </p:txBody>
        </p:sp>
        <p:sp>
          <p:nvSpPr>
            <p:cNvPr id="96402" name="Line 146"/>
            <p:cNvSpPr>
              <a:spLocks noChangeShapeType="1"/>
            </p:cNvSpPr>
            <p:nvPr/>
          </p:nvSpPr>
          <p:spPr bwMode="auto">
            <a:xfrm flipH="1" flipV="1">
              <a:off x="4527" y="12048"/>
              <a:ext cx="525" cy="780"/>
            </a:xfrm>
            <a:prstGeom prst="line">
              <a:avLst/>
            </a:prstGeom>
            <a:noFill/>
            <a:ln w="9525">
              <a:solidFill>
                <a:srgbClr val="FFFF00"/>
              </a:solidFill>
              <a:round/>
              <a:headEnd/>
              <a:tailEnd type="triangle" w="med" len="med"/>
            </a:ln>
            <a:effectLst/>
          </p:spPr>
          <p:txBody>
            <a:bodyPr/>
            <a:lstStyle/>
            <a:p>
              <a:endParaRPr lang="zh-CN" altLang="en-US"/>
            </a:p>
          </p:txBody>
        </p:sp>
        <p:sp>
          <p:nvSpPr>
            <p:cNvPr id="96403" name="Rectangle 147"/>
            <p:cNvSpPr>
              <a:spLocks noChangeArrowheads="1"/>
            </p:cNvSpPr>
            <p:nvPr/>
          </p:nvSpPr>
          <p:spPr bwMode="auto">
            <a:xfrm>
              <a:off x="3267" y="12225"/>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请求反馈</a:t>
              </a:r>
              <a:endParaRPr lang="zh-CN" altLang="en-US" sz="1600">
                <a:solidFill>
                  <a:schemeClr val="accent1"/>
                </a:solidFill>
              </a:endParaRPr>
            </a:p>
          </p:txBody>
        </p:sp>
        <p:sp>
          <p:nvSpPr>
            <p:cNvPr id="96404" name="Line 148"/>
            <p:cNvSpPr>
              <a:spLocks noChangeShapeType="1"/>
            </p:cNvSpPr>
            <p:nvPr/>
          </p:nvSpPr>
          <p:spPr bwMode="auto">
            <a:xfrm>
              <a:off x="2217" y="12672"/>
              <a:ext cx="6615" cy="0"/>
            </a:xfrm>
            <a:prstGeom prst="line">
              <a:avLst/>
            </a:prstGeom>
            <a:noFill/>
            <a:ln w="9525">
              <a:solidFill>
                <a:srgbClr val="FFFF00"/>
              </a:solidFill>
              <a:prstDash val="dash"/>
              <a:round/>
              <a:headEnd/>
              <a:tailEnd/>
            </a:ln>
            <a:effectLst/>
          </p:spPr>
          <p:txBody>
            <a:bodyPr/>
            <a:lstStyle/>
            <a:p>
              <a:endParaRPr lang="zh-CN" altLang="en-US"/>
            </a:p>
          </p:txBody>
        </p:sp>
        <p:sp>
          <p:nvSpPr>
            <p:cNvPr id="96405" name="Line 149"/>
            <p:cNvSpPr>
              <a:spLocks noChangeShapeType="1"/>
            </p:cNvSpPr>
            <p:nvPr/>
          </p:nvSpPr>
          <p:spPr bwMode="auto">
            <a:xfrm>
              <a:off x="5367" y="13452"/>
              <a:ext cx="630" cy="468"/>
            </a:xfrm>
            <a:prstGeom prst="line">
              <a:avLst/>
            </a:prstGeom>
            <a:noFill/>
            <a:ln w="9525">
              <a:solidFill>
                <a:srgbClr val="FFFF00"/>
              </a:solidFill>
              <a:round/>
              <a:headEnd/>
              <a:tailEnd type="triangle" w="med" len="med"/>
            </a:ln>
            <a:effectLst/>
          </p:spPr>
          <p:txBody>
            <a:bodyPr/>
            <a:lstStyle/>
            <a:p>
              <a:endParaRPr lang="zh-CN" altLang="en-US"/>
            </a:p>
          </p:txBody>
        </p:sp>
        <p:sp>
          <p:nvSpPr>
            <p:cNvPr id="96406" name="Rectangle 150"/>
            <p:cNvSpPr>
              <a:spLocks noChangeArrowheads="1"/>
            </p:cNvSpPr>
            <p:nvPr/>
          </p:nvSpPr>
          <p:spPr bwMode="auto">
            <a:xfrm>
              <a:off x="6102" y="13296"/>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请求支持</a:t>
              </a:r>
              <a:endParaRPr lang="zh-CN" altLang="en-US" sz="1600">
                <a:solidFill>
                  <a:schemeClr val="accent1"/>
                </a:solidFill>
              </a:endParaRPr>
            </a:p>
          </p:txBody>
        </p:sp>
        <p:sp>
          <p:nvSpPr>
            <p:cNvPr id="96407" name="Line 151"/>
            <p:cNvSpPr>
              <a:spLocks noChangeShapeType="1"/>
            </p:cNvSpPr>
            <p:nvPr/>
          </p:nvSpPr>
          <p:spPr bwMode="auto">
            <a:xfrm flipH="1">
              <a:off x="4527" y="13452"/>
              <a:ext cx="525" cy="468"/>
            </a:xfrm>
            <a:prstGeom prst="line">
              <a:avLst/>
            </a:prstGeom>
            <a:noFill/>
            <a:ln w="9525">
              <a:solidFill>
                <a:srgbClr val="FFFF00"/>
              </a:solidFill>
              <a:round/>
              <a:headEnd type="triangle" w="med" len="med"/>
              <a:tailEnd/>
            </a:ln>
            <a:effectLst/>
          </p:spPr>
          <p:txBody>
            <a:bodyPr/>
            <a:lstStyle/>
            <a:p>
              <a:endParaRPr lang="zh-CN" altLang="en-US"/>
            </a:p>
          </p:txBody>
        </p:sp>
        <p:sp>
          <p:nvSpPr>
            <p:cNvPr id="96408" name="Rectangle 152"/>
            <p:cNvSpPr>
              <a:spLocks noChangeArrowheads="1"/>
            </p:cNvSpPr>
            <p:nvPr/>
          </p:nvSpPr>
          <p:spPr bwMode="auto">
            <a:xfrm>
              <a:off x="2427" y="13296"/>
              <a:ext cx="1785"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根据优先级反馈</a:t>
              </a:r>
              <a:endParaRPr lang="zh-CN" altLang="en-US" sz="1600">
                <a:solidFill>
                  <a:schemeClr val="accent1"/>
                </a:solidFill>
              </a:endParaRPr>
            </a:p>
          </p:txBody>
        </p:sp>
        <p:sp>
          <p:nvSpPr>
            <p:cNvPr id="96409" name="Line 153"/>
            <p:cNvSpPr>
              <a:spLocks noChangeShapeType="1"/>
            </p:cNvSpPr>
            <p:nvPr/>
          </p:nvSpPr>
          <p:spPr bwMode="auto">
            <a:xfrm flipH="1">
              <a:off x="6102" y="13146"/>
              <a:ext cx="1575" cy="0"/>
            </a:xfrm>
            <a:prstGeom prst="line">
              <a:avLst/>
            </a:prstGeom>
            <a:noFill/>
            <a:ln w="9525">
              <a:solidFill>
                <a:srgbClr val="FFFF00"/>
              </a:solidFill>
              <a:round/>
              <a:headEnd/>
              <a:tailEnd type="triangle" w="med" len="med"/>
            </a:ln>
            <a:effectLst/>
          </p:spPr>
          <p:txBody>
            <a:bodyPr/>
            <a:lstStyle/>
            <a:p>
              <a:endParaRPr lang="zh-CN" altLang="en-US"/>
            </a:p>
          </p:txBody>
        </p:sp>
        <p:sp>
          <p:nvSpPr>
            <p:cNvPr id="96410" name="Rectangle 154"/>
            <p:cNvSpPr>
              <a:spLocks noChangeArrowheads="1"/>
            </p:cNvSpPr>
            <p:nvPr/>
          </p:nvSpPr>
          <p:spPr bwMode="auto">
            <a:xfrm>
              <a:off x="6102" y="12672"/>
              <a:ext cx="1995"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常见问题解决方法</a:t>
              </a:r>
              <a:endParaRPr lang="zh-CN" altLang="en-US" sz="1600">
                <a:solidFill>
                  <a:schemeClr val="accent1"/>
                </a:solidFill>
              </a:endParaRPr>
            </a:p>
          </p:txBody>
        </p:sp>
        <p:sp>
          <p:nvSpPr>
            <p:cNvPr id="96411" name="Line 155"/>
            <p:cNvSpPr>
              <a:spLocks noChangeShapeType="1"/>
            </p:cNvSpPr>
            <p:nvPr/>
          </p:nvSpPr>
          <p:spPr bwMode="auto">
            <a:xfrm>
              <a:off x="6417" y="14382"/>
              <a:ext cx="1365" cy="0"/>
            </a:xfrm>
            <a:prstGeom prst="line">
              <a:avLst/>
            </a:prstGeom>
            <a:noFill/>
            <a:ln w="9525">
              <a:solidFill>
                <a:srgbClr val="FFFF00"/>
              </a:solidFill>
              <a:round/>
              <a:headEnd type="triangle" w="med" len="med"/>
              <a:tailEnd type="triangle" w="med" len="med"/>
            </a:ln>
            <a:effectLst/>
          </p:spPr>
          <p:txBody>
            <a:bodyPr/>
            <a:lstStyle/>
            <a:p>
              <a:endParaRPr lang="zh-CN" altLang="en-US"/>
            </a:p>
          </p:txBody>
        </p:sp>
        <p:sp>
          <p:nvSpPr>
            <p:cNvPr id="96412" name="Rectangle 156"/>
            <p:cNvSpPr>
              <a:spLocks noChangeArrowheads="1"/>
            </p:cNvSpPr>
            <p:nvPr/>
          </p:nvSpPr>
          <p:spPr bwMode="auto">
            <a:xfrm>
              <a:off x="6417" y="13764"/>
              <a:ext cx="1260" cy="468"/>
            </a:xfrm>
            <a:prstGeom prst="rect">
              <a:avLst/>
            </a:prstGeom>
            <a:no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相关信息</a:t>
              </a:r>
              <a:endParaRPr lang="zh-CN" altLang="en-US" sz="1600">
                <a:solidFill>
                  <a:schemeClr val="accent1"/>
                </a:solidFill>
              </a:endParaRPr>
            </a:p>
          </p:txBody>
        </p:sp>
        <p:sp>
          <p:nvSpPr>
            <p:cNvPr id="96413" name="Rectangle 157"/>
            <p:cNvSpPr>
              <a:spLocks noChangeArrowheads="1"/>
            </p:cNvSpPr>
            <p:nvPr/>
          </p:nvSpPr>
          <p:spPr bwMode="auto">
            <a:xfrm>
              <a:off x="6522" y="14544"/>
              <a:ext cx="1260" cy="468"/>
            </a:xfrm>
            <a:prstGeom prst="rect">
              <a:avLst/>
            </a:prstGeom>
            <a:solidFill>
              <a:srgbClr val="FFFFFF"/>
            </a:solidFill>
            <a:ln w="9525">
              <a:solidFill>
                <a:srgbClr val="FFFF00"/>
              </a:solidFill>
              <a:miter lim="800000"/>
              <a:headEnd/>
              <a:tailEnd/>
            </a:ln>
            <a:effectLst/>
          </p:spPr>
          <p:txBody>
            <a:bodyPr/>
            <a:lstStyle/>
            <a:p>
              <a:pPr algn="just"/>
              <a:r>
                <a:rPr lang="zh-CN" altLang="en-US" sz="1600">
                  <a:solidFill>
                    <a:schemeClr val="accent1"/>
                  </a:solidFill>
                  <a:latin typeface="Times New Roman" pitchFamily="18" charset="0"/>
                </a:rPr>
                <a:t>变更</a:t>
              </a:r>
              <a:endParaRPr lang="zh-CN" altLang="en-US" sz="1600">
                <a:solidFill>
                  <a:schemeClr val="accent1"/>
                </a:solidFill>
              </a:endParaRP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a:t>配置管理</a:t>
            </a:r>
          </a:p>
        </p:txBody>
      </p:sp>
      <p:sp>
        <p:nvSpPr>
          <p:cNvPr id="97377" name="Rectangle 97"/>
          <p:cNvSpPr>
            <a:spLocks noGrp="1" noChangeArrowheads="1"/>
          </p:cNvSpPr>
          <p:nvPr>
            <p:ph type="body" idx="1"/>
          </p:nvPr>
        </p:nvSpPr>
        <p:spPr>
          <a:noFill/>
          <a:ln/>
        </p:spPr>
        <p:txBody>
          <a:bodyPr/>
          <a:lstStyle/>
          <a:p>
            <a:pPr>
              <a:buFont typeface="Wingdings" pitchFamily="2" charset="2"/>
              <a:buNone/>
            </a:pPr>
            <a:r>
              <a:rPr lang="zh-CN" altLang="en-US"/>
              <a:t>   配置管理（</a:t>
            </a:r>
            <a:r>
              <a:rPr lang="en-US" altLang="zh-CN"/>
              <a:t>Configuration Management</a:t>
            </a:r>
            <a:r>
              <a:rPr lang="zh-CN" altLang="en-US"/>
              <a:t>，</a:t>
            </a:r>
            <a:r>
              <a:rPr lang="en-US" altLang="zh-CN"/>
              <a:t>CM</a:t>
            </a:r>
            <a:r>
              <a:rPr lang="zh-CN" altLang="en-US"/>
              <a:t>）将一个系统中软件和硬件等配置项资源进行识别、定义，并记录和报告配置状态和变更请求、检验配置项的正确性和完整性等活动构成的过程。 </a:t>
            </a:r>
          </a:p>
          <a:p>
            <a:r>
              <a:rPr lang="zh-CN" altLang="en-US"/>
              <a:t>配置项（</a:t>
            </a:r>
            <a:r>
              <a:rPr lang="en-US" altLang="zh-CN"/>
              <a:t>CI</a:t>
            </a:r>
            <a:r>
              <a:rPr lang="zh-CN" altLang="en-US"/>
              <a:t>）</a:t>
            </a:r>
          </a:p>
          <a:p>
            <a:r>
              <a:rPr lang="zh-CN" altLang="en-US"/>
              <a:t>基线（</a:t>
            </a:r>
            <a:r>
              <a:rPr lang="en-US" altLang="zh-CN"/>
              <a:t>Baseline</a:t>
            </a:r>
            <a:r>
              <a:rPr lang="zh-CN" altLang="en-US"/>
              <a:t>）</a:t>
            </a:r>
          </a:p>
          <a:p>
            <a:r>
              <a:rPr lang="zh-CN" altLang="en-US"/>
              <a:t>配置管理数据库</a:t>
            </a:r>
            <a:r>
              <a:rPr lang="en-US" altLang="zh-CN"/>
              <a:t>(CMDB)</a:t>
            </a:r>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zh-CN" altLang="en-US" b="1">
                <a:latin typeface="Times New Roman" pitchFamily="18" charset="0"/>
              </a:rPr>
              <a:t>配置与配置项（</a:t>
            </a:r>
            <a:r>
              <a:rPr lang="en-US" altLang="zh-CN" b="1">
                <a:latin typeface="Times New Roman" pitchFamily="18" charset="0"/>
                <a:cs typeface="Times New Roman" pitchFamily="18" charset="0"/>
              </a:rPr>
              <a:t>CIs</a:t>
            </a:r>
            <a:r>
              <a:rPr lang="en-US" altLang="zh-CN" b="1">
                <a:latin typeface="Times New Roman" pitchFamily="18" charset="0"/>
              </a:rPr>
              <a:t>）</a:t>
            </a:r>
            <a:r>
              <a:rPr lang="en-US" altLang="zh-CN"/>
              <a:t> </a:t>
            </a:r>
            <a:endParaRPr lang="zh-CN" altLang="en-US"/>
          </a:p>
        </p:txBody>
      </p:sp>
      <p:grpSp>
        <p:nvGrpSpPr>
          <p:cNvPr id="2" name="Group 4"/>
          <p:cNvGrpSpPr>
            <a:grpSpLocks/>
          </p:cNvGrpSpPr>
          <p:nvPr/>
        </p:nvGrpSpPr>
        <p:grpSpPr bwMode="auto">
          <a:xfrm>
            <a:off x="381000" y="1981200"/>
            <a:ext cx="3810000" cy="4419600"/>
            <a:chOff x="2532" y="2064"/>
            <a:chExt cx="5880" cy="2214"/>
          </a:xfrm>
        </p:grpSpPr>
        <p:sp>
          <p:nvSpPr>
            <p:cNvPr id="126981" name="Oval 5"/>
            <p:cNvSpPr>
              <a:spLocks noChangeArrowheads="1"/>
            </p:cNvSpPr>
            <p:nvPr/>
          </p:nvSpPr>
          <p:spPr bwMode="auto">
            <a:xfrm>
              <a:off x="2637" y="2064"/>
              <a:ext cx="1470" cy="624"/>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配置项1</a:t>
              </a:r>
            </a:p>
          </p:txBody>
        </p:sp>
        <p:sp>
          <p:nvSpPr>
            <p:cNvPr id="126982" name="Oval 6"/>
            <p:cNvSpPr>
              <a:spLocks noChangeArrowheads="1"/>
            </p:cNvSpPr>
            <p:nvPr/>
          </p:nvSpPr>
          <p:spPr bwMode="auto">
            <a:xfrm>
              <a:off x="4842" y="3654"/>
              <a:ext cx="1470" cy="624"/>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配置项2</a:t>
              </a:r>
            </a:p>
          </p:txBody>
        </p:sp>
        <p:sp>
          <p:nvSpPr>
            <p:cNvPr id="126983" name="Oval 7"/>
            <p:cNvSpPr>
              <a:spLocks noChangeArrowheads="1"/>
            </p:cNvSpPr>
            <p:nvPr/>
          </p:nvSpPr>
          <p:spPr bwMode="auto">
            <a:xfrm>
              <a:off x="6942" y="2064"/>
              <a:ext cx="1470" cy="624"/>
            </a:xfrm>
            <a:prstGeom prst="ellipse">
              <a:avLst/>
            </a:prstGeom>
            <a:solidFill>
              <a:srgbClr val="FFFFFF"/>
            </a:solidFill>
            <a:ln w="9525">
              <a:solidFill>
                <a:srgbClr val="FFFF00"/>
              </a:solidFill>
              <a:round/>
              <a:headEnd/>
              <a:tailEnd/>
            </a:ln>
            <a:effectLst/>
          </p:spPr>
          <p:txBody>
            <a:bodyPr/>
            <a:lstStyle/>
            <a:p>
              <a:pPr algn="just" eaLnBrk="0" hangingPunct="0"/>
              <a:r>
                <a:rPr lang="zh-CN" altLang="en-US">
                  <a:solidFill>
                    <a:schemeClr val="accent1"/>
                  </a:solidFill>
                  <a:latin typeface="Times New Roman" pitchFamily="18" charset="0"/>
                </a:rPr>
                <a:t>配置项</a:t>
              </a:r>
              <a:r>
                <a:rPr lang="en-US" altLang="zh-CN">
                  <a:solidFill>
                    <a:schemeClr val="accent1"/>
                  </a:solidFill>
                  <a:latin typeface="Times New Roman" pitchFamily="18" charset="0"/>
                </a:rPr>
                <a:t>N</a:t>
              </a:r>
            </a:p>
          </p:txBody>
        </p:sp>
        <p:sp>
          <p:nvSpPr>
            <p:cNvPr id="126984" name="Line 8"/>
            <p:cNvSpPr>
              <a:spLocks noChangeShapeType="1"/>
            </p:cNvSpPr>
            <p:nvPr/>
          </p:nvSpPr>
          <p:spPr bwMode="auto">
            <a:xfrm flipH="1" flipV="1">
              <a:off x="3687" y="2688"/>
              <a:ext cx="126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26985" name="Line 9"/>
            <p:cNvSpPr>
              <a:spLocks noChangeShapeType="1"/>
            </p:cNvSpPr>
            <p:nvPr/>
          </p:nvSpPr>
          <p:spPr bwMode="auto">
            <a:xfrm flipH="1">
              <a:off x="6102" y="2688"/>
              <a:ext cx="1470" cy="1092"/>
            </a:xfrm>
            <a:prstGeom prst="line">
              <a:avLst/>
            </a:prstGeom>
            <a:noFill/>
            <a:ln w="9525">
              <a:solidFill>
                <a:srgbClr val="FFFF00"/>
              </a:solidFill>
              <a:round/>
              <a:headEnd/>
              <a:tailEnd type="triangle" w="med" len="med"/>
            </a:ln>
            <a:effectLst/>
          </p:spPr>
          <p:txBody>
            <a:bodyPr/>
            <a:lstStyle/>
            <a:p>
              <a:endParaRPr lang="zh-CN" altLang="en-US"/>
            </a:p>
          </p:txBody>
        </p:sp>
        <p:sp>
          <p:nvSpPr>
            <p:cNvPr id="126986" name="Rectangle 10"/>
            <p:cNvSpPr>
              <a:spLocks noChangeArrowheads="1"/>
            </p:cNvSpPr>
            <p:nvPr/>
          </p:nvSpPr>
          <p:spPr bwMode="auto">
            <a:xfrm>
              <a:off x="2532" y="3000"/>
              <a:ext cx="241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配置项2依赖配置项1</a:t>
              </a:r>
            </a:p>
          </p:txBody>
        </p:sp>
        <p:sp>
          <p:nvSpPr>
            <p:cNvPr id="126987" name="Rectangle 11"/>
            <p:cNvSpPr>
              <a:spLocks noChangeArrowheads="1"/>
            </p:cNvSpPr>
            <p:nvPr/>
          </p:nvSpPr>
          <p:spPr bwMode="auto">
            <a:xfrm>
              <a:off x="5997" y="3000"/>
              <a:ext cx="2415" cy="468"/>
            </a:xfrm>
            <a:prstGeom prst="rect">
              <a:avLst/>
            </a:prstGeom>
            <a:solidFill>
              <a:srgbClr val="FFFFFF"/>
            </a:solidFill>
            <a:ln w="9525">
              <a:solidFill>
                <a:srgbClr val="FFFF00"/>
              </a:solidFill>
              <a:miter lim="800000"/>
              <a:headEnd/>
              <a:tailEnd/>
            </a:ln>
            <a:effectLst/>
          </p:spPr>
          <p:txBody>
            <a:bodyPr/>
            <a:lstStyle/>
            <a:p>
              <a:pPr algn="just" eaLnBrk="0" hangingPunct="0"/>
              <a:r>
                <a:rPr lang="zh-CN" altLang="en-US">
                  <a:solidFill>
                    <a:schemeClr val="accent1"/>
                  </a:solidFill>
                  <a:latin typeface="Times New Roman" pitchFamily="18" charset="0"/>
                </a:rPr>
                <a:t>配置项</a:t>
              </a:r>
              <a:r>
                <a:rPr lang="en-US" altLang="zh-CN">
                  <a:solidFill>
                    <a:schemeClr val="accent1"/>
                  </a:solidFill>
                  <a:latin typeface="Times New Roman" pitchFamily="18" charset="0"/>
                </a:rPr>
                <a:t>N</a:t>
              </a:r>
              <a:r>
                <a:rPr lang="zh-CN" altLang="en-US">
                  <a:solidFill>
                    <a:schemeClr val="accent1"/>
                  </a:solidFill>
                  <a:latin typeface="Times New Roman" pitchFamily="18" charset="0"/>
                </a:rPr>
                <a:t>依赖配置项2</a:t>
              </a:r>
            </a:p>
          </p:txBody>
        </p:sp>
      </p:grpSp>
      <p:grpSp>
        <p:nvGrpSpPr>
          <p:cNvPr id="3" name="Group 89"/>
          <p:cNvGrpSpPr>
            <a:grpSpLocks/>
          </p:cNvGrpSpPr>
          <p:nvPr/>
        </p:nvGrpSpPr>
        <p:grpSpPr bwMode="auto">
          <a:xfrm>
            <a:off x="4267200" y="2133600"/>
            <a:ext cx="4648200" cy="3962400"/>
            <a:chOff x="-3" y="-3"/>
            <a:chExt cx="3847" cy="1736"/>
          </a:xfrm>
        </p:grpSpPr>
        <p:grpSp>
          <p:nvGrpSpPr>
            <p:cNvPr id="4" name="Group 87"/>
            <p:cNvGrpSpPr>
              <a:grpSpLocks/>
            </p:cNvGrpSpPr>
            <p:nvPr/>
          </p:nvGrpSpPr>
          <p:grpSpPr bwMode="auto">
            <a:xfrm>
              <a:off x="0" y="0"/>
              <a:ext cx="3841" cy="1730"/>
              <a:chOff x="0" y="0"/>
              <a:chExt cx="3841" cy="1730"/>
            </a:xfrm>
          </p:grpSpPr>
          <p:grpSp>
            <p:nvGrpSpPr>
              <p:cNvPr id="5" name="Group 38"/>
              <p:cNvGrpSpPr>
                <a:grpSpLocks/>
              </p:cNvGrpSpPr>
              <p:nvPr/>
            </p:nvGrpSpPr>
            <p:grpSpPr bwMode="auto">
              <a:xfrm>
                <a:off x="0" y="0"/>
                <a:ext cx="761" cy="346"/>
                <a:chOff x="0" y="0"/>
                <a:chExt cx="761" cy="346"/>
              </a:xfrm>
            </p:grpSpPr>
            <p:sp>
              <p:nvSpPr>
                <p:cNvPr id="126988" name="Rectangle 12"/>
                <p:cNvSpPr>
                  <a:spLocks noChangeArrowheads="1"/>
                </p:cNvSpPr>
                <p:nvPr/>
              </p:nvSpPr>
              <p:spPr bwMode="auto">
                <a:xfrm>
                  <a:off x="43" y="0"/>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依赖关系</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13" name="Rectangle 37"/>
                <p:cNvSpPr>
                  <a:spLocks noChangeArrowheads="1"/>
                </p:cNvSpPr>
                <p:nvPr/>
              </p:nvSpPr>
              <p:spPr bwMode="auto">
                <a:xfrm>
                  <a:off x="0" y="0"/>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6" name="Group 40"/>
              <p:cNvGrpSpPr>
                <a:grpSpLocks/>
              </p:cNvGrpSpPr>
              <p:nvPr/>
            </p:nvGrpSpPr>
            <p:grpSpPr bwMode="auto">
              <a:xfrm>
                <a:off x="761" y="0"/>
                <a:ext cx="779" cy="346"/>
                <a:chOff x="761" y="0"/>
                <a:chExt cx="779" cy="346"/>
              </a:xfrm>
            </p:grpSpPr>
            <p:sp>
              <p:nvSpPr>
                <p:cNvPr id="126989" name="Rectangle 13"/>
                <p:cNvSpPr>
                  <a:spLocks noChangeArrowheads="1"/>
                </p:cNvSpPr>
                <p:nvPr/>
              </p:nvSpPr>
              <p:spPr bwMode="auto">
                <a:xfrm>
                  <a:off x="804" y="0"/>
                  <a:ext cx="693"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zh-CN" altLang="en-US">
                      <a:solidFill>
                        <a:schemeClr val="accent1"/>
                      </a:solidFill>
                      <a:latin typeface="Arial Unicode MS" pitchFamily="34" charset="-122"/>
                      <a:ea typeface="Arial Unicode MS" pitchFamily="34" charset="-122"/>
                      <a:cs typeface="Arial Unicode MS" pitchFamily="34" charset="-122"/>
                    </a:rPr>
                    <a:t>1</a:t>
                  </a:r>
                </a:p>
                <a:p>
                  <a:pPr algn="ctr" eaLnBrk="0" hangingPunct="0"/>
                  <a:endParaRPr lang="zh-CN" altLang="en-US">
                    <a:solidFill>
                      <a:schemeClr val="accent1"/>
                    </a:solidFill>
                  </a:endParaRPr>
                </a:p>
              </p:txBody>
            </p:sp>
            <p:sp>
              <p:nvSpPr>
                <p:cNvPr id="127015" name="Rectangle 39"/>
                <p:cNvSpPr>
                  <a:spLocks noChangeArrowheads="1"/>
                </p:cNvSpPr>
                <p:nvPr/>
              </p:nvSpPr>
              <p:spPr bwMode="auto">
                <a:xfrm>
                  <a:off x="761" y="0"/>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7" name="Group 42"/>
              <p:cNvGrpSpPr>
                <a:grpSpLocks/>
              </p:cNvGrpSpPr>
              <p:nvPr/>
            </p:nvGrpSpPr>
            <p:grpSpPr bwMode="auto">
              <a:xfrm>
                <a:off x="1540" y="0"/>
                <a:ext cx="779" cy="346"/>
                <a:chOff x="1540" y="0"/>
                <a:chExt cx="779" cy="346"/>
              </a:xfrm>
            </p:grpSpPr>
            <p:sp>
              <p:nvSpPr>
                <p:cNvPr id="126990" name="Rectangle 14"/>
                <p:cNvSpPr>
                  <a:spLocks noChangeArrowheads="1"/>
                </p:cNvSpPr>
                <p:nvPr/>
              </p:nvSpPr>
              <p:spPr bwMode="auto">
                <a:xfrm>
                  <a:off x="1583" y="0"/>
                  <a:ext cx="693"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zh-CN" altLang="en-US">
                      <a:solidFill>
                        <a:schemeClr val="accent1"/>
                      </a:solidFill>
                      <a:latin typeface="Arial Unicode MS" pitchFamily="34" charset="-122"/>
                      <a:ea typeface="Arial Unicode MS" pitchFamily="34" charset="-122"/>
                      <a:cs typeface="Arial Unicode MS" pitchFamily="34" charset="-122"/>
                    </a:rPr>
                    <a:t>2</a:t>
                  </a:r>
                </a:p>
                <a:p>
                  <a:pPr algn="ctr" eaLnBrk="0" hangingPunct="0"/>
                  <a:endParaRPr lang="zh-CN" altLang="en-US">
                    <a:solidFill>
                      <a:schemeClr val="accent1"/>
                    </a:solidFill>
                  </a:endParaRPr>
                </a:p>
              </p:txBody>
            </p:sp>
            <p:sp>
              <p:nvSpPr>
                <p:cNvPr id="127017" name="Rectangle 41"/>
                <p:cNvSpPr>
                  <a:spLocks noChangeArrowheads="1"/>
                </p:cNvSpPr>
                <p:nvPr/>
              </p:nvSpPr>
              <p:spPr bwMode="auto">
                <a:xfrm>
                  <a:off x="1540" y="0"/>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8" name="Group 44"/>
              <p:cNvGrpSpPr>
                <a:grpSpLocks/>
              </p:cNvGrpSpPr>
              <p:nvPr/>
            </p:nvGrpSpPr>
            <p:grpSpPr bwMode="auto">
              <a:xfrm>
                <a:off x="2319" y="0"/>
                <a:ext cx="761" cy="346"/>
                <a:chOff x="2319" y="0"/>
                <a:chExt cx="761" cy="346"/>
              </a:xfrm>
            </p:grpSpPr>
            <p:sp>
              <p:nvSpPr>
                <p:cNvPr id="126991" name="Rectangle 15"/>
                <p:cNvSpPr>
                  <a:spLocks noChangeArrowheads="1"/>
                </p:cNvSpPr>
                <p:nvPr/>
              </p:nvSpPr>
              <p:spPr bwMode="auto">
                <a:xfrm>
                  <a:off x="2362" y="0"/>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19" name="Rectangle 43"/>
                <p:cNvSpPr>
                  <a:spLocks noChangeArrowheads="1"/>
                </p:cNvSpPr>
                <p:nvPr/>
              </p:nvSpPr>
              <p:spPr bwMode="auto">
                <a:xfrm>
                  <a:off x="2319" y="0"/>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9" name="Group 46"/>
              <p:cNvGrpSpPr>
                <a:grpSpLocks/>
              </p:cNvGrpSpPr>
              <p:nvPr/>
            </p:nvGrpSpPr>
            <p:grpSpPr bwMode="auto">
              <a:xfrm>
                <a:off x="3080" y="0"/>
                <a:ext cx="761" cy="346"/>
                <a:chOff x="3080" y="0"/>
                <a:chExt cx="761" cy="346"/>
              </a:xfrm>
            </p:grpSpPr>
            <p:sp>
              <p:nvSpPr>
                <p:cNvPr id="126992" name="Rectangle 16"/>
                <p:cNvSpPr>
                  <a:spLocks noChangeArrowheads="1"/>
                </p:cNvSpPr>
                <p:nvPr/>
              </p:nvSpPr>
              <p:spPr bwMode="auto">
                <a:xfrm>
                  <a:off x="3123" y="0"/>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en-US" altLang="zh-CN">
                      <a:solidFill>
                        <a:schemeClr val="accent1"/>
                      </a:solidFill>
                      <a:latin typeface="Arial Unicode MS" pitchFamily="34" charset="-122"/>
                      <a:ea typeface="Arial Unicode MS" pitchFamily="34" charset="-122"/>
                      <a:cs typeface="Arial Unicode MS" pitchFamily="34" charset="-122"/>
                    </a:rPr>
                    <a:t>N</a:t>
                  </a:r>
                </a:p>
                <a:p>
                  <a:pPr algn="ctr" eaLnBrk="0" hangingPunct="0"/>
                  <a:endParaRPr lang="en-US" altLang="zh-CN">
                    <a:solidFill>
                      <a:schemeClr val="accent1"/>
                    </a:solidFill>
                  </a:endParaRPr>
                </a:p>
              </p:txBody>
            </p:sp>
            <p:sp>
              <p:nvSpPr>
                <p:cNvPr id="127021" name="Rectangle 45"/>
                <p:cNvSpPr>
                  <a:spLocks noChangeArrowheads="1"/>
                </p:cNvSpPr>
                <p:nvPr/>
              </p:nvSpPr>
              <p:spPr bwMode="auto">
                <a:xfrm>
                  <a:off x="3080" y="0"/>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0" name="Group 48"/>
              <p:cNvGrpSpPr>
                <a:grpSpLocks/>
              </p:cNvGrpSpPr>
              <p:nvPr/>
            </p:nvGrpSpPr>
            <p:grpSpPr bwMode="auto">
              <a:xfrm>
                <a:off x="0" y="346"/>
                <a:ext cx="761" cy="346"/>
                <a:chOff x="0" y="346"/>
                <a:chExt cx="761" cy="346"/>
              </a:xfrm>
            </p:grpSpPr>
            <p:sp>
              <p:nvSpPr>
                <p:cNvPr id="126993" name="Rectangle 17"/>
                <p:cNvSpPr>
                  <a:spLocks noChangeArrowheads="1"/>
                </p:cNvSpPr>
                <p:nvPr/>
              </p:nvSpPr>
              <p:spPr bwMode="auto">
                <a:xfrm>
                  <a:off x="43" y="346"/>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zh-CN" altLang="en-US">
                      <a:solidFill>
                        <a:schemeClr val="accent1"/>
                      </a:solidFill>
                      <a:latin typeface="Arial Unicode MS" pitchFamily="34" charset="-122"/>
                      <a:ea typeface="Arial Unicode MS" pitchFamily="34" charset="-122"/>
                      <a:cs typeface="Arial Unicode MS" pitchFamily="34" charset="-122"/>
                    </a:rPr>
                    <a:t>1</a:t>
                  </a:r>
                </a:p>
                <a:p>
                  <a:pPr algn="ctr" eaLnBrk="0" hangingPunct="0"/>
                  <a:endParaRPr lang="zh-CN" altLang="en-US">
                    <a:solidFill>
                      <a:schemeClr val="accent1"/>
                    </a:solidFill>
                  </a:endParaRPr>
                </a:p>
              </p:txBody>
            </p:sp>
            <p:sp>
              <p:nvSpPr>
                <p:cNvPr id="127023" name="Rectangle 47"/>
                <p:cNvSpPr>
                  <a:spLocks noChangeArrowheads="1"/>
                </p:cNvSpPr>
                <p:nvPr/>
              </p:nvSpPr>
              <p:spPr bwMode="auto">
                <a:xfrm>
                  <a:off x="0" y="346"/>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1" name="Group 50"/>
              <p:cNvGrpSpPr>
                <a:grpSpLocks/>
              </p:cNvGrpSpPr>
              <p:nvPr/>
            </p:nvGrpSpPr>
            <p:grpSpPr bwMode="auto">
              <a:xfrm>
                <a:off x="761" y="346"/>
                <a:ext cx="779" cy="346"/>
                <a:chOff x="761" y="346"/>
                <a:chExt cx="779" cy="346"/>
              </a:xfrm>
            </p:grpSpPr>
            <p:sp>
              <p:nvSpPr>
                <p:cNvPr id="126994" name="Rectangle 18"/>
                <p:cNvSpPr>
                  <a:spLocks noChangeArrowheads="1"/>
                </p:cNvSpPr>
                <p:nvPr/>
              </p:nvSpPr>
              <p:spPr bwMode="auto">
                <a:xfrm>
                  <a:off x="804" y="346"/>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25" name="Rectangle 49"/>
                <p:cNvSpPr>
                  <a:spLocks noChangeArrowheads="1"/>
                </p:cNvSpPr>
                <p:nvPr/>
              </p:nvSpPr>
              <p:spPr bwMode="auto">
                <a:xfrm>
                  <a:off x="761" y="346"/>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12" name="Group 52"/>
              <p:cNvGrpSpPr>
                <a:grpSpLocks/>
              </p:cNvGrpSpPr>
              <p:nvPr/>
            </p:nvGrpSpPr>
            <p:grpSpPr bwMode="auto">
              <a:xfrm>
                <a:off x="1540" y="346"/>
                <a:ext cx="779" cy="346"/>
                <a:chOff x="1540" y="346"/>
                <a:chExt cx="779" cy="346"/>
              </a:xfrm>
            </p:grpSpPr>
            <p:sp>
              <p:nvSpPr>
                <p:cNvPr id="126995" name="Rectangle 19"/>
                <p:cNvSpPr>
                  <a:spLocks noChangeArrowheads="1"/>
                </p:cNvSpPr>
                <p:nvPr/>
              </p:nvSpPr>
              <p:spPr bwMode="auto">
                <a:xfrm>
                  <a:off x="1583" y="346"/>
                  <a:ext cx="693" cy="346"/>
                </a:xfrm>
                <a:prstGeom prst="rect">
                  <a:avLst/>
                </a:prstGeom>
                <a:noFill/>
                <a:ln w="9525">
                  <a:noFill/>
                  <a:miter lim="800000"/>
                  <a:headEnd/>
                  <a:tailEnd/>
                </a:ln>
                <a:effectLst/>
              </p:spPr>
              <p:txBody>
                <a:bodyPr/>
                <a:lstStyle/>
                <a:p>
                  <a:pPr algn="ctr"/>
                  <a:r>
                    <a:rPr lang="en-US" altLang="zh-CN">
                      <a:solidFill>
                        <a:schemeClr val="accent1"/>
                      </a:solidFill>
                      <a:latin typeface="Arial Unicode MS" pitchFamily="34" charset="-122"/>
                      <a:ea typeface="Arial Unicode MS" pitchFamily="34" charset="-122"/>
                      <a:cs typeface="Arial Unicode MS" pitchFamily="34" charset="-122"/>
                    </a:rPr>
                    <a:t>X</a:t>
                  </a:r>
                </a:p>
                <a:p>
                  <a:pPr algn="ctr" eaLnBrk="0" hangingPunct="0"/>
                  <a:endParaRPr lang="en-US" altLang="zh-CN">
                    <a:solidFill>
                      <a:schemeClr val="accent1"/>
                    </a:solidFill>
                  </a:endParaRPr>
                </a:p>
              </p:txBody>
            </p:sp>
            <p:sp>
              <p:nvSpPr>
                <p:cNvPr id="127027" name="Rectangle 51"/>
                <p:cNvSpPr>
                  <a:spLocks noChangeArrowheads="1"/>
                </p:cNvSpPr>
                <p:nvPr/>
              </p:nvSpPr>
              <p:spPr bwMode="auto">
                <a:xfrm>
                  <a:off x="1540" y="346"/>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13" name="Group 54"/>
              <p:cNvGrpSpPr>
                <a:grpSpLocks/>
              </p:cNvGrpSpPr>
              <p:nvPr/>
            </p:nvGrpSpPr>
            <p:grpSpPr bwMode="auto">
              <a:xfrm>
                <a:off x="2319" y="346"/>
                <a:ext cx="761" cy="346"/>
                <a:chOff x="2319" y="346"/>
                <a:chExt cx="761" cy="346"/>
              </a:xfrm>
            </p:grpSpPr>
            <p:sp>
              <p:nvSpPr>
                <p:cNvPr id="126996" name="Rectangle 20"/>
                <p:cNvSpPr>
                  <a:spLocks noChangeArrowheads="1"/>
                </p:cNvSpPr>
                <p:nvPr/>
              </p:nvSpPr>
              <p:spPr bwMode="auto">
                <a:xfrm>
                  <a:off x="2362" y="346"/>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29" name="Rectangle 53"/>
                <p:cNvSpPr>
                  <a:spLocks noChangeArrowheads="1"/>
                </p:cNvSpPr>
                <p:nvPr/>
              </p:nvSpPr>
              <p:spPr bwMode="auto">
                <a:xfrm>
                  <a:off x="2319" y="346"/>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4" name="Group 56"/>
              <p:cNvGrpSpPr>
                <a:grpSpLocks/>
              </p:cNvGrpSpPr>
              <p:nvPr/>
            </p:nvGrpSpPr>
            <p:grpSpPr bwMode="auto">
              <a:xfrm>
                <a:off x="3080" y="346"/>
                <a:ext cx="761" cy="346"/>
                <a:chOff x="3080" y="346"/>
                <a:chExt cx="761" cy="346"/>
              </a:xfrm>
            </p:grpSpPr>
            <p:sp>
              <p:nvSpPr>
                <p:cNvPr id="126997" name="Rectangle 21"/>
                <p:cNvSpPr>
                  <a:spLocks noChangeArrowheads="1"/>
                </p:cNvSpPr>
                <p:nvPr/>
              </p:nvSpPr>
              <p:spPr bwMode="auto">
                <a:xfrm>
                  <a:off x="3123" y="346"/>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31" name="Rectangle 55"/>
                <p:cNvSpPr>
                  <a:spLocks noChangeArrowheads="1"/>
                </p:cNvSpPr>
                <p:nvPr/>
              </p:nvSpPr>
              <p:spPr bwMode="auto">
                <a:xfrm>
                  <a:off x="3080" y="346"/>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5" name="Group 58"/>
              <p:cNvGrpSpPr>
                <a:grpSpLocks/>
              </p:cNvGrpSpPr>
              <p:nvPr/>
            </p:nvGrpSpPr>
            <p:grpSpPr bwMode="auto">
              <a:xfrm>
                <a:off x="0" y="692"/>
                <a:ext cx="761" cy="346"/>
                <a:chOff x="0" y="692"/>
                <a:chExt cx="761" cy="346"/>
              </a:xfrm>
            </p:grpSpPr>
            <p:sp>
              <p:nvSpPr>
                <p:cNvPr id="126998" name="Rectangle 22"/>
                <p:cNvSpPr>
                  <a:spLocks noChangeArrowheads="1"/>
                </p:cNvSpPr>
                <p:nvPr/>
              </p:nvSpPr>
              <p:spPr bwMode="auto">
                <a:xfrm>
                  <a:off x="43" y="692"/>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zh-CN" altLang="en-US">
                      <a:solidFill>
                        <a:schemeClr val="accent1"/>
                      </a:solidFill>
                      <a:latin typeface="Arial Unicode MS" pitchFamily="34" charset="-122"/>
                      <a:ea typeface="Arial Unicode MS" pitchFamily="34" charset="-122"/>
                      <a:cs typeface="Arial Unicode MS" pitchFamily="34" charset="-122"/>
                    </a:rPr>
                    <a:t>2</a:t>
                  </a:r>
                </a:p>
                <a:p>
                  <a:pPr algn="ctr" eaLnBrk="0" hangingPunct="0"/>
                  <a:endParaRPr lang="zh-CN" altLang="en-US">
                    <a:solidFill>
                      <a:schemeClr val="accent1"/>
                    </a:solidFill>
                  </a:endParaRPr>
                </a:p>
              </p:txBody>
            </p:sp>
            <p:sp>
              <p:nvSpPr>
                <p:cNvPr id="127033" name="Rectangle 57"/>
                <p:cNvSpPr>
                  <a:spLocks noChangeArrowheads="1"/>
                </p:cNvSpPr>
                <p:nvPr/>
              </p:nvSpPr>
              <p:spPr bwMode="auto">
                <a:xfrm>
                  <a:off x="0" y="692"/>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6" name="Group 60"/>
              <p:cNvGrpSpPr>
                <a:grpSpLocks/>
              </p:cNvGrpSpPr>
              <p:nvPr/>
            </p:nvGrpSpPr>
            <p:grpSpPr bwMode="auto">
              <a:xfrm>
                <a:off x="761" y="692"/>
                <a:ext cx="779" cy="346"/>
                <a:chOff x="761" y="692"/>
                <a:chExt cx="779" cy="346"/>
              </a:xfrm>
            </p:grpSpPr>
            <p:sp>
              <p:nvSpPr>
                <p:cNvPr id="126999" name="Rectangle 23"/>
                <p:cNvSpPr>
                  <a:spLocks noChangeArrowheads="1"/>
                </p:cNvSpPr>
                <p:nvPr/>
              </p:nvSpPr>
              <p:spPr bwMode="auto">
                <a:xfrm>
                  <a:off x="804" y="692"/>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35" name="Rectangle 59"/>
                <p:cNvSpPr>
                  <a:spLocks noChangeArrowheads="1"/>
                </p:cNvSpPr>
                <p:nvPr/>
              </p:nvSpPr>
              <p:spPr bwMode="auto">
                <a:xfrm>
                  <a:off x="761" y="692"/>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17" name="Group 62"/>
              <p:cNvGrpSpPr>
                <a:grpSpLocks/>
              </p:cNvGrpSpPr>
              <p:nvPr/>
            </p:nvGrpSpPr>
            <p:grpSpPr bwMode="auto">
              <a:xfrm>
                <a:off x="1540" y="692"/>
                <a:ext cx="779" cy="346"/>
                <a:chOff x="1540" y="692"/>
                <a:chExt cx="779" cy="346"/>
              </a:xfrm>
            </p:grpSpPr>
            <p:sp>
              <p:nvSpPr>
                <p:cNvPr id="127000" name="Rectangle 24"/>
                <p:cNvSpPr>
                  <a:spLocks noChangeArrowheads="1"/>
                </p:cNvSpPr>
                <p:nvPr/>
              </p:nvSpPr>
              <p:spPr bwMode="auto">
                <a:xfrm>
                  <a:off x="1583" y="692"/>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37" name="Rectangle 61"/>
                <p:cNvSpPr>
                  <a:spLocks noChangeArrowheads="1"/>
                </p:cNvSpPr>
                <p:nvPr/>
              </p:nvSpPr>
              <p:spPr bwMode="auto">
                <a:xfrm>
                  <a:off x="1540" y="692"/>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18" name="Group 64"/>
              <p:cNvGrpSpPr>
                <a:grpSpLocks/>
              </p:cNvGrpSpPr>
              <p:nvPr/>
            </p:nvGrpSpPr>
            <p:grpSpPr bwMode="auto">
              <a:xfrm>
                <a:off x="2319" y="692"/>
                <a:ext cx="761" cy="346"/>
                <a:chOff x="2319" y="692"/>
                <a:chExt cx="761" cy="346"/>
              </a:xfrm>
            </p:grpSpPr>
            <p:sp>
              <p:nvSpPr>
                <p:cNvPr id="127001" name="Rectangle 25"/>
                <p:cNvSpPr>
                  <a:spLocks noChangeArrowheads="1"/>
                </p:cNvSpPr>
                <p:nvPr/>
              </p:nvSpPr>
              <p:spPr bwMode="auto">
                <a:xfrm>
                  <a:off x="2362" y="692"/>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39" name="Rectangle 63"/>
                <p:cNvSpPr>
                  <a:spLocks noChangeArrowheads="1"/>
                </p:cNvSpPr>
                <p:nvPr/>
              </p:nvSpPr>
              <p:spPr bwMode="auto">
                <a:xfrm>
                  <a:off x="2319" y="692"/>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19" name="Group 66"/>
              <p:cNvGrpSpPr>
                <a:grpSpLocks/>
              </p:cNvGrpSpPr>
              <p:nvPr/>
            </p:nvGrpSpPr>
            <p:grpSpPr bwMode="auto">
              <a:xfrm>
                <a:off x="3080" y="692"/>
                <a:ext cx="761" cy="346"/>
                <a:chOff x="3080" y="692"/>
                <a:chExt cx="761" cy="346"/>
              </a:xfrm>
            </p:grpSpPr>
            <p:sp>
              <p:nvSpPr>
                <p:cNvPr id="127002" name="Rectangle 26"/>
                <p:cNvSpPr>
                  <a:spLocks noChangeArrowheads="1"/>
                </p:cNvSpPr>
                <p:nvPr/>
              </p:nvSpPr>
              <p:spPr bwMode="auto">
                <a:xfrm>
                  <a:off x="3123" y="692"/>
                  <a:ext cx="675" cy="346"/>
                </a:xfrm>
                <a:prstGeom prst="rect">
                  <a:avLst/>
                </a:prstGeom>
                <a:noFill/>
                <a:ln w="9525">
                  <a:noFill/>
                  <a:miter lim="800000"/>
                  <a:headEnd/>
                  <a:tailEnd/>
                </a:ln>
                <a:effectLst/>
              </p:spPr>
              <p:txBody>
                <a:bodyPr/>
                <a:lstStyle/>
                <a:p>
                  <a:pPr algn="ctr"/>
                  <a:r>
                    <a:rPr lang="en-US" altLang="zh-CN">
                      <a:solidFill>
                        <a:schemeClr val="accent1"/>
                      </a:solidFill>
                      <a:latin typeface="Arial Unicode MS" pitchFamily="34" charset="-122"/>
                      <a:ea typeface="Arial Unicode MS" pitchFamily="34" charset="-122"/>
                      <a:cs typeface="Arial Unicode MS" pitchFamily="34" charset="-122"/>
                    </a:rPr>
                    <a:t>X</a:t>
                  </a:r>
                </a:p>
                <a:p>
                  <a:pPr algn="ctr" eaLnBrk="0" hangingPunct="0"/>
                  <a:endParaRPr lang="en-US" altLang="zh-CN">
                    <a:solidFill>
                      <a:schemeClr val="accent1"/>
                    </a:solidFill>
                  </a:endParaRPr>
                </a:p>
              </p:txBody>
            </p:sp>
            <p:sp>
              <p:nvSpPr>
                <p:cNvPr id="127041" name="Rectangle 65"/>
                <p:cNvSpPr>
                  <a:spLocks noChangeArrowheads="1"/>
                </p:cNvSpPr>
                <p:nvPr/>
              </p:nvSpPr>
              <p:spPr bwMode="auto">
                <a:xfrm>
                  <a:off x="3080" y="692"/>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0" name="Group 68"/>
              <p:cNvGrpSpPr>
                <a:grpSpLocks/>
              </p:cNvGrpSpPr>
              <p:nvPr/>
            </p:nvGrpSpPr>
            <p:grpSpPr bwMode="auto">
              <a:xfrm>
                <a:off x="0" y="1038"/>
                <a:ext cx="761" cy="346"/>
                <a:chOff x="0" y="1038"/>
                <a:chExt cx="761" cy="346"/>
              </a:xfrm>
            </p:grpSpPr>
            <p:sp>
              <p:nvSpPr>
                <p:cNvPr id="127003" name="Rectangle 27"/>
                <p:cNvSpPr>
                  <a:spLocks noChangeArrowheads="1"/>
                </p:cNvSpPr>
                <p:nvPr/>
              </p:nvSpPr>
              <p:spPr bwMode="auto">
                <a:xfrm>
                  <a:off x="43" y="1038"/>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43" name="Rectangle 67"/>
                <p:cNvSpPr>
                  <a:spLocks noChangeArrowheads="1"/>
                </p:cNvSpPr>
                <p:nvPr/>
              </p:nvSpPr>
              <p:spPr bwMode="auto">
                <a:xfrm>
                  <a:off x="0" y="1038"/>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1" name="Group 70"/>
              <p:cNvGrpSpPr>
                <a:grpSpLocks/>
              </p:cNvGrpSpPr>
              <p:nvPr/>
            </p:nvGrpSpPr>
            <p:grpSpPr bwMode="auto">
              <a:xfrm>
                <a:off x="761" y="1038"/>
                <a:ext cx="779" cy="346"/>
                <a:chOff x="761" y="1038"/>
                <a:chExt cx="779" cy="346"/>
              </a:xfrm>
            </p:grpSpPr>
            <p:sp>
              <p:nvSpPr>
                <p:cNvPr id="127004" name="Rectangle 28"/>
                <p:cNvSpPr>
                  <a:spLocks noChangeArrowheads="1"/>
                </p:cNvSpPr>
                <p:nvPr/>
              </p:nvSpPr>
              <p:spPr bwMode="auto">
                <a:xfrm>
                  <a:off x="804" y="1038"/>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45" name="Rectangle 69"/>
                <p:cNvSpPr>
                  <a:spLocks noChangeArrowheads="1"/>
                </p:cNvSpPr>
                <p:nvPr/>
              </p:nvSpPr>
              <p:spPr bwMode="auto">
                <a:xfrm>
                  <a:off x="761" y="1038"/>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22" name="Group 72"/>
              <p:cNvGrpSpPr>
                <a:grpSpLocks/>
              </p:cNvGrpSpPr>
              <p:nvPr/>
            </p:nvGrpSpPr>
            <p:grpSpPr bwMode="auto">
              <a:xfrm>
                <a:off x="1540" y="1038"/>
                <a:ext cx="779" cy="346"/>
                <a:chOff x="1540" y="1038"/>
                <a:chExt cx="779" cy="346"/>
              </a:xfrm>
            </p:grpSpPr>
            <p:sp>
              <p:nvSpPr>
                <p:cNvPr id="127005" name="Rectangle 29"/>
                <p:cNvSpPr>
                  <a:spLocks noChangeArrowheads="1"/>
                </p:cNvSpPr>
                <p:nvPr/>
              </p:nvSpPr>
              <p:spPr bwMode="auto">
                <a:xfrm>
                  <a:off x="1583" y="1038"/>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47" name="Rectangle 71"/>
                <p:cNvSpPr>
                  <a:spLocks noChangeArrowheads="1"/>
                </p:cNvSpPr>
                <p:nvPr/>
              </p:nvSpPr>
              <p:spPr bwMode="auto">
                <a:xfrm>
                  <a:off x="1540" y="1038"/>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23" name="Group 74"/>
              <p:cNvGrpSpPr>
                <a:grpSpLocks/>
              </p:cNvGrpSpPr>
              <p:nvPr/>
            </p:nvGrpSpPr>
            <p:grpSpPr bwMode="auto">
              <a:xfrm>
                <a:off x="2319" y="1038"/>
                <a:ext cx="761" cy="346"/>
                <a:chOff x="2319" y="1038"/>
                <a:chExt cx="761" cy="346"/>
              </a:xfrm>
            </p:grpSpPr>
            <p:sp>
              <p:nvSpPr>
                <p:cNvPr id="127006" name="Rectangle 30"/>
                <p:cNvSpPr>
                  <a:spLocks noChangeArrowheads="1"/>
                </p:cNvSpPr>
                <p:nvPr/>
              </p:nvSpPr>
              <p:spPr bwMode="auto">
                <a:xfrm>
                  <a:off x="2362" y="1038"/>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49" name="Rectangle 73"/>
                <p:cNvSpPr>
                  <a:spLocks noChangeArrowheads="1"/>
                </p:cNvSpPr>
                <p:nvPr/>
              </p:nvSpPr>
              <p:spPr bwMode="auto">
                <a:xfrm>
                  <a:off x="2319" y="1038"/>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4" name="Group 76"/>
              <p:cNvGrpSpPr>
                <a:grpSpLocks/>
              </p:cNvGrpSpPr>
              <p:nvPr/>
            </p:nvGrpSpPr>
            <p:grpSpPr bwMode="auto">
              <a:xfrm>
                <a:off x="3080" y="1038"/>
                <a:ext cx="761" cy="346"/>
                <a:chOff x="3080" y="1038"/>
                <a:chExt cx="761" cy="346"/>
              </a:xfrm>
            </p:grpSpPr>
            <p:sp>
              <p:nvSpPr>
                <p:cNvPr id="127007" name="Rectangle 31"/>
                <p:cNvSpPr>
                  <a:spLocks noChangeArrowheads="1"/>
                </p:cNvSpPr>
                <p:nvPr/>
              </p:nvSpPr>
              <p:spPr bwMode="auto">
                <a:xfrm>
                  <a:off x="3123" y="1038"/>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51" name="Rectangle 75"/>
                <p:cNvSpPr>
                  <a:spLocks noChangeArrowheads="1"/>
                </p:cNvSpPr>
                <p:nvPr/>
              </p:nvSpPr>
              <p:spPr bwMode="auto">
                <a:xfrm>
                  <a:off x="3080" y="1038"/>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5" name="Group 78"/>
              <p:cNvGrpSpPr>
                <a:grpSpLocks/>
              </p:cNvGrpSpPr>
              <p:nvPr/>
            </p:nvGrpSpPr>
            <p:grpSpPr bwMode="auto">
              <a:xfrm>
                <a:off x="0" y="1384"/>
                <a:ext cx="761" cy="346"/>
                <a:chOff x="0" y="1384"/>
                <a:chExt cx="761" cy="346"/>
              </a:xfrm>
            </p:grpSpPr>
            <p:sp>
              <p:nvSpPr>
                <p:cNvPr id="127008" name="Rectangle 32"/>
                <p:cNvSpPr>
                  <a:spLocks noChangeArrowheads="1"/>
                </p:cNvSpPr>
                <p:nvPr/>
              </p:nvSpPr>
              <p:spPr bwMode="auto">
                <a:xfrm>
                  <a:off x="43" y="1384"/>
                  <a:ext cx="675" cy="346"/>
                </a:xfrm>
                <a:prstGeom prst="rect">
                  <a:avLst/>
                </a:prstGeom>
                <a:noFill/>
                <a:ln w="9525">
                  <a:noFill/>
                  <a:miter lim="800000"/>
                  <a:headEnd/>
                  <a:tailEnd/>
                </a:ln>
                <a:effectLst/>
              </p:spPr>
              <p:txBody>
                <a:bodyPr/>
                <a:lstStyle/>
                <a:p>
                  <a:pPr algn="ctr"/>
                  <a:r>
                    <a:rPr lang="zh-CN" altLang="en-US">
                      <a:solidFill>
                        <a:schemeClr val="accent1"/>
                      </a:solidFill>
                      <a:latin typeface="Times New Roman" pitchFamily="18" charset="0"/>
                    </a:rPr>
                    <a:t>配置项</a:t>
                  </a:r>
                  <a:r>
                    <a:rPr lang="en-US" altLang="zh-CN">
                      <a:solidFill>
                        <a:schemeClr val="accent1"/>
                      </a:solidFill>
                      <a:latin typeface="Arial Unicode MS" pitchFamily="34" charset="-122"/>
                      <a:ea typeface="Arial Unicode MS" pitchFamily="34" charset="-122"/>
                      <a:cs typeface="Arial Unicode MS" pitchFamily="34" charset="-122"/>
                    </a:rPr>
                    <a:t>N</a:t>
                  </a:r>
                </a:p>
                <a:p>
                  <a:pPr algn="ctr" eaLnBrk="0" hangingPunct="0"/>
                  <a:endParaRPr lang="en-US" altLang="zh-CN">
                    <a:solidFill>
                      <a:schemeClr val="accent1"/>
                    </a:solidFill>
                  </a:endParaRPr>
                </a:p>
              </p:txBody>
            </p:sp>
            <p:sp>
              <p:nvSpPr>
                <p:cNvPr id="127053" name="Rectangle 77"/>
                <p:cNvSpPr>
                  <a:spLocks noChangeArrowheads="1"/>
                </p:cNvSpPr>
                <p:nvPr/>
              </p:nvSpPr>
              <p:spPr bwMode="auto">
                <a:xfrm>
                  <a:off x="0" y="1384"/>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6" name="Group 80"/>
              <p:cNvGrpSpPr>
                <a:grpSpLocks/>
              </p:cNvGrpSpPr>
              <p:nvPr/>
            </p:nvGrpSpPr>
            <p:grpSpPr bwMode="auto">
              <a:xfrm>
                <a:off x="761" y="1384"/>
                <a:ext cx="779" cy="346"/>
                <a:chOff x="761" y="1384"/>
                <a:chExt cx="779" cy="346"/>
              </a:xfrm>
            </p:grpSpPr>
            <p:sp>
              <p:nvSpPr>
                <p:cNvPr id="127009" name="Rectangle 33"/>
                <p:cNvSpPr>
                  <a:spLocks noChangeArrowheads="1"/>
                </p:cNvSpPr>
                <p:nvPr/>
              </p:nvSpPr>
              <p:spPr bwMode="auto">
                <a:xfrm>
                  <a:off x="804" y="1384"/>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55" name="Rectangle 79"/>
                <p:cNvSpPr>
                  <a:spLocks noChangeArrowheads="1"/>
                </p:cNvSpPr>
                <p:nvPr/>
              </p:nvSpPr>
              <p:spPr bwMode="auto">
                <a:xfrm>
                  <a:off x="761" y="1384"/>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27" name="Group 82"/>
              <p:cNvGrpSpPr>
                <a:grpSpLocks/>
              </p:cNvGrpSpPr>
              <p:nvPr/>
            </p:nvGrpSpPr>
            <p:grpSpPr bwMode="auto">
              <a:xfrm>
                <a:off x="1540" y="1384"/>
                <a:ext cx="779" cy="346"/>
                <a:chOff x="1540" y="1384"/>
                <a:chExt cx="779" cy="346"/>
              </a:xfrm>
            </p:grpSpPr>
            <p:sp>
              <p:nvSpPr>
                <p:cNvPr id="127010" name="Rectangle 34"/>
                <p:cNvSpPr>
                  <a:spLocks noChangeArrowheads="1"/>
                </p:cNvSpPr>
                <p:nvPr/>
              </p:nvSpPr>
              <p:spPr bwMode="auto">
                <a:xfrm>
                  <a:off x="1583" y="1384"/>
                  <a:ext cx="693"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57" name="Rectangle 81"/>
                <p:cNvSpPr>
                  <a:spLocks noChangeArrowheads="1"/>
                </p:cNvSpPr>
                <p:nvPr/>
              </p:nvSpPr>
              <p:spPr bwMode="auto">
                <a:xfrm>
                  <a:off x="1540" y="1384"/>
                  <a:ext cx="779" cy="346"/>
                </a:xfrm>
                <a:prstGeom prst="rect">
                  <a:avLst/>
                </a:prstGeom>
                <a:noFill/>
                <a:ln w="7">
                  <a:solidFill>
                    <a:srgbClr val="A0A0A0"/>
                  </a:solidFill>
                  <a:miter lim="800000"/>
                  <a:headEnd/>
                  <a:tailEnd/>
                </a:ln>
                <a:effectLst/>
              </p:spPr>
              <p:txBody>
                <a:bodyPr/>
                <a:lstStyle/>
                <a:p>
                  <a:endParaRPr lang="zh-CN" altLang="en-US"/>
                </a:p>
              </p:txBody>
            </p:sp>
          </p:grpSp>
          <p:grpSp>
            <p:nvGrpSpPr>
              <p:cNvPr id="28" name="Group 84"/>
              <p:cNvGrpSpPr>
                <a:grpSpLocks/>
              </p:cNvGrpSpPr>
              <p:nvPr/>
            </p:nvGrpSpPr>
            <p:grpSpPr bwMode="auto">
              <a:xfrm>
                <a:off x="2319" y="1384"/>
                <a:ext cx="761" cy="346"/>
                <a:chOff x="2319" y="1384"/>
                <a:chExt cx="761" cy="346"/>
              </a:xfrm>
            </p:grpSpPr>
            <p:sp>
              <p:nvSpPr>
                <p:cNvPr id="127011" name="Rectangle 35"/>
                <p:cNvSpPr>
                  <a:spLocks noChangeArrowheads="1"/>
                </p:cNvSpPr>
                <p:nvPr/>
              </p:nvSpPr>
              <p:spPr bwMode="auto">
                <a:xfrm>
                  <a:off x="2362" y="1384"/>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59" name="Rectangle 83"/>
                <p:cNvSpPr>
                  <a:spLocks noChangeArrowheads="1"/>
                </p:cNvSpPr>
                <p:nvPr/>
              </p:nvSpPr>
              <p:spPr bwMode="auto">
                <a:xfrm>
                  <a:off x="2319" y="1384"/>
                  <a:ext cx="761" cy="346"/>
                </a:xfrm>
                <a:prstGeom prst="rect">
                  <a:avLst/>
                </a:prstGeom>
                <a:noFill/>
                <a:ln w="7">
                  <a:solidFill>
                    <a:srgbClr val="A0A0A0"/>
                  </a:solidFill>
                  <a:miter lim="800000"/>
                  <a:headEnd/>
                  <a:tailEnd/>
                </a:ln>
                <a:effectLst/>
              </p:spPr>
              <p:txBody>
                <a:bodyPr/>
                <a:lstStyle/>
                <a:p>
                  <a:endParaRPr lang="zh-CN" altLang="en-US"/>
                </a:p>
              </p:txBody>
            </p:sp>
          </p:grpSp>
          <p:grpSp>
            <p:nvGrpSpPr>
              <p:cNvPr id="29" name="Group 86"/>
              <p:cNvGrpSpPr>
                <a:grpSpLocks/>
              </p:cNvGrpSpPr>
              <p:nvPr/>
            </p:nvGrpSpPr>
            <p:grpSpPr bwMode="auto">
              <a:xfrm>
                <a:off x="3080" y="1384"/>
                <a:ext cx="761" cy="346"/>
                <a:chOff x="3080" y="1384"/>
                <a:chExt cx="761" cy="346"/>
              </a:xfrm>
            </p:grpSpPr>
            <p:sp>
              <p:nvSpPr>
                <p:cNvPr id="127012" name="Rectangle 36"/>
                <p:cNvSpPr>
                  <a:spLocks noChangeArrowheads="1"/>
                </p:cNvSpPr>
                <p:nvPr/>
              </p:nvSpPr>
              <p:spPr bwMode="auto">
                <a:xfrm>
                  <a:off x="3123" y="1384"/>
                  <a:ext cx="675" cy="346"/>
                </a:xfrm>
                <a:prstGeom prst="rect">
                  <a:avLst/>
                </a:prstGeom>
                <a:noFill/>
                <a:ln w="9525">
                  <a:noFill/>
                  <a:miter lim="800000"/>
                  <a:headEnd/>
                  <a:tailEnd/>
                </a:ln>
                <a:effectLst/>
              </p:spPr>
              <p:txBody>
                <a:bodyPr/>
                <a:lstStyle/>
                <a:p>
                  <a:pPr algn="ctr"/>
                  <a:r>
                    <a:rPr lang="zh-CN" altLang="en-US">
                      <a:solidFill>
                        <a:schemeClr val="accent1"/>
                      </a:solidFill>
                      <a:latin typeface="Arial"/>
                      <a:ea typeface="Arial Unicode MS" pitchFamily="34" charset="-122"/>
                      <a:cs typeface="Arial Unicode MS" pitchFamily="34" charset="-122"/>
                    </a:rPr>
                    <a:t> </a:t>
                  </a:r>
                  <a:endParaRPr lang="zh-CN" altLang="en-US">
                    <a:solidFill>
                      <a:schemeClr val="accent1"/>
                    </a:solidFill>
                    <a:latin typeface="Arial Unicode MS" pitchFamily="34" charset="-122"/>
                    <a:ea typeface="Arial Unicode MS" pitchFamily="34" charset="-122"/>
                    <a:cs typeface="Arial Unicode MS" pitchFamily="34" charset="-122"/>
                  </a:endParaRPr>
                </a:p>
                <a:p>
                  <a:pPr algn="ctr" eaLnBrk="0" hangingPunct="0"/>
                  <a:endParaRPr lang="zh-CN" altLang="en-US">
                    <a:solidFill>
                      <a:schemeClr val="accent1"/>
                    </a:solidFill>
                  </a:endParaRPr>
                </a:p>
              </p:txBody>
            </p:sp>
            <p:sp>
              <p:nvSpPr>
                <p:cNvPr id="127061" name="Rectangle 85"/>
                <p:cNvSpPr>
                  <a:spLocks noChangeArrowheads="1"/>
                </p:cNvSpPr>
                <p:nvPr/>
              </p:nvSpPr>
              <p:spPr bwMode="auto">
                <a:xfrm>
                  <a:off x="3080" y="1384"/>
                  <a:ext cx="761" cy="346"/>
                </a:xfrm>
                <a:prstGeom prst="rect">
                  <a:avLst/>
                </a:prstGeom>
                <a:noFill/>
                <a:ln w="7">
                  <a:solidFill>
                    <a:srgbClr val="A0A0A0"/>
                  </a:solidFill>
                  <a:miter lim="800000"/>
                  <a:headEnd/>
                  <a:tailEnd/>
                </a:ln>
                <a:effectLst/>
              </p:spPr>
              <p:txBody>
                <a:bodyPr/>
                <a:lstStyle/>
                <a:p>
                  <a:endParaRPr lang="zh-CN" altLang="en-US"/>
                </a:p>
              </p:txBody>
            </p:sp>
          </p:grpSp>
        </p:grpSp>
        <p:sp>
          <p:nvSpPr>
            <p:cNvPr id="127064" name="Rectangle 88"/>
            <p:cNvSpPr>
              <a:spLocks noChangeArrowheads="1"/>
            </p:cNvSpPr>
            <p:nvPr/>
          </p:nvSpPr>
          <p:spPr bwMode="auto">
            <a:xfrm>
              <a:off x="-3" y="-3"/>
              <a:ext cx="3847" cy="1736"/>
            </a:xfrm>
            <a:prstGeom prst="rect">
              <a:avLst/>
            </a:prstGeom>
            <a:noFill/>
            <a:ln w="11112">
              <a:solidFill>
                <a:srgbClr val="A0A0A0"/>
              </a:solidFill>
              <a:miter lim="800000"/>
              <a:headEnd/>
              <a:tailEnd/>
            </a:ln>
            <a:effectLst/>
          </p:spPr>
          <p:txBody>
            <a:bodyPr/>
            <a:lstStyle/>
            <a:p>
              <a:endParaRPr lang="zh-CN" altLang="en-US"/>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zh-CN" altLang="en-US">
                <a:latin typeface="Times New Roman" pitchFamily="18" charset="0"/>
              </a:rPr>
              <a:t>硬件配置项</a:t>
            </a:r>
            <a:r>
              <a:rPr lang="zh-CN" altLang="en-US"/>
              <a:t> 图例</a:t>
            </a:r>
          </a:p>
        </p:txBody>
      </p:sp>
      <p:grpSp>
        <p:nvGrpSpPr>
          <p:cNvPr id="2" name="Group 4"/>
          <p:cNvGrpSpPr>
            <a:grpSpLocks/>
          </p:cNvGrpSpPr>
          <p:nvPr/>
        </p:nvGrpSpPr>
        <p:grpSpPr bwMode="auto">
          <a:xfrm>
            <a:off x="609600" y="1371600"/>
            <a:ext cx="8077200" cy="5486400"/>
            <a:chOff x="1575" y="10488"/>
            <a:chExt cx="8202" cy="4806"/>
          </a:xfrm>
        </p:grpSpPr>
        <p:sp>
          <p:nvSpPr>
            <p:cNvPr id="128005" name="Line 5"/>
            <p:cNvSpPr>
              <a:spLocks noChangeShapeType="1"/>
            </p:cNvSpPr>
            <p:nvPr/>
          </p:nvSpPr>
          <p:spPr bwMode="auto">
            <a:xfrm>
              <a:off x="3267" y="10956"/>
              <a:ext cx="3570" cy="0"/>
            </a:xfrm>
            <a:prstGeom prst="line">
              <a:avLst/>
            </a:prstGeom>
            <a:noFill/>
            <a:ln w="12700">
              <a:solidFill>
                <a:srgbClr val="FFFF00"/>
              </a:solidFill>
              <a:round/>
              <a:headEnd/>
              <a:tailEnd/>
            </a:ln>
            <a:effectLst/>
          </p:spPr>
          <p:txBody>
            <a:bodyPr/>
            <a:lstStyle/>
            <a:p>
              <a:endParaRPr lang="zh-CN" altLang="en-US"/>
            </a:p>
          </p:txBody>
        </p:sp>
        <p:sp>
          <p:nvSpPr>
            <p:cNvPr id="128006" name="Rectangle 6"/>
            <p:cNvSpPr>
              <a:spLocks noChangeArrowheads="1"/>
            </p:cNvSpPr>
            <p:nvPr/>
          </p:nvSpPr>
          <p:spPr bwMode="auto">
            <a:xfrm>
              <a:off x="2007" y="10644"/>
              <a:ext cx="1260"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主机</a:t>
              </a:r>
            </a:p>
          </p:txBody>
        </p:sp>
        <p:sp>
          <p:nvSpPr>
            <p:cNvPr id="128007" name="AutoShape 7"/>
            <p:cNvSpPr>
              <a:spLocks noChangeArrowheads="1"/>
            </p:cNvSpPr>
            <p:nvPr/>
          </p:nvSpPr>
          <p:spPr bwMode="auto">
            <a:xfrm>
              <a:off x="4212" y="10488"/>
              <a:ext cx="1365" cy="1092"/>
            </a:xfrm>
            <a:prstGeom prst="star16">
              <a:avLst>
                <a:gd name="adj" fmla="val 37500"/>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网络</a:t>
              </a:r>
            </a:p>
          </p:txBody>
        </p:sp>
        <p:sp>
          <p:nvSpPr>
            <p:cNvPr id="128008" name="Rectangle 8"/>
            <p:cNvSpPr>
              <a:spLocks noChangeArrowheads="1"/>
            </p:cNvSpPr>
            <p:nvPr/>
          </p:nvSpPr>
          <p:spPr bwMode="auto">
            <a:xfrm>
              <a:off x="6837" y="10644"/>
              <a:ext cx="1365" cy="624"/>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文件服务器</a:t>
              </a:r>
            </a:p>
          </p:txBody>
        </p:sp>
        <p:sp>
          <p:nvSpPr>
            <p:cNvPr id="128009" name="Rectangle 9"/>
            <p:cNvSpPr>
              <a:spLocks noChangeArrowheads="1"/>
            </p:cNvSpPr>
            <p:nvPr/>
          </p:nvSpPr>
          <p:spPr bwMode="auto">
            <a:xfrm>
              <a:off x="3267" y="12204"/>
              <a:ext cx="126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MODEM</a:t>
              </a:r>
            </a:p>
          </p:txBody>
        </p:sp>
        <p:sp>
          <p:nvSpPr>
            <p:cNvPr id="128010" name="Line 10"/>
            <p:cNvSpPr>
              <a:spLocks noChangeShapeType="1"/>
            </p:cNvSpPr>
            <p:nvPr/>
          </p:nvSpPr>
          <p:spPr bwMode="auto">
            <a:xfrm flipH="1">
              <a:off x="3897" y="11424"/>
              <a:ext cx="525" cy="780"/>
            </a:xfrm>
            <a:prstGeom prst="line">
              <a:avLst/>
            </a:prstGeom>
            <a:noFill/>
            <a:ln w="12700">
              <a:solidFill>
                <a:srgbClr val="FFFF00"/>
              </a:solidFill>
              <a:round/>
              <a:headEnd/>
              <a:tailEnd/>
            </a:ln>
            <a:effectLst/>
          </p:spPr>
          <p:txBody>
            <a:bodyPr/>
            <a:lstStyle/>
            <a:p>
              <a:endParaRPr lang="zh-CN" altLang="en-US"/>
            </a:p>
          </p:txBody>
        </p:sp>
        <p:sp>
          <p:nvSpPr>
            <p:cNvPr id="128011" name="Rectangle 11"/>
            <p:cNvSpPr>
              <a:spLocks noChangeArrowheads="1"/>
            </p:cNvSpPr>
            <p:nvPr/>
          </p:nvSpPr>
          <p:spPr bwMode="auto">
            <a:xfrm>
              <a:off x="4677" y="12204"/>
              <a:ext cx="945"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HUB</a:t>
              </a:r>
            </a:p>
          </p:txBody>
        </p:sp>
        <p:sp>
          <p:nvSpPr>
            <p:cNvPr id="128012" name="Line 12"/>
            <p:cNvSpPr>
              <a:spLocks noChangeShapeType="1"/>
            </p:cNvSpPr>
            <p:nvPr/>
          </p:nvSpPr>
          <p:spPr bwMode="auto">
            <a:xfrm>
              <a:off x="5157" y="11580"/>
              <a:ext cx="0" cy="624"/>
            </a:xfrm>
            <a:prstGeom prst="line">
              <a:avLst/>
            </a:prstGeom>
            <a:noFill/>
            <a:ln w="12700">
              <a:solidFill>
                <a:srgbClr val="FFFF00"/>
              </a:solidFill>
              <a:round/>
              <a:headEnd/>
              <a:tailEnd/>
            </a:ln>
            <a:effectLst/>
          </p:spPr>
          <p:txBody>
            <a:bodyPr/>
            <a:lstStyle/>
            <a:p>
              <a:endParaRPr lang="zh-CN" altLang="en-US"/>
            </a:p>
          </p:txBody>
        </p:sp>
        <p:sp>
          <p:nvSpPr>
            <p:cNvPr id="128013" name="Rectangle 13"/>
            <p:cNvSpPr>
              <a:spLocks noChangeArrowheads="1"/>
            </p:cNvSpPr>
            <p:nvPr/>
          </p:nvSpPr>
          <p:spPr bwMode="auto">
            <a:xfrm>
              <a:off x="1692" y="12204"/>
              <a:ext cx="1260"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范围</a:t>
              </a:r>
            </a:p>
          </p:txBody>
        </p:sp>
        <p:sp>
          <p:nvSpPr>
            <p:cNvPr id="128014" name="Arc 14"/>
            <p:cNvSpPr>
              <a:spLocks/>
            </p:cNvSpPr>
            <p:nvPr/>
          </p:nvSpPr>
          <p:spPr bwMode="auto">
            <a:xfrm>
              <a:off x="1575" y="12206"/>
              <a:ext cx="2325" cy="2715"/>
            </a:xfrm>
            <a:custGeom>
              <a:avLst/>
              <a:gdLst>
                <a:gd name="G0" fmla="+- 1174 0 0"/>
                <a:gd name="G1" fmla="+- 21600 0 0"/>
                <a:gd name="G2" fmla="+- 21600 0 0"/>
                <a:gd name="T0" fmla="*/ 0 w 22774"/>
                <a:gd name="T1" fmla="*/ 32 h 25059"/>
                <a:gd name="T2" fmla="*/ 22495 w 22774"/>
                <a:gd name="T3" fmla="*/ 25059 h 25059"/>
                <a:gd name="T4" fmla="*/ 1174 w 22774"/>
                <a:gd name="T5" fmla="*/ 21600 h 25059"/>
              </a:gdLst>
              <a:ahLst/>
              <a:cxnLst>
                <a:cxn ang="0">
                  <a:pos x="T0" y="T1"/>
                </a:cxn>
                <a:cxn ang="0">
                  <a:pos x="T2" y="T3"/>
                </a:cxn>
                <a:cxn ang="0">
                  <a:pos x="T4" y="T5"/>
                </a:cxn>
              </a:cxnLst>
              <a:rect l="0" t="0" r="r" b="b"/>
              <a:pathLst>
                <a:path w="22774" h="25059" fill="none" extrusionOk="0">
                  <a:moveTo>
                    <a:pt x="-1" y="31"/>
                  </a:moveTo>
                  <a:cubicBezTo>
                    <a:pt x="390" y="10"/>
                    <a:pt x="782" y="-1"/>
                    <a:pt x="1174" y="0"/>
                  </a:cubicBezTo>
                  <a:cubicBezTo>
                    <a:pt x="13103" y="0"/>
                    <a:pt x="22774" y="9670"/>
                    <a:pt x="22774" y="21600"/>
                  </a:cubicBezTo>
                  <a:cubicBezTo>
                    <a:pt x="22774" y="22758"/>
                    <a:pt x="22680" y="23915"/>
                    <a:pt x="22495" y="25059"/>
                  </a:cubicBezTo>
                </a:path>
                <a:path w="22774" h="25059" stroke="0" extrusionOk="0">
                  <a:moveTo>
                    <a:pt x="-1" y="31"/>
                  </a:moveTo>
                  <a:cubicBezTo>
                    <a:pt x="390" y="10"/>
                    <a:pt x="782" y="-1"/>
                    <a:pt x="1174" y="0"/>
                  </a:cubicBezTo>
                  <a:cubicBezTo>
                    <a:pt x="13103" y="0"/>
                    <a:pt x="22774" y="9670"/>
                    <a:pt x="22774" y="21600"/>
                  </a:cubicBezTo>
                  <a:cubicBezTo>
                    <a:pt x="22774" y="22758"/>
                    <a:pt x="22680" y="23915"/>
                    <a:pt x="22495" y="25059"/>
                  </a:cubicBezTo>
                  <a:lnTo>
                    <a:pt x="1174" y="21600"/>
                  </a:lnTo>
                  <a:close/>
                </a:path>
              </a:pathLst>
            </a:custGeom>
            <a:noFill/>
            <a:ln w="12700">
              <a:solidFill>
                <a:srgbClr val="FFFF00"/>
              </a:solidFill>
              <a:prstDash val="dash"/>
              <a:round/>
              <a:headEnd/>
              <a:tailEnd/>
            </a:ln>
            <a:effectLst/>
          </p:spPr>
          <p:txBody>
            <a:bodyPr/>
            <a:lstStyle/>
            <a:p>
              <a:endParaRPr lang="zh-CN" altLang="en-US"/>
            </a:p>
          </p:txBody>
        </p:sp>
        <p:sp>
          <p:nvSpPr>
            <p:cNvPr id="128015" name="Rectangle 15"/>
            <p:cNvSpPr>
              <a:spLocks noChangeArrowheads="1"/>
            </p:cNvSpPr>
            <p:nvPr/>
          </p:nvSpPr>
          <p:spPr bwMode="auto">
            <a:xfrm>
              <a:off x="2007" y="13296"/>
              <a:ext cx="126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MODEM</a:t>
              </a:r>
            </a:p>
          </p:txBody>
        </p:sp>
        <p:sp>
          <p:nvSpPr>
            <p:cNvPr id="128016" name="Rectangle 16"/>
            <p:cNvSpPr>
              <a:spLocks noChangeArrowheads="1"/>
            </p:cNvSpPr>
            <p:nvPr/>
          </p:nvSpPr>
          <p:spPr bwMode="auto">
            <a:xfrm>
              <a:off x="2217" y="14388"/>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17" name="Freeform 17"/>
            <p:cNvSpPr>
              <a:spLocks/>
            </p:cNvSpPr>
            <p:nvPr/>
          </p:nvSpPr>
          <p:spPr bwMode="auto">
            <a:xfrm>
              <a:off x="2847" y="12672"/>
              <a:ext cx="840" cy="624"/>
            </a:xfrm>
            <a:custGeom>
              <a:avLst/>
              <a:gdLst/>
              <a:ahLst/>
              <a:cxnLst>
                <a:cxn ang="0">
                  <a:pos x="840" y="0"/>
                </a:cxn>
                <a:cxn ang="0">
                  <a:pos x="525" y="312"/>
                </a:cxn>
                <a:cxn ang="0">
                  <a:pos x="630" y="468"/>
                </a:cxn>
                <a:cxn ang="0">
                  <a:pos x="0" y="624"/>
                </a:cxn>
              </a:cxnLst>
              <a:rect l="0" t="0" r="r" b="b"/>
              <a:pathLst>
                <a:path w="840" h="624">
                  <a:moveTo>
                    <a:pt x="840" y="0"/>
                  </a:moveTo>
                  <a:cubicBezTo>
                    <a:pt x="700" y="117"/>
                    <a:pt x="560" y="234"/>
                    <a:pt x="525" y="312"/>
                  </a:cubicBezTo>
                  <a:cubicBezTo>
                    <a:pt x="490" y="390"/>
                    <a:pt x="717" y="416"/>
                    <a:pt x="630" y="468"/>
                  </a:cubicBezTo>
                  <a:cubicBezTo>
                    <a:pt x="543" y="520"/>
                    <a:pt x="271" y="572"/>
                    <a:pt x="0" y="624"/>
                  </a:cubicBezTo>
                </a:path>
              </a:pathLst>
            </a:custGeom>
            <a:noFill/>
            <a:ln w="12700" cap="flat" cmpd="sng">
              <a:solidFill>
                <a:srgbClr val="FFFF00"/>
              </a:solidFill>
              <a:prstDash val="solid"/>
              <a:round/>
              <a:headEnd/>
              <a:tailEnd/>
            </a:ln>
            <a:effectLst/>
          </p:spPr>
          <p:txBody>
            <a:bodyPr/>
            <a:lstStyle/>
            <a:p>
              <a:endParaRPr lang="zh-CN" altLang="en-US"/>
            </a:p>
          </p:txBody>
        </p:sp>
        <p:sp>
          <p:nvSpPr>
            <p:cNvPr id="128018" name="Line 18"/>
            <p:cNvSpPr>
              <a:spLocks noChangeShapeType="1"/>
            </p:cNvSpPr>
            <p:nvPr/>
          </p:nvSpPr>
          <p:spPr bwMode="auto">
            <a:xfrm>
              <a:off x="2637" y="13764"/>
              <a:ext cx="0" cy="624"/>
            </a:xfrm>
            <a:prstGeom prst="line">
              <a:avLst/>
            </a:prstGeom>
            <a:noFill/>
            <a:ln w="12700">
              <a:solidFill>
                <a:srgbClr val="FFFF00"/>
              </a:solidFill>
              <a:round/>
              <a:headEnd/>
              <a:tailEnd/>
            </a:ln>
            <a:effectLst/>
          </p:spPr>
          <p:txBody>
            <a:bodyPr/>
            <a:lstStyle/>
            <a:p>
              <a:endParaRPr lang="zh-CN" altLang="en-US"/>
            </a:p>
          </p:txBody>
        </p:sp>
        <p:sp>
          <p:nvSpPr>
            <p:cNvPr id="128019" name="Rectangle 19"/>
            <p:cNvSpPr>
              <a:spLocks noChangeArrowheads="1"/>
            </p:cNvSpPr>
            <p:nvPr/>
          </p:nvSpPr>
          <p:spPr bwMode="auto">
            <a:xfrm>
              <a:off x="3897" y="13452"/>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20" name="Rectangle 20"/>
            <p:cNvSpPr>
              <a:spLocks noChangeArrowheads="1"/>
            </p:cNvSpPr>
            <p:nvPr/>
          </p:nvSpPr>
          <p:spPr bwMode="auto">
            <a:xfrm>
              <a:off x="4527" y="13452"/>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21" name="Rectangle 21"/>
            <p:cNvSpPr>
              <a:spLocks noChangeArrowheads="1"/>
            </p:cNvSpPr>
            <p:nvPr/>
          </p:nvSpPr>
          <p:spPr bwMode="auto">
            <a:xfrm>
              <a:off x="5157" y="13452"/>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22" name="Rectangle 22"/>
            <p:cNvSpPr>
              <a:spLocks noChangeArrowheads="1"/>
            </p:cNvSpPr>
            <p:nvPr/>
          </p:nvSpPr>
          <p:spPr bwMode="auto">
            <a:xfrm>
              <a:off x="5787" y="13452"/>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23" name="Rectangle 23"/>
            <p:cNvSpPr>
              <a:spLocks noChangeArrowheads="1"/>
            </p:cNvSpPr>
            <p:nvPr/>
          </p:nvSpPr>
          <p:spPr bwMode="auto">
            <a:xfrm>
              <a:off x="6417" y="13452"/>
              <a:ext cx="63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PC</a:t>
              </a:r>
            </a:p>
          </p:txBody>
        </p:sp>
        <p:sp>
          <p:nvSpPr>
            <p:cNvPr id="128024" name="Line 24"/>
            <p:cNvSpPr>
              <a:spLocks noChangeShapeType="1"/>
            </p:cNvSpPr>
            <p:nvPr/>
          </p:nvSpPr>
          <p:spPr bwMode="auto">
            <a:xfrm flipH="1">
              <a:off x="4212" y="12672"/>
              <a:ext cx="945" cy="780"/>
            </a:xfrm>
            <a:prstGeom prst="line">
              <a:avLst/>
            </a:prstGeom>
            <a:noFill/>
            <a:ln w="12700">
              <a:solidFill>
                <a:srgbClr val="FFFF00"/>
              </a:solidFill>
              <a:round/>
              <a:headEnd/>
              <a:tailEnd/>
            </a:ln>
            <a:effectLst/>
          </p:spPr>
          <p:txBody>
            <a:bodyPr/>
            <a:lstStyle/>
            <a:p>
              <a:endParaRPr lang="zh-CN" altLang="en-US"/>
            </a:p>
          </p:txBody>
        </p:sp>
        <p:sp>
          <p:nvSpPr>
            <p:cNvPr id="128025" name="Line 25"/>
            <p:cNvSpPr>
              <a:spLocks noChangeShapeType="1"/>
            </p:cNvSpPr>
            <p:nvPr/>
          </p:nvSpPr>
          <p:spPr bwMode="auto">
            <a:xfrm flipH="1">
              <a:off x="4737" y="12672"/>
              <a:ext cx="420" cy="780"/>
            </a:xfrm>
            <a:prstGeom prst="line">
              <a:avLst/>
            </a:prstGeom>
            <a:noFill/>
            <a:ln w="12700">
              <a:solidFill>
                <a:srgbClr val="FFFF00"/>
              </a:solidFill>
              <a:round/>
              <a:headEnd/>
              <a:tailEnd/>
            </a:ln>
            <a:effectLst/>
          </p:spPr>
          <p:txBody>
            <a:bodyPr/>
            <a:lstStyle/>
            <a:p>
              <a:endParaRPr lang="zh-CN" altLang="en-US"/>
            </a:p>
          </p:txBody>
        </p:sp>
        <p:sp>
          <p:nvSpPr>
            <p:cNvPr id="128026" name="Line 26"/>
            <p:cNvSpPr>
              <a:spLocks noChangeShapeType="1"/>
            </p:cNvSpPr>
            <p:nvPr/>
          </p:nvSpPr>
          <p:spPr bwMode="auto">
            <a:xfrm>
              <a:off x="5157" y="12672"/>
              <a:ext cx="315" cy="780"/>
            </a:xfrm>
            <a:prstGeom prst="line">
              <a:avLst/>
            </a:prstGeom>
            <a:noFill/>
            <a:ln w="12700">
              <a:solidFill>
                <a:srgbClr val="FFFF00"/>
              </a:solidFill>
              <a:round/>
              <a:headEnd/>
              <a:tailEnd/>
            </a:ln>
            <a:effectLst/>
          </p:spPr>
          <p:txBody>
            <a:bodyPr/>
            <a:lstStyle/>
            <a:p>
              <a:endParaRPr lang="zh-CN" altLang="en-US"/>
            </a:p>
          </p:txBody>
        </p:sp>
        <p:sp>
          <p:nvSpPr>
            <p:cNvPr id="128027" name="Line 27"/>
            <p:cNvSpPr>
              <a:spLocks noChangeShapeType="1"/>
            </p:cNvSpPr>
            <p:nvPr/>
          </p:nvSpPr>
          <p:spPr bwMode="auto">
            <a:xfrm>
              <a:off x="5157" y="12672"/>
              <a:ext cx="945" cy="780"/>
            </a:xfrm>
            <a:prstGeom prst="line">
              <a:avLst/>
            </a:prstGeom>
            <a:noFill/>
            <a:ln w="12700">
              <a:solidFill>
                <a:srgbClr val="FFFF00"/>
              </a:solidFill>
              <a:round/>
              <a:headEnd/>
              <a:tailEnd/>
            </a:ln>
            <a:effectLst/>
          </p:spPr>
          <p:txBody>
            <a:bodyPr/>
            <a:lstStyle/>
            <a:p>
              <a:endParaRPr lang="zh-CN" altLang="en-US"/>
            </a:p>
          </p:txBody>
        </p:sp>
        <p:sp>
          <p:nvSpPr>
            <p:cNvPr id="128028" name="Line 28"/>
            <p:cNvSpPr>
              <a:spLocks noChangeShapeType="1"/>
            </p:cNvSpPr>
            <p:nvPr/>
          </p:nvSpPr>
          <p:spPr bwMode="auto">
            <a:xfrm>
              <a:off x="5157" y="12672"/>
              <a:ext cx="1575" cy="780"/>
            </a:xfrm>
            <a:prstGeom prst="line">
              <a:avLst/>
            </a:prstGeom>
            <a:noFill/>
            <a:ln w="12700">
              <a:solidFill>
                <a:srgbClr val="FFFF00"/>
              </a:solidFill>
              <a:round/>
              <a:headEnd/>
              <a:tailEnd/>
            </a:ln>
            <a:effectLst/>
          </p:spPr>
          <p:txBody>
            <a:bodyPr/>
            <a:lstStyle/>
            <a:p>
              <a:endParaRPr lang="zh-CN" altLang="en-US"/>
            </a:p>
          </p:txBody>
        </p:sp>
        <p:sp>
          <p:nvSpPr>
            <p:cNvPr id="128029" name="AutoShape 29"/>
            <p:cNvSpPr>
              <a:spLocks noChangeArrowheads="1"/>
            </p:cNvSpPr>
            <p:nvPr/>
          </p:nvSpPr>
          <p:spPr bwMode="auto">
            <a:xfrm>
              <a:off x="6627" y="11736"/>
              <a:ext cx="1785" cy="780"/>
            </a:xfrm>
            <a:prstGeom prst="wedgeRectCallout">
              <a:avLst>
                <a:gd name="adj1" fmla="val -82324"/>
                <a:gd name="adj2" fmla="val 127051"/>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关系（</a:t>
              </a:r>
              <a:r>
                <a:rPr lang="en-US" altLang="zh-CN" sz="1600">
                  <a:solidFill>
                    <a:schemeClr val="accent1"/>
                  </a:solidFill>
                  <a:latin typeface="Times New Roman" pitchFamily="18" charset="0"/>
                </a:rPr>
                <a:t>Cis</a:t>
              </a:r>
              <a:r>
                <a:rPr lang="zh-CN" altLang="en-US" sz="1600">
                  <a:solidFill>
                    <a:schemeClr val="accent1"/>
                  </a:solidFill>
                  <a:latin typeface="Times New Roman" pitchFamily="18" charset="0"/>
                </a:rPr>
                <a:t>间的连接关系）</a:t>
              </a:r>
            </a:p>
          </p:txBody>
        </p:sp>
        <p:sp>
          <p:nvSpPr>
            <p:cNvPr id="128030" name="AutoShape 30"/>
            <p:cNvSpPr>
              <a:spLocks noChangeArrowheads="1"/>
            </p:cNvSpPr>
            <p:nvPr/>
          </p:nvSpPr>
          <p:spPr bwMode="auto">
            <a:xfrm>
              <a:off x="7362" y="13140"/>
              <a:ext cx="1995" cy="1092"/>
            </a:xfrm>
            <a:prstGeom prst="wedgeRoundRectCallout">
              <a:avLst>
                <a:gd name="adj1" fmla="val -66644"/>
                <a:gd name="adj2" fmla="val -12088"/>
                <a:gd name="adj3" fmla="val 16667"/>
              </a:avLst>
            </a:prstGeom>
            <a:solidFill>
              <a:srgbClr val="FFFFFF"/>
            </a:solidFill>
            <a:ln w="12700">
              <a:solidFill>
                <a:srgbClr val="FFFF00"/>
              </a:solidFill>
              <a:miter lim="800000"/>
              <a:headEnd/>
              <a:tailEnd/>
            </a:ln>
            <a:effectLst/>
          </p:spPr>
          <p:txBody>
            <a:bodyPr/>
            <a:lstStyle/>
            <a:p>
              <a:pPr algn="just" eaLnBrk="0" hangingPunct="0"/>
              <a:r>
                <a:rPr lang="zh-CN" altLang="en-US" sz="1600">
                  <a:solidFill>
                    <a:schemeClr val="accent1"/>
                  </a:solidFill>
                  <a:latin typeface="Times New Roman" pitchFamily="18" charset="0"/>
                </a:rPr>
                <a:t>属性（拥有者、状态、存放地点、版本、序列号）</a:t>
              </a:r>
            </a:p>
          </p:txBody>
        </p:sp>
        <p:sp>
          <p:nvSpPr>
            <p:cNvPr id="128031" name="Rectangle 31"/>
            <p:cNvSpPr>
              <a:spLocks noChangeArrowheads="1"/>
            </p:cNvSpPr>
            <p:nvPr/>
          </p:nvSpPr>
          <p:spPr bwMode="auto">
            <a:xfrm>
              <a:off x="4242" y="14343"/>
              <a:ext cx="837"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键盘</a:t>
              </a:r>
            </a:p>
          </p:txBody>
        </p:sp>
        <p:sp>
          <p:nvSpPr>
            <p:cNvPr id="128032" name="Rectangle 32"/>
            <p:cNvSpPr>
              <a:spLocks noChangeArrowheads="1"/>
            </p:cNvSpPr>
            <p:nvPr/>
          </p:nvSpPr>
          <p:spPr bwMode="auto">
            <a:xfrm>
              <a:off x="5232" y="14373"/>
              <a:ext cx="837" cy="468"/>
            </a:xfrm>
            <a:prstGeom prst="rect">
              <a:avLst/>
            </a:prstGeom>
            <a:solidFill>
              <a:srgbClr val="FFFFFF"/>
            </a:solidFill>
            <a:ln w="12700">
              <a:solidFill>
                <a:srgbClr val="FFFF00"/>
              </a:solidFill>
              <a:miter lim="800000"/>
              <a:headEnd/>
              <a:tailEnd/>
            </a:ln>
            <a:effectLst/>
          </p:spPr>
          <p:txBody>
            <a:bodyPr/>
            <a:lstStyle/>
            <a:p>
              <a:pPr algn="ctr" eaLnBrk="0" hangingPunct="0"/>
              <a:r>
                <a:rPr lang="zh-CN" altLang="en-US" sz="1600">
                  <a:solidFill>
                    <a:schemeClr val="accent1"/>
                  </a:solidFill>
                  <a:latin typeface="Times New Roman" pitchFamily="18" charset="0"/>
                </a:rPr>
                <a:t>鼠标</a:t>
              </a:r>
            </a:p>
          </p:txBody>
        </p:sp>
        <p:sp>
          <p:nvSpPr>
            <p:cNvPr id="128033" name="Rectangle 33"/>
            <p:cNvSpPr>
              <a:spLocks noChangeArrowheads="1"/>
            </p:cNvSpPr>
            <p:nvPr/>
          </p:nvSpPr>
          <p:spPr bwMode="auto">
            <a:xfrm>
              <a:off x="6147" y="14313"/>
              <a:ext cx="837"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CPU</a:t>
              </a:r>
            </a:p>
          </p:txBody>
        </p:sp>
        <p:sp>
          <p:nvSpPr>
            <p:cNvPr id="128034" name="Line 34"/>
            <p:cNvSpPr>
              <a:spLocks noChangeShapeType="1"/>
            </p:cNvSpPr>
            <p:nvPr/>
          </p:nvSpPr>
          <p:spPr bwMode="auto">
            <a:xfrm flipH="1">
              <a:off x="4842" y="13920"/>
              <a:ext cx="735" cy="546"/>
            </a:xfrm>
            <a:prstGeom prst="line">
              <a:avLst/>
            </a:prstGeom>
            <a:noFill/>
            <a:ln w="12700">
              <a:solidFill>
                <a:srgbClr val="FFFF00"/>
              </a:solidFill>
              <a:round/>
              <a:headEnd/>
              <a:tailEnd/>
            </a:ln>
            <a:effectLst/>
          </p:spPr>
          <p:txBody>
            <a:bodyPr/>
            <a:lstStyle/>
            <a:p>
              <a:endParaRPr lang="zh-CN" altLang="en-US"/>
            </a:p>
          </p:txBody>
        </p:sp>
        <p:sp>
          <p:nvSpPr>
            <p:cNvPr id="128035" name="Line 35"/>
            <p:cNvSpPr>
              <a:spLocks noChangeShapeType="1"/>
            </p:cNvSpPr>
            <p:nvPr/>
          </p:nvSpPr>
          <p:spPr bwMode="auto">
            <a:xfrm>
              <a:off x="5577" y="13920"/>
              <a:ext cx="0" cy="468"/>
            </a:xfrm>
            <a:prstGeom prst="line">
              <a:avLst/>
            </a:prstGeom>
            <a:noFill/>
            <a:ln w="12700">
              <a:solidFill>
                <a:srgbClr val="FFFF00"/>
              </a:solidFill>
              <a:round/>
              <a:headEnd/>
              <a:tailEnd/>
            </a:ln>
            <a:effectLst/>
          </p:spPr>
          <p:txBody>
            <a:bodyPr/>
            <a:lstStyle/>
            <a:p>
              <a:endParaRPr lang="zh-CN" altLang="en-US"/>
            </a:p>
          </p:txBody>
        </p:sp>
        <p:sp>
          <p:nvSpPr>
            <p:cNvPr id="128036" name="Line 36"/>
            <p:cNvSpPr>
              <a:spLocks noChangeShapeType="1"/>
            </p:cNvSpPr>
            <p:nvPr/>
          </p:nvSpPr>
          <p:spPr bwMode="auto">
            <a:xfrm>
              <a:off x="5577" y="13920"/>
              <a:ext cx="840" cy="555"/>
            </a:xfrm>
            <a:prstGeom prst="line">
              <a:avLst/>
            </a:prstGeom>
            <a:noFill/>
            <a:ln w="12700">
              <a:solidFill>
                <a:srgbClr val="FFFF00"/>
              </a:solidFill>
              <a:round/>
              <a:headEnd/>
              <a:tailEnd/>
            </a:ln>
            <a:effectLst/>
          </p:spPr>
          <p:txBody>
            <a:bodyPr/>
            <a:lstStyle/>
            <a:p>
              <a:endParaRPr lang="zh-CN" altLang="en-US"/>
            </a:p>
          </p:txBody>
        </p:sp>
        <p:sp>
          <p:nvSpPr>
            <p:cNvPr id="128037" name="Line 37"/>
            <p:cNvSpPr>
              <a:spLocks noChangeShapeType="1"/>
            </p:cNvSpPr>
            <p:nvPr/>
          </p:nvSpPr>
          <p:spPr bwMode="auto">
            <a:xfrm>
              <a:off x="3897" y="14856"/>
              <a:ext cx="5880" cy="0"/>
            </a:xfrm>
            <a:prstGeom prst="line">
              <a:avLst/>
            </a:prstGeom>
            <a:noFill/>
            <a:ln w="12700">
              <a:solidFill>
                <a:srgbClr val="FFFF00"/>
              </a:solidFill>
              <a:prstDash val="dash"/>
              <a:round/>
              <a:headEnd/>
              <a:tailEnd/>
            </a:ln>
            <a:effectLst/>
          </p:spPr>
          <p:txBody>
            <a:bodyPr/>
            <a:lstStyle/>
            <a:p>
              <a:endParaRPr lang="zh-CN" altLang="en-US"/>
            </a:p>
          </p:txBody>
        </p:sp>
        <p:sp>
          <p:nvSpPr>
            <p:cNvPr id="128038" name="Line 38"/>
            <p:cNvSpPr>
              <a:spLocks noChangeShapeType="1"/>
            </p:cNvSpPr>
            <p:nvPr/>
          </p:nvSpPr>
          <p:spPr bwMode="auto">
            <a:xfrm>
              <a:off x="1692" y="11973"/>
              <a:ext cx="0" cy="936"/>
            </a:xfrm>
            <a:prstGeom prst="line">
              <a:avLst/>
            </a:prstGeom>
            <a:noFill/>
            <a:ln w="12700">
              <a:solidFill>
                <a:srgbClr val="FFFF00"/>
              </a:solidFill>
              <a:round/>
              <a:headEnd type="triangle" w="med" len="med"/>
              <a:tailEnd type="triangle" w="med" len="med"/>
            </a:ln>
            <a:effectLst/>
          </p:spPr>
          <p:txBody>
            <a:bodyPr/>
            <a:lstStyle/>
            <a:p>
              <a:endParaRPr lang="zh-CN" altLang="en-US"/>
            </a:p>
          </p:txBody>
        </p:sp>
        <p:sp>
          <p:nvSpPr>
            <p:cNvPr id="128039" name="Rectangle 39"/>
            <p:cNvSpPr>
              <a:spLocks noChangeArrowheads="1"/>
            </p:cNvSpPr>
            <p:nvPr/>
          </p:nvSpPr>
          <p:spPr bwMode="auto">
            <a:xfrm>
              <a:off x="8082" y="14589"/>
              <a:ext cx="1260" cy="468"/>
            </a:xfrm>
            <a:prstGeom prst="rect">
              <a:avLst/>
            </a:prstGeom>
            <a:solidFill>
              <a:srgbClr val="FFFFFF"/>
            </a:solidFill>
            <a:ln w="12700">
              <a:solidFill>
                <a:srgbClr val="FFFF00"/>
              </a:solidFill>
              <a:miter lim="800000"/>
              <a:headEnd/>
              <a:tailEnd/>
            </a:ln>
            <a:effectLst/>
          </p:spPr>
          <p:txBody>
            <a:bodyPr/>
            <a:lstStyle/>
            <a:p>
              <a:pPr algn="ctr" eaLnBrk="0" hangingPunct="0"/>
              <a:r>
                <a:rPr lang="en-US" altLang="zh-CN" sz="1600">
                  <a:solidFill>
                    <a:schemeClr val="accent1"/>
                  </a:solidFill>
                  <a:latin typeface="Times New Roman" pitchFamily="18" charset="0"/>
                </a:rPr>
                <a:t>CI</a:t>
              </a:r>
              <a:r>
                <a:rPr lang="zh-CN" altLang="en-US" sz="1600">
                  <a:solidFill>
                    <a:schemeClr val="accent1"/>
                  </a:solidFill>
                  <a:latin typeface="Times New Roman" pitchFamily="18" charset="0"/>
                </a:rPr>
                <a:t>级别</a:t>
              </a:r>
            </a:p>
          </p:txBody>
        </p:sp>
        <p:sp>
          <p:nvSpPr>
            <p:cNvPr id="128040" name="Line 40"/>
            <p:cNvSpPr>
              <a:spLocks noChangeShapeType="1"/>
            </p:cNvSpPr>
            <p:nvPr/>
          </p:nvSpPr>
          <p:spPr bwMode="auto">
            <a:xfrm>
              <a:off x="9357" y="14358"/>
              <a:ext cx="0" cy="936"/>
            </a:xfrm>
            <a:prstGeom prst="line">
              <a:avLst/>
            </a:prstGeom>
            <a:noFill/>
            <a:ln w="12700">
              <a:solidFill>
                <a:srgbClr val="FFFF00"/>
              </a:solidFill>
              <a:round/>
              <a:headEnd type="triangle" w="med" len="med"/>
              <a:tailEnd type="triangle" w="med" len="med"/>
            </a:ln>
            <a:effectLst/>
          </p:spPr>
          <p:txBody>
            <a:bodyPr/>
            <a:lstStyle/>
            <a:p>
              <a:endParaRPr lang="zh-CN" altLang="en-US"/>
            </a:p>
          </p:txBody>
        </p:sp>
      </p:grpSp>
    </p:spTree>
  </p:cSld>
  <p:clrMapOvr>
    <a:masterClrMapping/>
  </p:clrMapOvr>
</p:sld>
</file>

<file path=ppt/theme/theme1.xml><?xml version="1.0" encoding="utf-8"?>
<a:theme xmlns:a="http://schemas.openxmlformats.org/drawingml/2006/main" name="Fading Grid">
  <a:themeElements>
    <a:clrScheme name="Fading Grid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fontScheme name="Fading Grid">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2"/>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just"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accent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bg2"/>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just"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accent1"/>
            </a:solidFill>
            <a:effectLst/>
            <a:latin typeface="Times New Roman" pitchFamily="18" charset="0"/>
            <a:ea typeface="宋体" pitchFamily="2" charset="-122"/>
          </a:defRPr>
        </a:defPPr>
      </a:lstStyle>
    </a:lnDef>
  </a:objectDefaults>
  <a:extraClrSchemeLst>
    <a:extraClrScheme>
      <a:clrScheme name="Fading Grid 1">
        <a:dk1>
          <a:srgbClr val="7E0000"/>
        </a:dk1>
        <a:lt1>
          <a:srgbClr val="FFFFFF"/>
        </a:lt1>
        <a:dk2>
          <a:srgbClr val="800000"/>
        </a:dk2>
        <a:lt2>
          <a:srgbClr val="FCF0B2"/>
        </a:lt2>
        <a:accent1>
          <a:srgbClr val="C5543D"/>
        </a:accent1>
        <a:accent2>
          <a:srgbClr val="660000"/>
        </a:accent2>
        <a:accent3>
          <a:srgbClr val="C0AAAA"/>
        </a:accent3>
        <a:accent4>
          <a:srgbClr val="DADADA"/>
        </a:accent4>
        <a:accent5>
          <a:srgbClr val="DFB3AF"/>
        </a:accent5>
        <a:accent6>
          <a:srgbClr val="5C0000"/>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Fading Grid 2">
        <a:dk1>
          <a:srgbClr val="000066"/>
        </a:dk1>
        <a:lt1>
          <a:srgbClr val="FFFFFF"/>
        </a:lt1>
        <a:dk2>
          <a:srgbClr val="000066"/>
        </a:dk2>
        <a:lt2>
          <a:srgbClr val="B2B8C8"/>
        </a:lt2>
        <a:accent1>
          <a:srgbClr val="008080"/>
        </a:accent1>
        <a:accent2>
          <a:srgbClr val="00004E"/>
        </a:accent2>
        <a:accent3>
          <a:srgbClr val="AAAAB8"/>
        </a:accent3>
        <a:accent4>
          <a:srgbClr val="DADADA"/>
        </a:accent4>
        <a:accent5>
          <a:srgbClr val="AAC0C0"/>
        </a:accent5>
        <a:accent6>
          <a:srgbClr val="000046"/>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Fading Grid 3">
        <a:dk1>
          <a:srgbClr val="010199"/>
        </a:dk1>
        <a:lt1>
          <a:srgbClr val="FFFFFF"/>
        </a:lt1>
        <a:dk2>
          <a:srgbClr val="000099"/>
        </a:dk2>
        <a:lt2>
          <a:srgbClr val="CCFFFF"/>
        </a:lt2>
        <a:accent1>
          <a:srgbClr val="00C600"/>
        </a:accent1>
        <a:accent2>
          <a:srgbClr val="01017D"/>
        </a:accent2>
        <a:accent3>
          <a:srgbClr val="AAAACA"/>
        </a:accent3>
        <a:accent4>
          <a:srgbClr val="DADADA"/>
        </a:accent4>
        <a:accent5>
          <a:srgbClr val="AADFAA"/>
        </a:accent5>
        <a:accent6>
          <a:srgbClr val="010171"/>
        </a:accent6>
        <a:hlink>
          <a:srgbClr val="FFE701"/>
        </a:hlink>
        <a:folHlink>
          <a:srgbClr val="3366FF"/>
        </a:folHlink>
      </a:clrScheme>
      <a:clrMap bg1="dk2" tx1="lt1" bg2="dk1" tx2="lt2" accent1="accent1" accent2="accent2" accent3="accent3" accent4="accent4" accent5="accent5" accent6="accent6" hlink="hlink" folHlink="folHlink"/>
    </a:extraClrScheme>
    <a:extraClrScheme>
      <a:clrScheme name="Fading Grid 4">
        <a:dk1>
          <a:srgbClr val="6B6B99"/>
        </a:dk1>
        <a:lt1>
          <a:srgbClr val="EAEAEA"/>
        </a:lt1>
        <a:dk2>
          <a:srgbClr val="666699"/>
        </a:dk2>
        <a:lt2>
          <a:srgbClr val="CCECFF"/>
        </a:lt2>
        <a:accent1>
          <a:srgbClr val="00CC66"/>
        </a:accent1>
        <a:accent2>
          <a:srgbClr val="54547A"/>
        </a:accent2>
        <a:accent3>
          <a:srgbClr val="B8B8CA"/>
        </a:accent3>
        <a:accent4>
          <a:srgbClr val="C8C8C8"/>
        </a:accent4>
        <a:accent5>
          <a:srgbClr val="AAE2B8"/>
        </a:accent5>
        <a:accent6>
          <a:srgbClr val="4B4B6E"/>
        </a:accent6>
        <a:hlink>
          <a:srgbClr val="65B2FF"/>
        </a:hlink>
        <a:folHlink>
          <a:srgbClr val="9900FF"/>
        </a:folHlink>
      </a:clrScheme>
      <a:clrMap bg1="dk2" tx1="lt1" bg2="dk1" tx2="lt2" accent1="accent1" accent2="accent2" accent3="accent3" accent4="accent4" accent5="accent5" accent6="accent6" hlink="hlink" folHlink="folHlink"/>
    </a:extraClrScheme>
    <a:extraClrScheme>
      <a:clrScheme name="Fading Grid 5">
        <a:dk1>
          <a:srgbClr val="00827F"/>
        </a:dk1>
        <a:lt1>
          <a:srgbClr val="FFFFFF"/>
        </a:lt1>
        <a:dk2>
          <a:srgbClr val="008080"/>
        </a:dk2>
        <a:lt2>
          <a:srgbClr val="FFFFCC"/>
        </a:lt2>
        <a:accent1>
          <a:srgbClr val="6D6FC7"/>
        </a:accent1>
        <a:accent2>
          <a:srgbClr val="006462"/>
        </a:accent2>
        <a:accent3>
          <a:srgbClr val="AAC0C0"/>
        </a:accent3>
        <a:accent4>
          <a:srgbClr val="DADADA"/>
        </a:accent4>
        <a:accent5>
          <a:srgbClr val="BABBE0"/>
        </a:accent5>
        <a:accent6>
          <a:srgbClr val="005A58"/>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ading Grid 6">
        <a:dk1>
          <a:srgbClr val="4D4D4D"/>
        </a:dk1>
        <a:lt1>
          <a:srgbClr val="FFFFFF"/>
        </a:lt1>
        <a:dk2>
          <a:srgbClr val="525252"/>
        </a:dk2>
        <a:lt2>
          <a:srgbClr val="C0C0C0"/>
        </a:lt2>
        <a:accent1>
          <a:srgbClr val="527C3A"/>
        </a:accent1>
        <a:accent2>
          <a:srgbClr val="444444"/>
        </a:accent2>
        <a:accent3>
          <a:srgbClr val="B3B3B3"/>
        </a:accent3>
        <a:accent4>
          <a:srgbClr val="DADADA"/>
        </a:accent4>
        <a:accent5>
          <a:srgbClr val="B3BFAE"/>
        </a:accent5>
        <a:accent6>
          <a:srgbClr val="3D3D3D"/>
        </a:accent6>
        <a:hlink>
          <a:srgbClr val="FAC458"/>
        </a:hlink>
        <a:folHlink>
          <a:srgbClr val="C7780F"/>
        </a:folHlink>
      </a:clrScheme>
      <a:clrMap bg1="dk2" tx1="lt1" bg2="dk1" tx2="lt2" accent1="accent1" accent2="accent2" accent3="accent3" accent4="accent4" accent5="accent5" accent6="accent6" hlink="hlink" folHlink="folHlink"/>
    </a:extraClrScheme>
    <a:extraClrScheme>
      <a:clrScheme name="Fading Grid 7">
        <a:dk1>
          <a:srgbClr val="516032"/>
        </a:dk1>
        <a:lt1>
          <a:srgbClr val="FFFFFF"/>
        </a:lt1>
        <a:dk2>
          <a:srgbClr val="546434"/>
        </a:dk2>
        <a:lt2>
          <a:srgbClr val="B2B68A"/>
        </a:lt2>
        <a:accent1>
          <a:srgbClr val="7D8C70"/>
        </a:accent1>
        <a:accent2>
          <a:srgbClr val="414E28"/>
        </a:accent2>
        <a:accent3>
          <a:srgbClr val="B3B8AE"/>
        </a:accent3>
        <a:accent4>
          <a:srgbClr val="DADADA"/>
        </a:accent4>
        <a:accent5>
          <a:srgbClr val="BFC5BB"/>
        </a:accent5>
        <a:accent6>
          <a:srgbClr val="3A4623"/>
        </a:accent6>
        <a:hlink>
          <a:srgbClr val="80C579"/>
        </a:hlink>
        <a:folHlink>
          <a:srgbClr val="7FADAF"/>
        </a:folHlink>
      </a:clrScheme>
      <a:clrMap bg1="dk2" tx1="lt1" bg2="dk1" tx2="lt2" accent1="accent1" accent2="accent2" accent3="accent3" accent4="accent4" accent5="accent5" accent6="accent6" hlink="hlink" folHlink="folHlink"/>
    </a:extraClrScheme>
    <a:extraClrScheme>
      <a:clrScheme name="Fading Grid 8">
        <a:dk1>
          <a:srgbClr val="D1CC00"/>
        </a:dk1>
        <a:lt1>
          <a:srgbClr val="FFFFFF"/>
        </a:lt1>
        <a:dk2>
          <a:srgbClr val="CCCC00"/>
        </a:dk2>
        <a:lt2>
          <a:srgbClr val="F3F5B1"/>
        </a:lt2>
        <a:accent1>
          <a:srgbClr val="808000"/>
        </a:accent1>
        <a:accent2>
          <a:srgbClr val="AEAA00"/>
        </a:accent2>
        <a:accent3>
          <a:srgbClr val="E2E2AA"/>
        </a:accent3>
        <a:accent4>
          <a:srgbClr val="DADADA"/>
        </a:accent4>
        <a:accent5>
          <a:srgbClr val="C0C0AA"/>
        </a:accent5>
        <a:accent6>
          <a:srgbClr val="9D9A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Fading Grid 9">
        <a:dk1>
          <a:srgbClr val="000000"/>
        </a:dk1>
        <a:lt1>
          <a:srgbClr val="F8F8F8"/>
        </a:lt1>
        <a:dk2>
          <a:srgbClr val="336600"/>
        </a:dk2>
        <a:lt2>
          <a:srgbClr val="FBFBFB"/>
        </a:lt2>
        <a:accent1>
          <a:srgbClr val="009900"/>
        </a:accent1>
        <a:accent2>
          <a:srgbClr val="C6C6C6"/>
        </a:accent2>
        <a:accent3>
          <a:srgbClr val="FBFBFB"/>
        </a:accent3>
        <a:accent4>
          <a:srgbClr val="000000"/>
        </a:accent4>
        <a:accent5>
          <a:srgbClr val="AACAAA"/>
        </a:accent5>
        <a:accent6>
          <a:srgbClr val="B3B3B3"/>
        </a:accent6>
        <a:hlink>
          <a:srgbClr val="006600"/>
        </a:hlink>
        <a:folHlink>
          <a:srgbClr val="8080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Fading Grid</Template>
  <TotalTime>64</TotalTime>
  <Words>12174</Words>
  <Application>Microsoft PowerPoint</Application>
  <PresentationFormat>全屏显示(4:3)</PresentationFormat>
  <Paragraphs>3068</Paragraphs>
  <Slides>225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225</vt:i4>
      </vt:variant>
    </vt:vector>
  </HeadingPairs>
  <TitlesOfParts>
    <vt:vector size="232" baseType="lpstr">
      <vt:lpstr>Arial</vt:lpstr>
      <vt:lpstr>宋体</vt:lpstr>
      <vt:lpstr>Times New Roman</vt:lpstr>
      <vt:lpstr>Wingdings</vt:lpstr>
      <vt:lpstr>Symbol</vt:lpstr>
      <vt:lpstr>Arial Unicode MS</vt:lpstr>
      <vt:lpstr>Fading Grid</vt:lpstr>
      <vt:lpstr>第一章 服务与服务管理</vt:lpstr>
      <vt:lpstr>服务的基本概念</vt:lpstr>
      <vt:lpstr>服务过程矩阵图 </vt:lpstr>
      <vt:lpstr>定制服务的原则及要素</vt:lpstr>
      <vt:lpstr>定制服务的原则及要素 (续)</vt:lpstr>
      <vt:lpstr>服务的主要特征</vt:lpstr>
      <vt:lpstr>服务管理的特征与内涵</vt:lpstr>
      <vt:lpstr>服务管理与信息技术</vt:lpstr>
      <vt:lpstr>信息在服务管理中的战略作用 </vt:lpstr>
      <vt:lpstr>应用信息技术改进服务管理 </vt:lpstr>
      <vt:lpstr>第二章 IT服务管理的演进 </vt:lpstr>
      <vt:lpstr>IT服务的定义及特点 </vt:lpstr>
      <vt:lpstr>IT服务管理的基本概念与内涵</vt:lpstr>
      <vt:lpstr>IT服务管理三要素 </vt:lpstr>
      <vt:lpstr>IT服务管理的范围与主要内容</vt:lpstr>
      <vt:lpstr>IT服务管理的主要价值</vt:lpstr>
      <vt:lpstr>IT服务管理价值的主要特征</vt:lpstr>
      <vt:lpstr>第三章 ITIL，IT服务管理的最佳实践 </vt:lpstr>
      <vt:lpstr>ITIL</vt:lpstr>
      <vt:lpstr>ITIL的显著特征 </vt:lpstr>
      <vt:lpstr>ITIL的主体框架</vt:lpstr>
      <vt:lpstr>ITIL的核心流程</vt:lpstr>
      <vt:lpstr>最佳实践(Best Practices)</vt:lpstr>
      <vt:lpstr>最佳实践等级分类 </vt:lpstr>
      <vt:lpstr>ITIL与现有IT管理模型 </vt:lpstr>
      <vt:lpstr>如何利用ITIL设计IT企业服务管理模型</vt:lpstr>
      <vt:lpstr>第四章I T服务管理生命周期模型 </vt:lpstr>
      <vt:lpstr>I T服务管理生命周期模型</vt:lpstr>
      <vt:lpstr>IT服务管理生命周期简化模型</vt:lpstr>
      <vt:lpstr>各阶段划分 </vt:lpstr>
      <vt:lpstr>计划阶段</vt:lpstr>
      <vt:lpstr>执行阶段 </vt:lpstr>
      <vt:lpstr>检查阶段 </vt:lpstr>
      <vt:lpstr>处理阶段 </vt:lpstr>
      <vt:lpstr>第五章 IT服务组织架构及人员管理</vt:lpstr>
      <vt:lpstr>组织架构的定义及类型</vt:lpstr>
      <vt:lpstr>IT服务管理的组织架构及人员构成</vt:lpstr>
      <vt:lpstr>IT服务经理面临的挑战 </vt:lpstr>
      <vt:lpstr>IT服务经理的主要职责</vt:lpstr>
      <vt:lpstr>IT服务经理的基本技能</vt:lpstr>
      <vt:lpstr>IT服务团队建设</vt:lpstr>
      <vt:lpstr>影响团队凝聚力的因素 </vt:lpstr>
      <vt:lpstr>IT服务工作的冲突管理</vt:lpstr>
      <vt:lpstr>IT服务工作的沟通管理 </vt:lpstr>
      <vt:lpstr>沟通计划 </vt:lpstr>
      <vt:lpstr>沟通中存在主要障碍 </vt:lpstr>
      <vt:lpstr>第六章 IT服务管理的战略作用 </vt:lpstr>
      <vt:lpstr>战略的实质与内涵</vt:lpstr>
      <vt:lpstr> 企业战略的层次</vt:lpstr>
      <vt:lpstr>服务管理战略的基本要素</vt:lpstr>
      <vt:lpstr>IT服务管理战略基本特征 </vt:lpstr>
      <vt:lpstr>IT服务管理战略与企业战略</vt:lpstr>
      <vt:lpstr>IT服务管理战略过程</vt:lpstr>
      <vt:lpstr>IT服务管理开发与实施工具</vt:lpstr>
      <vt:lpstr>波特的市场要素模型</vt:lpstr>
      <vt:lpstr>引入利益相关者的市场要素模型 </vt:lpstr>
      <vt:lpstr>VCA分析（价值链分析）</vt:lpstr>
      <vt:lpstr>SOWT分析</vt:lpstr>
      <vt:lpstr>SWOT分析因素</vt:lpstr>
      <vt:lpstr>平衡积分卡的概念 </vt:lpstr>
      <vt:lpstr>BSC四个绩效指标 </vt:lpstr>
      <vt:lpstr>BSC指标详细体系</vt:lpstr>
      <vt:lpstr>BSC之客户视角 </vt:lpstr>
      <vt:lpstr>BSC之内部流程视角 </vt:lpstr>
      <vt:lpstr>BSC之创新与学习视角 </vt:lpstr>
      <vt:lpstr>BSC之财务视角 </vt:lpstr>
      <vt:lpstr>实施BSC的步骤 </vt:lpstr>
      <vt:lpstr>BSC中建立因果关系的主要流程 </vt:lpstr>
      <vt:lpstr>第七章 IT服务计划管理 </vt:lpstr>
      <vt:lpstr>IT服务计划的基本概念、特征</vt:lpstr>
      <vt:lpstr>IT服务计划的内涵</vt:lpstr>
      <vt:lpstr>IT服务管理计划的分类</vt:lpstr>
      <vt:lpstr>制定IT服务管理计划的程序 </vt:lpstr>
      <vt:lpstr>制定IT服务管理计划的方法 </vt:lpstr>
      <vt:lpstr>第八章 IT服务质量管理 </vt:lpstr>
      <vt:lpstr>IT服务质量的概念、特性与内涵</vt:lpstr>
      <vt:lpstr>IT服务质量的测评要素</vt:lpstr>
      <vt:lpstr>IT服务质量的测评过程</vt:lpstr>
      <vt:lpstr>IT服务质量的典型指标体系 </vt:lpstr>
      <vt:lpstr>IT服务质量管理发展过程 </vt:lpstr>
      <vt:lpstr>IT服务质量管理的基本出发点 </vt:lpstr>
      <vt:lpstr>服务成本与服务缺陷之间的关系 </vt:lpstr>
      <vt:lpstr>IT服务质量管理的主要模型与方法</vt:lpstr>
      <vt:lpstr>ISO9000</vt:lpstr>
      <vt:lpstr>布里德奇国家质量奖（Malcolm Baldrig） </vt:lpstr>
      <vt:lpstr>IT服务质量成熟性阶段与分值</vt:lpstr>
      <vt:lpstr>基于ITIL的IT服务质量管理模型 </vt:lpstr>
      <vt:lpstr>基于ITIL的IT服务质量管理模型的主要步骤及方法 </vt:lpstr>
      <vt:lpstr>第九章 IT服务支持管理 </vt:lpstr>
      <vt:lpstr>IT服务支持管理组成 </vt:lpstr>
      <vt:lpstr>IT服务支持管理模型</vt:lpstr>
      <vt:lpstr>服务台</vt:lpstr>
      <vt:lpstr>服务台与其它服务管理流程关系 </vt:lpstr>
      <vt:lpstr>服务台之单一联系点(SPOC)</vt:lpstr>
      <vt:lpstr>服务台之集中联系点（CPC） </vt:lpstr>
      <vt:lpstr>服务台的主要活动</vt:lpstr>
      <vt:lpstr>配置管理</vt:lpstr>
      <vt:lpstr>配置与配置项（CIs） </vt:lpstr>
      <vt:lpstr>硬件配置项 图例</vt:lpstr>
      <vt:lpstr>配置管理的主要活动 </vt:lpstr>
      <vt:lpstr>事故管理 </vt:lpstr>
      <vt:lpstr>事故管理流程 </vt:lpstr>
      <vt:lpstr>事故管理的主要活动</vt:lpstr>
      <vt:lpstr>事故匹配流程 </vt:lpstr>
      <vt:lpstr>优先级划分流程 </vt:lpstr>
      <vt:lpstr>事故升级过程 </vt:lpstr>
      <vt:lpstr>没有升级的事故控制流程 </vt:lpstr>
      <vt:lpstr>有升级的事故控制流程 </vt:lpstr>
      <vt:lpstr>问题管理 </vt:lpstr>
      <vt:lpstr>问题管理生命周期 </vt:lpstr>
      <vt:lpstr>问题管理流程 </vt:lpstr>
      <vt:lpstr>问题管理与其它服务管理流程之间关系 </vt:lpstr>
      <vt:lpstr>问题管理主要活动 </vt:lpstr>
      <vt:lpstr>问题控制过程 </vt:lpstr>
      <vt:lpstr>已知错误控制过程 </vt:lpstr>
      <vt:lpstr>变更管理 </vt:lpstr>
      <vt:lpstr>变更管理基本要素 </vt:lpstr>
      <vt:lpstr>变更管理的主要活动 </vt:lpstr>
      <vt:lpstr>排定变更流程 </vt:lpstr>
      <vt:lpstr>变更确认过程 </vt:lpstr>
      <vt:lpstr>常规变更实施过程 </vt:lpstr>
      <vt:lpstr>常规变更实施过程(续 ) </vt:lpstr>
      <vt:lpstr>紧急变更实施流程 </vt:lpstr>
      <vt:lpstr>发布管理 </vt:lpstr>
      <vt:lpstr>发布策略 </vt:lpstr>
      <vt:lpstr>发布策略(续)</vt:lpstr>
      <vt:lpstr>发布管理的主要活动 </vt:lpstr>
      <vt:lpstr>版本控制 </vt:lpstr>
      <vt:lpstr>第十章 IT服务提供管理</vt:lpstr>
      <vt:lpstr>IT服务提供管理组成 </vt:lpstr>
      <vt:lpstr>IT服务提供管理模型</vt:lpstr>
      <vt:lpstr>服务水平管理 </vt:lpstr>
      <vt:lpstr>服务水平管理阶段</vt:lpstr>
      <vt:lpstr>服务水平协议(SLA )</vt:lpstr>
      <vt:lpstr>SLM管理过程 </vt:lpstr>
      <vt:lpstr>SLM与其他服务管理流程关系 </vt:lpstr>
      <vt:lpstr>服务水平管理的结构与要素 </vt:lpstr>
      <vt:lpstr>服务目录与SLA关系 </vt:lpstr>
      <vt:lpstr>服务水平管理的主要活动 </vt:lpstr>
      <vt:lpstr>可用性管理 </vt:lpstr>
      <vt:lpstr>可用度管理流程 </vt:lpstr>
      <vt:lpstr>可用性管理流程成熟度模型 </vt:lpstr>
      <vt:lpstr>FTA分析过程 </vt:lpstr>
      <vt:lpstr>可用度管理的主要活动 </vt:lpstr>
      <vt:lpstr> 扩展的事故生命周期 </vt:lpstr>
      <vt:lpstr>能力管理 </vt:lpstr>
      <vt:lpstr>能力管理流程 </vt:lpstr>
      <vt:lpstr>能力管理三大子流程关系 </vt:lpstr>
      <vt:lpstr>能力管理的主要活动 </vt:lpstr>
      <vt:lpstr>迭代能力管理活动 </vt:lpstr>
      <vt:lpstr>IT服务可持续管理 </vt:lpstr>
      <vt:lpstr>IT服务可持续管理（ITSCM）与业务可持续管理（BCM） </vt:lpstr>
      <vt:lpstr>IT服务可持续管理过程 </vt:lpstr>
      <vt:lpstr>IT服务可持续管理的主要活动 </vt:lpstr>
      <vt:lpstr>ITSCM各阶段主要详细活动 </vt:lpstr>
      <vt:lpstr>风险评估主要活动 </vt:lpstr>
      <vt:lpstr>IT服务财务管理 </vt:lpstr>
      <vt:lpstr>IT服务成本构成要素 </vt:lpstr>
      <vt:lpstr>几种成本概念</vt:lpstr>
      <vt:lpstr>IT服务管理中财务管理过程 </vt:lpstr>
      <vt:lpstr>预算，IT会计核算与服务计费周期 </vt:lpstr>
      <vt:lpstr>IT服务管理中财务管理的主要活动 </vt:lpstr>
      <vt:lpstr>会计核算视角的IT服务成本要素 </vt:lpstr>
      <vt:lpstr>IT服务成本效益分析模型 </vt:lpstr>
      <vt:lpstr>净现值（NPV） </vt:lpstr>
      <vt:lpstr>第十一章 IT应用管理</vt:lpstr>
      <vt:lpstr>IT应用软件开发策略及方法</vt:lpstr>
      <vt:lpstr>结构化生命周期法 </vt:lpstr>
      <vt:lpstr>原型（Prototype）法 </vt:lpstr>
      <vt:lpstr>面向对象的开发方法 </vt:lpstr>
      <vt:lpstr>结构化生命周期开发方法与面向对象开发方法主要过程比较 </vt:lpstr>
      <vt:lpstr>IT应用生命周期模型</vt:lpstr>
      <vt:lpstr>软件生命周期阶段划分 </vt:lpstr>
      <vt:lpstr>生命周期模型之瀑布模型 </vt:lpstr>
      <vt:lpstr>生命周期模型之V模型 </vt:lpstr>
      <vt:lpstr>IT应用管理里程碑 </vt:lpstr>
      <vt:lpstr>分层的IT架构 </vt:lpstr>
      <vt:lpstr>客户机/服务器结构（两层）</vt:lpstr>
      <vt:lpstr>B/S结构</vt:lpstr>
      <vt:lpstr>三层次客户机/服务器结构</vt:lpstr>
      <vt:lpstr>四层IT架构 </vt:lpstr>
      <vt:lpstr>选择分层的IT架构的原则与方法</vt:lpstr>
      <vt:lpstr>第十二章 IT外包管理 </vt:lpstr>
      <vt:lpstr>IT服务外包的本质</vt:lpstr>
      <vt:lpstr>IT服务外包的主要特征</vt:lpstr>
      <vt:lpstr>实施IT服务外包的步骤 </vt:lpstr>
      <vt:lpstr>准备阶段 </vt:lpstr>
      <vt:lpstr>选择阶段 </vt:lpstr>
      <vt:lpstr>标杆，IT外包服务管理工具 </vt:lpstr>
      <vt:lpstr>标杆绩效改善流程 </vt:lpstr>
      <vt:lpstr>实施标杆的模式 </vt:lpstr>
      <vt:lpstr>第十三章 IT服务项目管理 </vt:lpstr>
      <vt:lpstr>项目及其项目管理的特征与内涵</vt:lpstr>
      <vt:lpstr>项目的基本特性 </vt:lpstr>
      <vt:lpstr>项目生命周期 </vt:lpstr>
      <vt:lpstr>项目管理本质</vt:lpstr>
      <vt:lpstr>项目管理的基本特征 </vt:lpstr>
      <vt:lpstr>IT服务项目管理基本技术 </vt:lpstr>
      <vt:lpstr>PERT在IT服务计划管理中的应用 </vt:lpstr>
      <vt:lpstr>第十四章 IT服务定价管理 </vt:lpstr>
      <vt:lpstr>IT服务定价的基本概念</vt:lpstr>
      <vt:lpstr>IT服务定价的构成要素</vt:lpstr>
      <vt:lpstr>客户视角的价值含义 </vt:lpstr>
      <vt:lpstr>IT服务定价策略及方法 </vt:lpstr>
      <vt:lpstr>IT服务定价过程 </vt:lpstr>
      <vt:lpstr>按IT服务项目的生命周期阶段划分的成本分类及元素表 </vt:lpstr>
      <vt:lpstr>按IT服务成本的经济用途成本分类 </vt:lpstr>
      <vt:lpstr>制定IT服务价格 </vt:lpstr>
      <vt:lpstr>第十五章 IT服务管理实施规划 </vt:lpstr>
      <vt:lpstr>IT服务管理整体实施架构</vt:lpstr>
      <vt:lpstr>IT服务管理实施的主要组成部分 </vt:lpstr>
      <vt:lpstr>IT服务管理实施方法</vt:lpstr>
      <vt:lpstr>IT服务管理实施过程的阶段划分 </vt:lpstr>
      <vt:lpstr>服务管理干系人期望服务管理利益 </vt:lpstr>
      <vt:lpstr>评估企业IT服务管理现状 </vt:lpstr>
      <vt:lpstr>IT组织发展阶段模型各阶段要素特征 </vt:lpstr>
      <vt:lpstr>IT组织发展阶段模型各阶段要素特征(续)</vt:lpstr>
      <vt:lpstr>IT组织发展阶段模型各阶段要素特征(续)</vt:lpstr>
      <vt:lpstr>IT组织发展阶段模型各阶段要素特征(续)</vt:lpstr>
      <vt:lpstr>设计、规划并实施IT服务管理的“路线图” </vt:lpstr>
      <vt:lpstr>第一阶段路线图：实施服务支持流程的基本“路线图”</vt:lpstr>
      <vt:lpstr>第二阶段路线图：实施服务提供流程的基本“路线图”</vt:lpstr>
      <vt:lpstr>评审IT服务管理效果 </vt:lpstr>
      <vt:lpstr>后评审的模型 </vt:lpstr>
      <vt:lpstr>持续改进IT服务管理流程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服务与服务管理</dc:title>
  <dc:creator>CAO</dc:creator>
  <cp:lastModifiedBy>USER</cp:lastModifiedBy>
  <cp:revision>11</cp:revision>
  <cp:lastPrinted>1601-01-01T00:00:00Z</cp:lastPrinted>
  <dcterms:created xsi:type="dcterms:W3CDTF">2005-07-26T13:52:46Z</dcterms:created>
  <dcterms:modified xsi:type="dcterms:W3CDTF">2011-03-03T02:31:26Z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7</vt:i4>
  </property>
</Properties>
</file>