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75"/>
  </p:notesMasterIdLst>
  <p:handoutMasterIdLst>
    <p:handoutMasterId r:id="rId76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9" r:id="rId21"/>
    <p:sldId id="275" r:id="rId22"/>
    <p:sldId id="284" r:id="rId23"/>
    <p:sldId id="294" r:id="rId24"/>
    <p:sldId id="295" r:id="rId25"/>
    <p:sldId id="296" r:id="rId26"/>
    <p:sldId id="297" r:id="rId27"/>
    <p:sldId id="298" r:id="rId28"/>
    <p:sldId id="285" r:id="rId29"/>
    <p:sldId id="286" r:id="rId30"/>
    <p:sldId id="287" r:id="rId31"/>
    <p:sldId id="288" r:id="rId32"/>
    <p:sldId id="289" r:id="rId33"/>
    <p:sldId id="281" r:id="rId34"/>
    <p:sldId id="282" r:id="rId35"/>
    <p:sldId id="290" r:id="rId36"/>
    <p:sldId id="291" r:id="rId37"/>
    <p:sldId id="292" r:id="rId38"/>
    <p:sldId id="283" r:id="rId39"/>
    <p:sldId id="299" r:id="rId40"/>
    <p:sldId id="300" r:id="rId41"/>
    <p:sldId id="301" r:id="rId42"/>
    <p:sldId id="302" r:id="rId43"/>
    <p:sldId id="303" r:id="rId44"/>
    <p:sldId id="304" r:id="rId45"/>
    <p:sldId id="305" r:id="rId46"/>
    <p:sldId id="306" r:id="rId47"/>
    <p:sldId id="307" r:id="rId48"/>
    <p:sldId id="308" r:id="rId49"/>
    <p:sldId id="309" r:id="rId50"/>
    <p:sldId id="310" r:id="rId51"/>
    <p:sldId id="311" r:id="rId52"/>
    <p:sldId id="312" r:id="rId53"/>
    <p:sldId id="318" r:id="rId54"/>
    <p:sldId id="319" r:id="rId55"/>
    <p:sldId id="320" r:id="rId56"/>
    <p:sldId id="317" r:id="rId57"/>
    <p:sldId id="321" r:id="rId58"/>
    <p:sldId id="322" r:id="rId59"/>
    <p:sldId id="325" r:id="rId60"/>
    <p:sldId id="326" r:id="rId61"/>
    <p:sldId id="327" r:id="rId62"/>
    <p:sldId id="328" r:id="rId63"/>
    <p:sldId id="329" r:id="rId64"/>
    <p:sldId id="330" r:id="rId65"/>
    <p:sldId id="331" r:id="rId66"/>
    <p:sldId id="332" r:id="rId67"/>
    <p:sldId id="334" r:id="rId68"/>
    <p:sldId id="336" r:id="rId69"/>
    <p:sldId id="337" r:id="rId70"/>
    <p:sldId id="338" r:id="rId71"/>
    <p:sldId id="339" r:id="rId72"/>
    <p:sldId id="340" r:id="rId73"/>
    <p:sldId id="343" r:id="rId7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隶书" pitchFamily="49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隶书" pitchFamily="49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隶书" pitchFamily="49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隶书" pitchFamily="49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隶书" pitchFamily="49" charset="-122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隶书" pitchFamily="49" charset="-122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隶书" pitchFamily="49" charset="-122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隶书" pitchFamily="49" charset="-122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隶书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CCFFFF"/>
    <a:srgbClr val="66FFFF"/>
    <a:srgbClr val="FF99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9420" autoAdjust="0"/>
    <p:restoredTop sz="90929"/>
  </p:normalViewPr>
  <p:slideViewPr>
    <p:cSldViewPr>
      <p:cViewPr>
        <p:scale>
          <a:sx n="75" d="100"/>
          <a:sy n="75" d="100"/>
        </p:scale>
        <p:origin x="-252" y="-72"/>
      </p:cViewPr>
      <p:guideLst>
        <p:guide orient="horz" pos="2160"/>
        <p:guide pos="86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720"/>
    </p:cViewPr>
  </p:sorterViewPr>
  <p:notesViewPr>
    <p:cSldViewPr>
      <p:cViewPr varScale="1">
        <p:scale>
          <a:sx n="37" d="100"/>
          <a:sy n="37" d="100"/>
        </p:scale>
        <p:origin x="-1090" y="-5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1" sz="1200">
                <a:ea typeface="宋体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1" sz="1200">
                <a:ea typeface="宋体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kumimoji="1" sz="1200">
                <a:ea typeface="宋体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1" sz="1200">
                <a:ea typeface="宋体" pitchFamily="2" charset="-122"/>
              </a:defRPr>
            </a:lvl1pPr>
          </a:lstStyle>
          <a:p>
            <a:fld id="{689E8A98-8A15-4F94-A094-268995CACFE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789857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1" sz="1200">
                <a:ea typeface="宋体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1" sz="1200">
                <a:ea typeface="宋体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4100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kumimoji="1" sz="1200">
                <a:ea typeface="宋体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1" sz="1200">
                <a:ea typeface="宋体" pitchFamily="2" charset="-122"/>
              </a:defRPr>
            </a:lvl1pPr>
          </a:lstStyle>
          <a:p>
            <a:fld id="{E6399794-71B5-4F06-8BBE-A9DF0B5206C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498499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307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5760" cy="535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3076" name="Rectangle 4"/>
            <p:cNvSpPr>
              <a:spLocks noChangeArrowheads="1"/>
            </p:cNvSpPr>
            <p:nvPr/>
          </p:nvSpPr>
          <p:spPr bwMode="hidden">
            <a:xfrm>
              <a:off x="0" y="3147"/>
              <a:ext cx="5760" cy="1173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</p:grpSp>
      <p:sp>
        <p:nvSpPr>
          <p:cNvPr id="307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295400" y="1524000"/>
            <a:ext cx="7772400" cy="1143000"/>
          </a:xfrm>
        </p:spPr>
        <p:txBody>
          <a:bodyPr/>
          <a:lstStyle>
            <a:lvl1pPr>
              <a:defRPr kumimoji="0" sz="4800">
                <a:latin typeface="Times New Roman" pitchFamily="18" charset="0"/>
              </a:defRPr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  <a:endParaRPr lang="zh-CN" altLang="zh-CN" noProof="0" smtClean="0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>
              <a:spcBef>
                <a:spcPct val="0"/>
              </a:spcBef>
              <a:buClrTx/>
              <a:buSzTx/>
              <a:buFontTx/>
              <a:buNone/>
              <a:defRPr kumimoji="0">
                <a:solidFill>
                  <a:srgbClr val="FFFFFF"/>
                </a:solidFill>
              </a:defRPr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dt" sz="half" idx="2"/>
          </p:nvPr>
        </p:nvSpPr>
        <p:spPr>
          <a:xfrm>
            <a:off x="1295400" y="6248400"/>
            <a:ext cx="1905000" cy="4572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ftr" sz="quarter" idx="3"/>
          </p:nvPr>
        </p:nvSpPr>
        <p:spPr>
          <a:xfrm>
            <a:off x="3733800" y="6248400"/>
            <a:ext cx="2895600" cy="4572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162800" y="6248400"/>
            <a:ext cx="1905000" cy="4572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169ECF1-F012-48DD-BD13-8FC8210E9BE4}" type="slidenum">
              <a:rPr lang="zh-CN" altLang="en-US"/>
              <a:pPr/>
              <a:t>‹#›</a:t>
            </a:fld>
            <a:endParaRPr lang="zh-CN" altLang="en-US"/>
          </a:p>
        </p:txBody>
      </p:sp>
      <p:grpSp>
        <p:nvGrpSpPr>
          <p:cNvPr id="3082" name="Group 10"/>
          <p:cNvGrpSpPr>
            <a:grpSpLocks/>
          </p:cNvGrpSpPr>
          <p:nvPr/>
        </p:nvGrpSpPr>
        <p:grpSpPr bwMode="auto">
          <a:xfrm>
            <a:off x="152400" y="314325"/>
            <a:ext cx="847725" cy="6543675"/>
            <a:chOff x="96" y="198"/>
            <a:chExt cx="534" cy="4122"/>
          </a:xfrm>
        </p:grpSpPr>
        <p:sp>
          <p:nvSpPr>
            <p:cNvPr id="3083" name="AutoShape 11"/>
            <p:cNvSpPr>
              <a:spLocks noChangeArrowheads="1"/>
            </p:cNvSpPr>
            <p:nvPr/>
          </p:nvSpPr>
          <p:spPr bwMode="auto">
            <a:xfrm rot="5400000" flipH="1">
              <a:off x="82" y="1994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rot="10800000" vert="eaVert"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3084" name="AutoShape 12"/>
            <p:cNvSpPr>
              <a:spLocks noChangeArrowheads="1"/>
            </p:cNvSpPr>
            <p:nvPr/>
          </p:nvSpPr>
          <p:spPr bwMode="auto">
            <a:xfrm rot="5400000" flipH="1">
              <a:off x="82" y="2588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rot="10800000" vert="eaVert"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3085" name="AutoShape 13"/>
            <p:cNvSpPr>
              <a:spLocks noChangeArrowheads="1"/>
            </p:cNvSpPr>
            <p:nvPr/>
          </p:nvSpPr>
          <p:spPr bwMode="auto">
            <a:xfrm rot="5400000" flipH="1">
              <a:off x="81" y="3181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rot="10800000" vert="eaVert"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3086" name="AutoShape 14"/>
            <p:cNvSpPr>
              <a:spLocks noChangeArrowheads="1"/>
            </p:cNvSpPr>
            <p:nvPr/>
          </p:nvSpPr>
          <p:spPr bwMode="auto">
            <a:xfrm rot="5400000" flipH="1">
              <a:off x="84" y="3774"/>
              <a:ext cx="558" cy="533"/>
            </a:xfrm>
            <a:prstGeom prst="parallelogram">
              <a:avLst>
                <a:gd name="adj" fmla="val 55437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rot="10800000" vert="eaVert"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3087" name="AutoShape 15"/>
            <p:cNvSpPr>
              <a:spLocks noChangeArrowheads="1"/>
            </p:cNvSpPr>
            <p:nvPr/>
          </p:nvSpPr>
          <p:spPr bwMode="auto">
            <a:xfrm rot="5400000" flipH="1">
              <a:off x="82" y="213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rot="10800000" vert="eaVert"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3088" name="AutoShape 16"/>
            <p:cNvSpPr>
              <a:spLocks noChangeArrowheads="1"/>
            </p:cNvSpPr>
            <p:nvPr/>
          </p:nvSpPr>
          <p:spPr bwMode="auto">
            <a:xfrm rot="5400000" flipH="1">
              <a:off x="81" y="803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rot="10800000" vert="eaVert"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3089" name="AutoShape 17"/>
            <p:cNvSpPr>
              <a:spLocks noChangeArrowheads="1"/>
            </p:cNvSpPr>
            <p:nvPr/>
          </p:nvSpPr>
          <p:spPr bwMode="auto">
            <a:xfrm rot="5400000" flipH="1">
              <a:off x="81" y="1399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rot="10800000" vert="eaVert"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</p:grpSp>
      <p:sp>
        <p:nvSpPr>
          <p:cNvPr id="3090" name="Rectangle 18"/>
          <p:cNvSpPr>
            <a:spLocks noChangeArrowheads="1"/>
          </p:cNvSpPr>
          <p:nvPr/>
        </p:nvSpPr>
        <p:spPr bwMode="auto">
          <a:xfrm>
            <a:off x="441325" y="0"/>
            <a:ext cx="276225" cy="68580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folHlink"/>
              </a:gs>
              <a:gs pos="100000">
                <a:schemeClr val="bg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kumimoji="1" lang="zh-CN" altLang="en-US" sz="2400">
              <a:ea typeface="宋体" pitchFamily="2" charset="-122"/>
            </a:endParaRPr>
          </a:p>
        </p:txBody>
      </p:sp>
      <p:sp>
        <p:nvSpPr>
          <p:cNvPr id="3091" name="AutoShape 19"/>
          <p:cNvSpPr>
            <a:spLocks noChangeArrowheads="1"/>
          </p:cNvSpPr>
          <p:nvPr/>
        </p:nvSpPr>
        <p:spPr bwMode="auto">
          <a:xfrm flipH="1">
            <a:off x="547688" y="2717800"/>
            <a:ext cx="8596312" cy="254000"/>
          </a:xfrm>
          <a:prstGeom prst="homePlate">
            <a:avLst>
              <a:gd name="adj" fmla="val 58913"/>
            </a:avLst>
          </a:prstGeom>
          <a:gradFill rotWithShape="0">
            <a:gsLst>
              <a:gs pos="0">
                <a:schemeClr val="bg2"/>
              </a:gs>
              <a:gs pos="50000">
                <a:schemeClr val="folHlink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kumimoji="1" lang="zh-CN" altLang="en-US" sz="2400">
              <a:ea typeface="宋体" pitchFamily="2" charset="-122"/>
            </a:endParaRPr>
          </a:p>
        </p:txBody>
      </p:sp>
      <p:grpSp>
        <p:nvGrpSpPr>
          <p:cNvPr id="3092" name="Group 20"/>
          <p:cNvGrpSpPr>
            <a:grpSpLocks/>
          </p:cNvGrpSpPr>
          <p:nvPr/>
        </p:nvGrpSpPr>
        <p:grpSpPr bwMode="auto">
          <a:xfrm>
            <a:off x="422275" y="2697163"/>
            <a:ext cx="295275" cy="4160837"/>
            <a:chOff x="266" y="1699"/>
            <a:chExt cx="186" cy="2621"/>
          </a:xfrm>
        </p:grpSpPr>
        <p:sp>
          <p:nvSpPr>
            <p:cNvPr id="3093" name="Oval 21"/>
            <p:cNvSpPr>
              <a:spLocks noChangeArrowheads="1"/>
            </p:cNvSpPr>
            <p:nvPr/>
          </p:nvSpPr>
          <p:spPr bwMode="auto">
            <a:xfrm>
              <a:off x="266" y="1699"/>
              <a:ext cx="186" cy="173"/>
            </a:xfrm>
            <a:prstGeom prst="ellipse">
              <a:avLst/>
            </a:prstGeom>
            <a:gradFill rotWithShape="0">
              <a:gsLst>
                <a:gs pos="0">
                  <a:srgbClr val="FEFFFF"/>
                </a:gs>
                <a:gs pos="100000">
                  <a:schemeClr val="folHlink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3094" name="Rectangle 22"/>
            <p:cNvSpPr>
              <a:spLocks noChangeArrowheads="1"/>
            </p:cNvSpPr>
            <p:nvPr/>
          </p:nvSpPr>
          <p:spPr bwMode="auto">
            <a:xfrm>
              <a:off x="292" y="1701"/>
              <a:ext cx="102" cy="2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</p:grpSp>
      <p:grpSp>
        <p:nvGrpSpPr>
          <p:cNvPr id="3095" name="Group 23"/>
          <p:cNvGrpSpPr>
            <a:grpSpLocks/>
          </p:cNvGrpSpPr>
          <p:nvPr/>
        </p:nvGrpSpPr>
        <p:grpSpPr bwMode="auto">
          <a:xfrm>
            <a:off x="484188" y="2697163"/>
            <a:ext cx="9056687" cy="274637"/>
            <a:chOff x="305" y="1046"/>
            <a:chExt cx="5705" cy="173"/>
          </a:xfrm>
        </p:grpSpPr>
        <p:sp>
          <p:nvSpPr>
            <p:cNvPr id="3096" name="Oval 24"/>
            <p:cNvSpPr>
              <a:spLocks noChangeArrowheads="1"/>
            </p:cNvSpPr>
            <p:nvPr/>
          </p:nvSpPr>
          <p:spPr bwMode="auto">
            <a:xfrm>
              <a:off x="5818" y="1046"/>
              <a:ext cx="192" cy="173"/>
            </a:xfrm>
            <a:prstGeom prst="ellipse">
              <a:avLst/>
            </a:prstGeom>
            <a:gradFill rotWithShape="0">
              <a:gsLst>
                <a:gs pos="0">
                  <a:srgbClr val="FEFFFF"/>
                </a:gs>
                <a:gs pos="100000">
                  <a:schemeClr val="folHlink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3097" name="Rectangle 25"/>
            <p:cNvSpPr>
              <a:spLocks noChangeArrowheads="1"/>
            </p:cNvSpPr>
            <p:nvPr/>
          </p:nvSpPr>
          <p:spPr bwMode="auto">
            <a:xfrm>
              <a:off x="305" y="1086"/>
              <a:ext cx="5513" cy="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</p:grpSp>
      <p:grpSp>
        <p:nvGrpSpPr>
          <p:cNvPr id="3098" name="Group 26"/>
          <p:cNvGrpSpPr>
            <a:grpSpLocks/>
          </p:cNvGrpSpPr>
          <p:nvPr/>
        </p:nvGrpSpPr>
        <p:grpSpPr bwMode="auto">
          <a:xfrm>
            <a:off x="150813" y="0"/>
            <a:ext cx="849312" cy="6858000"/>
            <a:chOff x="95" y="0"/>
            <a:chExt cx="535" cy="4320"/>
          </a:xfrm>
        </p:grpSpPr>
        <p:sp>
          <p:nvSpPr>
            <p:cNvPr id="3099" name="AutoShape 27"/>
            <p:cNvSpPr>
              <a:spLocks noChangeArrowheads="1"/>
            </p:cNvSpPr>
            <p:nvPr/>
          </p:nvSpPr>
          <p:spPr bwMode="auto">
            <a:xfrm rot="-5400000">
              <a:off x="82" y="2291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3100" name="AutoShape 28"/>
            <p:cNvSpPr>
              <a:spLocks noChangeArrowheads="1"/>
            </p:cNvSpPr>
            <p:nvPr/>
          </p:nvSpPr>
          <p:spPr bwMode="auto">
            <a:xfrm rot="-5400000">
              <a:off x="81" y="2886"/>
              <a:ext cx="565" cy="533"/>
            </a:xfrm>
            <a:prstGeom prst="parallelogram">
              <a:avLst>
                <a:gd name="adj" fmla="val 56133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3101" name="AutoShape 29"/>
            <p:cNvSpPr>
              <a:spLocks noChangeArrowheads="1"/>
            </p:cNvSpPr>
            <p:nvPr/>
          </p:nvSpPr>
          <p:spPr bwMode="auto">
            <a:xfrm rot="-5400000">
              <a:off x="81" y="3479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3102" name="AutoShape 30"/>
            <p:cNvSpPr>
              <a:spLocks noChangeArrowheads="1"/>
            </p:cNvSpPr>
            <p:nvPr/>
          </p:nvSpPr>
          <p:spPr bwMode="auto">
            <a:xfrm rot="-5400000">
              <a:off x="81" y="508"/>
              <a:ext cx="565" cy="533"/>
            </a:xfrm>
            <a:prstGeom prst="parallelogram">
              <a:avLst>
                <a:gd name="adj" fmla="val 56133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3103" name="AutoShape 31"/>
            <p:cNvSpPr>
              <a:spLocks noChangeArrowheads="1"/>
            </p:cNvSpPr>
            <p:nvPr/>
          </p:nvSpPr>
          <p:spPr bwMode="auto">
            <a:xfrm rot="-5400000">
              <a:off x="81" y="1101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3104" name="AutoShape 32"/>
            <p:cNvSpPr>
              <a:spLocks noChangeArrowheads="1"/>
            </p:cNvSpPr>
            <p:nvPr/>
          </p:nvSpPr>
          <p:spPr bwMode="auto">
            <a:xfrm rot="-5400000">
              <a:off x="81" y="1697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3105" name="Freeform 33"/>
            <p:cNvSpPr>
              <a:spLocks/>
            </p:cNvSpPr>
            <p:nvPr/>
          </p:nvSpPr>
          <p:spPr bwMode="auto">
            <a:xfrm>
              <a:off x="98" y="0"/>
              <a:ext cx="532" cy="465"/>
            </a:xfrm>
            <a:custGeom>
              <a:avLst/>
              <a:gdLst>
                <a:gd name="T0" fmla="*/ 1 w 532"/>
                <a:gd name="T1" fmla="*/ 0 h 465"/>
                <a:gd name="T2" fmla="*/ 0 w 532"/>
                <a:gd name="T3" fmla="*/ 166 h 465"/>
                <a:gd name="T4" fmla="*/ 532 w 532"/>
                <a:gd name="T5" fmla="*/ 465 h 465"/>
                <a:gd name="T6" fmla="*/ 532 w 532"/>
                <a:gd name="T7" fmla="*/ 201 h 465"/>
                <a:gd name="T8" fmla="*/ 172 w 532"/>
                <a:gd name="T9" fmla="*/ 0 h 465"/>
                <a:gd name="T10" fmla="*/ 1 w 532"/>
                <a:gd name="T11" fmla="*/ 0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2" h="465">
                  <a:moveTo>
                    <a:pt x="1" y="0"/>
                  </a:moveTo>
                  <a:lnTo>
                    <a:pt x="0" y="166"/>
                  </a:lnTo>
                  <a:lnTo>
                    <a:pt x="532" y="465"/>
                  </a:lnTo>
                  <a:lnTo>
                    <a:pt x="532" y="201"/>
                  </a:lnTo>
                  <a:lnTo>
                    <a:pt x="172" y="0"/>
                  </a:lnTo>
                  <a:lnTo>
                    <a:pt x="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106" name="Freeform 34"/>
            <p:cNvSpPr>
              <a:spLocks/>
            </p:cNvSpPr>
            <p:nvPr/>
          </p:nvSpPr>
          <p:spPr bwMode="auto">
            <a:xfrm>
              <a:off x="95" y="4060"/>
              <a:ext cx="457" cy="260"/>
            </a:xfrm>
            <a:custGeom>
              <a:avLst/>
              <a:gdLst>
                <a:gd name="T0" fmla="*/ 457 w 457"/>
                <a:gd name="T1" fmla="*/ 260 h 264"/>
                <a:gd name="T2" fmla="*/ 1 w 457"/>
                <a:gd name="T3" fmla="*/ 0 h 264"/>
                <a:gd name="T4" fmla="*/ 0 w 457"/>
                <a:gd name="T5" fmla="*/ 264 h 264"/>
                <a:gd name="T6" fmla="*/ 457 w 457"/>
                <a:gd name="T7" fmla="*/ 26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7" h="264">
                  <a:moveTo>
                    <a:pt x="457" y="260"/>
                  </a:moveTo>
                  <a:lnTo>
                    <a:pt x="1" y="0"/>
                  </a:lnTo>
                  <a:lnTo>
                    <a:pt x="0" y="264"/>
                  </a:lnTo>
                  <a:lnTo>
                    <a:pt x="457" y="26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880B88-D348-4BD4-9E10-83F0A877FBB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7819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C07E3D-51E1-4382-A47A-94EA32796B1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37376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219200" y="20447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81600" y="20447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207470-E5E0-46E6-A1E3-37554863DF2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23014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990964-FC82-4C34-BD02-D12FD435EEF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54556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E2FAB0-B088-4BB2-B7A5-E686C9516C5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72079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698B10-4C53-4FE5-ADB0-08F7B7C51EA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650749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82D563-832D-4EC0-AF1D-EA73DF89701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37705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BA7CCB-310C-4D50-8BF8-88478110088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95671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367117-6FE1-41BE-ABCB-1EF7B9B3E26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41257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48500" y="419100"/>
            <a:ext cx="1943100" cy="5740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219200" y="419100"/>
            <a:ext cx="5676900" cy="5740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60A98B-2ABB-4262-AAA8-D2D2A855101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18625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>
          <a:outerShdw dist="107763" dir="2700000" algn="ctr" rotWithShape="0">
            <a:srgbClr val="000000"/>
          </a:outerShdw>
        </a:effectLst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19200" y="4191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19200" y="20447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2555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50000"/>
              </a:spcBef>
              <a:defRPr sz="1400">
                <a:latin typeface="Arial Narrow" pitchFamily="34" charset="0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6395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50000"/>
              </a:spcBef>
              <a:defRPr sz="1400">
                <a:latin typeface="Arial Narrow" pitchFamily="34" charset="0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295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50000"/>
              </a:spcBef>
              <a:defRPr sz="1400">
                <a:latin typeface="Arial Narrow" pitchFamily="34" charset="0"/>
                <a:ea typeface="+mn-ea"/>
              </a:defRPr>
            </a:lvl1pPr>
          </a:lstStyle>
          <a:p>
            <a:fld id="{289648D8-036D-4D9C-B841-9D42B31E4E43}" type="slidenum">
              <a:rPr lang="zh-CN" altLang="en-US"/>
              <a:pPr/>
              <a:t>‹#›</a:t>
            </a:fld>
            <a:endParaRPr lang="zh-CN" altLang="en-US"/>
          </a:p>
        </p:txBody>
      </p:sp>
      <p:grpSp>
        <p:nvGrpSpPr>
          <p:cNvPr id="2055" name="Group 7"/>
          <p:cNvGrpSpPr>
            <a:grpSpLocks/>
          </p:cNvGrpSpPr>
          <p:nvPr/>
        </p:nvGrpSpPr>
        <p:grpSpPr bwMode="auto">
          <a:xfrm>
            <a:off x="152400" y="314325"/>
            <a:ext cx="847725" cy="6543675"/>
            <a:chOff x="96" y="198"/>
            <a:chExt cx="534" cy="4122"/>
          </a:xfrm>
        </p:grpSpPr>
        <p:sp>
          <p:nvSpPr>
            <p:cNvPr id="2056" name="AutoShape 8"/>
            <p:cNvSpPr>
              <a:spLocks noChangeArrowheads="1"/>
            </p:cNvSpPr>
            <p:nvPr/>
          </p:nvSpPr>
          <p:spPr bwMode="auto">
            <a:xfrm rot="5400000" flipH="1">
              <a:off x="82" y="1994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rot="10800000" vert="eaVert"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2057" name="AutoShape 9"/>
            <p:cNvSpPr>
              <a:spLocks noChangeArrowheads="1"/>
            </p:cNvSpPr>
            <p:nvPr/>
          </p:nvSpPr>
          <p:spPr bwMode="auto">
            <a:xfrm rot="5400000" flipH="1">
              <a:off x="82" y="2588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rot="10800000" vert="eaVert"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2058" name="AutoShape 10"/>
            <p:cNvSpPr>
              <a:spLocks noChangeArrowheads="1"/>
            </p:cNvSpPr>
            <p:nvPr/>
          </p:nvSpPr>
          <p:spPr bwMode="auto">
            <a:xfrm rot="5400000" flipH="1">
              <a:off x="81" y="3181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rot="10800000" vert="eaVert"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2059" name="AutoShape 11"/>
            <p:cNvSpPr>
              <a:spLocks noChangeArrowheads="1"/>
            </p:cNvSpPr>
            <p:nvPr/>
          </p:nvSpPr>
          <p:spPr bwMode="auto">
            <a:xfrm rot="5400000" flipH="1">
              <a:off x="84" y="3774"/>
              <a:ext cx="558" cy="533"/>
            </a:xfrm>
            <a:prstGeom prst="parallelogram">
              <a:avLst>
                <a:gd name="adj" fmla="val 55437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rot="10800000" vert="eaVert"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2060" name="AutoShape 12"/>
            <p:cNvSpPr>
              <a:spLocks noChangeArrowheads="1"/>
            </p:cNvSpPr>
            <p:nvPr/>
          </p:nvSpPr>
          <p:spPr bwMode="auto">
            <a:xfrm rot="5400000" flipH="1">
              <a:off x="82" y="213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rot="10800000" vert="eaVert"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2061" name="AutoShape 13"/>
            <p:cNvSpPr>
              <a:spLocks noChangeArrowheads="1"/>
            </p:cNvSpPr>
            <p:nvPr/>
          </p:nvSpPr>
          <p:spPr bwMode="auto">
            <a:xfrm rot="5400000" flipH="1">
              <a:off x="81" y="803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rot="10800000" vert="eaVert"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2062" name="AutoShape 14"/>
            <p:cNvSpPr>
              <a:spLocks noChangeArrowheads="1"/>
            </p:cNvSpPr>
            <p:nvPr/>
          </p:nvSpPr>
          <p:spPr bwMode="auto">
            <a:xfrm rot="5400000" flipH="1">
              <a:off x="81" y="1399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rot="10800000" vert="eaVert"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</p:grpSp>
      <p:sp>
        <p:nvSpPr>
          <p:cNvPr id="2063" name="Rectangle 15"/>
          <p:cNvSpPr>
            <a:spLocks noChangeArrowheads="1"/>
          </p:cNvSpPr>
          <p:nvPr/>
        </p:nvSpPr>
        <p:spPr bwMode="auto">
          <a:xfrm>
            <a:off x="441325" y="0"/>
            <a:ext cx="276225" cy="68580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folHlink"/>
              </a:gs>
              <a:gs pos="100000">
                <a:schemeClr val="bg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kumimoji="1" lang="zh-CN" altLang="en-US" sz="2400">
              <a:ea typeface="宋体" pitchFamily="2" charset="-122"/>
            </a:endParaRPr>
          </a:p>
        </p:txBody>
      </p:sp>
      <p:sp>
        <p:nvSpPr>
          <p:cNvPr id="2064" name="AutoShape 16"/>
          <p:cNvSpPr>
            <a:spLocks noChangeArrowheads="1"/>
          </p:cNvSpPr>
          <p:nvPr/>
        </p:nvSpPr>
        <p:spPr bwMode="auto">
          <a:xfrm flipH="1">
            <a:off x="547688" y="1703388"/>
            <a:ext cx="8596312" cy="254000"/>
          </a:xfrm>
          <a:prstGeom prst="homePlate">
            <a:avLst>
              <a:gd name="adj" fmla="val 58913"/>
            </a:avLst>
          </a:prstGeom>
          <a:gradFill rotWithShape="0">
            <a:gsLst>
              <a:gs pos="0">
                <a:schemeClr val="bg2"/>
              </a:gs>
              <a:gs pos="50000">
                <a:schemeClr val="folHlink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kumimoji="1" lang="zh-CN" altLang="en-US" sz="2400">
              <a:ea typeface="宋体" pitchFamily="2" charset="-122"/>
            </a:endParaRPr>
          </a:p>
        </p:txBody>
      </p:sp>
      <p:grpSp>
        <p:nvGrpSpPr>
          <p:cNvPr id="2065" name="Group 17"/>
          <p:cNvGrpSpPr>
            <a:grpSpLocks/>
          </p:cNvGrpSpPr>
          <p:nvPr/>
        </p:nvGrpSpPr>
        <p:grpSpPr bwMode="auto">
          <a:xfrm>
            <a:off x="422275" y="1681163"/>
            <a:ext cx="295275" cy="4910137"/>
            <a:chOff x="266" y="1059"/>
            <a:chExt cx="186" cy="3093"/>
          </a:xfrm>
        </p:grpSpPr>
        <p:sp>
          <p:nvSpPr>
            <p:cNvPr id="2066" name="Oval 18"/>
            <p:cNvSpPr>
              <a:spLocks noChangeArrowheads="1"/>
            </p:cNvSpPr>
            <p:nvPr/>
          </p:nvSpPr>
          <p:spPr bwMode="auto">
            <a:xfrm>
              <a:off x="266" y="1059"/>
              <a:ext cx="186" cy="173"/>
            </a:xfrm>
            <a:prstGeom prst="ellipse">
              <a:avLst/>
            </a:prstGeom>
            <a:gradFill rotWithShape="0">
              <a:gsLst>
                <a:gs pos="0">
                  <a:srgbClr val="FEFFFF"/>
                </a:gs>
                <a:gs pos="100000">
                  <a:schemeClr val="folHlink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2067" name="Rectangle 19"/>
            <p:cNvSpPr>
              <a:spLocks noChangeArrowheads="1"/>
            </p:cNvSpPr>
            <p:nvPr/>
          </p:nvSpPr>
          <p:spPr bwMode="auto">
            <a:xfrm>
              <a:off x="292" y="1205"/>
              <a:ext cx="120" cy="2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</p:grpSp>
      <p:grpSp>
        <p:nvGrpSpPr>
          <p:cNvPr id="2068" name="Group 20"/>
          <p:cNvGrpSpPr>
            <a:grpSpLocks/>
          </p:cNvGrpSpPr>
          <p:nvPr/>
        </p:nvGrpSpPr>
        <p:grpSpPr bwMode="auto">
          <a:xfrm>
            <a:off x="484188" y="1660525"/>
            <a:ext cx="9056687" cy="274638"/>
            <a:chOff x="305" y="1046"/>
            <a:chExt cx="5705" cy="173"/>
          </a:xfrm>
        </p:grpSpPr>
        <p:sp>
          <p:nvSpPr>
            <p:cNvPr id="2069" name="Oval 21"/>
            <p:cNvSpPr>
              <a:spLocks noChangeArrowheads="1"/>
            </p:cNvSpPr>
            <p:nvPr/>
          </p:nvSpPr>
          <p:spPr bwMode="auto">
            <a:xfrm>
              <a:off x="5818" y="1046"/>
              <a:ext cx="192" cy="173"/>
            </a:xfrm>
            <a:prstGeom prst="ellipse">
              <a:avLst/>
            </a:prstGeom>
            <a:gradFill rotWithShape="0">
              <a:gsLst>
                <a:gs pos="0">
                  <a:srgbClr val="FEFFFF"/>
                </a:gs>
                <a:gs pos="100000">
                  <a:schemeClr val="folHlink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2070" name="Rectangle 22"/>
            <p:cNvSpPr>
              <a:spLocks noChangeArrowheads="1"/>
            </p:cNvSpPr>
            <p:nvPr/>
          </p:nvSpPr>
          <p:spPr bwMode="auto">
            <a:xfrm>
              <a:off x="305" y="1086"/>
              <a:ext cx="5513" cy="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</p:grpSp>
      <p:grpSp>
        <p:nvGrpSpPr>
          <p:cNvPr id="2071" name="Group 23"/>
          <p:cNvGrpSpPr>
            <a:grpSpLocks/>
          </p:cNvGrpSpPr>
          <p:nvPr/>
        </p:nvGrpSpPr>
        <p:grpSpPr bwMode="auto">
          <a:xfrm>
            <a:off x="150813" y="0"/>
            <a:ext cx="849312" cy="6858000"/>
            <a:chOff x="95" y="0"/>
            <a:chExt cx="535" cy="4320"/>
          </a:xfrm>
        </p:grpSpPr>
        <p:sp>
          <p:nvSpPr>
            <p:cNvPr id="2072" name="AutoShape 24"/>
            <p:cNvSpPr>
              <a:spLocks noChangeArrowheads="1"/>
            </p:cNvSpPr>
            <p:nvPr/>
          </p:nvSpPr>
          <p:spPr bwMode="auto">
            <a:xfrm rot="-5400000">
              <a:off x="82" y="2291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2073" name="AutoShape 25"/>
            <p:cNvSpPr>
              <a:spLocks noChangeArrowheads="1"/>
            </p:cNvSpPr>
            <p:nvPr/>
          </p:nvSpPr>
          <p:spPr bwMode="auto">
            <a:xfrm rot="-5400000">
              <a:off x="81" y="2886"/>
              <a:ext cx="565" cy="533"/>
            </a:xfrm>
            <a:prstGeom prst="parallelogram">
              <a:avLst>
                <a:gd name="adj" fmla="val 56133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2074" name="AutoShape 26"/>
            <p:cNvSpPr>
              <a:spLocks noChangeArrowheads="1"/>
            </p:cNvSpPr>
            <p:nvPr/>
          </p:nvSpPr>
          <p:spPr bwMode="auto">
            <a:xfrm rot="-5400000">
              <a:off x="81" y="3479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2075" name="AutoShape 27"/>
            <p:cNvSpPr>
              <a:spLocks noChangeArrowheads="1"/>
            </p:cNvSpPr>
            <p:nvPr/>
          </p:nvSpPr>
          <p:spPr bwMode="auto">
            <a:xfrm rot="-5400000">
              <a:off x="81" y="508"/>
              <a:ext cx="565" cy="533"/>
            </a:xfrm>
            <a:prstGeom prst="parallelogram">
              <a:avLst>
                <a:gd name="adj" fmla="val 56133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2076" name="AutoShape 28"/>
            <p:cNvSpPr>
              <a:spLocks noChangeArrowheads="1"/>
            </p:cNvSpPr>
            <p:nvPr/>
          </p:nvSpPr>
          <p:spPr bwMode="auto">
            <a:xfrm rot="-5400000">
              <a:off x="81" y="1101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2077" name="AutoShape 29"/>
            <p:cNvSpPr>
              <a:spLocks noChangeArrowheads="1"/>
            </p:cNvSpPr>
            <p:nvPr/>
          </p:nvSpPr>
          <p:spPr bwMode="auto">
            <a:xfrm rot="-5400000">
              <a:off x="81" y="1697"/>
              <a:ext cx="564" cy="533"/>
            </a:xfrm>
            <a:prstGeom prst="parallelogram">
              <a:avLst>
                <a:gd name="adj" fmla="val 56034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pPr algn="ctr" eaLnBrk="1" hangingPunct="1"/>
              <a:endParaRPr kumimoji="1" lang="zh-CN" altLang="en-US" sz="2400">
                <a:ea typeface="宋体" pitchFamily="2" charset="-122"/>
              </a:endParaRPr>
            </a:p>
          </p:txBody>
        </p:sp>
        <p:sp>
          <p:nvSpPr>
            <p:cNvPr id="2078" name="Freeform 30"/>
            <p:cNvSpPr>
              <a:spLocks/>
            </p:cNvSpPr>
            <p:nvPr/>
          </p:nvSpPr>
          <p:spPr bwMode="auto">
            <a:xfrm>
              <a:off x="98" y="0"/>
              <a:ext cx="532" cy="465"/>
            </a:xfrm>
            <a:custGeom>
              <a:avLst/>
              <a:gdLst>
                <a:gd name="T0" fmla="*/ 1 w 532"/>
                <a:gd name="T1" fmla="*/ 0 h 465"/>
                <a:gd name="T2" fmla="*/ 0 w 532"/>
                <a:gd name="T3" fmla="*/ 166 h 465"/>
                <a:gd name="T4" fmla="*/ 532 w 532"/>
                <a:gd name="T5" fmla="*/ 465 h 465"/>
                <a:gd name="T6" fmla="*/ 532 w 532"/>
                <a:gd name="T7" fmla="*/ 201 h 465"/>
                <a:gd name="T8" fmla="*/ 172 w 532"/>
                <a:gd name="T9" fmla="*/ 0 h 465"/>
                <a:gd name="T10" fmla="*/ 1 w 532"/>
                <a:gd name="T11" fmla="*/ 0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2" h="465">
                  <a:moveTo>
                    <a:pt x="1" y="0"/>
                  </a:moveTo>
                  <a:lnTo>
                    <a:pt x="0" y="166"/>
                  </a:lnTo>
                  <a:lnTo>
                    <a:pt x="532" y="465"/>
                  </a:lnTo>
                  <a:lnTo>
                    <a:pt x="532" y="201"/>
                  </a:lnTo>
                  <a:lnTo>
                    <a:pt x="172" y="0"/>
                  </a:lnTo>
                  <a:lnTo>
                    <a:pt x="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79" name="Freeform 31"/>
            <p:cNvSpPr>
              <a:spLocks/>
            </p:cNvSpPr>
            <p:nvPr/>
          </p:nvSpPr>
          <p:spPr bwMode="auto">
            <a:xfrm>
              <a:off x="95" y="4060"/>
              <a:ext cx="457" cy="260"/>
            </a:xfrm>
            <a:custGeom>
              <a:avLst/>
              <a:gdLst>
                <a:gd name="T0" fmla="*/ 457 w 457"/>
                <a:gd name="T1" fmla="*/ 260 h 264"/>
                <a:gd name="T2" fmla="*/ 1 w 457"/>
                <a:gd name="T3" fmla="*/ 0 h 264"/>
                <a:gd name="T4" fmla="*/ 0 w 457"/>
                <a:gd name="T5" fmla="*/ 264 h 264"/>
                <a:gd name="T6" fmla="*/ 457 w 457"/>
                <a:gd name="T7" fmla="*/ 26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7" h="264">
                  <a:moveTo>
                    <a:pt x="457" y="260"/>
                  </a:moveTo>
                  <a:lnTo>
                    <a:pt x="1" y="0"/>
                  </a:lnTo>
                  <a:lnTo>
                    <a:pt x="0" y="264"/>
                  </a:lnTo>
                  <a:lnTo>
                    <a:pt x="457" y="26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 cmpd="sng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Impact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Impact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Impact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Impact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Impact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Impact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Impact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Impact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Monotype Sorts" pitchFamily="2" charset="2"/>
        <a:buChar char="b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kumimoji="1"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–"/>
        <a:defRPr kumimoji="1"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audio" Target="../media/audio2.wav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___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Scott HP Invent\HP Logos\HPtrueCOLOR.tiff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581400"/>
            <a:ext cx="25908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2743200" y="1752600"/>
            <a:ext cx="3581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dirty="0">
                <a:latin typeface="微软雅黑" pitchFamily="34" charset="-122"/>
                <a:ea typeface="微软雅黑" pitchFamily="34" charset="-122"/>
              </a:rPr>
              <a:t>企业规划十步法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3657600" y="1103313"/>
            <a:ext cx="1724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问题的提出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2133600" y="2133600"/>
            <a:ext cx="603242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“一个人或一个企业成功的秘诀是什么？”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4038600" y="862013"/>
            <a:ext cx="17176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b="1" i="1" u="sng" dirty="0">
                <a:latin typeface="微软雅黑" pitchFamily="34" charset="-122"/>
                <a:ea typeface="微软雅黑" pitchFamily="34" charset="-122"/>
              </a:rPr>
              <a:t>并非危言耸听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1066800" y="2057400"/>
            <a:ext cx="7864475" cy="326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    根据统计，七十年代初名列财富杂志“500强”排行榜的公司，有三分之一已经销声匿迹。也即大型企业平均寿险不到四十年，约为人类寿命的一半。</a:t>
            </a:r>
          </a:p>
          <a:p>
            <a:pPr>
              <a:lnSpc>
                <a:spcPct val="130000"/>
              </a:lnSpc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    诸位，您将有百分之五十的机会目睹您现在所服务的公司关门大吉。</a:t>
            </a:r>
          </a:p>
          <a:p>
            <a:pPr>
              <a:lnSpc>
                <a:spcPct val="130000"/>
              </a:lnSpc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                                                                                       </a:t>
            </a:r>
          </a:p>
          <a:p>
            <a:pPr>
              <a:lnSpc>
                <a:spcPct val="130000"/>
              </a:lnSpc>
            </a:pP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                               摘自《第五项修炼》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P19</a:t>
            </a:r>
          </a:p>
          <a:p>
            <a:pPr>
              <a:lnSpc>
                <a:spcPct val="130000"/>
              </a:lnSpc>
            </a:pP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3168650" y="969963"/>
            <a:ext cx="2978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企业为什么需要战略规划</a:t>
            </a:r>
            <a:endParaRPr lang="zh-CN" altLang="en-US" b="1" i="1" u="sng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1171575" y="1704975"/>
            <a:ext cx="1841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en-US" sz="1600">
              <a:ea typeface="楷体_GB2312" pitchFamily="49" charset="-122"/>
            </a:endParaRPr>
          </a:p>
        </p:txBody>
      </p:sp>
      <p:sp>
        <p:nvSpPr>
          <p:cNvPr id="11268" name="AutoShape 4"/>
          <p:cNvSpPr>
            <a:spLocks noChangeArrowheads="1"/>
          </p:cNvSpPr>
          <p:nvPr/>
        </p:nvSpPr>
        <p:spPr bwMode="auto">
          <a:xfrm>
            <a:off x="1263650" y="212725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1841500" y="2025650"/>
            <a:ext cx="6788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对本企业所处的外部环境作出正确判断，做到明明白白经营</a:t>
            </a:r>
          </a:p>
        </p:txBody>
      </p:sp>
      <p:sp>
        <p:nvSpPr>
          <p:cNvPr id="11270" name="AutoShape 6"/>
          <p:cNvSpPr>
            <a:spLocks noChangeArrowheads="1"/>
          </p:cNvSpPr>
          <p:nvPr/>
        </p:nvSpPr>
        <p:spPr bwMode="auto">
          <a:xfrm>
            <a:off x="1263650" y="319405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1841500" y="3092450"/>
            <a:ext cx="399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itchFamily="34" charset="-122"/>
                <a:ea typeface="微软雅黑" pitchFamily="34" charset="-122"/>
              </a:rPr>
              <a:t>学会从源头来分析问题、解决问题</a:t>
            </a:r>
          </a:p>
        </p:txBody>
      </p:sp>
      <p:sp>
        <p:nvSpPr>
          <p:cNvPr id="11272" name="AutoShape 8"/>
          <p:cNvSpPr>
            <a:spLocks noChangeArrowheads="1"/>
          </p:cNvSpPr>
          <p:nvPr/>
        </p:nvSpPr>
        <p:spPr bwMode="auto">
          <a:xfrm>
            <a:off x="1263650" y="418465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1797050" y="3990975"/>
            <a:ext cx="7042150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>
                <a:latin typeface="微软雅黑" pitchFamily="34" charset="-122"/>
                <a:ea typeface="微软雅黑" pitchFamily="34" charset="-122"/>
              </a:rPr>
              <a:t>指引企业把有限的资源投入到最重要的地方，真正做到有所为</a:t>
            </a:r>
          </a:p>
          <a:p>
            <a:pPr>
              <a:lnSpc>
                <a:spcPct val="130000"/>
              </a:lnSpc>
            </a:pPr>
            <a:r>
              <a:rPr lang="zh-CN" altLang="en-US">
                <a:latin typeface="微软雅黑" pitchFamily="34" charset="-122"/>
                <a:ea typeface="微软雅黑" pitchFamily="34" charset="-122"/>
              </a:rPr>
              <a:t>有所不为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3709988" y="822325"/>
            <a:ext cx="2470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latin typeface="隶书" pitchFamily="49" charset="-122"/>
              </a:rPr>
              <a:t>企业战略规划的重点</a:t>
            </a:r>
          </a:p>
        </p:txBody>
      </p:sp>
      <p:sp>
        <p:nvSpPr>
          <p:cNvPr id="12291" name="AutoShape 3"/>
          <p:cNvSpPr>
            <a:spLocks noChangeArrowheads="1"/>
          </p:cNvSpPr>
          <p:nvPr/>
        </p:nvSpPr>
        <p:spPr bwMode="auto">
          <a:xfrm>
            <a:off x="1957388" y="2117725"/>
            <a:ext cx="228600" cy="15240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2306638" y="2016125"/>
            <a:ext cx="3232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latin typeface="隶书" pitchFamily="49" charset="-122"/>
              </a:rPr>
              <a:t>是分析、选择和沟通的过程</a:t>
            </a:r>
          </a:p>
        </p:txBody>
      </p:sp>
      <p:sp>
        <p:nvSpPr>
          <p:cNvPr id="12293" name="AutoShape 5"/>
          <p:cNvSpPr>
            <a:spLocks noChangeArrowheads="1"/>
          </p:cNvSpPr>
          <p:nvPr/>
        </p:nvSpPr>
        <p:spPr bwMode="auto">
          <a:xfrm>
            <a:off x="1957388" y="2970213"/>
            <a:ext cx="228600" cy="15240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2306638" y="2868613"/>
            <a:ext cx="2978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latin typeface="隶书" pitchFamily="49" charset="-122"/>
              </a:rPr>
              <a:t>要对现状和未来加以评估</a:t>
            </a:r>
          </a:p>
        </p:txBody>
      </p:sp>
      <p:sp>
        <p:nvSpPr>
          <p:cNvPr id="12295" name="AutoShape 7"/>
          <p:cNvSpPr>
            <a:spLocks noChangeArrowheads="1"/>
          </p:cNvSpPr>
          <p:nvPr/>
        </p:nvSpPr>
        <p:spPr bwMode="auto">
          <a:xfrm>
            <a:off x="1957388" y="3794125"/>
            <a:ext cx="228600" cy="15240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2338388" y="3692525"/>
            <a:ext cx="2978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latin typeface="隶书" pitchFamily="49" charset="-122"/>
              </a:rPr>
              <a:t>拟定预期目标和行动策略</a:t>
            </a:r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1042988" y="4632325"/>
            <a:ext cx="8058150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latin typeface="隶书" pitchFamily="49" charset="-122"/>
              </a:rPr>
              <a:t>古人云：</a:t>
            </a:r>
          </a:p>
          <a:p>
            <a:pPr>
              <a:lnSpc>
                <a:spcPct val="150000"/>
              </a:lnSpc>
            </a:pPr>
            <a:r>
              <a:rPr lang="zh-CN" altLang="en-US">
                <a:latin typeface="隶书" pitchFamily="49" charset="-122"/>
              </a:rPr>
              <a:t>千里之行，始于足下。</a:t>
            </a: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隶书" pitchFamily="49" charset="-122"/>
              </a:rPr>
              <a:t>A journey  of   a  thousand  miles  begin  with  a  step  one.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0" name="Text Box 8"/>
          <p:cNvSpPr txBox="1">
            <a:spLocks noChangeArrowheads="1"/>
          </p:cNvSpPr>
          <p:nvPr/>
        </p:nvSpPr>
        <p:spPr bwMode="gray">
          <a:xfrm>
            <a:off x="5908675" y="1000125"/>
            <a:ext cx="2317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D1ECA5"/>
                </a:solidFill>
              </a14:hiddenFill>
            </a:ext>
            <a:ext uri="{91240B29-F687-4F45-9708-019B960494DF}">
              <a14:hiddenLine xmlns:a14="http://schemas.microsoft.com/office/drawing/2010/main" xmlns="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kumimoji="1" lang="zh-CN" altLang="en-US" sz="2800">
                <a:latin typeface="隶书" pitchFamily="49" charset="-122"/>
              </a:rPr>
              <a:t>惠普公司现况</a:t>
            </a:r>
          </a:p>
        </p:txBody>
      </p:sp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5105400" y="1752600"/>
            <a:ext cx="4038600" cy="484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80FF"/>
                </a:solidFill>
              </a14:hiddenFill>
            </a:ext>
            <a:ext uri="{91240B29-F687-4F45-9708-019B960494DF}">
              <a14:hiddenLine xmlns:a14="http://schemas.microsoft.com/office/drawing/2010/main" xmlns="" w="1588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058" tIns="41029" rIns="82058" bIns="41029" anchor="ctr">
            <a:spAutoFit/>
          </a:bodyPr>
          <a:lstStyle/>
          <a:p>
            <a:pPr marL="285750" indent="-285750" defTabSz="342900">
              <a:lnSpc>
                <a:spcPct val="130000"/>
              </a:lnSpc>
              <a:buSzPct val="65000"/>
              <a:buFont typeface="Wingdings" pitchFamily="2" charset="2"/>
              <a:buChar char="£"/>
            </a:pPr>
            <a:r>
              <a:rPr lang="zh-CN" altLang="zh-CN">
                <a:latin typeface="隶书" pitchFamily="49" charset="-122"/>
              </a:rPr>
              <a:t>2000</a:t>
            </a:r>
            <a:r>
              <a:rPr lang="zh-CN" altLang="en-US">
                <a:latin typeface="隶书" pitchFamily="49" charset="-122"/>
              </a:rPr>
              <a:t>年销售总额：488亿美元</a:t>
            </a:r>
          </a:p>
          <a:p>
            <a:pPr marL="285750" indent="-285750" defTabSz="342900">
              <a:lnSpc>
                <a:spcPct val="130000"/>
              </a:lnSpc>
              <a:buSzPct val="65000"/>
              <a:buFont typeface="Wingdings" pitchFamily="2" charset="2"/>
              <a:buChar char="£"/>
            </a:pPr>
            <a:r>
              <a:rPr lang="zh-CN" altLang="en-US">
                <a:latin typeface="隶书" pitchFamily="49" charset="-122"/>
              </a:rPr>
              <a:t>净利: 36亿美元</a:t>
            </a:r>
            <a:endParaRPr lang="zh-CN" altLang="zh-CN">
              <a:latin typeface="隶书" pitchFamily="49" charset="-122"/>
            </a:endParaRPr>
          </a:p>
          <a:p>
            <a:pPr marL="285750" indent="-285750" defTabSz="342900">
              <a:lnSpc>
                <a:spcPct val="130000"/>
              </a:lnSpc>
              <a:buSzPct val="65000"/>
              <a:buFont typeface="Wingdings" pitchFamily="2" charset="2"/>
              <a:buChar char="£"/>
            </a:pPr>
            <a:r>
              <a:rPr lang="zh-CN" altLang="en-US">
                <a:latin typeface="隶书" pitchFamily="49" charset="-122"/>
              </a:rPr>
              <a:t>成立于1939年</a:t>
            </a:r>
          </a:p>
          <a:p>
            <a:pPr marL="285750" indent="-285750" defTabSz="342900">
              <a:lnSpc>
                <a:spcPct val="130000"/>
              </a:lnSpc>
              <a:buSzPct val="65000"/>
              <a:buFont typeface="Wingdings" pitchFamily="2" charset="2"/>
              <a:buChar char="£"/>
            </a:pPr>
            <a:r>
              <a:rPr lang="zh-CN" altLang="en-US">
                <a:latin typeface="隶书" pitchFamily="49" charset="-122"/>
              </a:rPr>
              <a:t>总部位于美国加州 </a:t>
            </a:r>
            <a:r>
              <a:rPr lang="en-US" altLang="zh-CN" dirty="0">
                <a:latin typeface="隶书" pitchFamily="49" charset="-122"/>
              </a:rPr>
              <a:t>Palo Alto</a:t>
            </a:r>
            <a:r>
              <a:rPr lang="zh-CN" altLang="en-US">
                <a:latin typeface="隶书" pitchFamily="49" charset="-122"/>
              </a:rPr>
              <a:t>市</a:t>
            </a:r>
          </a:p>
          <a:p>
            <a:pPr marL="285750" indent="-285750" defTabSz="342900">
              <a:lnSpc>
                <a:spcPct val="130000"/>
              </a:lnSpc>
              <a:buSzPct val="65000"/>
              <a:buFont typeface="Wingdings" pitchFamily="2" charset="2"/>
              <a:buChar char="£"/>
            </a:pPr>
            <a:r>
              <a:rPr lang="zh-CN" altLang="en-US">
                <a:latin typeface="隶书" pitchFamily="49" charset="-122"/>
              </a:rPr>
              <a:t>幸福杂志美国 500大排名第13位</a:t>
            </a:r>
          </a:p>
          <a:p>
            <a:pPr marL="285750" indent="-285750" defTabSz="342900">
              <a:lnSpc>
                <a:spcPct val="130000"/>
              </a:lnSpc>
              <a:buSzPct val="65000"/>
              <a:buFont typeface="Wingdings" pitchFamily="2" charset="2"/>
              <a:buChar char="£"/>
            </a:pPr>
            <a:r>
              <a:rPr lang="zh-CN" altLang="en-US">
                <a:latin typeface="隶书" pitchFamily="49" charset="-122"/>
              </a:rPr>
              <a:t>幸福杂志排名,美国第二大计算机公司  </a:t>
            </a:r>
          </a:p>
          <a:p>
            <a:pPr marL="285750" indent="-285750" defTabSz="342900">
              <a:lnSpc>
                <a:spcPct val="130000"/>
              </a:lnSpc>
              <a:buSzPct val="65000"/>
              <a:buFont typeface="Wingdings" pitchFamily="2" charset="2"/>
              <a:buChar char="£"/>
            </a:pPr>
            <a:r>
              <a:rPr lang="zh-CN" altLang="en-US">
                <a:latin typeface="隶书" pitchFamily="49" charset="-122"/>
              </a:rPr>
              <a:t>销售与服务：在147个国家设有600多家分支构</a:t>
            </a:r>
          </a:p>
          <a:p>
            <a:pPr marL="285750" indent="-285750" defTabSz="342900">
              <a:lnSpc>
                <a:spcPct val="130000"/>
              </a:lnSpc>
              <a:buSzPct val="65000"/>
              <a:buFont typeface="Wingdings" pitchFamily="2" charset="2"/>
              <a:buChar char="£"/>
            </a:pPr>
            <a:r>
              <a:rPr lang="zh-CN" altLang="en-US">
                <a:latin typeface="隶书" pitchFamily="49" charset="-122"/>
              </a:rPr>
              <a:t>生产与研究开发：遍及18个国家59个城市</a:t>
            </a:r>
          </a:p>
          <a:p>
            <a:pPr marL="285750" indent="-285750" defTabSz="342900">
              <a:lnSpc>
                <a:spcPct val="130000"/>
              </a:lnSpc>
              <a:buSzPct val="65000"/>
              <a:buFont typeface="Wingdings" pitchFamily="2" charset="2"/>
              <a:buChar char="£"/>
            </a:pPr>
            <a:r>
              <a:rPr lang="zh-CN" altLang="en-US">
                <a:latin typeface="隶书" pitchFamily="49" charset="-122"/>
              </a:rPr>
              <a:t>员工总数：83,200人</a:t>
            </a:r>
          </a:p>
        </p:txBody>
      </p:sp>
      <p:sp>
        <p:nvSpPr>
          <p:cNvPr id="13322" name="Text Box 10" descr="Recycled paper"/>
          <p:cNvSpPr txBox="1">
            <a:spLocks noChangeArrowheads="1"/>
          </p:cNvSpPr>
          <p:nvPr/>
        </p:nvSpPr>
        <p:spPr bwMode="auto">
          <a:xfrm>
            <a:off x="1371600" y="230188"/>
            <a:ext cx="2032000" cy="457200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1" lang="zh-CN" altLang="en-US" sz="2400" b="1">
                <a:latin typeface="隶书" pitchFamily="49" charset="-122"/>
              </a:rPr>
              <a:t>惠普公司简介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2193925" y="228600"/>
            <a:ext cx="42687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b="1">
                <a:latin typeface="隶书" pitchFamily="49" charset="-122"/>
              </a:rPr>
              <a:t>2000年全球最受赞赏的前十家</a:t>
            </a:r>
            <a:r>
              <a:rPr lang="en-US" altLang="zh-CN" b="1" dirty="0">
                <a:latin typeface="隶书" pitchFamily="49" charset="-122"/>
              </a:rPr>
              <a:t>IT</a:t>
            </a:r>
            <a:r>
              <a:rPr lang="zh-CN" altLang="en-US" b="1">
                <a:latin typeface="隶书" pitchFamily="49" charset="-122"/>
              </a:rPr>
              <a:t>公司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2330450" y="1219200"/>
            <a:ext cx="6953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b="1" u="sng">
                <a:latin typeface="隶书" pitchFamily="49" charset="-122"/>
              </a:rPr>
              <a:t>排名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5165725" y="1219200"/>
            <a:ext cx="6953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b="1" u="sng">
                <a:latin typeface="隶书" pitchFamily="49" charset="-122"/>
              </a:rPr>
              <a:t>公司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2498725" y="1839913"/>
            <a:ext cx="311150" cy="4789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1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2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3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4</a:t>
            </a:r>
          </a:p>
          <a:p>
            <a:pPr>
              <a:lnSpc>
                <a:spcPct val="140000"/>
              </a:lnSpc>
            </a:pPr>
            <a:r>
              <a:rPr lang="zh-CN" altLang="en-US" b="1" u="sng">
                <a:latin typeface="隶书" pitchFamily="49" charset="-122"/>
              </a:rPr>
              <a:t>5</a:t>
            </a:r>
            <a:endParaRPr lang="zh-CN" altLang="en-US" b="1">
              <a:effectLst>
                <a:outerShdw blurRad="38100" dist="38100" dir="2700000" algn="tl">
                  <a:srgbClr val="000000"/>
                </a:outerShdw>
              </a:effectLst>
              <a:latin typeface="隶书" pitchFamily="49" charset="-122"/>
            </a:endParaRP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6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5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6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7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8</a:t>
            </a:r>
          </a:p>
          <a:p>
            <a:pPr>
              <a:lnSpc>
                <a:spcPct val="140000"/>
              </a:lnSpc>
            </a:pPr>
            <a:endParaRPr lang="zh-CN" altLang="en-US" b="1">
              <a:latin typeface="隶书" pitchFamily="49" charset="-122"/>
            </a:endParaRP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5181600" y="1966913"/>
            <a:ext cx="2362200" cy="436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b="1" dirty="0">
                <a:latin typeface="隶书" pitchFamily="49" charset="-122"/>
              </a:rPr>
              <a:t>Microsoft</a:t>
            </a:r>
          </a:p>
          <a:p>
            <a:pPr>
              <a:lnSpc>
                <a:spcPct val="140000"/>
              </a:lnSpc>
            </a:pPr>
            <a:r>
              <a:rPr lang="en-US" altLang="zh-CN" b="1" dirty="0">
                <a:latin typeface="隶书" pitchFamily="49" charset="-122"/>
              </a:rPr>
              <a:t>IBM</a:t>
            </a:r>
          </a:p>
          <a:p>
            <a:pPr>
              <a:lnSpc>
                <a:spcPct val="140000"/>
              </a:lnSpc>
            </a:pPr>
            <a:r>
              <a:rPr lang="en-US" altLang="zh-CN" b="1" dirty="0">
                <a:latin typeface="隶书" pitchFamily="49" charset="-122"/>
              </a:rPr>
              <a:t>Intel</a:t>
            </a:r>
          </a:p>
          <a:p>
            <a:pPr>
              <a:lnSpc>
                <a:spcPct val="140000"/>
              </a:lnSpc>
            </a:pPr>
            <a:r>
              <a:rPr lang="en-US" altLang="zh-CN" b="1" dirty="0">
                <a:latin typeface="隶书" pitchFamily="49" charset="-122"/>
              </a:rPr>
              <a:t>Cisco</a:t>
            </a:r>
          </a:p>
          <a:p>
            <a:pPr>
              <a:lnSpc>
                <a:spcPct val="140000"/>
              </a:lnSpc>
            </a:pPr>
            <a:r>
              <a:rPr lang="en-US" altLang="zh-CN" b="1" u="sng" dirty="0">
                <a:latin typeface="隶书" pitchFamily="49" charset="-122"/>
              </a:rPr>
              <a:t>Hewlett-Packard</a:t>
            </a:r>
          </a:p>
          <a:p>
            <a:pPr>
              <a:lnSpc>
                <a:spcPct val="140000"/>
              </a:lnSpc>
            </a:pPr>
            <a:r>
              <a:rPr lang="en-US" altLang="zh-CN" b="1" dirty="0">
                <a:latin typeface="隶书" pitchFamily="49" charset="-122"/>
              </a:rPr>
              <a:t>AOL</a:t>
            </a:r>
          </a:p>
          <a:p>
            <a:pPr>
              <a:lnSpc>
                <a:spcPct val="140000"/>
              </a:lnSpc>
            </a:pPr>
            <a:r>
              <a:rPr lang="en-US" altLang="zh-CN" b="1" dirty="0">
                <a:latin typeface="隶书" pitchFamily="49" charset="-122"/>
              </a:rPr>
              <a:t>Yahoo</a:t>
            </a:r>
          </a:p>
          <a:p>
            <a:pPr>
              <a:lnSpc>
                <a:spcPct val="140000"/>
              </a:lnSpc>
            </a:pPr>
            <a:r>
              <a:rPr lang="en-US" altLang="zh-CN" b="1" dirty="0">
                <a:latin typeface="隶书" pitchFamily="49" charset="-122"/>
              </a:rPr>
              <a:t>Northern Telecom</a:t>
            </a:r>
          </a:p>
          <a:p>
            <a:pPr>
              <a:lnSpc>
                <a:spcPct val="140000"/>
              </a:lnSpc>
            </a:pPr>
            <a:r>
              <a:rPr lang="en-US" altLang="zh-CN" b="1" dirty="0">
                <a:latin typeface="隶书" pitchFamily="49" charset="-122"/>
              </a:rPr>
              <a:t>Oracle</a:t>
            </a:r>
          </a:p>
          <a:p>
            <a:pPr>
              <a:lnSpc>
                <a:spcPct val="140000"/>
              </a:lnSpc>
            </a:pPr>
            <a:r>
              <a:rPr lang="en-US" altLang="zh-CN" b="1" dirty="0">
                <a:latin typeface="隶书" pitchFamily="49" charset="-122"/>
              </a:rPr>
              <a:t>SUN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1447800" y="515938"/>
            <a:ext cx="64389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b="1">
                <a:latin typeface="隶书" pitchFamily="49" charset="-122"/>
              </a:rPr>
              <a:t>2000/1999年全美最受赏的前十家计算机、办公设备公司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431925" y="1292225"/>
            <a:ext cx="43783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b="1">
                <a:latin typeface="隶书" pitchFamily="49" charset="-122"/>
              </a:rPr>
              <a:t>2000/1999                    公司</a:t>
            </a:r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>
            <a:off x="1219200" y="1828800"/>
            <a:ext cx="7239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1524000" y="1939925"/>
            <a:ext cx="438150" cy="445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>
                <a:latin typeface="隶书" pitchFamily="49" charset="-122"/>
              </a:rPr>
              <a:t>1</a:t>
            </a:r>
          </a:p>
          <a:p>
            <a:pPr>
              <a:lnSpc>
                <a:spcPct val="130000"/>
              </a:lnSpc>
            </a:pPr>
            <a:r>
              <a:rPr lang="zh-CN" altLang="en-US" b="1">
                <a:latin typeface="隶书" pitchFamily="49" charset="-122"/>
              </a:rPr>
              <a:t>2</a:t>
            </a:r>
          </a:p>
          <a:p>
            <a:pPr>
              <a:lnSpc>
                <a:spcPct val="130000"/>
              </a:lnSpc>
            </a:pPr>
            <a:r>
              <a:rPr lang="zh-CN" altLang="en-US" b="1">
                <a:latin typeface="隶书" pitchFamily="49" charset="-122"/>
              </a:rPr>
              <a:t>3</a:t>
            </a:r>
          </a:p>
          <a:p>
            <a:pPr>
              <a:lnSpc>
                <a:spcPct val="130000"/>
              </a:lnSpc>
            </a:pPr>
            <a:r>
              <a:rPr lang="zh-CN" altLang="en-US" b="1">
                <a:latin typeface="隶书" pitchFamily="49" charset="-122"/>
              </a:rPr>
              <a:t>4</a:t>
            </a:r>
          </a:p>
          <a:p>
            <a:pPr>
              <a:lnSpc>
                <a:spcPct val="130000"/>
              </a:lnSpc>
            </a:pPr>
            <a:r>
              <a:rPr lang="zh-CN" altLang="en-US" b="1">
                <a:latin typeface="隶书" pitchFamily="49" charset="-122"/>
              </a:rPr>
              <a:t>5</a:t>
            </a:r>
            <a:endParaRPr lang="zh-CN" altLang="en-US" b="1">
              <a:effectLst>
                <a:outerShdw blurRad="38100" dist="38100" dir="2700000" algn="tl">
                  <a:srgbClr val="000000"/>
                </a:outerShdw>
              </a:effectLst>
              <a:latin typeface="隶书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b="1">
                <a:latin typeface="隶书" pitchFamily="49" charset="-122"/>
              </a:rPr>
              <a:t>6</a:t>
            </a:r>
          </a:p>
          <a:p>
            <a:pPr>
              <a:lnSpc>
                <a:spcPct val="130000"/>
              </a:lnSpc>
            </a:pPr>
            <a:r>
              <a:rPr lang="zh-CN" altLang="en-US" b="1">
                <a:latin typeface="隶书" pitchFamily="49" charset="-122"/>
              </a:rPr>
              <a:t>7</a:t>
            </a:r>
          </a:p>
          <a:p>
            <a:pPr>
              <a:lnSpc>
                <a:spcPct val="130000"/>
              </a:lnSpc>
            </a:pPr>
            <a:r>
              <a:rPr lang="zh-CN" altLang="en-US" b="1">
                <a:latin typeface="隶书" pitchFamily="49" charset="-122"/>
              </a:rPr>
              <a:t>8</a:t>
            </a:r>
          </a:p>
          <a:p>
            <a:pPr>
              <a:lnSpc>
                <a:spcPct val="130000"/>
              </a:lnSpc>
            </a:pPr>
            <a:r>
              <a:rPr lang="zh-CN" altLang="en-US" b="1">
                <a:latin typeface="隶书" pitchFamily="49" charset="-122"/>
              </a:rPr>
              <a:t>9</a:t>
            </a:r>
          </a:p>
          <a:p>
            <a:pPr>
              <a:lnSpc>
                <a:spcPct val="130000"/>
              </a:lnSpc>
            </a:pPr>
            <a:r>
              <a:rPr lang="zh-CN" altLang="en-US" b="1">
                <a:latin typeface="隶书" pitchFamily="49" charset="-122"/>
              </a:rPr>
              <a:t>10</a:t>
            </a:r>
          </a:p>
          <a:p>
            <a:pPr>
              <a:lnSpc>
                <a:spcPct val="130000"/>
              </a:lnSpc>
            </a:pPr>
            <a:endParaRPr lang="zh-CN" altLang="en-US" b="1">
              <a:latin typeface="隶书" pitchFamily="49" charset="-122"/>
            </a:endParaRP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2133600" y="1957388"/>
            <a:ext cx="438150" cy="406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>
                <a:latin typeface="隶书" pitchFamily="49" charset="-122"/>
              </a:rPr>
              <a:t>4</a:t>
            </a:r>
          </a:p>
          <a:p>
            <a:pPr>
              <a:lnSpc>
                <a:spcPct val="130000"/>
              </a:lnSpc>
            </a:pPr>
            <a:r>
              <a:rPr lang="zh-CN" altLang="en-US" b="1">
                <a:latin typeface="隶书" pitchFamily="49" charset="-122"/>
              </a:rPr>
              <a:t>2</a:t>
            </a:r>
          </a:p>
          <a:p>
            <a:pPr>
              <a:lnSpc>
                <a:spcPct val="130000"/>
              </a:lnSpc>
            </a:pPr>
            <a:r>
              <a:rPr lang="zh-CN" altLang="en-US" b="1">
                <a:latin typeface="隶书" pitchFamily="49" charset="-122"/>
              </a:rPr>
              <a:t>5</a:t>
            </a:r>
          </a:p>
          <a:p>
            <a:pPr>
              <a:lnSpc>
                <a:spcPct val="130000"/>
              </a:lnSpc>
            </a:pPr>
            <a:r>
              <a:rPr lang="zh-CN" altLang="en-US" b="1">
                <a:latin typeface="隶书" pitchFamily="49" charset="-122"/>
              </a:rPr>
              <a:t>3</a:t>
            </a:r>
          </a:p>
          <a:p>
            <a:pPr>
              <a:lnSpc>
                <a:spcPct val="130000"/>
              </a:lnSpc>
            </a:pPr>
            <a:r>
              <a:rPr lang="zh-CN" altLang="en-US" b="1">
                <a:latin typeface="隶书" pitchFamily="49" charset="-122"/>
              </a:rPr>
              <a:t>1</a:t>
            </a:r>
          </a:p>
          <a:p>
            <a:pPr>
              <a:lnSpc>
                <a:spcPct val="130000"/>
              </a:lnSpc>
            </a:pPr>
            <a:r>
              <a:rPr lang="zh-CN" altLang="en-US" b="1">
                <a:latin typeface="隶书" pitchFamily="49" charset="-122"/>
              </a:rPr>
              <a:t>8</a:t>
            </a:r>
          </a:p>
          <a:p>
            <a:pPr>
              <a:lnSpc>
                <a:spcPct val="130000"/>
              </a:lnSpc>
            </a:pPr>
            <a:r>
              <a:rPr lang="zh-CN" altLang="en-US" b="1">
                <a:latin typeface="隶书" pitchFamily="49" charset="-122"/>
              </a:rPr>
              <a:t>9</a:t>
            </a:r>
          </a:p>
          <a:p>
            <a:pPr>
              <a:lnSpc>
                <a:spcPct val="130000"/>
              </a:lnSpc>
            </a:pPr>
            <a:r>
              <a:rPr lang="zh-CN" altLang="en-US" b="1">
                <a:latin typeface="隶书" pitchFamily="49" charset="-122"/>
              </a:rPr>
              <a:t>6</a:t>
            </a:r>
          </a:p>
          <a:p>
            <a:pPr>
              <a:lnSpc>
                <a:spcPct val="130000"/>
              </a:lnSpc>
            </a:pPr>
            <a:r>
              <a:rPr lang="zh-CN" altLang="en-US" b="1">
                <a:latin typeface="隶书" pitchFamily="49" charset="-122"/>
              </a:rPr>
              <a:t>10</a:t>
            </a:r>
          </a:p>
          <a:p>
            <a:pPr>
              <a:lnSpc>
                <a:spcPct val="130000"/>
              </a:lnSpc>
            </a:pPr>
            <a:r>
              <a:rPr lang="zh-CN" altLang="en-US" b="1">
                <a:latin typeface="隶书" pitchFamily="49" charset="-122"/>
              </a:rPr>
              <a:t>7</a:t>
            </a: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4876800" y="1839913"/>
            <a:ext cx="1689100" cy="4789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b="1" dirty="0">
                <a:latin typeface="隶书" pitchFamily="49" charset="-122"/>
              </a:rPr>
              <a:t>Gateway</a:t>
            </a:r>
          </a:p>
          <a:p>
            <a:pPr>
              <a:lnSpc>
                <a:spcPct val="140000"/>
              </a:lnSpc>
            </a:pPr>
            <a:r>
              <a:rPr lang="en-US" altLang="zh-CN" b="1" dirty="0">
                <a:latin typeface="隶书" pitchFamily="49" charset="-122"/>
              </a:rPr>
              <a:t>Sun</a:t>
            </a:r>
          </a:p>
          <a:p>
            <a:pPr>
              <a:lnSpc>
                <a:spcPct val="140000"/>
              </a:lnSpc>
            </a:pPr>
            <a:r>
              <a:rPr lang="en-US" altLang="zh-CN" b="1" dirty="0">
                <a:latin typeface="隶书" pitchFamily="49" charset="-122"/>
              </a:rPr>
              <a:t>Hewlett-Packard</a:t>
            </a:r>
          </a:p>
          <a:p>
            <a:pPr>
              <a:lnSpc>
                <a:spcPct val="140000"/>
              </a:lnSpc>
            </a:pPr>
            <a:r>
              <a:rPr lang="en-US" altLang="zh-CN" b="1" dirty="0">
                <a:latin typeface="隶书" pitchFamily="49" charset="-122"/>
              </a:rPr>
              <a:t>IBM</a:t>
            </a:r>
          </a:p>
          <a:p>
            <a:pPr>
              <a:lnSpc>
                <a:spcPct val="140000"/>
              </a:lnSpc>
            </a:pPr>
            <a:r>
              <a:rPr lang="en-US" altLang="zh-CN" b="1" dirty="0">
                <a:latin typeface="隶书" pitchFamily="49" charset="-122"/>
              </a:rPr>
              <a:t>Dell</a:t>
            </a:r>
          </a:p>
          <a:p>
            <a:pPr>
              <a:lnSpc>
                <a:spcPct val="140000"/>
              </a:lnSpc>
            </a:pPr>
            <a:r>
              <a:rPr lang="en-US" altLang="zh-CN" b="1" dirty="0">
                <a:latin typeface="隶书" pitchFamily="49" charset="-122"/>
              </a:rPr>
              <a:t>Compaq</a:t>
            </a:r>
          </a:p>
          <a:p>
            <a:pPr>
              <a:lnSpc>
                <a:spcPct val="140000"/>
              </a:lnSpc>
            </a:pPr>
            <a:r>
              <a:rPr lang="en-US" altLang="zh-CN" b="1" dirty="0">
                <a:latin typeface="隶书" pitchFamily="49" charset="-122"/>
              </a:rPr>
              <a:t>Canon U.S.A</a:t>
            </a:r>
          </a:p>
          <a:p>
            <a:pPr>
              <a:lnSpc>
                <a:spcPct val="140000"/>
              </a:lnSpc>
            </a:pPr>
            <a:r>
              <a:rPr lang="en-US" altLang="zh-CN" b="1" dirty="0" smtClean="0">
                <a:latin typeface="隶书" pitchFamily="49" charset="-122"/>
              </a:rPr>
              <a:t>Apple</a:t>
            </a:r>
            <a:endParaRPr lang="en-US" altLang="zh-CN" b="1" dirty="0">
              <a:latin typeface="隶书" pitchFamily="49" charset="-122"/>
            </a:endParaRPr>
          </a:p>
          <a:p>
            <a:pPr>
              <a:lnSpc>
                <a:spcPct val="140000"/>
              </a:lnSpc>
            </a:pPr>
            <a:r>
              <a:rPr lang="en-US" altLang="zh-CN" b="1" dirty="0">
                <a:latin typeface="隶书" pitchFamily="49" charset="-122"/>
              </a:rPr>
              <a:t>NCR</a:t>
            </a:r>
          </a:p>
          <a:p>
            <a:pPr>
              <a:lnSpc>
                <a:spcPct val="140000"/>
              </a:lnSpc>
            </a:pPr>
            <a:r>
              <a:rPr lang="en-US" altLang="zh-CN" b="1" dirty="0">
                <a:latin typeface="隶书" pitchFamily="49" charset="-122"/>
              </a:rPr>
              <a:t>Xerox</a:t>
            </a: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5486400" y="6521450"/>
            <a:ext cx="34544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600" b="1">
                <a:latin typeface="隶书" pitchFamily="49" charset="-122"/>
              </a:rPr>
              <a:t> 资料来源：《财富》中文版 2001/7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2051050" y="388938"/>
            <a:ext cx="5041900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>
                <a:latin typeface="隶书" pitchFamily="49" charset="-122"/>
              </a:rPr>
              <a:t>2001年全球最有价值的100个品牌前20名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447800" y="1382713"/>
            <a:ext cx="62928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b="1">
                <a:latin typeface="隶书" pitchFamily="49" charset="-122"/>
              </a:rPr>
              <a:t>排名       公司              排名           公司</a:t>
            </a:r>
          </a:p>
        </p:txBody>
      </p:sp>
      <p:sp>
        <p:nvSpPr>
          <p:cNvPr id="16388" name="Line 4"/>
          <p:cNvSpPr>
            <a:spLocks noChangeShapeType="1"/>
          </p:cNvSpPr>
          <p:nvPr/>
        </p:nvSpPr>
        <p:spPr bwMode="auto">
          <a:xfrm>
            <a:off x="1219200" y="1828800"/>
            <a:ext cx="6934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584325" y="1812925"/>
            <a:ext cx="438150" cy="436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1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2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3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4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5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6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7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8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9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10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3260725" y="1833563"/>
            <a:ext cx="1206500" cy="4789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可口可乐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微软</a:t>
            </a:r>
          </a:p>
          <a:p>
            <a:pPr>
              <a:lnSpc>
                <a:spcPct val="140000"/>
              </a:lnSpc>
            </a:pPr>
            <a:r>
              <a:rPr lang="en-US" altLang="zh-CN" b="1" dirty="0">
                <a:latin typeface="隶书" pitchFamily="49" charset="-122"/>
              </a:rPr>
              <a:t>IBM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通用电气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诺基亚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英特尔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迪斯尼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福特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麦当劳</a:t>
            </a:r>
          </a:p>
          <a:p>
            <a:pPr>
              <a:lnSpc>
                <a:spcPct val="140000"/>
              </a:lnSpc>
            </a:pPr>
            <a:r>
              <a:rPr lang="en-US" altLang="zh-CN" b="1" dirty="0">
                <a:latin typeface="隶书" pitchFamily="49" charset="-122"/>
              </a:rPr>
              <a:t>AT&amp;T</a:t>
            </a:r>
          </a:p>
          <a:p>
            <a:pPr>
              <a:lnSpc>
                <a:spcPct val="140000"/>
              </a:lnSpc>
            </a:pPr>
            <a:endParaRPr lang="zh-CN" altLang="en-US" b="1">
              <a:latin typeface="隶书" pitchFamily="49" charset="-122"/>
            </a:endParaRP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5241925" y="1812925"/>
            <a:ext cx="438150" cy="436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11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12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13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14</a:t>
            </a:r>
          </a:p>
          <a:p>
            <a:pPr>
              <a:lnSpc>
                <a:spcPct val="140000"/>
              </a:lnSpc>
            </a:pPr>
            <a:r>
              <a:rPr lang="zh-CN" altLang="en-US" b="1" u="sng">
                <a:latin typeface="隶书" pitchFamily="49" charset="-122"/>
              </a:rPr>
              <a:t>15</a:t>
            </a:r>
            <a:endParaRPr lang="zh-CN" altLang="en-US" b="1">
              <a:latin typeface="隶书" pitchFamily="49" charset="-122"/>
            </a:endParaRP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16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17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18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19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20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6918325" y="1873250"/>
            <a:ext cx="1206500" cy="436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万宝路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梅赛迪斯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花旗银行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丰田</a:t>
            </a:r>
          </a:p>
          <a:p>
            <a:pPr>
              <a:lnSpc>
                <a:spcPct val="140000"/>
              </a:lnSpc>
            </a:pPr>
            <a:r>
              <a:rPr lang="zh-CN" altLang="en-US" b="1" u="sng">
                <a:latin typeface="隶书" pitchFamily="49" charset="-122"/>
              </a:rPr>
              <a:t>惠普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思科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美国运通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吉列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美林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索尼</a:t>
            </a: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5867400" y="6324600"/>
            <a:ext cx="32273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400" b="1">
                <a:latin typeface="隶书" pitchFamily="49" charset="-122"/>
              </a:rPr>
              <a:t>资料来源：美国《商业周刊》</a:t>
            </a:r>
            <a:r>
              <a:rPr lang="zh-CN" altLang="en-US" sz="1400">
                <a:latin typeface="隶书" pitchFamily="49" charset="-122"/>
              </a:rPr>
              <a:t>2001</a:t>
            </a:r>
            <a:r>
              <a:rPr lang="zh-CN" altLang="en-US" sz="1400" b="1">
                <a:latin typeface="隶书" pitchFamily="49" charset="-122"/>
              </a:rPr>
              <a:t>/8/6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189038" y="381000"/>
            <a:ext cx="6764337" cy="879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403225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09575" defTabSz="403225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820738" defTabSz="403225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230313" defTabSz="403225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641475" defTabSz="403225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098675" defTabSz="4032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555875" defTabSz="4032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013075" defTabSz="4032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470275" defTabSz="4032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buClr>
                <a:srgbClr val="000000"/>
              </a:buClr>
              <a:buSzPct val="90000"/>
              <a:buFont typeface="Monotype Sorts" pitchFamily="2" charset="2"/>
              <a:buNone/>
            </a:pPr>
            <a:r>
              <a:rPr kumimoji="1" lang="zh-CN" altLang="en-US" sz="3600" b="1">
                <a:latin typeface="隶书" pitchFamily="49" charset="-122"/>
                <a:ea typeface="隶书" pitchFamily="49" charset="-122"/>
              </a:rPr>
              <a:t>中国惠普历史简介</a:t>
            </a: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1066800" y="2335213"/>
            <a:ext cx="6588125" cy="437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403225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514350" indent="-104775" defTabSz="403225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04875" indent="-84138" defTabSz="403225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230313" defTabSz="403225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641475" defTabSz="403225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098675" defTabSz="4032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555875" defTabSz="4032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013075" defTabSz="4032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470275" defTabSz="4032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buClr>
                <a:srgbClr val="000000"/>
              </a:buClr>
              <a:buSzPct val="90000"/>
              <a:buFont typeface="Monotype Sorts" pitchFamily="2" charset="2"/>
              <a:buNone/>
            </a:pPr>
            <a:r>
              <a:rPr kumimoji="1" lang="zh-CN" altLang="zh-CN" sz="1900" b="1">
                <a:latin typeface="隶书" pitchFamily="49" charset="-122"/>
                <a:ea typeface="隶书" pitchFamily="49" charset="-122"/>
              </a:rPr>
              <a:t>1979</a:t>
            </a:r>
            <a:r>
              <a:rPr kumimoji="1" lang="zh-CN" altLang="en-US" sz="1900" b="1">
                <a:latin typeface="隶书" pitchFamily="49" charset="-122"/>
                <a:ea typeface="隶书" pitchFamily="49" charset="-122"/>
              </a:rPr>
              <a:t>年春			达至合作意向</a:t>
            </a:r>
          </a:p>
          <a:p>
            <a:pPr eaLnBrk="1" hangingPunct="1">
              <a:buClr>
                <a:srgbClr val="000000"/>
              </a:buClr>
              <a:buSzPct val="90000"/>
              <a:buFont typeface="Monotype Sorts" pitchFamily="2" charset="2"/>
              <a:buNone/>
            </a:pPr>
            <a:r>
              <a:rPr kumimoji="1" lang="zh-CN" altLang="en-US" sz="1900" b="1">
                <a:latin typeface="隶书" pitchFamily="49" charset="-122"/>
                <a:ea typeface="隶书" pitchFamily="49" charset="-122"/>
              </a:rPr>
              <a:t>                 （邓小平先生与基辛格先生）</a:t>
            </a:r>
          </a:p>
          <a:p>
            <a:pPr eaLnBrk="1" hangingPunct="1">
              <a:buClr>
                <a:srgbClr val="000000"/>
              </a:buClr>
              <a:buSzPct val="90000"/>
              <a:buFont typeface="Monotype Sorts" pitchFamily="2" charset="2"/>
              <a:buNone/>
            </a:pPr>
            <a:endParaRPr kumimoji="1" lang="zh-CN" altLang="en-US" sz="1900" b="1">
              <a:latin typeface="隶书" pitchFamily="49" charset="-122"/>
              <a:ea typeface="隶书" pitchFamily="49" charset="-122"/>
            </a:endParaRPr>
          </a:p>
          <a:p>
            <a:pPr eaLnBrk="1" hangingPunct="1">
              <a:buClr>
                <a:srgbClr val="000000"/>
              </a:buClr>
              <a:buSzPct val="90000"/>
              <a:buFont typeface="Monotype Sorts" pitchFamily="2" charset="2"/>
              <a:buNone/>
            </a:pPr>
            <a:r>
              <a:rPr kumimoji="1" lang="zh-CN" altLang="en-US" sz="1900" b="1">
                <a:latin typeface="隶书" pitchFamily="49" charset="-122"/>
                <a:ea typeface="隶书" pitchFamily="49" charset="-122"/>
              </a:rPr>
              <a:t>1980年3月14日		签署备忘录</a:t>
            </a:r>
          </a:p>
          <a:p>
            <a:pPr eaLnBrk="1" hangingPunct="1">
              <a:buClr>
                <a:srgbClr val="000000"/>
              </a:buClr>
              <a:buSzPct val="90000"/>
              <a:buFont typeface="Monotype Sorts" pitchFamily="2" charset="2"/>
              <a:buNone/>
            </a:pPr>
            <a:r>
              <a:rPr kumimoji="1" lang="zh-CN" altLang="en-US" sz="1900" b="1">
                <a:latin typeface="隶书" pitchFamily="49" charset="-122"/>
                <a:ea typeface="隶书" pitchFamily="49" charset="-122"/>
              </a:rPr>
              <a:t>                 （邹家华先生与帕卡德先生）</a:t>
            </a:r>
          </a:p>
          <a:p>
            <a:pPr eaLnBrk="1" hangingPunct="1">
              <a:buClr>
                <a:srgbClr val="000000"/>
              </a:buClr>
              <a:buSzPct val="90000"/>
              <a:buFont typeface="Monotype Sorts" pitchFamily="2" charset="2"/>
              <a:buNone/>
            </a:pPr>
            <a:endParaRPr kumimoji="1" lang="zh-CN" altLang="en-US" sz="1900" b="1">
              <a:latin typeface="隶书" pitchFamily="49" charset="-122"/>
              <a:ea typeface="隶书" pitchFamily="49" charset="-122"/>
            </a:endParaRPr>
          </a:p>
          <a:p>
            <a:pPr eaLnBrk="1" hangingPunct="1">
              <a:buClr>
                <a:srgbClr val="000000"/>
              </a:buClr>
              <a:buSzPct val="90000"/>
              <a:buFont typeface="Monotype Sorts" pitchFamily="2" charset="2"/>
              <a:buNone/>
            </a:pPr>
            <a:r>
              <a:rPr kumimoji="1" lang="zh-CN" altLang="en-US" sz="1900" b="1">
                <a:latin typeface="隶书" pitchFamily="49" charset="-122"/>
                <a:ea typeface="隶书" pitchFamily="49" charset="-122"/>
              </a:rPr>
              <a:t>1981年11月9日		成立中国惠普代表处</a:t>
            </a:r>
          </a:p>
          <a:p>
            <a:pPr eaLnBrk="1" hangingPunct="1">
              <a:buClr>
                <a:srgbClr val="000000"/>
              </a:buClr>
              <a:buSzPct val="90000"/>
              <a:buFont typeface="Monotype Sorts" pitchFamily="2" charset="2"/>
              <a:buNone/>
            </a:pPr>
            <a:endParaRPr kumimoji="1" lang="zh-CN" altLang="en-US" sz="1900" b="1">
              <a:latin typeface="隶书" pitchFamily="49" charset="-122"/>
              <a:ea typeface="隶书" pitchFamily="49" charset="-122"/>
            </a:endParaRPr>
          </a:p>
          <a:p>
            <a:pPr eaLnBrk="1" hangingPunct="1">
              <a:buClr>
                <a:srgbClr val="000000"/>
              </a:buClr>
              <a:buSzPct val="90000"/>
              <a:buFont typeface="Monotype Sorts" pitchFamily="2" charset="2"/>
              <a:buNone/>
            </a:pPr>
            <a:r>
              <a:rPr kumimoji="1" lang="zh-CN" altLang="en-US" sz="1900" b="1">
                <a:latin typeface="隶书" pitchFamily="49" charset="-122"/>
                <a:ea typeface="隶书" pitchFamily="49" charset="-122"/>
              </a:rPr>
              <a:t>1983年7月27日		签署合资企业备忘录</a:t>
            </a:r>
          </a:p>
          <a:p>
            <a:pPr eaLnBrk="1" hangingPunct="1">
              <a:buClr>
                <a:srgbClr val="000000"/>
              </a:buClr>
              <a:buSzPct val="90000"/>
              <a:buFont typeface="Monotype Sorts" pitchFamily="2" charset="2"/>
              <a:buNone/>
            </a:pPr>
            <a:r>
              <a:rPr kumimoji="1" lang="zh-CN" altLang="en-US" sz="1900" b="1">
                <a:latin typeface="隶书" pitchFamily="49" charset="-122"/>
                <a:ea typeface="隶书" pitchFamily="49" charset="-122"/>
              </a:rPr>
              <a:t>                 （江泽民先生与帕卡德先生）</a:t>
            </a:r>
          </a:p>
          <a:p>
            <a:pPr eaLnBrk="1" hangingPunct="1">
              <a:buClr>
                <a:srgbClr val="000000"/>
              </a:buClr>
              <a:buSzPct val="90000"/>
              <a:buFont typeface="Monotype Sorts" pitchFamily="2" charset="2"/>
              <a:buNone/>
            </a:pPr>
            <a:endParaRPr kumimoji="1" lang="zh-CN" altLang="en-US" sz="1900" b="1">
              <a:latin typeface="隶书" pitchFamily="49" charset="-122"/>
              <a:ea typeface="隶书" pitchFamily="49" charset="-122"/>
            </a:endParaRPr>
          </a:p>
          <a:p>
            <a:pPr eaLnBrk="1" hangingPunct="1">
              <a:buClr>
                <a:srgbClr val="000000"/>
              </a:buClr>
              <a:buSzPct val="90000"/>
              <a:buFont typeface="Monotype Sorts" pitchFamily="2" charset="2"/>
              <a:buNone/>
            </a:pPr>
            <a:r>
              <a:rPr kumimoji="1" lang="zh-CN" altLang="en-US" sz="1900" b="1">
                <a:latin typeface="隶书" pitchFamily="49" charset="-122"/>
                <a:ea typeface="隶书" pitchFamily="49" charset="-122"/>
              </a:rPr>
              <a:t>1984年8月8日		签署合资企业成立合同</a:t>
            </a:r>
          </a:p>
          <a:p>
            <a:pPr eaLnBrk="1" hangingPunct="1">
              <a:buClr>
                <a:srgbClr val="000000"/>
              </a:buClr>
              <a:buSzPct val="90000"/>
              <a:buFont typeface="Monotype Sorts" pitchFamily="2" charset="2"/>
              <a:buNone/>
            </a:pPr>
            <a:r>
              <a:rPr kumimoji="1" lang="zh-CN" altLang="en-US" sz="1900" b="1">
                <a:latin typeface="隶书" pitchFamily="49" charset="-122"/>
                <a:ea typeface="隶书" pitchFamily="49" charset="-122"/>
              </a:rPr>
              <a:t>                 （魏民一先生与帕卡德先生）</a:t>
            </a:r>
          </a:p>
          <a:p>
            <a:pPr eaLnBrk="1" hangingPunct="1">
              <a:buClr>
                <a:srgbClr val="000000"/>
              </a:buClr>
              <a:buSzPct val="90000"/>
              <a:buFont typeface="Monotype Sorts" pitchFamily="2" charset="2"/>
              <a:buNone/>
            </a:pPr>
            <a:endParaRPr kumimoji="1" lang="zh-CN" altLang="en-US" sz="1900" b="1">
              <a:latin typeface="隶书" pitchFamily="49" charset="-122"/>
              <a:ea typeface="隶书" pitchFamily="49" charset="-122"/>
            </a:endParaRPr>
          </a:p>
          <a:p>
            <a:pPr eaLnBrk="1" hangingPunct="1">
              <a:buClr>
                <a:srgbClr val="000000"/>
              </a:buClr>
              <a:buSzPct val="90000"/>
              <a:buFont typeface="Monotype Sorts" pitchFamily="2" charset="2"/>
              <a:buNone/>
            </a:pPr>
            <a:r>
              <a:rPr kumimoji="1" lang="zh-CN" altLang="en-US" sz="1900" b="1">
                <a:latin typeface="隶书" pitchFamily="49" charset="-122"/>
                <a:ea typeface="隶书" pitchFamily="49" charset="-122"/>
              </a:rPr>
              <a:t>1985年6月20日		中国惠普有限公司正式成立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2438400" y="898525"/>
            <a:ext cx="22288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b="1">
                <a:latin typeface="隶书" pitchFamily="49" charset="-122"/>
              </a:rPr>
              <a:t>中国惠普公司现状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1447800" y="1863725"/>
            <a:ext cx="5638800" cy="423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70000"/>
              </a:lnSpc>
              <a:buFontTx/>
              <a:buChar char="•"/>
            </a:pPr>
            <a:r>
              <a:rPr lang="zh-CN" altLang="en-US" b="1">
                <a:latin typeface="隶书" pitchFamily="49" charset="-122"/>
              </a:rPr>
              <a:t>2000年销售总额：10亿美元</a:t>
            </a:r>
          </a:p>
          <a:p>
            <a:pPr>
              <a:lnSpc>
                <a:spcPct val="170000"/>
              </a:lnSpc>
              <a:buFontTx/>
              <a:buChar char="•"/>
            </a:pPr>
            <a:r>
              <a:rPr lang="zh-CN" altLang="en-US" b="1">
                <a:latin typeface="隶书" pitchFamily="49" charset="-122"/>
              </a:rPr>
              <a:t>2000年采购总额：24亿美元</a:t>
            </a:r>
          </a:p>
          <a:p>
            <a:pPr>
              <a:lnSpc>
                <a:spcPct val="170000"/>
              </a:lnSpc>
              <a:buFontTx/>
              <a:buChar char="•"/>
            </a:pPr>
            <a:r>
              <a:rPr lang="zh-CN" altLang="en-US" b="1">
                <a:latin typeface="隶书" pitchFamily="49" charset="-122"/>
              </a:rPr>
              <a:t>成立于1985年</a:t>
            </a:r>
          </a:p>
          <a:p>
            <a:pPr>
              <a:lnSpc>
                <a:spcPct val="170000"/>
              </a:lnSpc>
              <a:buFontTx/>
              <a:buChar char="•"/>
            </a:pPr>
            <a:r>
              <a:rPr lang="zh-CN" altLang="en-US" b="1">
                <a:latin typeface="隶书" pitchFamily="49" charset="-122"/>
              </a:rPr>
              <a:t>总部位于北京</a:t>
            </a:r>
          </a:p>
          <a:p>
            <a:pPr>
              <a:lnSpc>
                <a:spcPct val="170000"/>
              </a:lnSpc>
              <a:buFontTx/>
              <a:buChar char="•"/>
            </a:pPr>
            <a:r>
              <a:rPr lang="zh-CN" altLang="en-US" b="1">
                <a:latin typeface="隶书" pitchFamily="49" charset="-122"/>
              </a:rPr>
              <a:t>销售与服务：设八区域总部及30个支持服务中心</a:t>
            </a:r>
          </a:p>
          <a:p>
            <a:pPr>
              <a:lnSpc>
                <a:spcPct val="170000"/>
              </a:lnSpc>
              <a:buFontTx/>
              <a:buChar char="•"/>
            </a:pPr>
            <a:r>
              <a:rPr lang="zh-CN" altLang="en-US" b="1">
                <a:latin typeface="隶书" pitchFamily="49" charset="-122"/>
              </a:rPr>
              <a:t>生产与研究开发：设</a:t>
            </a:r>
            <a:r>
              <a:rPr lang="en-US" altLang="zh-CN" b="1" dirty="0">
                <a:latin typeface="隶书" pitchFamily="49" charset="-122"/>
              </a:rPr>
              <a:t>PC</a:t>
            </a:r>
            <a:r>
              <a:rPr lang="zh-CN" altLang="en-US" b="1">
                <a:latin typeface="隶书" pitchFamily="49" charset="-122"/>
              </a:rPr>
              <a:t>机及打印机工厂</a:t>
            </a:r>
          </a:p>
          <a:p>
            <a:pPr>
              <a:lnSpc>
                <a:spcPct val="170000"/>
              </a:lnSpc>
              <a:buFontTx/>
              <a:buChar char="•"/>
            </a:pPr>
            <a:r>
              <a:rPr lang="zh-CN" altLang="en-US" b="1">
                <a:latin typeface="隶书" pitchFamily="49" charset="-122"/>
              </a:rPr>
              <a:t>其它分支机构：成立3家服务型合资企业</a:t>
            </a:r>
          </a:p>
          <a:p>
            <a:pPr>
              <a:lnSpc>
                <a:spcPct val="170000"/>
              </a:lnSpc>
              <a:buFontTx/>
              <a:buChar char="•"/>
            </a:pPr>
            <a:r>
              <a:rPr lang="zh-CN" altLang="en-US" b="1">
                <a:latin typeface="隶书" pitchFamily="49" charset="-122"/>
              </a:rPr>
              <a:t>员工总数：2000人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1974850" y="1227138"/>
            <a:ext cx="4273550" cy="326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b="1">
                <a:latin typeface="隶书" pitchFamily="49" charset="-122"/>
              </a:rPr>
              <a:t>其它排名：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产品/服务质量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管理方式最创新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客户服务最有效率</a:t>
            </a:r>
          </a:p>
          <a:p>
            <a:pPr>
              <a:lnSpc>
                <a:spcPct val="140000"/>
              </a:lnSpc>
            </a:pPr>
            <a:r>
              <a:rPr lang="zh-CN" altLang="en-US" b="1" u="sng">
                <a:latin typeface="隶书" pitchFamily="49" charset="-122"/>
              </a:rPr>
              <a:t>最可靠的合作伙伴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最令员工满意的公司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最能表现出良好企业公民意识的公司</a:t>
            </a:r>
          </a:p>
        </p:txBody>
      </p:sp>
      <p:sp>
        <p:nvSpPr>
          <p:cNvPr id="19459" name="AutoShape 3"/>
          <p:cNvSpPr>
            <a:spLocks noChangeArrowheads="1"/>
          </p:cNvSpPr>
          <p:nvPr/>
        </p:nvSpPr>
        <p:spPr bwMode="auto">
          <a:xfrm>
            <a:off x="1670050" y="1454150"/>
            <a:ext cx="304800" cy="381000"/>
          </a:xfrm>
          <a:prstGeom prst="star5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7461250" y="1820863"/>
            <a:ext cx="311150" cy="265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6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7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8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2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5</a:t>
            </a:r>
          </a:p>
          <a:p>
            <a:pPr>
              <a:lnSpc>
                <a:spcPct val="140000"/>
              </a:lnSpc>
            </a:pPr>
            <a:r>
              <a:rPr lang="zh-CN" altLang="en-US" b="1">
                <a:latin typeface="隶书" pitchFamily="49" charset="-122"/>
              </a:rPr>
              <a:t>7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1958975" y="5257800"/>
            <a:ext cx="40068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b="1">
                <a:latin typeface="隶书" pitchFamily="49" charset="-122"/>
              </a:rPr>
              <a:t>整体最受赞赏的公司排名：</a:t>
            </a:r>
          </a:p>
          <a:p>
            <a:pPr>
              <a:lnSpc>
                <a:spcPct val="160000"/>
              </a:lnSpc>
            </a:pPr>
            <a:r>
              <a:rPr lang="zh-CN" altLang="en-US" b="1" u="sng">
                <a:latin typeface="隶书" pitchFamily="49" charset="-122"/>
              </a:rPr>
              <a:t>中国惠普有限公司             4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2057400" y="865188"/>
            <a:ext cx="60594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1" lang="zh-CN" altLang="en-US" sz="2400"/>
              <a:t>中国著名企业家柳传志谈惠普与联想的关系: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1295400" y="2133600"/>
            <a:ext cx="7359650" cy="326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kumimoji="1" lang="zh-CN" altLang="en-US"/>
              <a:t>        惠普与联想的合作始于1989年，双方间的交流与收益也是多</a:t>
            </a:r>
          </a:p>
          <a:p>
            <a:pPr eaLnBrk="1" hangingPunct="1">
              <a:lnSpc>
                <a:spcPct val="130000"/>
              </a:lnSpc>
            </a:pPr>
            <a:r>
              <a:rPr kumimoji="1" lang="zh-CN" altLang="en-US"/>
              <a:t>方面的，我曾经说过，联想与惠普是一种婚姻关系。</a:t>
            </a:r>
          </a:p>
          <a:p>
            <a:pPr eaLnBrk="1" hangingPunct="1">
              <a:lnSpc>
                <a:spcPct val="130000"/>
              </a:lnSpc>
            </a:pPr>
            <a:r>
              <a:rPr kumimoji="1" lang="zh-CN" altLang="en-US"/>
              <a:t>        惠 普是我们最早接触的世界级优秀企业。她的优秀在于技术</a:t>
            </a:r>
          </a:p>
          <a:p>
            <a:pPr eaLnBrk="1" hangingPunct="1">
              <a:lnSpc>
                <a:spcPct val="130000"/>
              </a:lnSpc>
            </a:pPr>
            <a:r>
              <a:rPr kumimoji="1" lang="zh-CN" altLang="en-US"/>
              <a:t>与市场的均衡，以技术的领先性和市场策略与管理保持发展的优</a:t>
            </a:r>
          </a:p>
          <a:p>
            <a:pPr eaLnBrk="1" hangingPunct="1">
              <a:lnSpc>
                <a:spcPct val="130000"/>
              </a:lnSpc>
            </a:pPr>
            <a:r>
              <a:rPr kumimoji="1" lang="zh-CN" altLang="en-US"/>
              <a:t>势；她的优秀还在于特有的企业文化与人才管理的融会，使大多</a:t>
            </a:r>
          </a:p>
          <a:p>
            <a:pPr eaLnBrk="1" hangingPunct="1">
              <a:lnSpc>
                <a:spcPct val="130000"/>
              </a:lnSpc>
            </a:pPr>
            <a:r>
              <a:rPr kumimoji="1" lang="zh-CN" altLang="en-US"/>
              <a:t>数人得以创造地发挥才能。在十多年的合作过程中，联想从中学</a:t>
            </a:r>
          </a:p>
          <a:p>
            <a:pPr eaLnBrk="1" hangingPunct="1">
              <a:lnSpc>
                <a:spcPct val="130000"/>
              </a:lnSpc>
            </a:pPr>
            <a:r>
              <a:rPr kumimoji="1" lang="zh-CN" altLang="en-US"/>
              <a:t>到了很多宝贵的管理思想与经验，为我们创造自己的管理和发展</a:t>
            </a:r>
          </a:p>
          <a:p>
            <a:pPr eaLnBrk="1" hangingPunct="1">
              <a:lnSpc>
                <a:spcPct val="130000"/>
              </a:lnSpc>
            </a:pPr>
            <a:r>
              <a:rPr kumimoji="1" lang="zh-CN" altLang="en-US"/>
              <a:t>的模式，提供了大量有益的借鉴。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5334000" y="6157913"/>
            <a:ext cx="34131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1" lang="zh-CN" altLang="en-US" sz="1600"/>
              <a:t>摘自《不战而胜》序：“学习的任务”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1371600" y="2286000"/>
            <a:ext cx="7086600" cy="207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0080FF"/>
                </a:solidFill>
              </a14:hiddenFill>
            </a:ext>
            <a:ext uri="{91240B29-F687-4F45-9708-019B960494DF}">
              <a14:hiddenLine xmlns:a14="http://schemas.microsoft.com/office/drawing/2010/main" xmlns="" w="1588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2286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8001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lnSpc>
                <a:spcPct val="130000"/>
              </a:lnSpc>
              <a:buClr>
                <a:schemeClr val="tx1"/>
              </a:buClr>
              <a:buSzPct val="75000"/>
              <a:buFont typeface="Wingdings" pitchFamily="2" charset="2"/>
              <a:buChar char="£"/>
            </a:pPr>
            <a:r>
              <a:rPr kumimoji="1" lang="zh-CN" altLang="en-US" sz="2000">
                <a:latin typeface="隶书" pitchFamily="49" charset="-122"/>
                <a:ea typeface="隶书" pitchFamily="49" charset="-122"/>
              </a:rPr>
              <a:t>组建中国惠普公司</a:t>
            </a:r>
          </a:p>
          <a:p>
            <a:pPr>
              <a:lnSpc>
                <a:spcPct val="130000"/>
              </a:lnSpc>
              <a:buClr>
                <a:schemeClr val="tx1"/>
              </a:buClr>
              <a:buSzPct val="75000"/>
              <a:buFont typeface="Wingdings" pitchFamily="2" charset="2"/>
              <a:buChar char="£"/>
            </a:pPr>
            <a:r>
              <a:rPr kumimoji="1" lang="zh-CN" altLang="en-US" sz="2000">
                <a:latin typeface="隶书" pitchFamily="49" charset="-122"/>
                <a:ea typeface="隶书" pitchFamily="49" charset="-122"/>
              </a:rPr>
              <a:t>全面改革中国惠普的人事及薪资福利政策</a:t>
            </a:r>
          </a:p>
          <a:p>
            <a:pPr>
              <a:lnSpc>
                <a:spcPct val="130000"/>
              </a:lnSpc>
              <a:buClr>
                <a:schemeClr val="tx1"/>
              </a:buClr>
              <a:buSzPct val="75000"/>
              <a:buFont typeface="Wingdings" pitchFamily="2" charset="2"/>
              <a:buChar char="£"/>
            </a:pPr>
            <a:r>
              <a:rPr kumimoji="1" lang="zh-CN" altLang="en-US" sz="2000">
                <a:latin typeface="隶书" pitchFamily="49" charset="-122"/>
                <a:ea typeface="隶书" pitchFamily="49" charset="-122"/>
              </a:rPr>
              <a:t>快速成长惠普公司在华的业务</a:t>
            </a:r>
          </a:p>
          <a:p>
            <a:pPr>
              <a:lnSpc>
                <a:spcPct val="130000"/>
              </a:lnSpc>
              <a:buClr>
                <a:schemeClr val="tx1"/>
              </a:buClr>
              <a:buSzPct val="75000"/>
              <a:buFont typeface="Wingdings" pitchFamily="2" charset="2"/>
              <a:buChar char="£"/>
            </a:pPr>
            <a:r>
              <a:rPr kumimoji="1" lang="zh-CN" altLang="en-US" sz="2000">
                <a:solidFill>
                  <a:schemeClr val="bg2"/>
                </a:solidFill>
                <a:latin typeface="隶书" pitchFamily="49" charset="-122"/>
                <a:ea typeface="隶书" pitchFamily="49" charset="-122"/>
              </a:rPr>
              <a:t>有效执行惠普公司全球革新 (</a:t>
            </a:r>
            <a:r>
              <a:rPr kumimoji="1" lang="en-US" altLang="zh-CN" sz="2000" dirty="0">
                <a:solidFill>
                  <a:schemeClr val="bg2"/>
                </a:solidFill>
                <a:latin typeface="隶书" pitchFamily="49" charset="-122"/>
                <a:ea typeface="隶书" pitchFamily="49" charset="-122"/>
              </a:rPr>
              <a:t>Reinvent) </a:t>
            </a:r>
            <a:r>
              <a:rPr kumimoji="1" lang="zh-CN" altLang="en-US" sz="2000">
                <a:solidFill>
                  <a:schemeClr val="bg2"/>
                </a:solidFill>
                <a:latin typeface="隶书" pitchFamily="49" charset="-122"/>
                <a:ea typeface="隶书" pitchFamily="49" charset="-122"/>
              </a:rPr>
              <a:t>的策略及在趋向国际化的中国市场中取得真正的领先地位</a:t>
            </a:r>
            <a:endParaRPr kumimoji="1" lang="zh-CN" altLang="zh-CN" sz="2000">
              <a:solidFill>
                <a:schemeClr val="bg2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1507" name="Text Box 3" descr="Recycled paper"/>
          <p:cNvSpPr txBox="1">
            <a:spLocks noChangeArrowheads="1"/>
          </p:cNvSpPr>
          <p:nvPr/>
        </p:nvSpPr>
        <p:spPr bwMode="auto">
          <a:xfrm>
            <a:off x="1371600" y="433388"/>
            <a:ext cx="3251200" cy="396875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1" lang="zh-CN" altLang="en-US" b="1">
                <a:latin typeface="隶书" pitchFamily="49" charset="-122"/>
              </a:rPr>
              <a:t>中国惠普在不同时期的挑战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1066800" y="228600"/>
            <a:ext cx="73596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204" tIns="39889" rIns="81204" bIns="39889" anchor="ctr"/>
          <a:lstStyle/>
          <a:p>
            <a:pPr eaLnBrk="1" hangingPunct="1"/>
            <a:r>
              <a:rPr kumimoji="1" lang="zh-CN" altLang="en-US" sz="3300" b="1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Impact" pitchFamily="34" charset="0"/>
              </a:rPr>
              <a:t>惠普公司：</a:t>
            </a:r>
            <a:r>
              <a:rPr kumimoji="1" lang="zh-CN" altLang="en-US" sz="3300" b="1" u="sng">
                <a:effectLst>
                  <a:outerShdw blurRad="38100" dist="38100" dir="2700000" algn="tl">
                    <a:srgbClr val="000000"/>
                  </a:outerShdw>
                </a:effectLst>
                <a:latin typeface="Impact" pitchFamily="34" charset="0"/>
              </a:rPr>
              <a:t>一个生态系统</a:t>
            </a:r>
            <a:endParaRPr kumimoji="1" lang="zh-CN" altLang="zh-CN" sz="26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Impact" pitchFamily="34" charset="0"/>
            </a:endParaRPr>
          </a:p>
        </p:txBody>
      </p:sp>
      <p:sp>
        <p:nvSpPr>
          <p:cNvPr id="22531" name="Freeform 3"/>
          <p:cNvSpPr>
            <a:spLocks/>
          </p:cNvSpPr>
          <p:nvPr/>
        </p:nvSpPr>
        <p:spPr bwMode="auto">
          <a:xfrm>
            <a:off x="4867275" y="2662238"/>
            <a:ext cx="1830388" cy="1781175"/>
          </a:xfrm>
          <a:custGeom>
            <a:avLst/>
            <a:gdLst>
              <a:gd name="T0" fmla="*/ 0 w 1153"/>
              <a:gd name="T1" fmla="*/ 0 h 1122"/>
              <a:gd name="T2" fmla="*/ 1153 w 1153"/>
              <a:gd name="T3" fmla="*/ 896 h 1122"/>
              <a:gd name="T4" fmla="*/ 1049 w 1153"/>
              <a:gd name="T5" fmla="*/ 904 h 1122"/>
              <a:gd name="T6" fmla="*/ 1046 w 1153"/>
              <a:gd name="T7" fmla="*/ 924 h 1122"/>
              <a:gd name="T8" fmla="*/ 1051 w 1153"/>
              <a:gd name="T9" fmla="*/ 949 h 1122"/>
              <a:gd name="T10" fmla="*/ 1059 w 1153"/>
              <a:gd name="T11" fmla="*/ 979 h 1122"/>
              <a:gd name="T12" fmla="*/ 1064 w 1153"/>
              <a:gd name="T13" fmla="*/ 1008 h 1122"/>
              <a:gd name="T14" fmla="*/ 1062 w 1153"/>
              <a:gd name="T15" fmla="*/ 1035 h 1122"/>
              <a:gd name="T16" fmla="*/ 1054 w 1153"/>
              <a:gd name="T17" fmla="*/ 1062 h 1122"/>
              <a:gd name="T18" fmla="*/ 1035 w 1153"/>
              <a:gd name="T19" fmla="*/ 1084 h 1122"/>
              <a:gd name="T20" fmla="*/ 1014 w 1153"/>
              <a:gd name="T21" fmla="*/ 1102 h 1122"/>
              <a:gd name="T22" fmla="*/ 988 w 1153"/>
              <a:gd name="T23" fmla="*/ 1114 h 1122"/>
              <a:gd name="T24" fmla="*/ 955 w 1153"/>
              <a:gd name="T25" fmla="*/ 1121 h 1122"/>
              <a:gd name="T26" fmla="*/ 926 w 1153"/>
              <a:gd name="T27" fmla="*/ 1122 h 1122"/>
              <a:gd name="T28" fmla="*/ 901 w 1153"/>
              <a:gd name="T29" fmla="*/ 1119 h 1122"/>
              <a:gd name="T30" fmla="*/ 875 w 1153"/>
              <a:gd name="T31" fmla="*/ 1111 h 1122"/>
              <a:gd name="T32" fmla="*/ 854 w 1153"/>
              <a:gd name="T33" fmla="*/ 1097 h 1122"/>
              <a:gd name="T34" fmla="*/ 834 w 1153"/>
              <a:gd name="T35" fmla="*/ 1076 h 1122"/>
              <a:gd name="T36" fmla="*/ 818 w 1153"/>
              <a:gd name="T37" fmla="*/ 1053 h 1122"/>
              <a:gd name="T38" fmla="*/ 809 w 1153"/>
              <a:gd name="T39" fmla="*/ 1021 h 1122"/>
              <a:gd name="T40" fmla="*/ 813 w 1153"/>
              <a:gd name="T41" fmla="*/ 989 h 1122"/>
              <a:gd name="T42" fmla="*/ 821 w 1153"/>
              <a:gd name="T43" fmla="*/ 957 h 1122"/>
              <a:gd name="T44" fmla="*/ 828 w 1153"/>
              <a:gd name="T45" fmla="*/ 925 h 1122"/>
              <a:gd name="T46" fmla="*/ 827 w 1153"/>
              <a:gd name="T47" fmla="*/ 910 h 1122"/>
              <a:gd name="T48" fmla="*/ 632 w 1153"/>
              <a:gd name="T49" fmla="*/ 902 h 1122"/>
              <a:gd name="T50" fmla="*/ 634 w 1153"/>
              <a:gd name="T51" fmla="*/ 849 h 1122"/>
              <a:gd name="T52" fmla="*/ 630 w 1153"/>
              <a:gd name="T53" fmla="*/ 814 h 1122"/>
              <a:gd name="T54" fmla="*/ 622 w 1153"/>
              <a:gd name="T55" fmla="*/ 793 h 1122"/>
              <a:gd name="T56" fmla="*/ 606 w 1153"/>
              <a:gd name="T57" fmla="*/ 776 h 1122"/>
              <a:gd name="T58" fmla="*/ 584 w 1153"/>
              <a:gd name="T59" fmla="*/ 765 h 1122"/>
              <a:gd name="T60" fmla="*/ 557 w 1153"/>
              <a:gd name="T61" fmla="*/ 762 h 1122"/>
              <a:gd name="T62" fmla="*/ 518 w 1153"/>
              <a:gd name="T63" fmla="*/ 764 h 1122"/>
              <a:gd name="T64" fmla="*/ 481 w 1153"/>
              <a:gd name="T65" fmla="*/ 767 h 1122"/>
              <a:gd name="T66" fmla="*/ 443 w 1153"/>
              <a:gd name="T67" fmla="*/ 767 h 1122"/>
              <a:gd name="T68" fmla="*/ 405 w 1153"/>
              <a:gd name="T69" fmla="*/ 760 h 1122"/>
              <a:gd name="T70" fmla="*/ 376 w 1153"/>
              <a:gd name="T71" fmla="*/ 743 h 1122"/>
              <a:gd name="T72" fmla="*/ 359 w 1153"/>
              <a:gd name="T73" fmla="*/ 720 h 1122"/>
              <a:gd name="T74" fmla="*/ 352 w 1153"/>
              <a:gd name="T75" fmla="*/ 689 h 1122"/>
              <a:gd name="T76" fmla="*/ 353 w 1153"/>
              <a:gd name="T77" fmla="*/ 654 h 1122"/>
              <a:gd name="T78" fmla="*/ 348 w 1153"/>
              <a:gd name="T79" fmla="*/ 622 h 1122"/>
              <a:gd name="T80" fmla="*/ 340 w 1153"/>
              <a:gd name="T81" fmla="*/ 602 h 1122"/>
              <a:gd name="T82" fmla="*/ 328 w 1153"/>
              <a:gd name="T83" fmla="*/ 589 h 1122"/>
              <a:gd name="T84" fmla="*/ 300 w 1153"/>
              <a:gd name="T85" fmla="*/ 576 h 1122"/>
              <a:gd name="T86" fmla="*/ 263 w 1153"/>
              <a:gd name="T87" fmla="*/ 566 h 1122"/>
              <a:gd name="T88" fmla="*/ 222 w 1153"/>
              <a:gd name="T89" fmla="*/ 559 h 1122"/>
              <a:gd name="T90" fmla="*/ 191 w 1153"/>
              <a:gd name="T91" fmla="*/ 549 h 1122"/>
              <a:gd name="T92" fmla="*/ 164 w 1153"/>
              <a:gd name="T93" fmla="*/ 534 h 1122"/>
              <a:gd name="T94" fmla="*/ 142 w 1153"/>
              <a:gd name="T95" fmla="*/ 513 h 1122"/>
              <a:gd name="T96" fmla="*/ 128 w 1153"/>
              <a:gd name="T97" fmla="*/ 487 h 1122"/>
              <a:gd name="T98" fmla="*/ 126 w 1153"/>
              <a:gd name="T99" fmla="*/ 458 h 1122"/>
              <a:gd name="T100" fmla="*/ 134 w 1153"/>
              <a:gd name="T101" fmla="*/ 426 h 1122"/>
              <a:gd name="T102" fmla="*/ 141 w 1153"/>
              <a:gd name="T103" fmla="*/ 390 h 1122"/>
              <a:gd name="T104" fmla="*/ 147 w 1153"/>
              <a:gd name="T105" fmla="*/ 356 h 1122"/>
              <a:gd name="T106" fmla="*/ 141 w 1153"/>
              <a:gd name="T107" fmla="*/ 322 h 1122"/>
              <a:gd name="T108" fmla="*/ 127 w 1153"/>
              <a:gd name="T109" fmla="*/ 291 h 1122"/>
              <a:gd name="T110" fmla="*/ 113 w 1153"/>
              <a:gd name="T111" fmla="*/ 272 h 1122"/>
              <a:gd name="T112" fmla="*/ 95 w 1153"/>
              <a:gd name="T113" fmla="*/ 255 h 1122"/>
              <a:gd name="T114" fmla="*/ 74 w 1153"/>
              <a:gd name="T115" fmla="*/ 243 h 1122"/>
              <a:gd name="T116" fmla="*/ 47 w 1153"/>
              <a:gd name="T117" fmla="*/ 235 h 1122"/>
              <a:gd name="T118" fmla="*/ 15 w 1153"/>
              <a:gd name="T119" fmla="*/ 234 h 1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53" h="1122">
                <a:moveTo>
                  <a:pt x="0" y="234"/>
                </a:moveTo>
                <a:lnTo>
                  <a:pt x="0" y="0"/>
                </a:lnTo>
                <a:lnTo>
                  <a:pt x="1152" y="0"/>
                </a:lnTo>
                <a:lnTo>
                  <a:pt x="1153" y="896"/>
                </a:lnTo>
                <a:lnTo>
                  <a:pt x="1053" y="896"/>
                </a:lnTo>
                <a:lnTo>
                  <a:pt x="1049" y="904"/>
                </a:lnTo>
                <a:lnTo>
                  <a:pt x="1046" y="915"/>
                </a:lnTo>
                <a:lnTo>
                  <a:pt x="1046" y="924"/>
                </a:lnTo>
                <a:lnTo>
                  <a:pt x="1047" y="935"/>
                </a:lnTo>
                <a:lnTo>
                  <a:pt x="1051" y="949"/>
                </a:lnTo>
                <a:lnTo>
                  <a:pt x="1055" y="967"/>
                </a:lnTo>
                <a:lnTo>
                  <a:pt x="1059" y="979"/>
                </a:lnTo>
                <a:lnTo>
                  <a:pt x="1062" y="994"/>
                </a:lnTo>
                <a:lnTo>
                  <a:pt x="1064" y="1008"/>
                </a:lnTo>
                <a:lnTo>
                  <a:pt x="1064" y="1022"/>
                </a:lnTo>
                <a:lnTo>
                  <a:pt x="1062" y="1035"/>
                </a:lnTo>
                <a:lnTo>
                  <a:pt x="1059" y="1049"/>
                </a:lnTo>
                <a:lnTo>
                  <a:pt x="1054" y="1062"/>
                </a:lnTo>
                <a:lnTo>
                  <a:pt x="1046" y="1072"/>
                </a:lnTo>
                <a:lnTo>
                  <a:pt x="1035" y="1084"/>
                </a:lnTo>
                <a:lnTo>
                  <a:pt x="1024" y="1093"/>
                </a:lnTo>
                <a:lnTo>
                  <a:pt x="1014" y="1102"/>
                </a:lnTo>
                <a:lnTo>
                  <a:pt x="1002" y="1109"/>
                </a:lnTo>
                <a:lnTo>
                  <a:pt x="988" y="1114"/>
                </a:lnTo>
                <a:lnTo>
                  <a:pt x="971" y="1119"/>
                </a:lnTo>
                <a:lnTo>
                  <a:pt x="955" y="1121"/>
                </a:lnTo>
                <a:lnTo>
                  <a:pt x="941" y="1122"/>
                </a:lnTo>
                <a:lnTo>
                  <a:pt x="926" y="1122"/>
                </a:lnTo>
                <a:lnTo>
                  <a:pt x="912" y="1121"/>
                </a:lnTo>
                <a:lnTo>
                  <a:pt x="901" y="1119"/>
                </a:lnTo>
                <a:lnTo>
                  <a:pt x="888" y="1115"/>
                </a:lnTo>
                <a:lnTo>
                  <a:pt x="875" y="1111"/>
                </a:lnTo>
                <a:lnTo>
                  <a:pt x="865" y="1105"/>
                </a:lnTo>
                <a:lnTo>
                  <a:pt x="854" y="1097"/>
                </a:lnTo>
                <a:lnTo>
                  <a:pt x="844" y="1087"/>
                </a:lnTo>
                <a:lnTo>
                  <a:pt x="834" y="1076"/>
                </a:lnTo>
                <a:lnTo>
                  <a:pt x="825" y="1065"/>
                </a:lnTo>
                <a:lnTo>
                  <a:pt x="818" y="1053"/>
                </a:lnTo>
                <a:lnTo>
                  <a:pt x="813" y="1038"/>
                </a:lnTo>
                <a:lnTo>
                  <a:pt x="809" y="1021"/>
                </a:lnTo>
                <a:lnTo>
                  <a:pt x="809" y="1005"/>
                </a:lnTo>
                <a:lnTo>
                  <a:pt x="813" y="989"/>
                </a:lnTo>
                <a:lnTo>
                  <a:pt x="817" y="973"/>
                </a:lnTo>
                <a:lnTo>
                  <a:pt x="821" y="957"/>
                </a:lnTo>
                <a:lnTo>
                  <a:pt x="826" y="939"/>
                </a:lnTo>
                <a:lnTo>
                  <a:pt x="828" y="925"/>
                </a:lnTo>
                <a:lnTo>
                  <a:pt x="828" y="917"/>
                </a:lnTo>
                <a:lnTo>
                  <a:pt x="827" y="910"/>
                </a:lnTo>
                <a:lnTo>
                  <a:pt x="824" y="902"/>
                </a:lnTo>
                <a:lnTo>
                  <a:pt x="632" y="902"/>
                </a:lnTo>
                <a:lnTo>
                  <a:pt x="635" y="868"/>
                </a:lnTo>
                <a:lnTo>
                  <a:pt x="634" y="849"/>
                </a:lnTo>
                <a:lnTo>
                  <a:pt x="632" y="831"/>
                </a:lnTo>
                <a:lnTo>
                  <a:pt x="630" y="814"/>
                </a:lnTo>
                <a:lnTo>
                  <a:pt x="627" y="803"/>
                </a:lnTo>
                <a:lnTo>
                  <a:pt x="622" y="793"/>
                </a:lnTo>
                <a:lnTo>
                  <a:pt x="616" y="784"/>
                </a:lnTo>
                <a:lnTo>
                  <a:pt x="606" y="776"/>
                </a:lnTo>
                <a:lnTo>
                  <a:pt x="595" y="769"/>
                </a:lnTo>
                <a:lnTo>
                  <a:pt x="584" y="765"/>
                </a:lnTo>
                <a:lnTo>
                  <a:pt x="574" y="763"/>
                </a:lnTo>
                <a:lnTo>
                  <a:pt x="557" y="762"/>
                </a:lnTo>
                <a:lnTo>
                  <a:pt x="537" y="762"/>
                </a:lnTo>
                <a:lnTo>
                  <a:pt x="518" y="764"/>
                </a:lnTo>
                <a:lnTo>
                  <a:pt x="497" y="765"/>
                </a:lnTo>
                <a:lnTo>
                  <a:pt x="481" y="767"/>
                </a:lnTo>
                <a:lnTo>
                  <a:pt x="460" y="768"/>
                </a:lnTo>
                <a:lnTo>
                  <a:pt x="443" y="767"/>
                </a:lnTo>
                <a:lnTo>
                  <a:pt x="428" y="765"/>
                </a:lnTo>
                <a:lnTo>
                  <a:pt x="405" y="760"/>
                </a:lnTo>
                <a:lnTo>
                  <a:pt x="390" y="753"/>
                </a:lnTo>
                <a:lnTo>
                  <a:pt x="376" y="743"/>
                </a:lnTo>
                <a:lnTo>
                  <a:pt x="367" y="732"/>
                </a:lnTo>
                <a:lnTo>
                  <a:pt x="359" y="720"/>
                </a:lnTo>
                <a:lnTo>
                  <a:pt x="353" y="705"/>
                </a:lnTo>
                <a:lnTo>
                  <a:pt x="352" y="689"/>
                </a:lnTo>
                <a:lnTo>
                  <a:pt x="352" y="669"/>
                </a:lnTo>
                <a:lnTo>
                  <a:pt x="353" y="654"/>
                </a:lnTo>
                <a:lnTo>
                  <a:pt x="352" y="639"/>
                </a:lnTo>
                <a:lnTo>
                  <a:pt x="348" y="622"/>
                </a:lnTo>
                <a:lnTo>
                  <a:pt x="345" y="612"/>
                </a:lnTo>
                <a:lnTo>
                  <a:pt x="340" y="602"/>
                </a:lnTo>
                <a:lnTo>
                  <a:pt x="334" y="595"/>
                </a:lnTo>
                <a:lnTo>
                  <a:pt x="328" y="589"/>
                </a:lnTo>
                <a:lnTo>
                  <a:pt x="315" y="583"/>
                </a:lnTo>
                <a:lnTo>
                  <a:pt x="300" y="576"/>
                </a:lnTo>
                <a:lnTo>
                  <a:pt x="283" y="571"/>
                </a:lnTo>
                <a:lnTo>
                  <a:pt x="263" y="566"/>
                </a:lnTo>
                <a:lnTo>
                  <a:pt x="243" y="562"/>
                </a:lnTo>
                <a:lnTo>
                  <a:pt x="222" y="559"/>
                </a:lnTo>
                <a:lnTo>
                  <a:pt x="207" y="554"/>
                </a:lnTo>
                <a:lnTo>
                  <a:pt x="191" y="549"/>
                </a:lnTo>
                <a:lnTo>
                  <a:pt x="175" y="543"/>
                </a:lnTo>
                <a:lnTo>
                  <a:pt x="164" y="534"/>
                </a:lnTo>
                <a:lnTo>
                  <a:pt x="151" y="523"/>
                </a:lnTo>
                <a:lnTo>
                  <a:pt x="142" y="513"/>
                </a:lnTo>
                <a:lnTo>
                  <a:pt x="134" y="501"/>
                </a:lnTo>
                <a:lnTo>
                  <a:pt x="128" y="487"/>
                </a:lnTo>
                <a:lnTo>
                  <a:pt x="126" y="472"/>
                </a:lnTo>
                <a:lnTo>
                  <a:pt x="126" y="458"/>
                </a:lnTo>
                <a:lnTo>
                  <a:pt x="129" y="445"/>
                </a:lnTo>
                <a:lnTo>
                  <a:pt x="134" y="426"/>
                </a:lnTo>
                <a:lnTo>
                  <a:pt x="139" y="407"/>
                </a:lnTo>
                <a:lnTo>
                  <a:pt x="141" y="390"/>
                </a:lnTo>
                <a:lnTo>
                  <a:pt x="145" y="373"/>
                </a:lnTo>
                <a:lnTo>
                  <a:pt x="147" y="356"/>
                </a:lnTo>
                <a:lnTo>
                  <a:pt x="145" y="338"/>
                </a:lnTo>
                <a:lnTo>
                  <a:pt x="141" y="322"/>
                </a:lnTo>
                <a:lnTo>
                  <a:pt x="135" y="306"/>
                </a:lnTo>
                <a:lnTo>
                  <a:pt x="127" y="291"/>
                </a:lnTo>
                <a:lnTo>
                  <a:pt x="118" y="279"/>
                </a:lnTo>
                <a:lnTo>
                  <a:pt x="113" y="272"/>
                </a:lnTo>
                <a:lnTo>
                  <a:pt x="104" y="263"/>
                </a:lnTo>
                <a:lnTo>
                  <a:pt x="95" y="255"/>
                </a:lnTo>
                <a:lnTo>
                  <a:pt x="86" y="249"/>
                </a:lnTo>
                <a:lnTo>
                  <a:pt x="74" y="243"/>
                </a:lnTo>
                <a:lnTo>
                  <a:pt x="62" y="239"/>
                </a:lnTo>
                <a:lnTo>
                  <a:pt x="47" y="235"/>
                </a:lnTo>
                <a:lnTo>
                  <a:pt x="30" y="234"/>
                </a:lnTo>
                <a:lnTo>
                  <a:pt x="15" y="234"/>
                </a:lnTo>
                <a:lnTo>
                  <a:pt x="0" y="234"/>
                </a:lnTo>
                <a:close/>
              </a:path>
            </a:pathLst>
          </a:custGeom>
          <a:solidFill>
            <a:srgbClr val="FF00FF"/>
          </a:solidFill>
          <a:ln w="12700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2" name="Freeform 4"/>
          <p:cNvSpPr>
            <a:spLocks/>
          </p:cNvSpPr>
          <p:nvPr/>
        </p:nvSpPr>
        <p:spPr bwMode="auto">
          <a:xfrm>
            <a:off x="4867275" y="4094163"/>
            <a:ext cx="1838325" cy="1492250"/>
          </a:xfrm>
          <a:custGeom>
            <a:avLst/>
            <a:gdLst>
              <a:gd name="T0" fmla="*/ 0 w 1158"/>
              <a:gd name="T1" fmla="*/ 940 h 940"/>
              <a:gd name="T2" fmla="*/ 1157 w 1158"/>
              <a:gd name="T3" fmla="*/ 0 h 940"/>
              <a:gd name="T4" fmla="*/ 1049 w 1158"/>
              <a:gd name="T5" fmla="*/ 18 h 940"/>
              <a:gd name="T6" fmla="*/ 1052 w 1158"/>
              <a:gd name="T7" fmla="*/ 49 h 940"/>
              <a:gd name="T8" fmla="*/ 1064 w 1158"/>
              <a:gd name="T9" fmla="*/ 91 h 940"/>
              <a:gd name="T10" fmla="*/ 1067 w 1158"/>
              <a:gd name="T11" fmla="*/ 125 h 940"/>
              <a:gd name="T12" fmla="*/ 1060 w 1158"/>
              <a:gd name="T13" fmla="*/ 160 h 940"/>
              <a:gd name="T14" fmla="*/ 1036 w 1158"/>
              <a:gd name="T15" fmla="*/ 190 h 940"/>
              <a:gd name="T16" fmla="*/ 1006 w 1158"/>
              <a:gd name="T17" fmla="*/ 212 h 940"/>
              <a:gd name="T18" fmla="*/ 970 w 1158"/>
              <a:gd name="T19" fmla="*/ 223 h 940"/>
              <a:gd name="T20" fmla="*/ 918 w 1158"/>
              <a:gd name="T21" fmla="*/ 222 h 940"/>
              <a:gd name="T22" fmla="*/ 884 w 1158"/>
              <a:gd name="T23" fmla="*/ 215 h 940"/>
              <a:gd name="T24" fmla="*/ 850 w 1158"/>
              <a:gd name="T25" fmla="*/ 191 h 940"/>
              <a:gd name="T26" fmla="*/ 827 w 1158"/>
              <a:gd name="T27" fmla="*/ 162 h 940"/>
              <a:gd name="T28" fmla="*/ 817 w 1158"/>
              <a:gd name="T29" fmla="*/ 131 h 940"/>
              <a:gd name="T30" fmla="*/ 819 w 1158"/>
              <a:gd name="T31" fmla="*/ 97 h 940"/>
              <a:gd name="T32" fmla="*/ 827 w 1158"/>
              <a:gd name="T33" fmla="*/ 66 h 940"/>
              <a:gd name="T34" fmla="*/ 835 w 1158"/>
              <a:gd name="T35" fmla="*/ 34 h 940"/>
              <a:gd name="T36" fmla="*/ 831 w 1158"/>
              <a:gd name="T37" fmla="*/ 4 h 940"/>
              <a:gd name="T38" fmla="*/ 639 w 1158"/>
              <a:gd name="T39" fmla="*/ 37 h 940"/>
              <a:gd name="T40" fmla="*/ 636 w 1158"/>
              <a:gd name="T41" fmla="*/ 79 h 940"/>
              <a:gd name="T42" fmla="*/ 634 w 1158"/>
              <a:gd name="T43" fmla="*/ 114 h 940"/>
              <a:gd name="T44" fmla="*/ 625 w 1158"/>
              <a:gd name="T45" fmla="*/ 144 h 940"/>
              <a:gd name="T46" fmla="*/ 608 w 1158"/>
              <a:gd name="T47" fmla="*/ 164 h 940"/>
              <a:gd name="T48" fmla="*/ 584 w 1158"/>
              <a:gd name="T49" fmla="*/ 175 h 940"/>
              <a:gd name="T50" fmla="*/ 557 w 1158"/>
              <a:gd name="T51" fmla="*/ 178 h 940"/>
              <a:gd name="T52" fmla="*/ 524 w 1158"/>
              <a:gd name="T53" fmla="*/ 176 h 940"/>
              <a:gd name="T54" fmla="*/ 494 w 1158"/>
              <a:gd name="T55" fmla="*/ 174 h 940"/>
              <a:gd name="T56" fmla="*/ 456 w 1158"/>
              <a:gd name="T57" fmla="*/ 172 h 940"/>
              <a:gd name="T58" fmla="*/ 422 w 1158"/>
              <a:gd name="T59" fmla="*/ 176 h 940"/>
              <a:gd name="T60" fmla="*/ 391 w 1158"/>
              <a:gd name="T61" fmla="*/ 188 h 940"/>
              <a:gd name="T62" fmla="*/ 368 w 1158"/>
              <a:gd name="T63" fmla="*/ 209 h 940"/>
              <a:gd name="T64" fmla="*/ 355 w 1158"/>
              <a:gd name="T65" fmla="*/ 235 h 940"/>
              <a:gd name="T66" fmla="*/ 355 w 1158"/>
              <a:gd name="T67" fmla="*/ 265 h 940"/>
              <a:gd name="T68" fmla="*/ 355 w 1158"/>
              <a:gd name="T69" fmla="*/ 298 h 940"/>
              <a:gd name="T70" fmla="*/ 348 w 1158"/>
              <a:gd name="T71" fmla="*/ 325 h 940"/>
              <a:gd name="T72" fmla="*/ 334 w 1158"/>
              <a:gd name="T73" fmla="*/ 347 h 940"/>
              <a:gd name="T74" fmla="*/ 305 w 1158"/>
              <a:gd name="T75" fmla="*/ 362 h 940"/>
              <a:gd name="T76" fmla="*/ 274 w 1158"/>
              <a:gd name="T77" fmla="*/ 371 h 940"/>
              <a:gd name="T78" fmla="*/ 237 w 1158"/>
              <a:gd name="T79" fmla="*/ 379 h 940"/>
              <a:gd name="T80" fmla="*/ 204 w 1158"/>
              <a:gd name="T81" fmla="*/ 387 h 940"/>
              <a:gd name="T82" fmla="*/ 176 w 1158"/>
              <a:gd name="T83" fmla="*/ 398 h 940"/>
              <a:gd name="T84" fmla="*/ 155 w 1158"/>
              <a:gd name="T85" fmla="*/ 414 h 940"/>
              <a:gd name="T86" fmla="*/ 137 w 1158"/>
              <a:gd name="T87" fmla="*/ 439 h 940"/>
              <a:gd name="T88" fmla="*/ 128 w 1158"/>
              <a:gd name="T89" fmla="*/ 470 h 940"/>
              <a:gd name="T90" fmla="*/ 132 w 1158"/>
              <a:gd name="T91" fmla="*/ 502 h 940"/>
              <a:gd name="T92" fmla="*/ 142 w 1158"/>
              <a:gd name="T93" fmla="*/ 542 h 940"/>
              <a:gd name="T94" fmla="*/ 148 w 1158"/>
              <a:gd name="T95" fmla="*/ 576 h 940"/>
              <a:gd name="T96" fmla="*/ 146 w 1158"/>
              <a:gd name="T97" fmla="*/ 609 h 940"/>
              <a:gd name="T98" fmla="*/ 137 w 1158"/>
              <a:gd name="T99" fmla="*/ 639 h 940"/>
              <a:gd name="T100" fmla="*/ 123 w 1158"/>
              <a:gd name="T101" fmla="*/ 669 h 940"/>
              <a:gd name="T102" fmla="*/ 100 w 1158"/>
              <a:gd name="T103" fmla="*/ 702 h 940"/>
              <a:gd name="T104" fmla="*/ 77 w 1158"/>
              <a:gd name="T105" fmla="*/ 723 h 940"/>
              <a:gd name="T106" fmla="*/ 53 w 1158"/>
              <a:gd name="T107" fmla="*/ 736 h 940"/>
              <a:gd name="T108" fmla="*/ 17 w 1158"/>
              <a:gd name="T109" fmla="*/ 743 h 9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158" h="940">
                <a:moveTo>
                  <a:pt x="0" y="743"/>
                </a:moveTo>
                <a:lnTo>
                  <a:pt x="0" y="940"/>
                </a:lnTo>
                <a:lnTo>
                  <a:pt x="1158" y="940"/>
                </a:lnTo>
                <a:lnTo>
                  <a:pt x="1157" y="0"/>
                </a:lnTo>
                <a:lnTo>
                  <a:pt x="1054" y="0"/>
                </a:lnTo>
                <a:lnTo>
                  <a:pt x="1049" y="18"/>
                </a:lnTo>
                <a:lnTo>
                  <a:pt x="1049" y="31"/>
                </a:lnTo>
                <a:lnTo>
                  <a:pt x="1052" y="49"/>
                </a:lnTo>
                <a:lnTo>
                  <a:pt x="1058" y="68"/>
                </a:lnTo>
                <a:lnTo>
                  <a:pt x="1064" y="91"/>
                </a:lnTo>
                <a:lnTo>
                  <a:pt x="1067" y="109"/>
                </a:lnTo>
                <a:lnTo>
                  <a:pt x="1067" y="125"/>
                </a:lnTo>
                <a:lnTo>
                  <a:pt x="1065" y="143"/>
                </a:lnTo>
                <a:lnTo>
                  <a:pt x="1060" y="160"/>
                </a:lnTo>
                <a:lnTo>
                  <a:pt x="1049" y="176"/>
                </a:lnTo>
                <a:lnTo>
                  <a:pt x="1036" y="190"/>
                </a:lnTo>
                <a:lnTo>
                  <a:pt x="1022" y="203"/>
                </a:lnTo>
                <a:lnTo>
                  <a:pt x="1006" y="212"/>
                </a:lnTo>
                <a:lnTo>
                  <a:pt x="987" y="219"/>
                </a:lnTo>
                <a:lnTo>
                  <a:pt x="970" y="223"/>
                </a:lnTo>
                <a:lnTo>
                  <a:pt x="946" y="224"/>
                </a:lnTo>
                <a:lnTo>
                  <a:pt x="918" y="222"/>
                </a:lnTo>
                <a:lnTo>
                  <a:pt x="900" y="219"/>
                </a:lnTo>
                <a:lnTo>
                  <a:pt x="884" y="215"/>
                </a:lnTo>
                <a:lnTo>
                  <a:pt x="869" y="206"/>
                </a:lnTo>
                <a:lnTo>
                  <a:pt x="850" y="191"/>
                </a:lnTo>
                <a:lnTo>
                  <a:pt x="838" y="177"/>
                </a:lnTo>
                <a:lnTo>
                  <a:pt x="827" y="162"/>
                </a:lnTo>
                <a:lnTo>
                  <a:pt x="821" y="146"/>
                </a:lnTo>
                <a:lnTo>
                  <a:pt x="817" y="131"/>
                </a:lnTo>
                <a:lnTo>
                  <a:pt x="817" y="114"/>
                </a:lnTo>
                <a:lnTo>
                  <a:pt x="819" y="97"/>
                </a:lnTo>
                <a:lnTo>
                  <a:pt x="823" y="81"/>
                </a:lnTo>
                <a:lnTo>
                  <a:pt x="827" y="66"/>
                </a:lnTo>
                <a:lnTo>
                  <a:pt x="832" y="50"/>
                </a:lnTo>
                <a:lnTo>
                  <a:pt x="835" y="34"/>
                </a:lnTo>
                <a:lnTo>
                  <a:pt x="835" y="20"/>
                </a:lnTo>
                <a:lnTo>
                  <a:pt x="831" y="4"/>
                </a:lnTo>
                <a:lnTo>
                  <a:pt x="637" y="4"/>
                </a:lnTo>
                <a:lnTo>
                  <a:pt x="639" y="37"/>
                </a:lnTo>
                <a:lnTo>
                  <a:pt x="637" y="60"/>
                </a:lnTo>
                <a:lnTo>
                  <a:pt x="636" y="79"/>
                </a:lnTo>
                <a:lnTo>
                  <a:pt x="636" y="96"/>
                </a:lnTo>
                <a:lnTo>
                  <a:pt x="634" y="114"/>
                </a:lnTo>
                <a:lnTo>
                  <a:pt x="630" y="132"/>
                </a:lnTo>
                <a:lnTo>
                  <a:pt x="625" y="144"/>
                </a:lnTo>
                <a:lnTo>
                  <a:pt x="618" y="155"/>
                </a:lnTo>
                <a:lnTo>
                  <a:pt x="608" y="164"/>
                </a:lnTo>
                <a:lnTo>
                  <a:pt x="597" y="171"/>
                </a:lnTo>
                <a:lnTo>
                  <a:pt x="584" y="175"/>
                </a:lnTo>
                <a:lnTo>
                  <a:pt x="570" y="177"/>
                </a:lnTo>
                <a:lnTo>
                  <a:pt x="557" y="178"/>
                </a:lnTo>
                <a:lnTo>
                  <a:pt x="540" y="178"/>
                </a:lnTo>
                <a:lnTo>
                  <a:pt x="524" y="176"/>
                </a:lnTo>
                <a:lnTo>
                  <a:pt x="511" y="175"/>
                </a:lnTo>
                <a:lnTo>
                  <a:pt x="494" y="174"/>
                </a:lnTo>
                <a:lnTo>
                  <a:pt x="476" y="172"/>
                </a:lnTo>
                <a:lnTo>
                  <a:pt x="456" y="172"/>
                </a:lnTo>
                <a:lnTo>
                  <a:pt x="439" y="174"/>
                </a:lnTo>
                <a:lnTo>
                  <a:pt x="422" y="176"/>
                </a:lnTo>
                <a:lnTo>
                  <a:pt x="404" y="181"/>
                </a:lnTo>
                <a:lnTo>
                  <a:pt x="391" y="188"/>
                </a:lnTo>
                <a:lnTo>
                  <a:pt x="377" y="197"/>
                </a:lnTo>
                <a:lnTo>
                  <a:pt x="368" y="209"/>
                </a:lnTo>
                <a:lnTo>
                  <a:pt x="359" y="222"/>
                </a:lnTo>
                <a:lnTo>
                  <a:pt x="355" y="235"/>
                </a:lnTo>
                <a:lnTo>
                  <a:pt x="353" y="250"/>
                </a:lnTo>
                <a:lnTo>
                  <a:pt x="355" y="265"/>
                </a:lnTo>
                <a:lnTo>
                  <a:pt x="356" y="281"/>
                </a:lnTo>
                <a:lnTo>
                  <a:pt x="355" y="298"/>
                </a:lnTo>
                <a:lnTo>
                  <a:pt x="352" y="311"/>
                </a:lnTo>
                <a:lnTo>
                  <a:pt x="348" y="325"/>
                </a:lnTo>
                <a:lnTo>
                  <a:pt x="342" y="338"/>
                </a:lnTo>
                <a:lnTo>
                  <a:pt x="334" y="347"/>
                </a:lnTo>
                <a:lnTo>
                  <a:pt x="321" y="356"/>
                </a:lnTo>
                <a:lnTo>
                  <a:pt x="305" y="362"/>
                </a:lnTo>
                <a:lnTo>
                  <a:pt x="289" y="367"/>
                </a:lnTo>
                <a:lnTo>
                  <a:pt x="274" y="371"/>
                </a:lnTo>
                <a:lnTo>
                  <a:pt x="258" y="375"/>
                </a:lnTo>
                <a:lnTo>
                  <a:pt x="237" y="379"/>
                </a:lnTo>
                <a:lnTo>
                  <a:pt x="221" y="382"/>
                </a:lnTo>
                <a:lnTo>
                  <a:pt x="204" y="387"/>
                </a:lnTo>
                <a:lnTo>
                  <a:pt x="190" y="392"/>
                </a:lnTo>
                <a:lnTo>
                  <a:pt x="176" y="398"/>
                </a:lnTo>
                <a:lnTo>
                  <a:pt x="165" y="406"/>
                </a:lnTo>
                <a:lnTo>
                  <a:pt x="155" y="414"/>
                </a:lnTo>
                <a:lnTo>
                  <a:pt x="144" y="427"/>
                </a:lnTo>
                <a:lnTo>
                  <a:pt x="137" y="439"/>
                </a:lnTo>
                <a:lnTo>
                  <a:pt x="131" y="453"/>
                </a:lnTo>
                <a:lnTo>
                  <a:pt x="128" y="470"/>
                </a:lnTo>
                <a:lnTo>
                  <a:pt x="130" y="486"/>
                </a:lnTo>
                <a:lnTo>
                  <a:pt x="132" y="502"/>
                </a:lnTo>
                <a:lnTo>
                  <a:pt x="137" y="521"/>
                </a:lnTo>
                <a:lnTo>
                  <a:pt x="142" y="542"/>
                </a:lnTo>
                <a:lnTo>
                  <a:pt x="146" y="561"/>
                </a:lnTo>
                <a:lnTo>
                  <a:pt x="148" y="576"/>
                </a:lnTo>
                <a:lnTo>
                  <a:pt x="148" y="590"/>
                </a:lnTo>
                <a:lnTo>
                  <a:pt x="146" y="609"/>
                </a:lnTo>
                <a:lnTo>
                  <a:pt x="141" y="625"/>
                </a:lnTo>
                <a:lnTo>
                  <a:pt x="137" y="639"/>
                </a:lnTo>
                <a:lnTo>
                  <a:pt x="131" y="652"/>
                </a:lnTo>
                <a:lnTo>
                  <a:pt x="123" y="669"/>
                </a:lnTo>
                <a:lnTo>
                  <a:pt x="112" y="688"/>
                </a:lnTo>
                <a:lnTo>
                  <a:pt x="100" y="702"/>
                </a:lnTo>
                <a:lnTo>
                  <a:pt x="88" y="713"/>
                </a:lnTo>
                <a:lnTo>
                  <a:pt x="77" y="723"/>
                </a:lnTo>
                <a:lnTo>
                  <a:pt x="65" y="731"/>
                </a:lnTo>
                <a:lnTo>
                  <a:pt x="53" y="736"/>
                </a:lnTo>
                <a:lnTo>
                  <a:pt x="36" y="740"/>
                </a:lnTo>
                <a:lnTo>
                  <a:pt x="17" y="743"/>
                </a:lnTo>
                <a:lnTo>
                  <a:pt x="0" y="743"/>
                </a:lnTo>
                <a:close/>
              </a:path>
            </a:pathLst>
          </a:custGeom>
          <a:solidFill>
            <a:srgbClr val="0000FF"/>
          </a:solidFill>
          <a:ln w="12700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3" name="Freeform 5"/>
          <p:cNvSpPr>
            <a:spLocks/>
          </p:cNvSpPr>
          <p:nvPr/>
        </p:nvSpPr>
        <p:spPr bwMode="auto">
          <a:xfrm>
            <a:off x="3022600" y="3805238"/>
            <a:ext cx="1830388" cy="1781175"/>
          </a:xfrm>
          <a:custGeom>
            <a:avLst/>
            <a:gdLst>
              <a:gd name="T0" fmla="*/ 1153 w 1153"/>
              <a:gd name="T1" fmla="*/ 1122 h 1122"/>
              <a:gd name="T2" fmla="*/ 0 w 1153"/>
              <a:gd name="T3" fmla="*/ 226 h 1122"/>
              <a:gd name="T4" fmla="*/ 104 w 1153"/>
              <a:gd name="T5" fmla="*/ 218 h 1122"/>
              <a:gd name="T6" fmla="*/ 107 w 1153"/>
              <a:gd name="T7" fmla="*/ 198 h 1122"/>
              <a:gd name="T8" fmla="*/ 102 w 1153"/>
              <a:gd name="T9" fmla="*/ 173 h 1122"/>
              <a:gd name="T10" fmla="*/ 94 w 1153"/>
              <a:gd name="T11" fmla="*/ 143 h 1122"/>
              <a:gd name="T12" fmla="*/ 89 w 1153"/>
              <a:gd name="T13" fmla="*/ 114 h 1122"/>
              <a:gd name="T14" fmla="*/ 90 w 1153"/>
              <a:gd name="T15" fmla="*/ 87 h 1122"/>
              <a:gd name="T16" fmla="*/ 99 w 1153"/>
              <a:gd name="T17" fmla="*/ 60 h 1122"/>
              <a:gd name="T18" fmla="*/ 118 w 1153"/>
              <a:gd name="T19" fmla="*/ 38 h 1122"/>
              <a:gd name="T20" fmla="*/ 139 w 1153"/>
              <a:gd name="T21" fmla="*/ 20 h 1122"/>
              <a:gd name="T22" fmla="*/ 165 w 1153"/>
              <a:gd name="T23" fmla="*/ 7 h 1122"/>
              <a:gd name="T24" fmla="*/ 198 w 1153"/>
              <a:gd name="T25" fmla="*/ 1 h 1122"/>
              <a:gd name="T26" fmla="*/ 227 w 1153"/>
              <a:gd name="T27" fmla="*/ 0 h 1122"/>
              <a:gd name="T28" fmla="*/ 252 w 1153"/>
              <a:gd name="T29" fmla="*/ 3 h 1122"/>
              <a:gd name="T30" fmla="*/ 278 w 1153"/>
              <a:gd name="T31" fmla="*/ 11 h 1122"/>
              <a:gd name="T32" fmla="*/ 299 w 1153"/>
              <a:gd name="T33" fmla="*/ 25 h 1122"/>
              <a:gd name="T34" fmla="*/ 319 w 1153"/>
              <a:gd name="T35" fmla="*/ 46 h 1122"/>
              <a:gd name="T36" fmla="*/ 335 w 1153"/>
              <a:gd name="T37" fmla="*/ 69 h 1122"/>
              <a:gd name="T38" fmla="*/ 344 w 1153"/>
              <a:gd name="T39" fmla="*/ 101 h 1122"/>
              <a:gd name="T40" fmla="*/ 340 w 1153"/>
              <a:gd name="T41" fmla="*/ 133 h 1122"/>
              <a:gd name="T42" fmla="*/ 332 w 1153"/>
              <a:gd name="T43" fmla="*/ 165 h 1122"/>
              <a:gd name="T44" fmla="*/ 324 w 1153"/>
              <a:gd name="T45" fmla="*/ 197 h 1122"/>
              <a:gd name="T46" fmla="*/ 326 w 1153"/>
              <a:gd name="T47" fmla="*/ 212 h 1122"/>
              <a:gd name="T48" fmla="*/ 520 w 1153"/>
              <a:gd name="T49" fmla="*/ 220 h 1122"/>
              <a:gd name="T50" fmla="*/ 515 w 1153"/>
              <a:gd name="T51" fmla="*/ 279 h 1122"/>
              <a:gd name="T52" fmla="*/ 517 w 1153"/>
              <a:gd name="T53" fmla="*/ 314 h 1122"/>
              <a:gd name="T54" fmla="*/ 522 w 1153"/>
              <a:gd name="T55" fmla="*/ 350 h 1122"/>
              <a:gd name="T56" fmla="*/ 535 w 1153"/>
              <a:gd name="T57" fmla="*/ 372 h 1122"/>
              <a:gd name="T58" fmla="*/ 556 w 1153"/>
              <a:gd name="T59" fmla="*/ 388 h 1122"/>
              <a:gd name="T60" fmla="*/ 582 w 1153"/>
              <a:gd name="T61" fmla="*/ 395 h 1122"/>
              <a:gd name="T62" fmla="*/ 612 w 1153"/>
              <a:gd name="T63" fmla="*/ 396 h 1122"/>
              <a:gd name="T64" fmla="*/ 641 w 1153"/>
              <a:gd name="T65" fmla="*/ 393 h 1122"/>
              <a:gd name="T66" fmla="*/ 677 w 1153"/>
              <a:gd name="T67" fmla="*/ 389 h 1122"/>
              <a:gd name="T68" fmla="*/ 714 w 1153"/>
              <a:gd name="T69" fmla="*/ 391 h 1122"/>
              <a:gd name="T70" fmla="*/ 748 w 1153"/>
              <a:gd name="T71" fmla="*/ 400 h 1122"/>
              <a:gd name="T72" fmla="*/ 776 w 1153"/>
              <a:gd name="T73" fmla="*/ 416 h 1122"/>
              <a:gd name="T74" fmla="*/ 793 w 1153"/>
              <a:gd name="T75" fmla="*/ 440 h 1122"/>
              <a:gd name="T76" fmla="*/ 800 w 1153"/>
              <a:gd name="T77" fmla="*/ 468 h 1122"/>
              <a:gd name="T78" fmla="*/ 797 w 1153"/>
              <a:gd name="T79" fmla="*/ 500 h 1122"/>
              <a:gd name="T80" fmla="*/ 800 w 1153"/>
              <a:gd name="T81" fmla="*/ 530 h 1122"/>
              <a:gd name="T82" fmla="*/ 811 w 1153"/>
              <a:gd name="T83" fmla="*/ 556 h 1122"/>
              <a:gd name="T84" fmla="*/ 831 w 1153"/>
              <a:gd name="T85" fmla="*/ 574 h 1122"/>
              <a:gd name="T86" fmla="*/ 864 w 1153"/>
              <a:gd name="T87" fmla="*/ 585 h 1122"/>
              <a:gd name="T88" fmla="*/ 895 w 1153"/>
              <a:gd name="T89" fmla="*/ 593 h 1122"/>
              <a:gd name="T90" fmla="*/ 932 w 1153"/>
              <a:gd name="T91" fmla="*/ 600 h 1122"/>
              <a:gd name="T92" fmla="*/ 963 w 1153"/>
              <a:gd name="T93" fmla="*/ 610 h 1122"/>
              <a:gd name="T94" fmla="*/ 988 w 1153"/>
              <a:gd name="T95" fmla="*/ 624 h 1122"/>
              <a:gd name="T96" fmla="*/ 1009 w 1153"/>
              <a:gd name="T97" fmla="*/ 645 h 1122"/>
              <a:gd name="T98" fmla="*/ 1022 w 1153"/>
              <a:gd name="T99" fmla="*/ 670 h 1122"/>
              <a:gd name="T100" fmla="*/ 1023 w 1153"/>
              <a:gd name="T101" fmla="*/ 705 h 1122"/>
              <a:gd name="T102" fmla="*/ 1016 w 1153"/>
              <a:gd name="T103" fmla="*/ 739 h 1122"/>
              <a:gd name="T104" fmla="*/ 1006 w 1153"/>
              <a:gd name="T105" fmla="*/ 779 h 1122"/>
              <a:gd name="T106" fmla="*/ 1004 w 1153"/>
              <a:gd name="T107" fmla="*/ 808 h 1122"/>
              <a:gd name="T108" fmla="*/ 1011 w 1153"/>
              <a:gd name="T109" fmla="*/ 843 h 1122"/>
              <a:gd name="T110" fmla="*/ 1024 w 1153"/>
              <a:gd name="T111" fmla="*/ 867 h 1122"/>
              <a:gd name="T112" fmla="*/ 1045 w 1153"/>
              <a:gd name="T113" fmla="*/ 893 h 1122"/>
              <a:gd name="T114" fmla="*/ 1073 w 1153"/>
              <a:gd name="T115" fmla="*/ 913 h 1122"/>
              <a:gd name="T116" fmla="*/ 1102 w 1153"/>
              <a:gd name="T117" fmla="*/ 922 h 1122"/>
              <a:gd name="T118" fmla="*/ 1135 w 1153"/>
              <a:gd name="T119" fmla="*/ 925 h 1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53" h="1122">
                <a:moveTo>
                  <a:pt x="1153" y="924"/>
                </a:moveTo>
                <a:lnTo>
                  <a:pt x="1153" y="1122"/>
                </a:lnTo>
                <a:lnTo>
                  <a:pt x="1" y="1122"/>
                </a:lnTo>
                <a:lnTo>
                  <a:pt x="0" y="226"/>
                </a:lnTo>
                <a:lnTo>
                  <a:pt x="100" y="226"/>
                </a:lnTo>
                <a:lnTo>
                  <a:pt x="104" y="218"/>
                </a:lnTo>
                <a:lnTo>
                  <a:pt x="107" y="207"/>
                </a:lnTo>
                <a:lnTo>
                  <a:pt x="107" y="198"/>
                </a:lnTo>
                <a:lnTo>
                  <a:pt x="106" y="187"/>
                </a:lnTo>
                <a:lnTo>
                  <a:pt x="102" y="173"/>
                </a:lnTo>
                <a:lnTo>
                  <a:pt x="98" y="155"/>
                </a:lnTo>
                <a:lnTo>
                  <a:pt x="94" y="143"/>
                </a:lnTo>
                <a:lnTo>
                  <a:pt x="90" y="128"/>
                </a:lnTo>
                <a:lnTo>
                  <a:pt x="89" y="114"/>
                </a:lnTo>
                <a:lnTo>
                  <a:pt x="89" y="100"/>
                </a:lnTo>
                <a:lnTo>
                  <a:pt x="90" y="87"/>
                </a:lnTo>
                <a:lnTo>
                  <a:pt x="94" y="73"/>
                </a:lnTo>
                <a:lnTo>
                  <a:pt x="99" y="60"/>
                </a:lnTo>
                <a:lnTo>
                  <a:pt x="107" y="50"/>
                </a:lnTo>
                <a:lnTo>
                  <a:pt x="118" y="38"/>
                </a:lnTo>
                <a:lnTo>
                  <a:pt x="128" y="29"/>
                </a:lnTo>
                <a:lnTo>
                  <a:pt x="139" y="20"/>
                </a:lnTo>
                <a:lnTo>
                  <a:pt x="151" y="13"/>
                </a:lnTo>
                <a:lnTo>
                  <a:pt x="165" y="7"/>
                </a:lnTo>
                <a:lnTo>
                  <a:pt x="181" y="3"/>
                </a:lnTo>
                <a:lnTo>
                  <a:pt x="198" y="1"/>
                </a:lnTo>
                <a:lnTo>
                  <a:pt x="212" y="0"/>
                </a:lnTo>
                <a:lnTo>
                  <a:pt x="227" y="0"/>
                </a:lnTo>
                <a:lnTo>
                  <a:pt x="241" y="1"/>
                </a:lnTo>
                <a:lnTo>
                  <a:pt x="252" y="3"/>
                </a:lnTo>
                <a:lnTo>
                  <a:pt x="265" y="7"/>
                </a:lnTo>
                <a:lnTo>
                  <a:pt x="278" y="11"/>
                </a:lnTo>
                <a:lnTo>
                  <a:pt x="288" y="17"/>
                </a:lnTo>
                <a:lnTo>
                  <a:pt x="299" y="25"/>
                </a:lnTo>
                <a:lnTo>
                  <a:pt x="309" y="35"/>
                </a:lnTo>
                <a:lnTo>
                  <a:pt x="319" y="46"/>
                </a:lnTo>
                <a:lnTo>
                  <a:pt x="328" y="57"/>
                </a:lnTo>
                <a:lnTo>
                  <a:pt x="335" y="69"/>
                </a:lnTo>
                <a:lnTo>
                  <a:pt x="340" y="84"/>
                </a:lnTo>
                <a:lnTo>
                  <a:pt x="344" y="101"/>
                </a:lnTo>
                <a:lnTo>
                  <a:pt x="344" y="117"/>
                </a:lnTo>
                <a:lnTo>
                  <a:pt x="340" y="133"/>
                </a:lnTo>
                <a:lnTo>
                  <a:pt x="336" y="149"/>
                </a:lnTo>
                <a:lnTo>
                  <a:pt x="332" y="165"/>
                </a:lnTo>
                <a:lnTo>
                  <a:pt x="327" y="183"/>
                </a:lnTo>
                <a:lnTo>
                  <a:pt x="324" y="197"/>
                </a:lnTo>
                <a:lnTo>
                  <a:pt x="324" y="205"/>
                </a:lnTo>
                <a:lnTo>
                  <a:pt x="326" y="212"/>
                </a:lnTo>
                <a:lnTo>
                  <a:pt x="329" y="220"/>
                </a:lnTo>
                <a:lnTo>
                  <a:pt x="520" y="220"/>
                </a:lnTo>
                <a:lnTo>
                  <a:pt x="516" y="257"/>
                </a:lnTo>
                <a:lnTo>
                  <a:pt x="515" y="279"/>
                </a:lnTo>
                <a:lnTo>
                  <a:pt x="516" y="297"/>
                </a:lnTo>
                <a:lnTo>
                  <a:pt x="517" y="314"/>
                </a:lnTo>
                <a:lnTo>
                  <a:pt x="519" y="332"/>
                </a:lnTo>
                <a:lnTo>
                  <a:pt x="522" y="350"/>
                </a:lnTo>
                <a:lnTo>
                  <a:pt x="528" y="362"/>
                </a:lnTo>
                <a:lnTo>
                  <a:pt x="535" y="372"/>
                </a:lnTo>
                <a:lnTo>
                  <a:pt x="544" y="381"/>
                </a:lnTo>
                <a:lnTo>
                  <a:pt x="556" y="388"/>
                </a:lnTo>
                <a:lnTo>
                  <a:pt x="569" y="393"/>
                </a:lnTo>
                <a:lnTo>
                  <a:pt x="582" y="395"/>
                </a:lnTo>
                <a:lnTo>
                  <a:pt x="596" y="396"/>
                </a:lnTo>
                <a:lnTo>
                  <a:pt x="612" y="396"/>
                </a:lnTo>
                <a:lnTo>
                  <a:pt x="629" y="394"/>
                </a:lnTo>
                <a:lnTo>
                  <a:pt x="641" y="393"/>
                </a:lnTo>
                <a:lnTo>
                  <a:pt x="659" y="391"/>
                </a:lnTo>
                <a:lnTo>
                  <a:pt x="677" y="389"/>
                </a:lnTo>
                <a:lnTo>
                  <a:pt x="697" y="389"/>
                </a:lnTo>
                <a:lnTo>
                  <a:pt x="714" y="391"/>
                </a:lnTo>
                <a:lnTo>
                  <a:pt x="731" y="394"/>
                </a:lnTo>
                <a:lnTo>
                  <a:pt x="748" y="400"/>
                </a:lnTo>
                <a:lnTo>
                  <a:pt x="762" y="406"/>
                </a:lnTo>
                <a:lnTo>
                  <a:pt x="776" y="416"/>
                </a:lnTo>
                <a:lnTo>
                  <a:pt x="785" y="427"/>
                </a:lnTo>
                <a:lnTo>
                  <a:pt x="793" y="440"/>
                </a:lnTo>
                <a:lnTo>
                  <a:pt x="798" y="454"/>
                </a:lnTo>
                <a:lnTo>
                  <a:pt x="800" y="468"/>
                </a:lnTo>
                <a:lnTo>
                  <a:pt x="798" y="484"/>
                </a:lnTo>
                <a:lnTo>
                  <a:pt x="797" y="500"/>
                </a:lnTo>
                <a:lnTo>
                  <a:pt x="798" y="516"/>
                </a:lnTo>
                <a:lnTo>
                  <a:pt x="800" y="530"/>
                </a:lnTo>
                <a:lnTo>
                  <a:pt x="805" y="543"/>
                </a:lnTo>
                <a:lnTo>
                  <a:pt x="811" y="556"/>
                </a:lnTo>
                <a:lnTo>
                  <a:pt x="819" y="565"/>
                </a:lnTo>
                <a:lnTo>
                  <a:pt x="831" y="574"/>
                </a:lnTo>
                <a:lnTo>
                  <a:pt x="847" y="580"/>
                </a:lnTo>
                <a:lnTo>
                  <a:pt x="864" y="585"/>
                </a:lnTo>
                <a:lnTo>
                  <a:pt x="878" y="589"/>
                </a:lnTo>
                <a:lnTo>
                  <a:pt x="895" y="593"/>
                </a:lnTo>
                <a:lnTo>
                  <a:pt x="915" y="597"/>
                </a:lnTo>
                <a:lnTo>
                  <a:pt x="932" y="600"/>
                </a:lnTo>
                <a:lnTo>
                  <a:pt x="949" y="605"/>
                </a:lnTo>
                <a:lnTo>
                  <a:pt x="963" y="610"/>
                </a:lnTo>
                <a:lnTo>
                  <a:pt x="977" y="616"/>
                </a:lnTo>
                <a:lnTo>
                  <a:pt x="988" y="624"/>
                </a:lnTo>
                <a:lnTo>
                  <a:pt x="997" y="632"/>
                </a:lnTo>
                <a:lnTo>
                  <a:pt x="1009" y="645"/>
                </a:lnTo>
                <a:lnTo>
                  <a:pt x="1016" y="657"/>
                </a:lnTo>
                <a:lnTo>
                  <a:pt x="1022" y="670"/>
                </a:lnTo>
                <a:lnTo>
                  <a:pt x="1025" y="688"/>
                </a:lnTo>
                <a:lnTo>
                  <a:pt x="1023" y="705"/>
                </a:lnTo>
                <a:lnTo>
                  <a:pt x="1020" y="720"/>
                </a:lnTo>
                <a:lnTo>
                  <a:pt x="1016" y="739"/>
                </a:lnTo>
                <a:lnTo>
                  <a:pt x="1011" y="760"/>
                </a:lnTo>
                <a:lnTo>
                  <a:pt x="1006" y="779"/>
                </a:lnTo>
                <a:lnTo>
                  <a:pt x="1004" y="795"/>
                </a:lnTo>
                <a:lnTo>
                  <a:pt x="1004" y="808"/>
                </a:lnTo>
                <a:lnTo>
                  <a:pt x="1007" y="827"/>
                </a:lnTo>
                <a:lnTo>
                  <a:pt x="1011" y="843"/>
                </a:lnTo>
                <a:lnTo>
                  <a:pt x="1017" y="855"/>
                </a:lnTo>
                <a:lnTo>
                  <a:pt x="1024" y="867"/>
                </a:lnTo>
                <a:lnTo>
                  <a:pt x="1034" y="880"/>
                </a:lnTo>
                <a:lnTo>
                  <a:pt x="1045" y="893"/>
                </a:lnTo>
                <a:lnTo>
                  <a:pt x="1058" y="904"/>
                </a:lnTo>
                <a:lnTo>
                  <a:pt x="1073" y="913"/>
                </a:lnTo>
                <a:lnTo>
                  <a:pt x="1087" y="918"/>
                </a:lnTo>
                <a:lnTo>
                  <a:pt x="1102" y="922"/>
                </a:lnTo>
                <a:lnTo>
                  <a:pt x="1117" y="924"/>
                </a:lnTo>
                <a:lnTo>
                  <a:pt x="1135" y="925"/>
                </a:lnTo>
                <a:lnTo>
                  <a:pt x="1153" y="924"/>
                </a:lnTo>
                <a:close/>
              </a:path>
            </a:pathLst>
          </a:custGeom>
          <a:solidFill>
            <a:srgbClr val="00FF00"/>
          </a:solidFill>
          <a:ln w="12700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4" name="Freeform 6"/>
          <p:cNvSpPr>
            <a:spLocks/>
          </p:cNvSpPr>
          <p:nvPr/>
        </p:nvSpPr>
        <p:spPr bwMode="auto">
          <a:xfrm>
            <a:off x="3022600" y="2673350"/>
            <a:ext cx="1838325" cy="1492250"/>
          </a:xfrm>
          <a:custGeom>
            <a:avLst/>
            <a:gdLst>
              <a:gd name="T0" fmla="*/ 1158 w 1158"/>
              <a:gd name="T1" fmla="*/ 0 h 940"/>
              <a:gd name="T2" fmla="*/ 1 w 1158"/>
              <a:gd name="T3" fmla="*/ 940 h 940"/>
              <a:gd name="T4" fmla="*/ 109 w 1158"/>
              <a:gd name="T5" fmla="*/ 922 h 940"/>
              <a:gd name="T6" fmla="*/ 106 w 1158"/>
              <a:gd name="T7" fmla="*/ 891 h 940"/>
              <a:gd name="T8" fmla="*/ 94 w 1158"/>
              <a:gd name="T9" fmla="*/ 849 h 940"/>
              <a:gd name="T10" fmla="*/ 90 w 1158"/>
              <a:gd name="T11" fmla="*/ 815 h 940"/>
              <a:gd name="T12" fmla="*/ 98 w 1158"/>
              <a:gd name="T13" fmla="*/ 780 h 940"/>
              <a:gd name="T14" fmla="*/ 122 w 1158"/>
              <a:gd name="T15" fmla="*/ 750 h 940"/>
              <a:gd name="T16" fmla="*/ 152 w 1158"/>
              <a:gd name="T17" fmla="*/ 728 h 940"/>
              <a:gd name="T18" fmla="*/ 188 w 1158"/>
              <a:gd name="T19" fmla="*/ 717 h 940"/>
              <a:gd name="T20" fmla="*/ 240 w 1158"/>
              <a:gd name="T21" fmla="*/ 718 h 940"/>
              <a:gd name="T22" fmla="*/ 274 w 1158"/>
              <a:gd name="T23" fmla="*/ 725 h 940"/>
              <a:gd name="T24" fmla="*/ 308 w 1158"/>
              <a:gd name="T25" fmla="*/ 749 h 940"/>
              <a:gd name="T26" fmla="*/ 331 w 1158"/>
              <a:gd name="T27" fmla="*/ 778 h 940"/>
              <a:gd name="T28" fmla="*/ 341 w 1158"/>
              <a:gd name="T29" fmla="*/ 809 h 940"/>
              <a:gd name="T30" fmla="*/ 339 w 1158"/>
              <a:gd name="T31" fmla="*/ 843 h 940"/>
              <a:gd name="T32" fmla="*/ 331 w 1158"/>
              <a:gd name="T33" fmla="*/ 874 h 940"/>
              <a:gd name="T34" fmla="*/ 323 w 1158"/>
              <a:gd name="T35" fmla="*/ 906 h 940"/>
              <a:gd name="T36" fmla="*/ 327 w 1158"/>
              <a:gd name="T37" fmla="*/ 936 h 940"/>
              <a:gd name="T38" fmla="*/ 519 w 1158"/>
              <a:gd name="T39" fmla="*/ 903 h 940"/>
              <a:gd name="T40" fmla="*/ 521 w 1158"/>
              <a:gd name="T41" fmla="*/ 861 h 940"/>
              <a:gd name="T42" fmla="*/ 524 w 1158"/>
              <a:gd name="T43" fmla="*/ 826 h 940"/>
              <a:gd name="T44" fmla="*/ 533 w 1158"/>
              <a:gd name="T45" fmla="*/ 796 h 940"/>
              <a:gd name="T46" fmla="*/ 550 w 1158"/>
              <a:gd name="T47" fmla="*/ 776 h 940"/>
              <a:gd name="T48" fmla="*/ 574 w 1158"/>
              <a:gd name="T49" fmla="*/ 765 h 940"/>
              <a:gd name="T50" fmla="*/ 601 w 1158"/>
              <a:gd name="T51" fmla="*/ 762 h 940"/>
              <a:gd name="T52" fmla="*/ 634 w 1158"/>
              <a:gd name="T53" fmla="*/ 763 h 940"/>
              <a:gd name="T54" fmla="*/ 664 w 1158"/>
              <a:gd name="T55" fmla="*/ 766 h 940"/>
              <a:gd name="T56" fmla="*/ 702 w 1158"/>
              <a:gd name="T57" fmla="*/ 768 h 940"/>
              <a:gd name="T58" fmla="*/ 736 w 1158"/>
              <a:gd name="T59" fmla="*/ 763 h 940"/>
              <a:gd name="T60" fmla="*/ 767 w 1158"/>
              <a:gd name="T61" fmla="*/ 752 h 940"/>
              <a:gd name="T62" fmla="*/ 790 w 1158"/>
              <a:gd name="T63" fmla="*/ 731 h 940"/>
              <a:gd name="T64" fmla="*/ 803 w 1158"/>
              <a:gd name="T65" fmla="*/ 705 h 940"/>
              <a:gd name="T66" fmla="*/ 803 w 1158"/>
              <a:gd name="T67" fmla="*/ 675 h 940"/>
              <a:gd name="T68" fmla="*/ 803 w 1158"/>
              <a:gd name="T69" fmla="*/ 642 h 940"/>
              <a:gd name="T70" fmla="*/ 810 w 1158"/>
              <a:gd name="T71" fmla="*/ 615 h 940"/>
              <a:gd name="T72" fmla="*/ 824 w 1158"/>
              <a:gd name="T73" fmla="*/ 593 h 940"/>
              <a:gd name="T74" fmla="*/ 853 w 1158"/>
              <a:gd name="T75" fmla="*/ 578 h 940"/>
              <a:gd name="T76" fmla="*/ 884 w 1158"/>
              <a:gd name="T77" fmla="*/ 569 h 940"/>
              <a:gd name="T78" fmla="*/ 921 w 1158"/>
              <a:gd name="T79" fmla="*/ 561 h 940"/>
              <a:gd name="T80" fmla="*/ 954 w 1158"/>
              <a:gd name="T81" fmla="*/ 553 h 940"/>
              <a:gd name="T82" fmla="*/ 982 w 1158"/>
              <a:gd name="T83" fmla="*/ 542 h 940"/>
              <a:gd name="T84" fmla="*/ 1003 w 1158"/>
              <a:gd name="T85" fmla="*/ 526 h 940"/>
              <a:gd name="T86" fmla="*/ 1021 w 1158"/>
              <a:gd name="T87" fmla="*/ 501 h 940"/>
              <a:gd name="T88" fmla="*/ 1030 w 1158"/>
              <a:gd name="T89" fmla="*/ 469 h 940"/>
              <a:gd name="T90" fmla="*/ 1026 w 1158"/>
              <a:gd name="T91" fmla="*/ 438 h 940"/>
              <a:gd name="T92" fmla="*/ 1016 w 1158"/>
              <a:gd name="T93" fmla="*/ 398 h 940"/>
              <a:gd name="T94" fmla="*/ 1010 w 1158"/>
              <a:gd name="T95" fmla="*/ 364 h 940"/>
              <a:gd name="T96" fmla="*/ 1012 w 1158"/>
              <a:gd name="T97" fmla="*/ 331 h 940"/>
              <a:gd name="T98" fmla="*/ 1022 w 1158"/>
              <a:gd name="T99" fmla="*/ 303 h 940"/>
              <a:gd name="T100" fmla="*/ 1039 w 1158"/>
              <a:gd name="T101" fmla="*/ 278 h 940"/>
              <a:gd name="T102" fmla="*/ 1064 w 1158"/>
              <a:gd name="T103" fmla="*/ 254 h 940"/>
              <a:gd name="T104" fmla="*/ 1093 w 1158"/>
              <a:gd name="T105" fmla="*/ 240 h 940"/>
              <a:gd name="T106" fmla="*/ 1122 w 1158"/>
              <a:gd name="T107" fmla="*/ 234 h 940"/>
              <a:gd name="T108" fmla="*/ 1158 w 1158"/>
              <a:gd name="T109" fmla="*/ 234 h 9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158" h="940">
                <a:moveTo>
                  <a:pt x="1158" y="234"/>
                </a:moveTo>
                <a:lnTo>
                  <a:pt x="1158" y="0"/>
                </a:lnTo>
                <a:lnTo>
                  <a:pt x="0" y="0"/>
                </a:lnTo>
                <a:lnTo>
                  <a:pt x="1" y="940"/>
                </a:lnTo>
                <a:lnTo>
                  <a:pt x="104" y="940"/>
                </a:lnTo>
                <a:lnTo>
                  <a:pt x="109" y="922"/>
                </a:lnTo>
                <a:lnTo>
                  <a:pt x="109" y="909"/>
                </a:lnTo>
                <a:lnTo>
                  <a:pt x="106" y="891"/>
                </a:lnTo>
                <a:lnTo>
                  <a:pt x="100" y="872"/>
                </a:lnTo>
                <a:lnTo>
                  <a:pt x="94" y="849"/>
                </a:lnTo>
                <a:lnTo>
                  <a:pt x="91" y="831"/>
                </a:lnTo>
                <a:lnTo>
                  <a:pt x="90" y="815"/>
                </a:lnTo>
                <a:lnTo>
                  <a:pt x="93" y="797"/>
                </a:lnTo>
                <a:lnTo>
                  <a:pt x="98" y="780"/>
                </a:lnTo>
                <a:lnTo>
                  <a:pt x="109" y="763"/>
                </a:lnTo>
                <a:lnTo>
                  <a:pt x="122" y="750"/>
                </a:lnTo>
                <a:lnTo>
                  <a:pt x="136" y="737"/>
                </a:lnTo>
                <a:lnTo>
                  <a:pt x="152" y="728"/>
                </a:lnTo>
                <a:lnTo>
                  <a:pt x="171" y="720"/>
                </a:lnTo>
                <a:lnTo>
                  <a:pt x="188" y="717"/>
                </a:lnTo>
                <a:lnTo>
                  <a:pt x="212" y="716"/>
                </a:lnTo>
                <a:lnTo>
                  <a:pt x="240" y="718"/>
                </a:lnTo>
                <a:lnTo>
                  <a:pt x="258" y="720"/>
                </a:lnTo>
                <a:lnTo>
                  <a:pt x="274" y="725"/>
                </a:lnTo>
                <a:lnTo>
                  <a:pt x="289" y="734"/>
                </a:lnTo>
                <a:lnTo>
                  <a:pt x="308" y="749"/>
                </a:lnTo>
                <a:lnTo>
                  <a:pt x="320" y="763"/>
                </a:lnTo>
                <a:lnTo>
                  <a:pt x="331" y="778"/>
                </a:lnTo>
                <a:lnTo>
                  <a:pt x="337" y="794"/>
                </a:lnTo>
                <a:lnTo>
                  <a:pt x="341" y="809"/>
                </a:lnTo>
                <a:lnTo>
                  <a:pt x="341" y="826"/>
                </a:lnTo>
                <a:lnTo>
                  <a:pt x="339" y="843"/>
                </a:lnTo>
                <a:lnTo>
                  <a:pt x="335" y="859"/>
                </a:lnTo>
                <a:lnTo>
                  <a:pt x="331" y="874"/>
                </a:lnTo>
                <a:lnTo>
                  <a:pt x="326" y="890"/>
                </a:lnTo>
                <a:lnTo>
                  <a:pt x="323" y="906"/>
                </a:lnTo>
                <a:lnTo>
                  <a:pt x="323" y="920"/>
                </a:lnTo>
                <a:lnTo>
                  <a:pt x="327" y="936"/>
                </a:lnTo>
                <a:lnTo>
                  <a:pt x="521" y="936"/>
                </a:lnTo>
                <a:lnTo>
                  <a:pt x="519" y="903"/>
                </a:lnTo>
                <a:lnTo>
                  <a:pt x="521" y="879"/>
                </a:lnTo>
                <a:lnTo>
                  <a:pt x="521" y="861"/>
                </a:lnTo>
                <a:lnTo>
                  <a:pt x="522" y="844"/>
                </a:lnTo>
                <a:lnTo>
                  <a:pt x="524" y="826"/>
                </a:lnTo>
                <a:lnTo>
                  <a:pt x="528" y="808"/>
                </a:lnTo>
                <a:lnTo>
                  <a:pt x="533" y="796"/>
                </a:lnTo>
                <a:lnTo>
                  <a:pt x="540" y="785"/>
                </a:lnTo>
                <a:lnTo>
                  <a:pt x="550" y="776"/>
                </a:lnTo>
                <a:lnTo>
                  <a:pt x="561" y="769"/>
                </a:lnTo>
                <a:lnTo>
                  <a:pt x="574" y="765"/>
                </a:lnTo>
                <a:lnTo>
                  <a:pt x="588" y="763"/>
                </a:lnTo>
                <a:lnTo>
                  <a:pt x="601" y="762"/>
                </a:lnTo>
                <a:lnTo>
                  <a:pt x="618" y="762"/>
                </a:lnTo>
                <a:lnTo>
                  <a:pt x="634" y="763"/>
                </a:lnTo>
                <a:lnTo>
                  <a:pt x="647" y="765"/>
                </a:lnTo>
                <a:lnTo>
                  <a:pt x="664" y="766"/>
                </a:lnTo>
                <a:lnTo>
                  <a:pt x="682" y="768"/>
                </a:lnTo>
                <a:lnTo>
                  <a:pt x="702" y="768"/>
                </a:lnTo>
                <a:lnTo>
                  <a:pt x="719" y="766"/>
                </a:lnTo>
                <a:lnTo>
                  <a:pt x="736" y="763"/>
                </a:lnTo>
                <a:lnTo>
                  <a:pt x="754" y="759"/>
                </a:lnTo>
                <a:lnTo>
                  <a:pt x="767" y="752"/>
                </a:lnTo>
                <a:lnTo>
                  <a:pt x="781" y="743"/>
                </a:lnTo>
                <a:lnTo>
                  <a:pt x="790" y="731"/>
                </a:lnTo>
                <a:lnTo>
                  <a:pt x="799" y="718"/>
                </a:lnTo>
                <a:lnTo>
                  <a:pt x="803" y="705"/>
                </a:lnTo>
                <a:lnTo>
                  <a:pt x="805" y="690"/>
                </a:lnTo>
                <a:lnTo>
                  <a:pt x="803" y="675"/>
                </a:lnTo>
                <a:lnTo>
                  <a:pt x="802" y="659"/>
                </a:lnTo>
                <a:lnTo>
                  <a:pt x="803" y="642"/>
                </a:lnTo>
                <a:lnTo>
                  <a:pt x="806" y="629"/>
                </a:lnTo>
                <a:lnTo>
                  <a:pt x="810" y="615"/>
                </a:lnTo>
                <a:lnTo>
                  <a:pt x="816" y="602"/>
                </a:lnTo>
                <a:lnTo>
                  <a:pt x="824" y="593"/>
                </a:lnTo>
                <a:lnTo>
                  <a:pt x="837" y="584"/>
                </a:lnTo>
                <a:lnTo>
                  <a:pt x="853" y="578"/>
                </a:lnTo>
                <a:lnTo>
                  <a:pt x="869" y="573"/>
                </a:lnTo>
                <a:lnTo>
                  <a:pt x="884" y="569"/>
                </a:lnTo>
                <a:lnTo>
                  <a:pt x="900" y="565"/>
                </a:lnTo>
                <a:lnTo>
                  <a:pt x="921" y="561"/>
                </a:lnTo>
                <a:lnTo>
                  <a:pt x="937" y="558"/>
                </a:lnTo>
                <a:lnTo>
                  <a:pt x="954" y="553"/>
                </a:lnTo>
                <a:lnTo>
                  <a:pt x="968" y="548"/>
                </a:lnTo>
                <a:lnTo>
                  <a:pt x="982" y="542"/>
                </a:lnTo>
                <a:lnTo>
                  <a:pt x="993" y="534"/>
                </a:lnTo>
                <a:lnTo>
                  <a:pt x="1003" y="526"/>
                </a:lnTo>
                <a:lnTo>
                  <a:pt x="1014" y="513"/>
                </a:lnTo>
                <a:lnTo>
                  <a:pt x="1021" y="501"/>
                </a:lnTo>
                <a:lnTo>
                  <a:pt x="1027" y="487"/>
                </a:lnTo>
                <a:lnTo>
                  <a:pt x="1030" y="469"/>
                </a:lnTo>
                <a:lnTo>
                  <a:pt x="1028" y="454"/>
                </a:lnTo>
                <a:lnTo>
                  <a:pt x="1026" y="438"/>
                </a:lnTo>
                <a:lnTo>
                  <a:pt x="1021" y="419"/>
                </a:lnTo>
                <a:lnTo>
                  <a:pt x="1016" y="398"/>
                </a:lnTo>
                <a:lnTo>
                  <a:pt x="1011" y="379"/>
                </a:lnTo>
                <a:lnTo>
                  <a:pt x="1010" y="364"/>
                </a:lnTo>
                <a:lnTo>
                  <a:pt x="1010" y="350"/>
                </a:lnTo>
                <a:lnTo>
                  <a:pt x="1012" y="331"/>
                </a:lnTo>
                <a:lnTo>
                  <a:pt x="1017" y="315"/>
                </a:lnTo>
                <a:lnTo>
                  <a:pt x="1022" y="303"/>
                </a:lnTo>
                <a:lnTo>
                  <a:pt x="1029" y="291"/>
                </a:lnTo>
                <a:lnTo>
                  <a:pt x="1039" y="278"/>
                </a:lnTo>
                <a:lnTo>
                  <a:pt x="1050" y="265"/>
                </a:lnTo>
                <a:lnTo>
                  <a:pt x="1064" y="254"/>
                </a:lnTo>
                <a:lnTo>
                  <a:pt x="1079" y="245"/>
                </a:lnTo>
                <a:lnTo>
                  <a:pt x="1093" y="240"/>
                </a:lnTo>
                <a:lnTo>
                  <a:pt x="1107" y="236"/>
                </a:lnTo>
                <a:lnTo>
                  <a:pt x="1122" y="234"/>
                </a:lnTo>
                <a:lnTo>
                  <a:pt x="1140" y="234"/>
                </a:lnTo>
                <a:lnTo>
                  <a:pt x="1158" y="234"/>
                </a:lnTo>
                <a:close/>
              </a:path>
            </a:pathLst>
          </a:custGeom>
          <a:solidFill>
            <a:srgbClr val="008080"/>
          </a:solidFill>
          <a:ln w="12700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2535" name="Group 7"/>
          <p:cNvGrpSpPr>
            <a:grpSpLocks/>
          </p:cNvGrpSpPr>
          <p:nvPr/>
        </p:nvGrpSpPr>
        <p:grpSpPr bwMode="auto">
          <a:xfrm>
            <a:off x="3819525" y="3048000"/>
            <a:ext cx="2038350" cy="2233613"/>
            <a:chOff x="2220" y="1473"/>
            <a:chExt cx="1284" cy="1407"/>
          </a:xfrm>
        </p:grpSpPr>
        <p:sp>
          <p:nvSpPr>
            <p:cNvPr id="22536" name="Freeform 8"/>
            <p:cNvSpPr>
              <a:spLocks/>
            </p:cNvSpPr>
            <p:nvPr/>
          </p:nvSpPr>
          <p:spPr bwMode="auto">
            <a:xfrm>
              <a:off x="2220" y="1473"/>
              <a:ext cx="1284" cy="1407"/>
            </a:xfrm>
            <a:custGeom>
              <a:avLst/>
              <a:gdLst>
                <a:gd name="T0" fmla="*/ 516 w 1284"/>
                <a:gd name="T1" fmla="*/ 224 h 1407"/>
                <a:gd name="T2" fmla="*/ 498 w 1284"/>
                <a:gd name="T3" fmla="*/ 107 h 1407"/>
                <a:gd name="T4" fmla="*/ 561 w 1284"/>
                <a:gd name="T5" fmla="*/ 13 h 1407"/>
                <a:gd name="T6" fmla="*/ 705 w 1284"/>
                <a:gd name="T7" fmla="*/ 3 h 1407"/>
                <a:gd name="T8" fmla="*/ 776 w 1284"/>
                <a:gd name="T9" fmla="*/ 58 h 1407"/>
                <a:gd name="T10" fmla="*/ 792 w 1284"/>
                <a:gd name="T11" fmla="*/ 154 h 1407"/>
                <a:gd name="T12" fmla="*/ 778 w 1284"/>
                <a:gd name="T13" fmla="*/ 257 h 1407"/>
                <a:gd name="T14" fmla="*/ 848 w 1284"/>
                <a:gd name="T15" fmla="*/ 318 h 1407"/>
                <a:gd name="T16" fmla="*/ 954 w 1284"/>
                <a:gd name="T17" fmla="*/ 344 h 1407"/>
                <a:gd name="T18" fmla="*/ 998 w 1284"/>
                <a:gd name="T19" fmla="*/ 392 h 1407"/>
                <a:gd name="T20" fmla="*/ 1000 w 1284"/>
                <a:gd name="T21" fmla="*/ 460 h 1407"/>
                <a:gd name="T22" fmla="*/ 1041 w 1284"/>
                <a:gd name="T23" fmla="*/ 521 h 1407"/>
                <a:gd name="T24" fmla="*/ 1125 w 1284"/>
                <a:gd name="T25" fmla="*/ 533 h 1407"/>
                <a:gd name="T26" fmla="*/ 1216 w 1284"/>
                <a:gd name="T27" fmla="*/ 528 h 1407"/>
                <a:gd name="T28" fmla="*/ 1270 w 1284"/>
                <a:gd name="T29" fmla="*/ 558 h 1407"/>
                <a:gd name="T30" fmla="*/ 1283 w 1284"/>
                <a:gd name="T31" fmla="*/ 665 h 1407"/>
                <a:gd name="T32" fmla="*/ 1270 w 1284"/>
                <a:gd name="T33" fmla="*/ 808 h 1407"/>
                <a:gd name="T34" fmla="*/ 1215 w 1284"/>
                <a:gd name="T35" fmla="*/ 842 h 1407"/>
                <a:gd name="T36" fmla="*/ 1116 w 1284"/>
                <a:gd name="T37" fmla="*/ 837 h 1407"/>
                <a:gd name="T38" fmla="*/ 1043 w 1284"/>
                <a:gd name="T39" fmla="*/ 848 h 1407"/>
                <a:gd name="T40" fmla="*/ 1002 w 1284"/>
                <a:gd name="T41" fmla="*/ 890 h 1407"/>
                <a:gd name="T42" fmla="*/ 998 w 1284"/>
                <a:gd name="T43" fmla="*/ 971 h 1407"/>
                <a:gd name="T44" fmla="*/ 951 w 1284"/>
                <a:gd name="T45" fmla="*/ 1027 h 1407"/>
                <a:gd name="T46" fmla="*/ 866 w 1284"/>
                <a:gd name="T47" fmla="*/ 1046 h 1407"/>
                <a:gd name="T48" fmla="*/ 792 w 1284"/>
                <a:gd name="T49" fmla="*/ 1085 h 1407"/>
                <a:gd name="T50" fmla="*/ 776 w 1284"/>
                <a:gd name="T51" fmla="*/ 1164 h 1407"/>
                <a:gd name="T52" fmla="*/ 792 w 1284"/>
                <a:gd name="T53" fmla="*/ 1261 h 1407"/>
                <a:gd name="T54" fmla="*/ 757 w 1284"/>
                <a:gd name="T55" fmla="*/ 1353 h 1407"/>
                <a:gd name="T56" fmla="*/ 695 w 1284"/>
                <a:gd name="T57" fmla="*/ 1401 h 1407"/>
                <a:gd name="T58" fmla="*/ 599 w 1284"/>
                <a:gd name="T59" fmla="*/ 1406 h 1407"/>
                <a:gd name="T60" fmla="*/ 527 w 1284"/>
                <a:gd name="T61" fmla="*/ 1370 h 1407"/>
                <a:gd name="T62" fmla="*/ 493 w 1284"/>
                <a:gd name="T63" fmla="*/ 1301 h 1407"/>
                <a:gd name="T64" fmla="*/ 502 w 1284"/>
                <a:gd name="T65" fmla="*/ 1220 h 1407"/>
                <a:gd name="T66" fmla="*/ 507 w 1284"/>
                <a:gd name="T67" fmla="*/ 1147 h 1407"/>
                <a:gd name="T68" fmla="*/ 459 w 1284"/>
                <a:gd name="T69" fmla="*/ 1095 h 1407"/>
                <a:gd name="T70" fmla="*/ 380 w 1284"/>
                <a:gd name="T71" fmla="*/ 1075 h 1407"/>
                <a:gd name="T72" fmla="*/ 304 w 1284"/>
                <a:gd name="T73" fmla="*/ 1045 h 1407"/>
                <a:gd name="T74" fmla="*/ 284 w 1284"/>
                <a:gd name="T75" fmla="*/ 964 h 1407"/>
                <a:gd name="T76" fmla="*/ 261 w 1284"/>
                <a:gd name="T77" fmla="*/ 897 h 1407"/>
                <a:gd name="T78" fmla="*/ 185 w 1284"/>
                <a:gd name="T79" fmla="*/ 872 h 1407"/>
                <a:gd name="T80" fmla="*/ 108 w 1284"/>
                <a:gd name="T81" fmla="*/ 879 h 1407"/>
                <a:gd name="T82" fmla="*/ 25 w 1284"/>
                <a:gd name="T83" fmla="*/ 858 h 1407"/>
                <a:gd name="T84" fmla="*/ 1 w 1284"/>
                <a:gd name="T85" fmla="*/ 764 h 1407"/>
                <a:gd name="T86" fmla="*/ 6 w 1284"/>
                <a:gd name="T87" fmla="*/ 629 h 1407"/>
                <a:gd name="T88" fmla="*/ 31 w 1284"/>
                <a:gd name="T89" fmla="*/ 548 h 1407"/>
                <a:gd name="T90" fmla="*/ 95 w 1284"/>
                <a:gd name="T91" fmla="*/ 527 h 1407"/>
                <a:gd name="T92" fmla="*/ 190 w 1284"/>
                <a:gd name="T93" fmla="*/ 534 h 1407"/>
                <a:gd name="T94" fmla="*/ 274 w 1284"/>
                <a:gd name="T95" fmla="*/ 502 h 1407"/>
                <a:gd name="T96" fmla="*/ 289 w 1284"/>
                <a:gd name="T97" fmla="*/ 427 h 1407"/>
                <a:gd name="T98" fmla="*/ 320 w 1284"/>
                <a:gd name="T99" fmla="*/ 353 h 1407"/>
                <a:gd name="T100" fmla="*/ 409 w 1284"/>
                <a:gd name="T101" fmla="*/ 327 h 1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284" h="1407">
                  <a:moveTo>
                    <a:pt x="489" y="294"/>
                  </a:moveTo>
                  <a:lnTo>
                    <a:pt x="502" y="278"/>
                  </a:lnTo>
                  <a:lnTo>
                    <a:pt x="511" y="263"/>
                  </a:lnTo>
                  <a:lnTo>
                    <a:pt x="516" y="246"/>
                  </a:lnTo>
                  <a:lnTo>
                    <a:pt x="516" y="224"/>
                  </a:lnTo>
                  <a:lnTo>
                    <a:pt x="510" y="199"/>
                  </a:lnTo>
                  <a:lnTo>
                    <a:pt x="505" y="178"/>
                  </a:lnTo>
                  <a:lnTo>
                    <a:pt x="498" y="152"/>
                  </a:lnTo>
                  <a:lnTo>
                    <a:pt x="495" y="124"/>
                  </a:lnTo>
                  <a:lnTo>
                    <a:pt x="498" y="107"/>
                  </a:lnTo>
                  <a:lnTo>
                    <a:pt x="503" y="86"/>
                  </a:lnTo>
                  <a:lnTo>
                    <a:pt x="513" y="64"/>
                  </a:lnTo>
                  <a:lnTo>
                    <a:pt x="527" y="43"/>
                  </a:lnTo>
                  <a:lnTo>
                    <a:pt x="545" y="26"/>
                  </a:lnTo>
                  <a:lnTo>
                    <a:pt x="561" y="13"/>
                  </a:lnTo>
                  <a:lnTo>
                    <a:pt x="583" y="5"/>
                  </a:lnTo>
                  <a:lnTo>
                    <a:pt x="609" y="1"/>
                  </a:lnTo>
                  <a:lnTo>
                    <a:pt x="637" y="0"/>
                  </a:lnTo>
                  <a:lnTo>
                    <a:pt x="675" y="0"/>
                  </a:lnTo>
                  <a:lnTo>
                    <a:pt x="705" y="3"/>
                  </a:lnTo>
                  <a:lnTo>
                    <a:pt x="722" y="9"/>
                  </a:lnTo>
                  <a:lnTo>
                    <a:pt x="735" y="17"/>
                  </a:lnTo>
                  <a:lnTo>
                    <a:pt x="749" y="26"/>
                  </a:lnTo>
                  <a:lnTo>
                    <a:pt x="763" y="40"/>
                  </a:lnTo>
                  <a:lnTo>
                    <a:pt x="776" y="58"/>
                  </a:lnTo>
                  <a:lnTo>
                    <a:pt x="786" y="74"/>
                  </a:lnTo>
                  <a:lnTo>
                    <a:pt x="791" y="88"/>
                  </a:lnTo>
                  <a:lnTo>
                    <a:pt x="795" y="112"/>
                  </a:lnTo>
                  <a:lnTo>
                    <a:pt x="795" y="133"/>
                  </a:lnTo>
                  <a:lnTo>
                    <a:pt x="792" y="154"/>
                  </a:lnTo>
                  <a:lnTo>
                    <a:pt x="788" y="170"/>
                  </a:lnTo>
                  <a:lnTo>
                    <a:pt x="783" y="196"/>
                  </a:lnTo>
                  <a:lnTo>
                    <a:pt x="776" y="223"/>
                  </a:lnTo>
                  <a:lnTo>
                    <a:pt x="773" y="240"/>
                  </a:lnTo>
                  <a:lnTo>
                    <a:pt x="778" y="257"/>
                  </a:lnTo>
                  <a:lnTo>
                    <a:pt x="784" y="269"/>
                  </a:lnTo>
                  <a:lnTo>
                    <a:pt x="795" y="285"/>
                  </a:lnTo>
                  <a:lnTo>
                    <a:pt x="811" y="298"/>
                  </a:lnTo>
                  <a:lnTo>
                    <a:pt x="826" y="309"/>
                  </a:lnTo>
                  <a:lnTo>
                    <a:pt x="848" y="318"/>
                  </a:lnTo>
                  <a:lnTo>
                    <a:pt x="870" y="324"/>
                  </a:lnTo>
                  <a:lnTo>
                    <a:pt x="891" y="329"/>
                  </a:lnTo>
                  <a:lnTo>
                    <a:pt x="913" y="332"/>
                  </a:lnTo>
                  <a:lnTo>
                    <a:pt x="936" y="338"/>
                  </a:lnTo>
                  <a:lnTo>
                    <a:pt x="954" y="344"/>
                  </a:lnTo>
                  <a:lnTo>
                    <a:pt x="968" y="351"/>
                  </a:lnTo>
                  <a:lnTo>
                    <a:pt x="979" y="359"/>
                  </a:lnTo>
                  <a:lnTo>
                    <a:pt x="987" y="368"/>
                  </a:lnTo>
                  <a:lnTo>
                    <a:pt x="993" y="379"/>
                  </a:lnTo>
                  <a:lnTo>
                    <a:pt x="998" y="392"/>
                  </a:lnTo>
                  <a:lnTo>
                    <a:pt x="1000" y="404"/>
                  </a:lnTo>
                  <a:lnTo>
                    <a:pt x="1002" y="415"/>
                  </a:lnTo>
                  <a:lnTo>
                    <a:pt x="1002" y="430"/>
                  </a:lnTo>
                  <a:lnTo>
                    <a:pt x="1000" y="447"/>
                  </a:lnTo>
                  <a:lnTo>
                    <a:pt x="1000" y="460"/>
                  </a:lnTo>
                  <a:lnTo>
                    <a:pt x="1003" y="476"/>
                  </a:lnTo>
                  <a:lnTo>
                    <a:pt x="1010" y="490"/>
                  </a:lnTo>
                  <a:lnTo>
                    <a:pt x="1018" y="502"/>
                  </a:lnTo>
                  <a:lnTo>
                    <a:pt x="1028" y="511"/>
                  </a:lnTo>
                  <a:lnTo>
                    <a:pt x="1041" y="521"/>
                  </a:lnTo>
                  <a:lnTo>
                    <a:pt x="1054" y="527"/>
                  </a:lnTo>
                  <a:lnTo>
                    <a:pt x="1074" y="531"/>
                  </a:lnTo>
                  <a:lnTo>
                    <a:pt x="1091" y="533"/>
                  </a:lnTo>
                  <a:lnTo>
                    <a:pt x="1107" y="534"/>
                  </a:lnTo>
                  <a:lnTo>
                    <a:pt x="1125" y="533"/>
                  </a:lnTo>
                  <a:lnTo>
                    <a:pt x="1147" y="531"/>
                  </a:lnTo>
                  <a:lnTo>
                    <a:pt x="1164" y="530"/>
                  </a:lnTo>
                  <a:lnTo>
                    <a:pt x="1181" y="528"/>
                  </a:lnTo>
                  <a:lnTo>
                    <a:pt x="1197" y="527"/>
                  </a:lnTo>
                  <a:lnTo>
                    <a:pt x="1216" y="528"/>
                  </a:lnTo>
                  <a:lnTo>
                    <a:pt x="1226" y="530"/>
                  </a:lnTo>
                  <a:lnTo>
                    <a:pt x="1238" y="533"/>
                  </a:lnTo>
                  <a:lnTo>
                    <a:pt x="1249" y="539"/>
                  </a:lnTo>
                  <a:lnTo>
                    <a:pt x="1261" y="548"/>
                  </a:lnTo>
                  <a:lnTo>
                    <a:pt x="1270" y="558"/>
                  </a:lnTo>
                  <a:lnTo>
                    <a:pt x="1277" y="573"/>
                  </a:lnTo>
                  <a:lnTo>
                    <a:pt x="1280" y="586"/>
                  </a:lnTo>
                  <a:lnTo>
                    <a:pt x="1282" y="602"/>
                  </a:lnTo>
                  <a:lnTo>
                    <a:pt x="1284" y="631"/>
                  </a:lnTo>
                  <a:lnTo>
                    <a:pt x="1283" y="665"/>
                  </a:lnTo>
                  <a:lnTo>
                    <a:pt x="1284" y="701"/>
                  </a:lnTo>
                  <a:lnTo>
                    <a:pt x="1281" y="743"/>
                  </a:lnTo>
                  <a:lnTo>
                    <a:pt x="1278" y="772"/>
                  </a:lnTo>
                  <a:lnTo>
                    <a:pt x="1275" y="795"/>
                  </a:lnTo>
                  <a:lnTo>
                    <a:pt x="1270" y="808"/>
                  </a:lnTo>
                  <a:lnTo>
                    <a:pt x="1262" y="820"/>
                  </a:lnTo>
                  <a:lnTo>
                    <a:pt x="1253" y="828"/>
                  </a:lnTo>
                  <a:lnTo>
                    <a:pt x="1241" y="835"/>
                  </a:lnTo>
                  <a:lnTo>
                    <a:pt x="1227" y="839"/>
                  </a:lnTo>
                  <a:lnTo>
                    <a:pt x="1215" y="842"/>
                  </a:lnTo>
                  <a:lnTo>
                    <a:pt x="1190" y="843"/>
                  </a:lnTo>
                  <a:lnTo>
                    <a:pt x="1168" y="842"/>
                  </a:lnTo>
                  <a:lnTo>
                    <a:pt x="1150" y="839"/>
                  </a:lnTo>
                  <a:lnTo>
                    <a:pt x="1134" y="838"/>
                  </a:lnTo>
                  <a:lnTo>
                    <a:pt x="1116" y="837"/>
                  </a:lnTo>
                  <a:lnTo>
                    <a:pt x="1100" y="837"/>
                  </a:lnTo>
                  <a:lnTo>
                    <a:pt x="1086" y="838"/>
                  </a:lnTo>
                  <a:lnTo>
                    <a:pt x="1071" y="839"/>
                  </a:lnTo>
                  <a:lnTo>
                    <a:pt x="1053" y="844"/>
                  </a:lnTo>
                  <a:lnTo>
                    <a:pt x="1043" y="848"/>
                  </a:lnTo>
                  <a:lnTo>
                    <a:pt x="1034" y="852"/>
                  </a:lnTo>
                  <a:lnTo>
                    <a:pt x="1022" y="860"/>
                  </a:lnTo>
                  <a:lnTo>
                    <a:pt x="1014" y="870"/>
                  </a:lnTo>
                  <a:lnTo>
                    <a:pt x="1008" y="879"/>
                  </a:lnTo>
                  <a:lnTo>
                    <a:pt x="1002" y="890"/>
                  </a:lnTo>
                  <a:lnTo>
                    <a:pt x="999" y="901"/>
                  </a:lnTo>
                  <a:lnTo>
                    <a:pt x="998" y="913"/>
                  </a:lnTo>
                  <a:lnTo>
                    <a:pt x="999" y="926"/>
                  </a:lnTo>
                  <a:lnTo>
                    <a:pt x="999" y="948"/>
                  </a:lnTo>
                  <a:lnTo>
                    <a:pt x="998" y="971"/>
                  </a:lnTo>
                  <a:lnTo>
                    <a:pt x="992" y="988"/>
                  </a:lnTo>
                  <a:lnTo>
                    <a:pt x="986" y="1002"/>
                  </a:lnTo>
                  <a:lnTo>
                    <a:pt x="977" y="1012"/>
                  </a:lnTo>
                  <a:lnTo>
                    <a:pt x="964" y="1020"/>
                  </a:lnTo>
                  <a:lnTo>
                    <a:pt x="951" y="1027"/>
                  </a:lnTo>
                  <a:lnTo>
                    <a:pt x="936" y="1031"/>
                  </a:lnTo>
                  <a:lnTo>
                    <a:pt x="917" y="1035"/>
                  </a:lnTo>
                  <a:lnTo>
                    <a:pt x="901" y="1040"/>
                  </a:lnTo>
                  <a:lnTo>
                    <a:pt x="882" y="1043"/>
                  </a:lnTo>
                  <a:lnTo>
                    <a:pt x="866" y="1046"/>
                  </a:lnTo>
                  <a:lnTo>
                    <a:pt x="848" y="1050"/>
                  </a:lnTo>
                  <a:lnTo>
                    <a:pt x="834" y="1057"/>
                  </a:lnTo>
                  <a:lnTo>
                    <a:pt x="818" y="1064"/>
                  </a:lnTo>
                  <a:lnTo>
                    <a:pt x="803" y="1073"/>
                  </a:lnTo>
                  <a:lnTo>
                    <a:pt x="792" y="1085"/>
                  </a:lnTo>
                  <a:lnTo>
                    <a:pt x="782" y="1099"/>
                  </a:lnTo>
                  <a:lnTo>
                    <a:pt x="774" y="1116"/>
                  </a:lnTo>
                  <a:lnTo>
                    <a:pt x="772" y="1131"/>
                  </a:lnTo>
                  <a:lnTo>
                    <a:pt x="773" y="1148"/>
                  </a:lnTo>
                  <a:lnTo>
                    <a:pt x="776" y="1164"/>
                  </a:lnTo>
                  <a:lnTo>
                    <a:pt x="781" y="1181"/>
                  </a:lnTo>
                  <a:lnTo>
                    <a:pt x="785" y="1200"/>
                  </a:lnTo>
                  <a:lnTo>
                    <a:pt x="788" y="1217"/>
                  </a:lnTo>
                  <a:lnTo>
                    <a:pt x="792" y="1239"/>
                  </a:lnTo>
                  <a:lnTo>
                    <a:pt x="792" y="1261"/>
                  </a:lnTo>
                  <a:lnTo>
                    <a:pt x="787" y="1283"/>
                  </a:lnTo>
                  <a:lnTo>
                    <a:pt x="782" y="1300"/>
                  </a:lnTo>
                  <a:lnTo>
                    <a:pt x="776" y="1317"/>
                  </a:lnTo>
                  <a:lnTo>
                    <a:pt x="768" y="1333"/>
                  </a:lnTo>
                  <a:lnTo>
                    <a:pt x="757" y="1353"/>
                  </a:lnTo>
                  <a:lnTo>
                    <a:pt x="745" y="1366"/>
                  </a:lnTo>
                  <a:lnTo>
                    <a:pt x="735" y="1375"/>
                  </a:lnTo>
                  <a:lnTo>
                    <a:pt x="722" y="1386"/>
                  </a:lnTo>
                  <a:lnTo>
                    <a:pt x="708" y="1396"/>
                  </a:lnTo>
                  <a:lnTo>
                    <a:pt x="695" y="1401"/>
                  </a:lnTo>
                  <a:lnTo>
                    <a:pt x="683" y="1404"/>
                  </a:lnTo>
                  <a:lnTo>
                    <a:pt x="663" y="1406"/>
                  </a:lnTo>
                  <a:lnTo>
                    <a:pt x="640" y="1407"/>
                  </a:lnTo>
                  <a:lnTo>
                    <a:pt x="612" y="1406"/>
                  </a:lnTo>
                  <a:lnTo>
                    <a:pt x="599" y="1406"/>
                  </a:lnTo>
                  <a:lnTo>
                    <a:pt x="582" y="1403"/>
                  </a:lnTo>
                  <a:lnTo>
                    <a:pt x="564" y="1398"/>
                  </a:lnTo>
                  <a:lnTo>
                    <a:pt x="548" y="1389"/>
                  </a:lnTo>
                  <a:lnTo>
                    <a:pt x="538" y="1381"/>
                  </a:lnTo>
                  <a:lnTo>
                    <a:pt x="527" y="1370"/>
                  </a:lnTo>
                  <a:lnTo>
                    <a:pt x="518" y="1360"/>
                  </a:lnTo>
                  <a:lnTo>
                    <a:pt x="509" y="1347"/>
                  </a:lnTo>
                  <a:lnTo>
                    <a:pt x="502" y="1334"/>
                  </a:lnTo>
                  <a:lnTo>
                    <a:pt x="496" y="1318"/>
                  </a:lnTo>
                  <a:lnTo>
                    <a:pt x="493" y="1301"/>
                  </a:lnTo>
                  <a:lnTo>
                    <a:pt x="492" y="1288"/>
                  </a:lnTo>
                  <a:lnTo>
                    <a:pt x="492" y="1270"/>
                  </a:lnTo>
                  <a:lnTo>
                    <a:pt x="493" y="1255"/>
                  </a:lnTo>
                  <a:lnTo>
                    <a:pt x="498" y="1239"/>
                  </a:lnTo>
                  <a:lnTo>
                    <a:pt x="502" y="1220"/>
                  </a:lnTo>
                  <a:lnTo>
                    <a:pt x="507" y="1202"/>
                  </a:lnTo>
                  <a:lnTo>
                    <a:pt x="510" y="1186"/>
                  </a:lnTo>
                  <a:lnTo>
                    <a:pt x="511" y="1171"/>
                  </a:lnTo>
                  <a:lnTo>
                    <a:pt x="510" y="1159"/>
                  </a:lnTo>
                  <a:lnTo>
                    <a:pt x="507" y="1147"/>
                  </a:lnTo>
                  <a:lnTo>
                    <a:pt x="499" y="1132"/>
                  </a:lnTo>
                  <a:lnTo>
                    <a:pt x="491" y="1122"/>
                  </a:lnTo>
                  <a:lnTo>
                    <a:pt x="481" y="1111"/>
                  </a:lnTo>
                  <a:lnTo>
                    <a:pt x="470" y="1103"/>
                  </a:lnTo>
                  <a:lnTo>
                    <a:pt x="459" y="1095"/>
                  </a:lnTo>
                  <a:lnTo>
                    <a:pt x="443" y="1089"/>
                  </a:lnTo>
                  <a:lnTo>
                    <a:pt x="429" y="1085"/>
                  </a:lnTo>
                  <a:lnTo>
                    <a:pt x="411" y="1081"/>
                  </a:lnTo>
                  <a:lnTo>
                    <a:pt x="395" y="1079"/>
                  </a:lnTo>
                  <a:lnTo>
                    <a:pt x="380" y="1075"/>
                  </a:lnTo>
                  <a:lnTo>
                    <a:pt x="362" y="1071"/>
                  </a:lnTo>
                  <a:lnTo>
                    <a:pt x="347" y="1065"/>
                  </a:lnTo>
                  <a:lnTo>
                    <a:pt x="329" y="1060"/>
                  </a:lnTo>
                  <a:lnTo>
                    <a:pt x="315" y="1054"/>
                  </a:lnTo>
                  <a:lnTo>
                    <a:pt x="304" y="1045"/>
                  </a:lnTo>
                  <a:lnTo>
                    <a:pt x="295" y="1033"/>
                  </a:lnTo>
                  <a:lnTo>
                    <a:pt x="289" y="1018"/>
                  </a:lnTo>
                  <a:lnTo>
                    <a:pt x="284" y="998"/>
                  </a:lnTo>
                  <a:lnTo>
                    <a:pt x="283" y="982"/>
                  </a:lnTo>
                  <a:lnTo>
                    <a:pt x="284" y="964"/>
                  </a:lnTo>
                  <a:lnTo>
                    <a:pt x="286" y="950"/>
                  </a:lnTo>
                  <a:lnTo>
                    <a:pt x="284" y="933"/>
                  </a:lnTo>
                  <a:lnTo>
                    <a:pt x="279" y="920"/>
                  </a:lnTo>
                  <a:lnTo>
                    <a:pt x="270" y="906"/>
                  </a:lnTo>
                  <a:lnTo>
                    <a:pt x="261" y="897"/>
                  </a:lnTo>
                  <a:lnTo>
                    <a:pt x="250" y="888"/>
                  </a:lnTo>
                  <a:lnTo>
                    <a:pt x="235" y="882"/>
                  </a:lnTo>
                  <a:lnTo>
                    <a:pt x="218" y="876"/>
                  </a:lnTo>
                  <a:lnTo>
                    <a:pt x="200" y="874"/>
                  </a:lnTo>
                  <a:lnTo>
                    <a:pt x="185" y="872"/>
                  </a:lnTo>
                  <a:lnTo>
                    <a:pt x="168" y="872"/>
                  </a:lnTo>
                  <a:lnTo>
                    <a:pt x="153" y="874"/>
                  </a:lnTo>
                  <a:lnTo>
                    <a:pt x="138" y="875"/>
                  </a:lnTo>
                  <a:lnTo>
                    <a:pt x="123" y="877"/>
                  </a:lnTo>
                  <a:lnTo>
                    <a:pt x="108" y="879"/>
                  </a:lnTo>
                  <a:lnTo>
                    <a:pt x="83" y="879"/>
                  </a:lnTo>
                  <a:lnTo>
                    <a:pt x="67" y="878"/>
                  </a:lnTo>
                  <a:lnTo>
                    <a:pt x="50" y="874"/>
                  </a:lnTo>
                  <a:lnTo>
                    <a:pt x="38" y="868"/>
                  </a:lnTo>
                  <a:lnTo>
                    <a:pt x="25" y="858"/>
                  </a:lnTo>
                  <a:lnTo>
                    <a:pt x="16" y="847"/>
                  </a:lnTo>
                  <a:lnTo>
                    <a:pt x="10" y="835"/>
                  </a:lnTo>
                  <a:lnTo>
                    <a:pt x="3" y="812"/>
                  </a:lnTo>
                  <a:lnTo>
                    <a:pt x="2" y="788"/>
                  </a:lnTo>
                  <a:lnTo>
                    <a:pt x="1" y="764"/>
                  </a:lnTo>
                  <a:lnTo>
                    <a:pt x="0" y="734"/>
                  </a:lnTo>
                  <a:lnTo>
                    <a:pt x="2" y="708"/>
                  </a:lnTo>
                  <a:lnTo>
                    <a:pt x="3" y="680"/>
                  </a:lnTo>
                  <a:lnTo>
                    <a:pt x="4" y="655"/>
                  </a:lnTo>
                  <a:lnTo>
                    <a:pt x="6" y="629"/>
                  </a:lnTo>
                  <a:lnTo>
                    <a:pt x="9" y="609"/>
                  </a:lnTo>
                  <a:lnTo>
                    <a:pt x="12" y="587"/>
                  </a:lnTo>
                  <a:lnTo>
                    <a:pt x="16" y="570"/>
                  </a:lnTo>
                  <a:lnTo>
                    <a:pt x="22" y="559"/>
                  </a:lnTo>
                  <a:lnTo>
                    <a:pt x="31" y="548"/>
                  </a:lnTo>
                  <a:lnTo>
                    <a:pt x="40" y="541"/>
                  </a:lnTo>
                  <a:lnTo>
                    <a:pt x="52" y="533"/>
                  </a:lnTo>
                  <a:lnTo>
                    <a:pt x="63" y="531"/>
                  </a:lnTo>
                  <a:lnTo>
                    <a:pt x="77" y="528"/>
                  </a:lnTo>
                  <a:lnTo>
                    <a:pt x="95" y="527"/>
                  </a:lnTo>
                  <a:lnTo>
                    <a:pt x="111" y="528"/>
                  </a:lnTo>
                  <a:lnTo>
                    <a:pt x="133" y="531"/>
                  </a:lnTo>
                  <a:lnTo>
                    <a:pt x="152" y="532"/>
                  </a:lnTo>
                  <a:lnTo>
                    <a:pt x="168" y="533"/>
                  </a:lnTo>
                  <a:lnTo>
                    <a:pt x="190" y="534"/>
                  </a:lnTo>
                  <a:lnTo>
                    <a:pt x="213" y="531"/>
                  </a:lnTo>
                  <a:lnTo>
                    <a:pt x="232" y="527"/>
                  </a:lnTo>
                  <a:lnTo>
                    <a:pt x="250" y="520"/>
                  </a:lnTo>
                  <a:lnTo>
                    <a:pt x="262" y="513"/>
                  </a:lnTo>
                  <a:lnTo>
                    <a:pt x="274" y="502"/>
                  </a:lnTo>
                  <a:lnTo>
                    <a:pt x="283" y="488"/>
                  </a:lnTo>
                  <a:lnTo>
                    <a:pt x="289" y="474"/>
                  </a:lnTo>
                  <a:lnTo>
                    <a:pt x="291" y="459"/>
                  </a:lnTo>
                  <a:lnTo>
                    <a:pt x="290" y="448"/>
                  </a:lnTo>
                  <a:lnTo>
                    <a:pt x="289" y="427"/>
                  </a:lnTo>
                  <a:lnTo>
                    <a:pt x="290" y="406"/>
                  </a:lnTo>
                  <a:lnTo>
                    <a:pt x="294" y="390"/>
                  </a:lnTo>
                  <a:lnTo>
                    <a:pt x="299" y="375"/>
                  </a:lnTo>
                  <a:lnTo>
                    <a:pt x="306" y="364"/>
                  </a:lnTo>
                  <a:lnTo>
                    <a:pt x="320" y="353"/>
                  </a:lnTo>
                  <a:lnTo>
                    <a:pt x="335" y="345"/>
                  </a:lnTo>
                  <a:lnTo>
                    <a:pt x="354" y="339"/>
                  </a:lnTo>
                  <a:lnTo>
                    <a:pt x="373" y="334"/>
                  </a:lnTo>
                  <a:lnTo>
                    <a:pt x="389" y="330"/>
                  </a:lnTo>
                  <a:lnTo>
                    <a:pt x="409" y="327"/>
                  </a:lnTo>
                  <a:lnTo>
                    <a:pt x="428" y="323"/>
                  </a:lnTo>
                  <a:lnTo>
                    <a:pt x="450" y="317"/>
                  </a:lnTo>
                  <a:lnTo>
                    <a:pt x="471" y="308"/>
                  </a:lnTo>
                  <a:lnTo>
                    <a:pt x="489" y="294"/>
                  </a:lnTo>
                  <a:close/>
                </a:path>
              </a:pathLst>
            </a:custGeom>
            <a:solidFill>
              <a:srgbClr val="FFFF00"/>
            </a:soli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37" name="Text Box 9"/>
            <p:cNvSpPr txBox="1">
              <a:spLocks noChangeArrowheads="1"/>
            </p:cNvSpPr>
            <p:nvPr/>
          </p:nvSpPr>
          <p:spPr bwMode="auto">
            <a:xfrm>
              <a:off x="2604" y="2016"/>
              <a:ext cx="50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2400" b="1">
                  <a:solidFill>
                    <a:schemeClr val="bg2"/>
                  </a:solidFill>
                </a:rPr>
                <a:t>战略</a:t>
              </a:r>
              <a:endParaRPr lang="zh-CN" altLang="en-US" sz="2400" b="1"/>
            </a:p>
          </p:txBody>
        </p:sp>
      </p:grp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3146425" y="2919413"/>
            <a:ext cx="1416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/>
              <a:t>组织结构</a:t>
            </a:r>
          </a:p>
        </p:txBody>
      </p:sp>
      <p:sp>
        <p:nvSpPr>
          <p:cNvPr id="22539" name="Text Box 11"/>
          <p:cNvSpPr txBox="1">
            <a:spLocks noChangeArrowheads="1"/>
          </p:cNvSpPr>
          <p:nvPr/>
        </p:nvSpPr>
        <p:spPr bwMode="auto">
          <a:xfrm>
            <a:off x="5168900" y="2919413"/>
            <a:ext cx="1416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</a:rPr>
              <a:t>核心流程</a:t>
            </a:r>
            <a:endParaRPr lang="zh-CN" altLang="en-US" sz="2400" b="1"/>
          </a:p>
        </p:txBody>
      </p:sp>
      <p:sp>
        <p:nvSpPr>
          <p:cNvPr id="22540" name="Text Box 12"/>
          <p:cNvSpPr txBox="1">
            <a:spLocks noChangeArrowheads="1"/>
          </p:cNvSpPr>
          <p:nvPr/>
        </p:nvSpPr>
        <p:spPr bwMode="auto">
          <a:xfrm>
            <a:off x="5248275" y="4748213"/>
            <a:ext cx="1416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</a:rPr>
              <a:t>业绩管理</a:t>
            </a:r>
          </a:p>
        </p:txBody>
      </p:sp>
      <p:sp>
        <p:nvSpPr>
          <p:cNvPr id="22541" name="Text Box 13"/>
          <p:cNvSpPr txBox="1">
            <a:spLocks noChangeArrowheads="1"/>
          </p:cNvSpPr>
          <p:nvPr/>
        </p:nvSpPr>
        <p:spPr bwMode="auto">
          <a:xfrm>
            <a:off x="3114675" y="4551363"/>
            <a:ext cx="1416050" cy="1004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/>
              <a:t>企业文化</a:t>
            </a:r>
          </a:p>
          <a:p>
            <a:pPr algn="ctr">
              <a:spcBef>
                <a:spcPct val="50000"/>
              </a:spcBef>
            </a:pPr>
            <a:r>
              <a:rPr lang="zh-CN" altLang="en-US" sz="2400" b="1"/>
              <a:t>与行为</a:t>
            </a:r>
          </a:p>
        </p:txBody>
      </p:sp>
      <p:graphicFrame>
        <p:nvGraphicFramePr>
          <p:cNvPr id="22542" name="Object 14"/>
          <p:cNvGraphicFramePr>
            <a:graphicFrameLocks noChangeAspect="1"/>
          </p:cNvGraphicFramePr>
          <p:nvPr/>
        </p:nvGraphicFramePr>
        <p:xfrm>
          <a:off x="3886200" y="3276600"/>
          <a:ext cx="2309813" cy="3176588"/>
        </p:xfrm>
        <a:graphic>
          <a:graphicData uri="http://schemas.openxmlformats.org/presentationml/2006/ole">
            <p:oleObj spid="_x0000_s22545" name="剪辑" r:id="rId5" imgW="2309813" imgH="3176588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Group 2"/>
          <p:cNvGrpSpPr>
            <a:grpSpLocks/>
          </p:cNvGrpSpPr>
          <p:nvPr/>
        </p:nvGrpSpPr>
        <p:grpSpPr bwMode="auto">
          <a:xfrm>
            <a:off x="1600200" y="2286000"/>
            <a:ext cx="4191000" cy="3759200"/>
            <a:chOff x="1488" y="1008"/>
            <a:chExt cx="2640" cy="2368"/>
          </a:xfrm>
        </p:grpSpPr>
        <p:sp>
          <p:nvSpPr>
            <p:cNvPr id="23555" name="Rectangle 3"/>
            <p:cNvSpPr>
              <a:spLocks noChangeArrowheads="1"/>
            </p:cNvSpPr>
            <p:nvPr/>
          </p:nvSpPr>
          <p:spPr bwMode="auto">
            <a:xfrm>
              <a:off x="1488" y="2384"/>
              <a:ext cx="2640" cy="4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Monotype Sorts" pitchFamily="2" charset="2"/>
                <a:buNone/>
              </a:pPr>
              <a:r>
                <a:rPr kumimoji="1" lang="zh-CN" altLang="en-US" sz="2800">
                  <a:effectLst>
                    <a:outerShdw blurRad="38100" dist="38100" dir="2700000" algn="tl">
                      <a:srgbClr val="000000"/>
                    </a:outerShdw>
                  </a:effectLst>
                  <a:latin typeface="隶书" pitchFamily="49" charset="-122"/>
                </a:rPr>
                <a:t>4. 惠普之道</a:t>
              </a:r>
            </a:p>
          </p:txBody>
        </p:sp>
        <p:sp>
          <p:nvSpPr>
            <p:cNvPr id="23556" name="Rectangle 4"/>
            <p:cNvSpPr>
              <a:spLocks noChangeArrowheads="1"/>
            </p:cNvSpPr>
            <p:nvPr/>
          </p:nvSpPr>
          <p:spPr bwMode="auto">
            <a:xfrm>
              <a:off x="1488" y="2880"/>
              <a:ext cx="2640" cy="4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Monotype Sorts" pitchFamily="2" charset="2"/>
                <a:buNone/>
              </a:pPr>
              <a:r>
                <a:rPr kumimoji="1" lang="zh-CN" altLang="en-US" sz="2800">
                  <a:effectLst>
                    <a:outerShdw blurRad="38100" dist="38100" dir="2700000" algn="tl">
                      <a:srgbClr val="000000"/>
                    </a:outerShdw>
                  </a:effectLst>
                  <a:latin typeface="隶书" pitchFamily="49" charset="-122"/>
                </a:rPr>
                <a:t>5. 组织结构</a:t>
              </a:r>
            </a:p>
          </p:txBody>
        </p:sp>
        <p:sp>
          <p:nvSpPr>
            <p:cNvPr id="23557" name="Rectangle 5"/>
            <p:cNvSpPr>
              <a:spLocks noChangeArrowheads="1"/>
            </p:cNvSpPr>
            <p:nvPr/>
          </p:nvSpPr>
          <p:spPr bwMode="auto">
            <a:xfrm>
              <a:off x="1488" y="1904"/>
              <a:ext cx="2640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Monotype Sorts" pitchFamily="2" charset="2"/>
                <a:buNone/>
              </a:pPr>
              <a:r>
                <a:rPr kumimoji="1" lang="zh-CN" altLang="en-US" sz="2800">
                  <a:effectLst>
                    <a:outerShdw blurRad="38100" dist="38100" dir="2700000" algn="tl">
                      <a:srgbClr val="000000"/>
                    </a:outerShdw>
                  </a:effectLst>
                  <a:latin typeface="隶书" pitchFamily="49" charset="-122"/>
                </a:rPr>
                <a:t>3. 客户导向</a:t>
              </a:r>
            </a:p>
          </p:txBody>
        </p:sp>
        <p:sp>
          <p:nvSpPr>
            <p:cNvPr id="23558" name="Rectangle 6"/>
            <p:cNvSpPr>
              <a:spLocks noChangeArrowheads="1"/>
            </p:cNvSpPr>
            <p:nvPr/>
          </p:nvSpPr>
          <p:spPr bwMode="auto">
            <a:xfrm>
              <a:off x="1488" y="1472"/>
              <a:ext cx="2640" cy="4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533400" indent="-533400" eaLnBrk="1" hangingPunct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Monotype Sorts" pitchFamily="2" charset="2"/>
                <a:buNone/>
              </a:pPr>
              <a:r>
                <a:rPr kumimoji="1" lang="zh-CN" altLang="en-US" sz="2800">
                  <a:effectLst>
                    <a:outerShdw blurRad="38100" dist="38100" dir="2700000" algn="tl">
                      <a:srgbClr val="000000"/>
                    </a:outerShdw>
                  </a:effectLst>
                  <a:latin typeface="隶书" pitchFamily="49" charset="-122"/>
                </a:rPr>
                <a:t>2. 惠普员工</a:t>
              </a:r>
            </a:p>
          </p:txBody>
        </p:sp>
        <p:sp>
          <p:nvSpPr>
            <p:cNvPr id="23559" name="Rectangle 7"/>
            <p:cNvSpPr>
              <a:spLocks noChangeArrowheads="1"/>
            </p:cNvSpPr>
            <p:nvPr/>
          </p:nvSpPr>
          <p:spPr bwMode="auto">
            <a:xfrm>
              <a:off x="1488" y="1008"/>
              <a:ext cx="2640" cy="464"/>
            </a:xfrm>
            <a:prstGeom prst="rect">
              <a:avLst/>
            </a:prstGeom>
            <a:solidFill>
              <a:srgbClr val="00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533400" indent="-533400" eaLnBrk="1" hangingPunct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Monotype Sorts" pitchFamily="2" charset="2"/>
                <a:buNone/>
              </a:pPr>
              <a:r>
                <a:rPr kumimoji="1" lang="zh-CN" altLang="en-US" sz="2800">
                  <a:effectLst>
                    <a:outerShdw blurRad="38100" dist="38100" dir="2700000" algn="tl">
                      <a:srgbClr val="000000"/>
                    </a:outerShdw>
                  </a:effectLst>
                  <a:latin typeface="隶书" pitchFamily="49" charset="-122"/>
                </a:rPr>
                <a:t>1. </a:t>
              </a:r>
              <a:r>
                <a:rPr kumimoji="1" lang="zh-CN" altLang="en-US" sz="2800" u="sng">
                  <a:effectLst>
                    <a:outerShdw blurRad="38100" dist="38100" dir="2700000" algn="tl">
                      <a:srgbClr val="000000"/>
                    </a:outerShdw>
                  </a:effectLst>
                  <a:latin typeface="隶书" pitchFamily="49" charset="-122"/>
                </a:rPr>
                <a:t>新产品研究与开发</a:t>
              </a:r>
            </a:p>
          </p:txBody>
        </p:sp>
        <p:sp>
          <p:nvSpPr>
            <p:cNvPr id="23560" name="Line 8"/>
            <p:cNvSpPr>
              <a:spLocks noChangeShapeType="1"/>
            </p:cNvSpPr>
            <p:nvPr/>
          </p:nvSpPr>
          <p:spPr bwMode="auto">
            <a:xfrm>
              <a:off x="1488" y="1008"/>
              <a:ext cx="2640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561" name="Line 9"/>
            <p:cNvSpPr>
              <a:spLocks noChangeShapeType="1"/>
            </p:cNvSpPr>
            <p:nvPr/>
          </p:nvSpPr>
          <p:spPr bwMode="auto">
            <a:xfrm>
              <a:off x="1488" y="1472"/>
              <a:ext cx="26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562" name="Line 10"/>
            <p:cNvSpPr>
              <a:spLocks noChangeShapeType="1"/>
            </p:cNvSpPr>
            <p:nvPr/>
          </p:nvSpPr>
          <p:spPr bwMode="auto">
            <a:xfrm>
              <a:off x="1488" y="1904"/>
              <a:ext cx="26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563" name="Line 11"/>
            <p:cNvSpPr>
              <a:spLocks noChangeShapeType="1"/>
            </p:cNvSpPr>
            <p:nvPr/>
          </p:nvSpPr>
          <p:spPr bwMode="auto">
            <a:xfrm>
              <a:off x="1488" y="2384"/>
              <a:ext cx="26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564" name="Line 12"/>
            <p:cNvSpPr>
              <a:spLocks noChangeShapeType="1"/>
            </p:cNvSpPr>
            <p:nvPr/>
          </p:nvSpPr>
          <p:spPr bwMode="auto">
            <a:xfrm>
              <a:off x="1488" y="3376"/>
              <a:ext cx="2640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565" name="Line 13"/>
            <p:cNvSpPr>
              <a:spLocks noChangeShapeType="1"/>
            </p:cNvSpPr>
            <p:nvPr/>
          </p:nvSpPr>
          <p:spPr bwMode="auto">
            <a:xfrm>
              <a:off x="1488" y="1008"/>
              <a:ext cx="0" cy="2368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566" name="Line 14"/>
            <p:cNvSpPr>
              <a:spLocks noChangeShapeType="1"/>
            </p:cNvSpPr>
            <p:nvPr/>
          </p:nvSpPr>
          <p:spPr bwMode="auto">
            <a:xfrm>
              <a:off x="4128" y="1008"/>
              <a:ext cx="0" cy="2368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567" name="Line 15"/>
            <p:cNvSpPr>
              <a:spLocks noChangeShapeType="1"/>
            </p:cNvSpPr>
            <p:nvPr/>
          </p:nvSpPr>
          <p:spPr bwMode="auto">
            <a:xfrm>
              <a:off x="1488" y="2880"/>
              <a:ext cx="26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3568" name="Rectangle 16"/>
          <p:cNvSpPr>
            <a:spLocks noChangeArrowheads="1"/>
          </p:cNvSpPr>
          <p:nvPr/>
        </p:nvSpPr>
        <p:spPr bwMode="auto">
          <a:xfrm>
            <a:off x="1066800" y="974725"/>
            <a:ext cx="735965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204" tIns="39889" rIns="81204" bIns="39889" anchor="ctr"/>
          <a:lstStyle/>
          <a:p>
            <a:pPr eaLnBrk="1" hangingPunct="1"/>
            <a:r>
              <a:rPr kumimoji="1" lang="zh-CN" altLang="en-US" sz="2800" b="1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Impact" pitchFamily="34" charset="0"/>
              </a:rPr>
              <a:t>十步法原理：</a:t>
            </a:r>
            <a:r>
              <a:rPr kumimoji="1" lang="zh-CN" altLang="en-US" sz="2800" b="1" u="sng"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Impact" pitchFamily="34" charset="0"/>
              </a:rPr>
              <a:t>惠普历史上成功的关键要素</a:t>
            </a:r>
            <a:endParaRPr kumimoji="1" lang="zh-CN" altLang="zh-CN" sz="2800" b="1">
              <a:solidFill>
                <a:srgbClr val="66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Impact" pitchFamily="34" charset="0"/>
            </a:endParaRPr>
          </a:p>
        </p:txBody>
      </p:sp>
      <p:sp>
        <p:nvSpPr>
          <p:cNvPr id="23569" name="Text Box 17"/>
          <p:cNvSpPr txBox="1">
            <a:spLocks noChangeArrowheads="1"/>
          </p:cNvSpPr>
          <p:nvPr/>
        </p:nvSpPr>
        <p:spPr bwMode="auto">
          <a:xfrm>
            <a:off x="4419600" y="6461125"/>
            <a:ext cx="4038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>
                <a:solidFill>
                  <a:srgbClr val="6600CC"/>
                </a:solidFill>
              </a:rPr>
              <a:t>摘自“惠普退休总裁调查报告”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2"/>
          <p:cNvGrpSpPr>
            <a:grpSpLocks/>
          </p:cNvGrpSpPr>
          <p:nvPr/>
        </p:nvGrpSpPr>
        <p:grpSpPr bwMode="auto">
          <a:xfrm>
            <a:off x="4560888" y="2171700"/>
            <a:ext cx="4098925" cy="4089400"/>
            <a:chOff x="2873" y="1368"/>
            <a:chExt cx="2582" cy="2576"/>
          </a:xfrm>
        </p:grpSpPr>
        <p:sp>
          <p:nvSpPr>
            <p:cNvPr id="24579" name="Rectangle 3"/>
            <p:cNvSpPr>
              <a:spLocks noChangeArrowheads="1"/>
            </p:cNvSpPr>
            <p:nvPr/>
          </p:nvSpPr>
          <p:spPr bwMode="auto">
            <a:xfrm>
              <a:off x="2924" y="1433"/>
              <a:ext cx="2531" cy="2511"/>
            </a:xfrm>
            <a:prstGeom prst="rect">
              <a:avLst/>
            </a:prstGeom>
            <a:solidFill>
              <a:srgbClr val="808080"/>
            </a:solidFill>
            <a:ln w="11113">
              <a:solidFill>
                <a:srgbClr val="80808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0" name="AutoShape 4"/>
            <p:cNvSpPr>
              <a:spLocks noChangeArrowheads="1"/>
            </p:cNvSpPr>
            <p:nvPr/>
          </p:nvSpPr>
          <p:spPr bwMode="auto">
            <a:xfrm>
              <a:off x="2914" y="1407"/>
              <a:ext cx="2529" cy="2526"/>
            </a:xfrm>
            <a:prstGeom prst="roundRect">
              <a:avLst>
                <a:gd name="adj" fmla="val 2250"/>
              </a:avLst>
            </a:prstGeom>
            <a:solidFill>
              <a:srgbClr val="0000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1" name="Rectangle 5"/>
            <p:cNvSpPr>
              <a:spLocks noChangeArrowheads="1"/>
            </p:cNvSpPr>
            <p:nvPr/>
          </p:nvSpPr>
          <p:spPr bwMode="auto">
            <a:xfrm>
              <a:off x="2873" y="1368"/>
              <a:ext cx="10" cy="2527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2" name="Rectangle 6"/>
            <p:cNvSpPr>
              <a:spLocks noChangeArrowheads="1"/>
            </p:cNvSpPr>
            <p:nvPr/>
          </p:nvSpPr>
          <p:spPr bwMode="auto">
            <a:xfrm>
              <a:off x="2883" y="1368"/>
              <a:ext cx="10" cy="2527"/>
            </a:xfrm>
            <a:prstGeom prst="rect">
              <a:avLst/>
            </a:prstGeom>
            <a:solidFill>
              <a:srgbClr val="FFFF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3" name="Rectangle 7"/>
            <p:cNvSpPr>
              <a:spLocks noChangeArrowheads="1"/>
            </p:cNvSpPr>
            <p:nvPr/>
          </p:nvSpPr>
          <p:spPr bwMode="auto">
            <a:xfrm>
              <a:off x="2893" y="1368"/>
              <a:ext cx="10" cy="2527"/>
            </a:xfrm>
            <a:prstGeom prst="rect">
              <a:avLst/>
            </a:prstGeom>
            <a:solidFill>
              <a:srgbClr val="FFFF0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4" name="Rectangle 8"/>
            <p:cNvSpPr>
              <a:spLocks noChangeArrowheads="1"/>
            </p:cNvSpPr>
            <p:nvPr/>
          </p:nvSpPr>
          <p:spPr bwMode="auto">
            <a:xfrm>
              <a:off x="2903" y="1368"/>
              <a:ext cx="10" cy="2527"/>
            </a:xfrm>
            <a:prstGeom prst="rect">
              <a:avLst/>
            </a:prstGeom>
            <a:solidFill>
              <a:srgbClr val="FFFF0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5" name="Rectangle 9"/>
            <p:cNvSpPr>
              <a:spLocks noChangeArrowheads="1"/>
            </p:cNvSpPr>
            <p:nvPr/>
          </p:nvSpPr>
          <p:spPr bwMode="auto">
            <a:xfrm>
              <a:off x="2913" y="1368"/>
              <a:ext cx="9" cy="2527"/>
            </a:xfrm>
            <a:prstGeom prst="rect">
              <a:avLst/>
            </a:prstGeom>
            <a:solidFill>
              <a:srgbClr val="FFFF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6" name="Rectangle 10"/>
            <p:cNvSpPr>
              <a:spLocks noChangeArrowheads="1"/>
            </p:cNvSpPr>
            <p:nvPr/>
          </p:nvSpPr>
          <p:spPr bwMode="auto">
            <a:xfrm>
              <a:off x="2922" y="1368"/>
              <a:ext cx="10" cy="2527"/>
            </a:xfrm>
            <a:prstGeom prst="rect">
              <a:avLst/>
            </a:prstGeom>
            <a:solidFill>
              <a:srgbClr val="FFFF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7" name="Rectangle 11"/>
            <p:cNvSpPr>
              <a:spLocks noChangeArrowheads="1"/>
            </p:cNvSpPr>
            <p:nvPr/>
          </p:nvSpPr>
          <p:spPr bwMode="auto">
            <a:xfrm>
              <a:off x="2932" y="1368"/>
              <a:ext cx="10" cy="2527"/>
            </a:xfrm>
            <a:prstGeom prst="rect">
              <a:avLst/>
            </a:prstGeom>
            <a:solidFill>
              <a:srgbClr val="FFFF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8" name="Rectangle 12"/>
            <p:cNvSpPr>
              <a:spLocks noChangeArrowheads="1"/>
            </p:cNvSpPr>
            <p:nvPr/>
          </p:nvSpPr>
          <p:spPr bwMode="auto">
            <a:xfrm>
              <a:off x="2942" y="1368"/>
              <a:ext cx="10" cy="2527"/>
            </a:xfrm>
            <a:prstGeom prst="rect">
              <a:avLst/>
            </a:prstGeom>
            <a:solidFill>
              <a:srgbClr val="FFFF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9" name="Rectangle 13"/>
            <p:cNvSpPr>
              <a:spLocks noChangeArrowheads="1"/>
            </p:cNvSpPr>
            <p:nvPr/>
          </p:nvSpPr>
          <p:spPr bwMode="auto">
            <a:xfrm>
              <a:off x="2952" y="1368"/>
              <a:ext cx="10" cy="2527"/>
            </a:xfrm>
            <a:prstGeom prst="rect">
              <a:avLst/>
            </a:prstGeom>
            <a:solidFill>
              <a:srgbClr val="FFFF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0" name="Rectangle 14"/>
            <p:cNvSpPr>
              <a:spLocks noChangeArrowheads="1"/>
            </p:cNvSpPr>
            <p:nvPr/>
          </p:nvSpPr>
          <p:spPr bwMode="auto">
            <a:xfrm>
              <a:off x="2962" y="1368"/>
              <a:ext cx="10" cy="2527"/>
            </a:xfrm>
            <a:prstGeom prst="rect">
              <a:avLst/>
            </a:prstGeom>
            <a:solidFill>
              <a:srgbClr val="FFFF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1" name="Rectangle 15"/>
            <p:cNvSpPr>
              <a:spLocks noChangeArrowheads="1"/>
            </p:cNvSpPr>
            <p:nvPr/>
          </p:nvSpPr>
          <p:spPr bwMode="auto">
            <a:xfrm>
              <a:off x="2972" y="1368"/>
              <a:ext cx="9" cy="2527"/>
            </a:xfrm>
            <a:prstGeom prst="rect">
              <a:avLst/>
            </a:prstGeom>
            <a:solidFill>
              <a:srgbClr val="FFFF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2" name="Rectangle 16"/>
            <p:cNvSpPr>
              <a:spLocks noChangeArrowheads="1"/>
            </p:cNvSpPr>
            <p:nvPr/>
          </p:nvSpPr>
          <p:spPr bwMode="auto">
            <a:xfrm>
              <a:off x="2981" y="1368"/>
              <a:ext cx="10" cy="2527"/>
            </a:xfrm>
            <a:prstGeom prst="rect">
              <a:avLst/>
            </a:prstGeom>
            <a:solidFill>
              <a:srgbClr val="FFFF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3" name="Rectangle 17"/>
            <p:cNvSpPr>
              <a:spLocks noChangeArrowheads="1"/>
            </p:cNvSpPr>
            <p:nvPr/>
          </p:nvSpPr>
          <p:spPr bwMode="auto">
            <a:xfrm>
              <a:off x="2991" y="1368"/>
              <a:ext cx="10" cy="2527"/>
            </a:xfrm>
            <a:prstGeom prst="rect">
              <a:avLst/>
            </a:prstGeom>
            <a:solidFill>
              <a:srgbClr val="FFFF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4" name="Rectangle 18"/>
            <p:cNvSpPr>
              <a:spLocks noChangeArrowheads="1"/>
            </p:cNvSpPr>
            <p:nvPr/>
          </p:nvSpPr>
          <p:spPr bwMode="auto">
            <a:xfrm>
              <a:off x="3001" y="1368"/>
              <a:ext cx="10" cy="2527"/>
            </a:xfrm>
            <a:prstGeom prst="rect">
              <a:avLst/>
            </a:prstGeom>
            <a:solidFill>
              <a:srgbClr val="FFFF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5" name="Rectangle 19"/>
            <p:cNvSpPr>
              <a:spLocks noChangeArrowheads="1"/>
            </p:cNvSpPr>
            <p:nvPr/>
          </p:nvSpPr>
          <p:spPr bwMode="auto">
            <a:xfrm>
              <a:off x="3011" y="1368"/>
              <a:ext cx="10" cy="2527"/>
            </a:xfrm>
            <a:prstGeom prst="rect">
              <a:avLst/>
            </a:prstGeom>
            <a:solidFill>
              <a:srgbClr val="FFFF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6" name="Rectangle 20"/>
            <p:cNvSpPr>
              <a:spLocks noChangeArrowheads="1"/>
            </p:cNvSpPr>
            <p:nvPr/>
          </p:nvSpPr>
          <p:spPr bwMode="auto">
            <a:xfrm>
              <a:off x="3021" y="1368"/>
              <a:ext cx="10" cy="2527"/>
            </a:xfrm>
            <a:prstGeom prst="rect">
              <a:avLst/>
            </a:prstGeom>
            <a:solidFill>
              <a:srgbClr val="FFFF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7" name="Rectangle 21"/>
            <p:cNvSpPr>
              <a:spLocks noChangeArrowheads="1"/>
            </p:cNvSpPr>
            <p:nvPr/>
          </p:nvSpPr>
          <p:spPr bwMode="auto">
            <a:xfrm>
              <a:off x="3031" y="1368"/>
              <a:ext cx="10" cy="2527"/>
            </a:xfrm>
            <a:prstGeom prst="rect">
              <a:avLst/>
            </a:prstGeom>
            <a:solidFill>
              <a:srgbClr val="FFF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8" name="Rectangle 22"/>
            <p:cNvSpPr>
              <a:spLocks noChangeArrowheads="1"/>
            </p:cNvSpPr>
            <p:nvPr/>
          </p:nvSpPr>
          <p:spPr bwMode="auto">
            <a:xfrm>
              <a:off x="3041" y="1368"/>
              <a:ext cx="9" cy="2527"/>
            </a:xfrm>
            <a:prstGeom prst="rect">
              <a:avLst/>
            </a:prstGeom>
            <a:solidFill>
              <a:srgbClr val="FFF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9" name="Rectangle 23"/>
            <p:cNvSpPr>
              <a:spLocks noChangeArrowheads="1"/>
            </p:cNvSpPr>
            <p:nvPr/>
          </p:nvSpPr>
          <p:spPr bwMode="auto">
            <a:xfrm>
              <a:off x="3050" y="1368"/>
              <a:ext cx="10" cy="2527"/>
            </a:xfrm>
            <a:prstGeom prst="rect">
              <a:avLst/>
            </a:prstGeom>
            <a:solidFill>
              <a:srgbClr val="FFFF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0" name="Rectangle 24"/>
            <p:cNvSpPr>
              <a:spLocks noChangeArrowheads="1"/>
            </p:cNvSpPr>
            <p:nvPr/>
          </p:nvSpPr>
          <p:spPr bwMode="auto">
            <a:xfrm>
              <a:off x="3060" y="1368"/>
              <a:ext cx="10" cy="2527"/>
            </a:xfrm>
            <a:prstGeom prst="rect">
              <a:avLst/>
            </a:prstGeom>
            <a:solidFill>
              <a:srgbClr val="FFF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1" name="Rectangle 25"/>
            <p:cNvSpPr>
              <a:spLocks noChangeArrowheads="1"/>
            </p:cNvSpPr>
            <p:nvPr/>
          </p:nvSpPr>
          <p:spPr bwMode="auto">
            <a:xfrm>
              <a:off x="3070" y="1368"/>
              <a:ext cx="10" cy="2527"/>
            </a:xfrm>
            <a:prstGeom prst="rect">
              <a:avLst/>
            </a:prstGeom>
            <a:solidFill>
              <a:srgbClr val="FFFF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2" name="Rectangle 26"/>
            <p:cNvSpPr>
              <a:spLocks noChangeArrowheads="1"/>
            </p:cNvSpPr>
            <p:nvPr/>
          </p:nvSpPr>
          <p:spPr bwMode="auto">
            <a:xfrm>
              <a:off x="3080" y="1368"/>
              <a:ext cx="10" cy="2527"/>
            </a:xfrm>
            <a:prstGeom prst="rect">
              <a:avLst/>
            </a:prstGeom>
            <a:solidFill>
              <a:srgbClr val="FFFF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3" name="Rectangle 27"/>
            <p:cNvSpPr>
              <a:spLocks noChangeArrowheads="1"/>
            </p:cNvSpPr>
            <p:nvPr/>
          </p:nvSpPr>
          <p:spPr bwMode="auto">
            <a:xfrm>
              <a:off x="3090" y="1368"/>
              <a:ext cx="10" cy="2527"/>
            </a:xfrm>
            <a:prstGeom prst="rect">
              <a:avLst/>
            </a:prstGeom>
            <a:solidFill>
              <a:srgbClr val="FFFF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4" name="Rectangle 28"/>
            <p:cNvSpPr>
              <a:spLocks noChangeArrowheads="1"/>
            </p:cNvSpPr>
            <p:nvPr/>
          </p:nvSpPr>
          <p:spPr bwMode="auto">
            <a:xfrm>
              <a:off x="3100" y="1368"/>
              <a:ext cx="10" cy="2527"/>
            </a:xfrm>
            <a:prstGeom prst="rect">
              <a:avLst/>
            </a:prstGeom>
            <a:solidFill>
              <a:srgbClr val="FFFF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5" name="Rectangle 29"/>
            <p:cNvSpPr>
              <a:spLocks noChangeArrowheads="1"/>
            </p:cNvSpPr>
            <p:nvPr/>
          </p:nvSpPr>
          <p:spPr bwMode="auto">
            <a:xfrm>
              <a:off x="3110" y="1368"/>
              <a:ext cx="9" cy="2527"/>
            </a:xfrm>
            <a:prstGeom prst="rect">
              <a:avLst/>
            </a:prstGeom>
            <a:solidFill>
              <a:srgbClr val="FFFF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6" name="Rectangle 30"/>
            <p:cNvSpPr>
              <a:spLocks noChangeArrowheads="1"/>
            </p:cNvSpPr>
            <p:nvPr/>
          </p:nvSpPr>
          <p:spPr bwMode="auto">
            <a:xfrm>
              <a:off x="3119" y="1368"/>
              <a:ext cx="10" cy="2527"/>
            </a:xfrm>
            <a:prstGeom prst="rect">
              <a:avLst/>
            </a:prstGeom>
            <a:solidFill>
              <a:srgbClr val="FFFF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7" name="Rectangle 31"/>
            <p:cNvSpPr>
              <a:spLocks noChangeArrowheads="1"/>
            </p:cNvSpPr>
            <p:nvPr/>
          </p:nvSpPr>
          <p:spPr bwMode="auto">
            <a:xfrm>
              <a:off x="3129" y="1368"/>
              <a:ext cx="10" cy="2527"/>
            </a:xfrm>
            <a:prstGeom prst="rect">
              <a:avLst/>
            </a:prstGeom>
            <a:solidFill>
              <a:srgbClr val="FFFF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8" name="Rectangle 32"/>
            <p:cNvSpPr>
              <a:spLocks noChangeArrowheads="1"/>
            </p:cNvSpPr>
            <p:nvPr/>
          </p:nvSpPr>
          <p:spPr bwMode="auto">
            <a:xfrm>
              <a:off x="3139" y="1368"/>
              <a:ext cx="10" cy="2527"/>
            </a:xfrm>
            <a:prstGeom prst="rect">
              <a:avLst/>
            </a:prstGeom>
            <a:solidFill>
              <a:srgbClr val="FFFF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9" name="Rectangle 33"/>
            <p:cNvSpPr>
              <a:spLocks noChangeArrowheads="1"/>
            </p:cNvSpPr>
            <p:nvPr/>
          </p:nvSpPr>
          <p:spPr bwMode="auto">
            <a:xfrm>
              <a:off x="3149" y="1368"/>
              <a:ext cx="9" cy="2527"/>
            </a:xfrm>
            <a:prstGeom prst="rect">
              <a:avLst/>
            </a:prstGeom>
            <a:solidFill>
              <a:srgbClr val="FFFF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0" name="Rectangle 34"/>
            <p:cNvSpPr>
              <a:spLocks noChangeArrowheads="1"/>
            </p:cNvSpPr>
            <p:nvPr/>
          </p:nvSpPr>
          <p:spPr bwMode="auto">
            <a:xfrm>
              <a:off x="3158" y="1368"/>
              <a:ext cx="11" cy="2527"/>
            </a:xfrm>
            <a:prstGeom prst="rect">
              <a:avLst/>
            </a:prstGeom>
            <a:solidFill>
              <a:srgbClr val="FFFF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1" name="Rectangle 35"/>
            <p:cNvSpPr>
              <a:spLocks noChangeArrowheads="1"/>
            </p:cNvSpPr>
            <p:nvPr/>
          </p:nvSpPr>
          <p:spPr bwMode="auto">
            <a:xfrm>
              <a:off x="3169" y="1368"/>
              <a:ext cx="9" cy="2527"/>
            </a:xfrm>
            <a:prstGeom prst="rect">
              <a:avLst/>
            </a:prstGeom>
            <a:solidFill>
              <a:srgbClr val="FFFF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2" name="Rectangle 36"/>
            <p:cNvSpPr>
              <a:spLocks noChangeArrowheads="1"/>
            </p:cNvSpPr>
            <p:nvPr/>
          </p:nvSpPr>
          <p:spPr bwMode="auto">
            <a:xfrm>
              <a:off x="3178" y="1368"/>
              <a:ext cx="10" cy="2527"/>
            </a:xfrm>
            <a:prstGeom prst="rect">
              <a:avLst/>
            </a:prstGeom>
            <a:solidFill>
              <a:srgbClr val="FFFF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3" name="Rectangle 37"/>
            <p:cNvSpPr>
              <a:spLocks noChangeArrowheads="1"/>
            </p:cNvSpPr>
            <p:nvPr/>
          </p:nvSpPr>
          <p:spPr bwMode="auto">
            <a:xfrm>
              <a:off x="3188" y="1368"/>
              <a:ext cx="10" cy="2527"/>
            </a:xfrm>
            <a:prstGeom prst="rect">
              <a:avLst/>
            </a:prstGeom>
            <a:solidFill>
              <a:srgbClr val="FFFF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4" name="Rectangle 38"/>
            <p:cNvSpPr>
              <a:spLocks noChangeArrowheads="1"/>
            </p:cNvSpPr>
            <p:nvPr/>
          </p:nvSpPr>
          <p:spPr bwMode="auto">
            <a:xfrm>
              <a:off x="3198" y="1368"/>
              <a:ext cx="10" cy="2527"/>
            </a:xfrm>
            <a:prstGeom prst="rect">
              <a:avLst/>
            </a:prstGeom>
            <a:solidFill>
              <a:srgbClr val="FFFF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5" name="Rectangle 39"/>
            <p:cNvSpPr>
              <a:spLocks noChangeArrowheads="1"/>
            </p:cNvSpPr>
            <p:nvPr/>
          </p:nvSpPr>
          <p:spPr bwMode="auto">
            <a:xfrm>
              <a:off x="3208" y="1368"/>
              <a:ext cx="10" cy="2527"/>
            </a:xfrm>
            <a:prstGeom prst="rect">
              <a:avLst/>
            </a:prstGeom>
            <a:solidFill>
              <a:srgbClr val="FFFF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6" name="Rectangle 40"/>
            <p:cNvSpPr>
              <a:spLocks noChangeArrowheads="1"/>
            </p:cNvSpPr>
            <p:nvPr/>
          </p:nvSpPr>
          <p:spPr bwMode="auto">
            <a:xfrm>
              <a:off x="3218" y="1368"/>
              <a:ext cx="9" cy="2527"/>
            </a:xfrm>
            <a:prstGeom prst="rect">
              <a:avLst/>
            </a:prstGeom>
            <a:solidFill>
              <a:srgbClr val="FFFF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7" name="Rectangle 41"/>
            <p:cNvSpPr>
              <a:spLocks noChangeArrowheads="1"/>
            </p:cNvSpPr>
            <p:nvPr/>
          </p:nvSpPr>
          <p:spPr bwMode="auto">
            <a:xfrm>
              <a:off x="3227" y="1368"/>
              <a:ext cx="11" cy="2527"/>
            </a:xfrm>
            <a:prstGeom prst="rect">
              <a:avLst/>
            </a:prstGeom>
            <a:solidFill>
              <a:srgbClr val="FFFF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8" name="Rectangle 42"/>
            <p:cNvSpPr>
              <a:spLocks noChangeArrowheads="1"/>
            </p:cNvSpPr>
            <p:nvPr/>
          </p:nvSpPr>
          <p:spPr bwMode="auto">
            <a:xfrm>
              <a:off x="3238" y="1368"/>
              <a:ext cx="9" cy="2527"/>
            </a:xfrm>
            <a:prstGeom prst="rect">
              <a:avLst/>
            </a:prstGeom>
            <a:solidFill>
              <a:srgbClr val="FFFF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9" name="Rectangle 43"/>
            <p:cNvSpPr>
              <a:spLocks noChangeArrowheads="1"/>
            </p:cNvSpPr>
            <p:nvPr/>
          </p:nvSpPr>
          <p:spPr bwMode="auto">
            <a:xfrm>
              <a:off x="3247" y="1368"/>
              <a:ext cx="10" cy="2527"/>
            </a:xfrm>
            <a:prstGeom prst="rect">
              <a:avLst/>
            </a:prstGeom>
            <a:solidFill>
              <a:srgbClr val="FFFF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0" name="Rectangle 44"/>
            <p:cNvSpPr>
              <a:spLocks noChangeArrowheads="1"/>
            </p:cNvSpPr>
            <p:nvPr/>
          </p:nvSpPr>
          <p:spPr bwMode="auto">
            <a:xfrm>
              <a:off x="3257" y="1368"/>
              <a:ext cx="10" cy="2527"/>
            </a:xfrm>
            <a:prstGeom prst="rect">
              <a:avLst/>
            </a:prstGeom>
            <a:solidFill>
              <a:srgbClr val="FFFF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1" name="Rectangle 45"/>
            <p:cNvSpPr>
              <a:spLocks noChangeArrowheads="1"/>
            </p:cNvSpPr>
            <p:nvPr/>
          </p:nvSpPr>
          <p:spPr bwMode="auto">
            <a:xfrm>
              <a:off x="3267" y="1368"/>
              <a:ext cx="10" cy="2527"/>
            </a:xfrm>
            <a:prstGeom prst="rect">
              <a:avLst/>
            </a:prstGeom>
            <a:solidFill>
              <a:srgbClr val="FFFF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2" name="Rectangle 46"/>
            <p:cNvSpPr>
              <a:spLocks noChangeArrowheads="1"/>
            </p:cNvSpPr>
            <p:nvPr/>
          </p:nvSpPr>
          <p:spPr bwMode="auto">
            <a:xfrm>
              <a:off x="3277" y="1368"/>
              <a:ext cx="10" cy="2527"/>
            </a:xfrm>
            <a:prstGeom prst="rect">
              <a:avLst/>
            </a:prstGeom>
            <a:solidFill>
              <a:srgbClr val="FFFF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3" name="Rectangle 47"/>
            <p:cNvSpPr>
              <a:spLocks noChangeArrowheads="1"/>
            </p:cNvSpPr>
            <p:nvPr/>
          </p:nvSpPr>
          <p:spPr bwMode="auto">
            <a:xfrm>
              <a:off x="3287" y="1368"/>
              <a:ext cx="9" cy="2527"/>
            </a:xfrm>
            <a:prstGeom prst="rect">
              <a:avLst/>
            </a:prstGeom>
            <a:solidFill>
              <a:srgbClr val="FFFF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4" name="Rectangle 48"/>
            <p:cNvSpPr>
              <a:spLocks noChangeArrowheads="1"/>
            </p:cNvSpPr>
            <p:nvPr/>
          </p:nvSpPr>
          <p:spPr bwMode="auto">
            <a:xfrm>
              <a:off x="3296" y="1368"/>
              <a:ext cx="11" cy="2527"/>
            </a:xfrm>
            <a:prstGeom prst="rect">
              <a:avLst/>
            </a:prstGeom>
            <a:solidFill>
              <a:srgbClr val="FFFF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5" name="Rectangle 49"/>
            <p:cNvSpPr>
              <a:spLocks noChangeArrowheads="1"/>
            </p:cNvSpPr>
            <p:nvPr/>
          </p:nvSpPr>
          <p:spPr bwMode="auto">
            <a:xfrm>
              <a:off x="3307" y="1368"/>
              <a:ext cx="9" cy="2527"/>
            </a:xfrm>
            <a:prstGeom prst="rect">
              <a:avLst/>
            </a:prstGeom>
            <a:solidFill>
              <a:srgbClr val="FFFF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6" name="Rectangle 50"/>
            <p:cNvSpPr>
              <a:spLocks noChangeArrowheads="1"/>
            </p:cNvSpPr>
            <p:nvPr/>
          </p:nvSpPr>
          <p:spPr bwMode="auto">
            <a:xfrm>
              <a:off x="3316" y="1368"/>
              <a:ext cx="10" cy="2527"/>
            </a:xfrm>
            <a:prstGeom prst="rect">
              <a:avLst/>
            </a:prstGeom>
            <a:solidFill>
              <a:srgbClr val="FFFF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7" name="Rectangle 51"/>
            <p:cNvSpPr>
              <a:spLocks noChangeArrowheads="1"/>
            </p:cNvSpPr>
            <p:nvPr/>
          </p:nvSpPr>
          <p:spPr bwMode="auto">
            <a:xfrm>
              <a:off x="3326" y="1368"/>
              <a:ext cx="10" cy="2527"/>
            </a:xfrm>
            <a:prstGeom prst="rect">
              <a:avLst/>
            </a:prstGeom>
            <a:solidFill>
              <a:srgbClr val="FFFF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8" name="Rectangle 52"/>
            <p:cNvSpPr>
              <a:spLocks noChangeArrowheads="1"/>
            </p:cNvSpPr>
            <p:nvPr/>
          </p:nvSpPr>
          <p:spPr bwMode="auto">
            <a:xfrm>
              <a:off x="3336" y="1368"/>
              <a:ext cx="10" cy="2527"/>
            </a:xfrm>
            <a:prstGeom prst="rect">
              <a:avLst/>
            </a:prstGeom>
            <a:solidFill>
              <a:srgbClr val="FFFF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9" name="Rectangle 53"/>
            <p:cNvSpPr>
              <a:spLocks noChangeArrowheads="1"/>
            </p:cNvSpPr>
            <p:nvPr/>
          </p:nvSpPr>
          <p:spPr bwMode="auto">
            <a:xfrm>
              <a:off x="3346" y="1368"/>
              <a:ext cx="9" cy="2527"/>
            </a:xfrm>
            <a:prstGeom prst="rect">
              <a:avLst/>
            </a:prstGeom>
            <a:solidFill>
              <a:srgbClr val="FFFF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30" name="Rectangle 54"/>
            <p:cNvSpPr>
              <a:spLocks noChangeArrowheads="1"/>
            </p:cNvSpPr>
            <p:nvPr/>
          </p:nvSpPr>
          <p:spPr bwMode="auto">
            <a:xfrm>
              <a:off x="3355" y="1368"/>
              <a:ext cx="10" cy="2527"/>
            </a:xfrm>
            <a:prstGeom prst="rect">
              <a:avLst/>
            </a:prstGeom>
            <a:solidFill>
              <a:srgbClr val="FFFF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31" name="Rectangle 55"/>
            <p:cNvSpPr>
              <a:spLocks noChangeArrowheads="1"/>
            </p:cNvSpPr>
            <p:nvPr/>
          </p:nvSpPr>
          <p:spPr bwMode="auto">
            <a:xfrm>
              <a:off x="3365" y="1368"/>
              <a:ext cx="10" cy="2527"/>
            </a:xfrm>
            <a:prstGeom prst="rect">
              <a:avLst/>
            </a:prstGeom>
            <a:solidFill>
              <a:srgbClr val="FFFF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32" name="Rectangle 56"/>
            <p:cNvSpPr>
              <a:spLocks noChangeArrowheads="1"/>
            </p:cNvSpPr>
            <p:nvPr/>
          </p:nvSpPr>
          <p:spPr bwMode="auto">
            <a:xfrm>
              <a:off x="3375" y="1368"/>
              <a:ext cx="10" cy="2527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33" name="Rectangle 57"/>
            <p:cNvSpPr>
              <a:spLocks noChangeArrowheads="1"/>
            </p:cNvSpPr>
            <p:nvPr/>
          </p:nvSpPr>
          <p:spPr bwMode="auto">
            <a:xfrm>
              <a:off x="3385" y="1368"/>
              <a:ext cx="10" cy="2527"/>
            </a:xfrm>
            <a:prstGeom prst="rect">
              <a:avLst/>
            </a:prstGeom>
            <a:solidFill>
              <a:srgbClr val="FFFF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34" name="Rectangle 58"/>
            <p:cNvSpPr>
              <a:spLocks noChangeArrowheads="1"/>
            </p:cNvSpPr>
            <p:nvPr/>
          </p:nvSpPr>
          <p:spPr bwMode="auto">
            <a:xfrm>
              <a:off x="3395" y="1368"/>
              <a:ext cx="10" cy="2527"/>
            </a:xfrm>
            <a:prstGeom prst="rect">
              <a:avLst/>
            </a:prstGeom>
            <a:solidFill>
              <a:srgbClr val="FFFF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35" name="Rectangle 59"/>
            <p:cNvSpPr>
              <a:spLocks noChangeArrowheads="1"/>
            </p:cNvSpPr>
            <p:nvPr/>
          </p:nvSpPr>
          <p:spPr bwMode="auto">
            <a:xfrm>
              <a:off x="3405" y="1368"/>
              <a:ext cx="10" cy="2527"/>
            </a:xfrm>
            <a:prstGeom prst="rect">
              <a:avLst/>
            </a:prstGeom>
            <a:solidFill>
              <a:srgbClr val="FFFF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36" name="Rectangle 60"/>
            <p:cNvSpPr>
              <a:spLocks noChangeArrowheads="1"/>
            </p:cNvSpPr>
            <p:nvPr/>
          </p:nvSpPr>
          <p:spPr bwMode="auto">
            <a:xfrm>
              <a:off x="3415" y="1368"/>
              <a:ext cx="9" cy="2527"/>
            </a:xfrm>
            <a:prstGeom prst="rect">
              <a:avLst/>
            </a:prstGeom>
            <a:solidFill>
              <a:srgbClr val="FFFF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37" name="Rectangle 61"/>
            <p:cNvSpPr>
              <a:spLocks noChangeArrowheads="1"/>
            </p:cNvSpPr>
            <p:nvPr/>
          </p:nvSpPr>
          <p:spPr bwMode="auto">
            <a:xfrm>
              <a:off x="3424" y="1368"/>
              <a:ext cx="10" cy="2527"/>
            </a:xfrm>
            <a:prstGeom prst="rect">
              <a:avLst/>
            </a:prstGeom>
            <a:solidFill>
              <a:srgbClr val="FFFF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38" name="Rectangle 62"/>
            <p:cNvSpPr>
              <a:spLocks noChangeArrowheads="1"/>
            </p:cNvSpPr>
            <p:nvPr/>
          </p:nvSpPr>
          <p:spPr bwMode="auto">
            <a:xfrm>
              <a:off x="3434" y="1368"/>
              <a:ext cx="10" cy="2527"/>
            </a:xfrm>
            <a:prstGeom prst="rect">
              <a:avLst/>
            </a:prstGeom>
            <a:solidFill>
              <a:srgbClr val="FFFF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39" name="Rectangle 63"/>
            <p:cNvSpPr>
              <a:spLocks noChangeArrowheads="1"/>
            </p:cNvSpPr>
            <p:nvPr/>
          </p:nvSpPr>
          <p:spPr bwMode="auto">
            <a:xfrm>
              <a:off x="3444" y="1368"/>
              <a:ext cx="10" cy="2527"/>
            </a:xfrm>
            <a:prstGeom prst="rect">
              <a:avLst/>
            </a:prstGeom>
            <a:solidFill>
              <a:srgbClr val="FFFF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40" name="Rectangle 64"/>
            <p:cNvSpPr>
              <a:spLocks noChangeArrowheads="1"/>
            </p:cNvSpPr>
            <p:nvPr/>
          </p:nvSpPr>
          <p:spPr bwMode="auto">
            <a:xfrm>
              <a:off x="3454" y="1368"/>
              <a:ext cx="10" cy="2527"/>
            </a:xfrm>
            <a:prstGeom prst="rect">
              <a:avLst/>
            </a:prstGeom>
            <a:solidFill>
              <a:srgbClr val="FFFF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41" name="Rectangle 65"/>
            <p:cNvSpPr>
              <a:spLocks noChangeArrowheads="1"/>
            </p:cNvSpPr>
            <p:nvPr/>
          </p:nvSpPr>
          <p:spPr bwMode="auto">
            <a:xfrm>
              <a:off x="3464" y="1368"/>
              <a:ext cx="10" cy="2527"/>
            </a:xfrm>
            <a:prstGeom prst="rect">
              <a:avLst/>
            </a:prstGeom>
            <a:solidFill>
              <a:srgbClr val="FFFF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42" name="Rectangle 66"/>
            <p:cNvSpPr>
              <a:spLocks noChangeArrowheads="1"/>
            </p:cNvSpPr>
            <p:nvPr/>
          </p:nvSpPr>
          <p:spPr bwMode="auto">
            <a:xfrm>
              <a:off x="3474" y="1368"/>
              <a:ext cx="10" cy="2527"/>
            </a:xfrm>
            <a:prstGeom prst="rect">
              <a:avLst/>
            </a:prstGeom>
            <a:solidFill>
              <a:srgbClr val="FFFF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43" name="Rectangle 67"/>
            <p:cNvSpPr>
              <a:spLocks noChangeArrowheads="1"/>
            </p:cNvSpPr>
            <p:nvPr/>
          </p:nvSpPr>
          <p:spPr bwMode="auto">
            <a:xfrm>
              <a:off x="3484" y="1368"/>
              <a:ext cx="9" cy="2527"/>
            </a:xfrm>
            <a:prstGeom prst="rect">
              <a:avLst/>
            </a:prstGeom>
            <a:solidFill>
              <a:srgbClr val="FFFF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44" name="Rectangle 68"/>
            <p:cNvSpPr>
              <a:spLocks noChangeArrowheads="1"/>
            </p:cNvSpPr>
            <p:nvPr/>
          </p:nvSpPr>
          <p:spPr bwMode="auto">
            <a:xfrm>
              <a:off x="3493" y="1368"/>
              <a:ext cx="10" cy="2527"/>
            </a:xfrm>
            <a:prstGeom prst="rect">
              <a:avLst/>
            </a:prstGeom>
            <a:solidFill>
              <a:srgbClr val="FFFF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45" name="Rectangle 69"/>
            <p:cNvSpPr>
              <a:spLocks noChangeArrowheads="1"/>
            </p:cNvSpPr>
            <p:nvPr/>
          </p:nvSpPr>
          <p:spPr bwMode="auto">
            <a:xfrm>
              <a:off x="3503" y="1368"/>
              <a:ext cx="10" cy="2527"/>
            </a:xfrm>
            <a:prstGeom prst="rect">
              <a:avLst/>
            </a:prstGeom>
            <a:solidFill>
              <a:srgbClr val="FFFF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46" name="Rectangle 70"/>
            <p:cNvSpPr>
              <a:spLocks noChangeArrowheads="1"/>
            </p:cNvSpPr>
            <p:nvPr/>
          </p:nvSpPr>
          <p:spPr bwMode="auto">
            <a:xfrm>
              <a:off x="3513" y="1368"/>
              <a:ext cx="10" cy="2527"/>
            </a:xfrm>
            <a:prstGeom prst="rect">
              <a:avLst/>
            </a:prstGeom>
            <a:solidFill>
              <a:srgbClr val="FFFF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47" name="Rectangle 71"/>
            <p:cNvSpPr>
              <a:spLocks noChangeArrowheads="1"/>
            </p:cNvSpPr>
            <p:nvPr/>
          </p:nvSpPr>
          <p:spPr bwMode="auto">
            <a:xfrm>
              <a:off x="3523" y="1368"/>
              <a:ext cx="10" cy="2527"/>
            </a:xfrm>
            <a:prstGeom prst="rect">
              <a:avLst/>
            </a:prstGeom>
            <a:solidFill>
              <a:srgbClr val="FFFF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48" name="Rectangle 72"/>
            <p:cNvSpPr>
              <a:spLocks noChangeArrowheads="1"/>
            </p:cNvSpPr>
            <p:nvPr/>
          </p:nvSpPr>
          <p:spPr bwMode="auto">
            <a:xfrm>
              <a:off x="3533" y="1368"/>
              <a:ext cx="10" cy="2527"/>
            </a:xfrm>
            <a:prstGeom prst="rect">
              <a:avLst/>
            </a:prstGeom>
            <a:solidFill>
              <a:srgbClr val="FFFF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49" name="Rectangle 73"/>
            <p:cNvSpPr>
              <a:spLocks noChangeArrowheads="1"/>
            </p:cNvSpPr>
            <p:nvPr/>
          </p:nvSpPr>
          <p:spPr bwMode="auto">
            <a:xfrm>
              <a:off x="3543" y="1368"/>
              <a:ext cx="9" cy="2527"/>
            </a:xfrm>
            <a:prstGeom prst="rect">
              <a:avLst/>
            </a:prstGeom>
            <a:solidFill>
              <a:srgbClr val="FFFF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50" name="Rectangle 74"/>
            <p:cNvSpPr>
              <a:spLocks noChangeArrowheads="1"/>
            </p:cNvSpPr>
            <p:nvPr/>
          </p:nvSpPr>
          <p:spPr bwMode="auto">
            <a:xfrm>
              <a:off x="3552" y="1368"/>
              <a:ext cx="10" cy="2527"/>
            </a:xfrm>
            <a:prstGeom prst="rect">
              <a:avLst/>
            </a:prstGeom>
            <a:solidFill>
              <a:srgbClr val="FFFF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51" name="Rectangle 75"/>
            <p:cNvSpPr>
              <a:spLocks noChangeArrowheads="1"/>
            </p:cNvSpPr>
            <p:nvPr/>
          </p:nvSpPr>
          <p:spPr bwMode="auto">
            <a:xfrm>
              <a:off x="3562" y="1368"/>
              <a:ext cx="10" cy="2527"/>
            </a:xfrm>
            <a:prstGeom prst="rect">
              <a:avLst/>
            </a:prstGeom>
            <a:solidFill>
              <a:srgbClr val="FFFF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52" name="Rectangle 76"/>
            <p:cNvSpPr>
              <a:spLocks noChangeArrowheads="1"/>
            </p:cNvSpPr>
            <p:nvPr/>
          </p:nvSpPr>
          <p:spPr bwMode="auto">
            <a:xfrm>
              <a:off x="3572" y="1368"/>
              <a:ext cx="10" cy="2527"/>
            </a:xfrm>
            <a:prstGeom prst="rect">
              <a:avLst/>
            </a:prstGeom>
            <a:solidFill>
              <a:srgbClr val="FFF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53" name="Rectangle 77"/>
            <p:cNvSpPr>
              <a:spLocks noChangeArrowheads="1"/>
            </p:cNvSpPr>
            <p:nvPr/>
          </p:nvSpPr>
          <p:spPr bwMode="auto">
            <a:xfrm>
              <a:off x="3582" y="1368"/>
              <a:ext cx="10" cy="2527"/>
            </a:xfrm>
            <a:prstGeom prst="rect">
              <a:avLst/>
            </a:prstGeom>
            <a:solidFill>
              <a:srgbClr val="FFFF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54" name="Rectangle 78"/>
            <p:cNvSpPr>
              <a:spLocks noChangeArrowheads="1"/>
            </p:cNvSpPr>
            <p:nvPr/>
          </p:nvSpPr>
          <p:spPr bwMode="auto">
            <a:xfrm>
              <a:off x="3592" y="1368"/>
              <a:ext cx="9" cy="2527"/>
            </a:xfrm>
            <a:prstGeom prst="rect">
              <a:avLst/>
            </a:prstGeom>
            <a:solidFill>
              <a:srgbClr val="FFFF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55" name="Rectangle 79"/>
            <p:cNvSpPr>
              <a:spLocks noChangeArrowheads="1"/>
            </p:cNvSpPr>
            <p:nvPr/>
          </p:nvSpPr>
          <p:spPr bwMode="auto">
            <a:xfrm>
              <a:off x="3601" y="1368"/>
              <a:ext cx="11" cy="2527"/>
            </a:xfrm>
            <a:prstGeom prst="rect">
              <a:avLst/>
            </a:prstGeom>
            <a:solidFill>
              <a:srgbClr val="FFFF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56" name="Rectangle 80"/>
            <p:cNvSpPr>
              <a:spLocks noChangeArrowheads="1"/>
            </p:cNvSpPr>
            <p:nvPr/>
          </p:nvSpPr>
          <p:spPr bwMode="auto">
            <a:xfrm>
              <a:off x="3612" y="1368"/>
              <a:ext cx="9" cy="2527"/>
            </a:xfrm>
            <a:prstGeom prst="rect">
              <a:avLst/>
            </a:prstGeom>
            <a:solidFill>
              <a:srgbClr val="FFFF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57" name="Rectangle 81"/>
            <p:cNvSpPr>
              <a:spLocks noChangeArrowheads="1"/>
            </p:cNvSpPr>
            <p:nvPr/>
          </p:nvSpPr>
          <p:spPr bwMode="auto">
            <a:xfrm>
              <a:off x="3621" y="1368"/>
              <a:ext cx="10" cy="2527"/>
            </a:xfrm>
            <a:prstGeom prst="rect">
              <a:avLst/>
            </a:prstGeom>
            <a:solidFill>
              <a:srgbClr val="FFFF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58" name="Rectangle 82"/>
            <p:cNvSpPr>
              <a:spLocks noChangeArrowheads="1"/>
            </p:cNvSpPr>
            <p:nvPr/>
          </p:nvSpPr>
          <p:spPr bwMode="auto">
            <a:xfrm>
              <a:off x="3631" y="1368"/>
              <a:ext cx="10" cy="2527"/>
            </a:xfrm>
            <a:prstGeom prst="rect">
              <a:avLst/>
            </a:prstGeom>
            <a:solidFill>
              <a:srgbClr val="FF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59" name="Rectangle 83"/>
            <p:cNvSpPr>
              <a:spLocks noChangeArrowheads="1"/>
            </p:cNvSpPr>
            <p:nvPr/>
          </p:nvSpPr>
          <p:spPr bwMode="auto">
            <a:xfrm>
              <a:off x="3641" y="1368"/>
              <a:ext cx="10" cy="2527"/>
            </a:xfrm>
            <a:prstGeom prst="rect">
              <a:avLst/>
            </a:prstGeom>
            <a:solidFill>
              <a:srgbClr val="FFF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60" name="Rectangle 84"/>
            <p:cNvSpPr>
              <a:spLocks noChangeArrowheads="1"/>
            </p:cNvSpPr>
            <p:nvPr/>
          </p:nvSpPr>
          <p:spPr bwMode="auto">
            <a:xfrm>
              <a:off x="3651" y="1368"/>
              <a:ext cx="10" cy="2527"/>
            </a:xfrm>
            <a:prstGeom prst="rect">
              <a:avLst/>
            </a:prstGeom>
            <a:solidFill>
              <a:srgbClr val="FFFF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61" name="Rectangle 85"/>
            <p:cNvSpPr>
              <a:spLocks noChangeArrowheads="1"/>
            </p:cNvSpPr>
            <p:nvPr/>
          </p:nvSpPr>
          <p:spPr bwMode="auto">
            <a:xfrm>
              <a:off x="3661" y="1368"/>
              <a:ext cx="9" cy="2527"/>
            </a:xfrm>
            <a:prstGeom prst="rect">
              <a:avLst/>
            </a:prstGeom>
            <a:solidFill>
              <a:srgbClr val="FFFF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62" name="Rectangle 86"/>
            <p:cNvSpPr>
              <a:spLocks noChangeArrowheads="1"/>
            </p:cNvSpPr>
            <p:nvPr/>
          </p:nvSpPr>
          <p:spPr bwMode="auto">
            <a:xfrm>
              <a:off x="3670" y="1368"/>
              <a:ext cx="11" cy="2527"/>
            </a:xfrm>
            <a:prstGeom prst="rect">
              <a:avLst/>
            </a:prstGeom>
            <a:solidFill>
              <a:srgbClr val="FFFF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63" name="Rectangle 87"/>
            <p:cNvSpPr>
              <a:spLocks noChangeArrowheads="1"/>
            </p:cNvSpPr>
            <p:nvPr/>
          </p:nvSpPr>
          <p:spPr bwMode="auto">
            <a:xfrm>
              <a:off x="3681" y="1368"/>
              <a:ext cx="9" cy="2527"/>
            </a:xfrm>
            <a:prstGeom prst="rect">
              <a:avLst/>
            </a:prstGeom>
            <a:solidFill>
              <a:srgbClr val="FFFF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64" name="Rectangle 88"/>
            <p:cNvSpPr>
              <a:spLocks noChangeArrowheads="1"/>
            </p:cNvSpPr>
            <p:nvPr/>
          </p:nvSpPr>
          <p:spPr bwMode="auto">
            <a:xfrm>
              <a:off x="3690" y="1368"/>
              <a:ext cx="10" cy="2527"/>
            </a:xfrm>
            <a:prstGeom prst="rect">
              <a:avLst/>
            </a:prstGeom>
            <a:solidFill>
              <a:srgbClr val="FFFF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65" name="Rectangle 89"/>
            <p:cNvSpPr>
              <a:spLocks noChangeArrowheads="1"/>
            </p:cNvSpPr>
            <p:nvPr/>
          </p:nvSpPr>
          <p:spPr bwMode="auto">
            <a:xfrm>
              <a:off x="3700" y="1368"/>
              <a:ext cx="10" cy="2527"/>
            </a:xfrm>
            <a:prstGeom prst="rect">
              <a:avLst/>
            </a:prstGeom>
            <a:solidFill>
              <a:srgbClr val="FFFF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66" name="Rectangle 90"/>
            <p:cNvSpPr>
              <a:spLocks noChangeArrowheads="1"/>
            </p:cNvSpPr>
            <p:nvPr/>
          </p:nvSpPr>
          <p:spPr bwMode="auto">
            <a:xfrm>
              <a:off x="3710" y="1368"/>
              <a:ext cx="10" cy="2527"/>
            </a:xfrm>
            <a:prstGeom prst="rect">
              <a:avLst/>
            </a:prstGeom>
            <a:solidFill>
              <a:srgbClr val="FFF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67" name="Rectangle 91"/>
            <p:cNvSpPr>
              <a:spLocks noChangeArrowheads="1"/>
            </p:cNvSpPr>
            <p:nvPr/>
          </p:nvSpPr>
          <p:spPr bwMode="auto">
            <a:xfrm>
              <a:off x="3720" y="1368"/>
              <a:ext cx="10" cy="2527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68" name="Rectangle 92"/>
            <p:cNvSpPr>
              <a:spLocks noChangeArrowheads="1"/>
            </p:cNvSpPr>
            <p:nvPr/>
          </p:nvSpPr>
          <p:spPr bwMode="auto">
            <a:xfrm>
              <a:off x="3730" y="1368"/>
              <a:ext cx="9" cy="2527"/>
            </a:xfrm>
            <a:prstGeom prst="rect">
              <a:avLst/>
            </a:prstGeom>
            <a:solidFill>
              <a:srgbClr val="FFFF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69" name="Rectangle 93"/>
            <p:cNvSpPr>
              <a:spLocks noChangeArrowheads="1"/>
            </p:cNvSpPr>
            <p:nvPr/>
          </p:nvSpPr>
          <p:spPr bwMode="auto">
            <a:xfrm>
              <a:off x="3739" y="1368"/>
              <a:ext cx="11" cy="2527"/>
            </a:xfrm>
            <a:prstGeom prst="rect">
              <a:avLst/>
            </a:prstGeom>
            <a:solidFill>
              <a:srgbClr val="FFFF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70" name="Rectangle 94"/>
            <p:cNvSpPr>
              <a:spLocks noChangeArrowheads="1"/>
            </p:cNvSpPr>
            <p:nvPr/>
          </p:nvSpPr>
          <p:spPr bwMode="auto">
            <a:xfrm>
              <a:off x="3750" y="1368"/>
              <a:ext cx="9" cy="2527"/>
            </a:xfrm>
            <a:prstGeom prst="rect">
              <a:avLst/>
            </a:prstGeom>
            <a:solidFill>
              <a:srgbClr val="FFFF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71" name="Rectangle 95"/>
            <p:cNvSpPr>
              <a:spLocks noChangeArrowheads="1"/>
            </p:cNvSpPr>
            <p:nvPr/>
          </p:nvSpPr>
          <p:spPr bwMode="auto">
            <a:xfrm>
              <a:off x="3759" y="1368"/>
              <a:ext cx="10" cy="2527"/>
            </a:xfrm>
            <a:prstGeom prst="rect">
              <a:avLst/>
            </a:prstGeom>
            <a:solidFill>
              <a:srgbClr val="FFFF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72" name="Rectangle 96"/>
            <p:cNvSpPr>
              <a:spLocks noChangeArrowheads="1"/>
            </p:cNvSpPr>
            <p:nvPr/>
          </p:nvSpPr>
          <p:spPr bwMode="auto">
            <a:xfrm>
              <a:off x="3769" y="1368"/>
              <a:ext cx="10" cy="2527"/>
            </a:xfrm>
            <a:prstGeom prst="rect">
              <a:avLst/>
            </a:prstGeom>
            <a:solidFill>
              <a:srgbClr val="FFFF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73" name="Rectangle 97"/>
            <p:cNvSpPr>
              <a:spLocks noChangeArrowheads="1"/>
            </p:cNvSpPr>
            <p:nvPr/>
          </p:nvSpPr>
          <p:spPr bwMode="auto">
            <a:xfrm>
              <a:off x="3779" y="1368"/>
              <a:ext cx="10" cy="2527"/>
            </a:xfrm>
            <a:prstGeom prst="rect">
              <a:avLst/>
            </a:prstGeom>
            <a:solidFill>
              <a:srgbClr val="FFFF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74" name="Rectangle 98"/>
            <p:cNvSpPr>
              <a:spLocks noChangeArrowheads="1"/>
            </p:cNvSpPr>
            <p:nvPr/>
          </p:nvSpPr>
          <p:spPr bwMode="auto">
            <a:xfrm>
              <a:off x="3789" y="1368"/>
              <a:ext cx="9" cy="2527"/>
            </a:xfrm>
            <a:prstGeom prst="rect">
              <a:avLst/>
            </a:prstGeom>
            <a:solidFill>
              <a:srgbClr val="FFFF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75" name="Rectangle 99"/>
            <p:cNvSpPr>
              <a:spLocks noChangeArrowheads="1"/>
            </p:cNvSpPr>
            <p:nvPr/>
          </p:nvSpPr>
          <p:spPr bwMode="auto">
            <a:xfrm>
              <a:off x="3798" y="1368"/>
              <a:ext cx="10" cy="2527"/>
            </a:xfrm>
            <a:prstGeom prst="rect">
              <a:avLst/>
            </a:prstGeom>
            <a:solidFill>
              <a:srgbClr val="FFFF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76" name="Rectangle 100"/>
            <p:cNvSpPr>
              <a:spLocks noChangeArrowheads="1"/>
            </p:cNvSpPr>
            <p:nvPr/>
          </p:nvSpPr>
          <p:spPr bwMode="auto">
            <a:xfrm>
              <a:off x="3808" y="1368"/>
              <a:ext cx="10" cy="2527"/>
            </a:xfrm>
            <a:prstGeom prst="rect">
              <a:avLst/>
            </a:prstGeom>
            <a:solidFill>
              <a:srgbClr val="FFFF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77" name="Rectangle 101"/>
            <p:cNvSpPr>
              <a:spLocks noChangeArrowheads="1"/>
            </p:cNvSpPr>
            <p:nvPr/>
          </p:nvSpPr>
          <p:spPr bwMode="auto">
            <a:xfrm>
              <a:off x="3818" y="1368"/>
              <a:ext cx="10" cy="2527"/>
            </a:xfrm>
            <a:prstGeom prst="rect">
              <a:avLst/>
            </a:prstGeom>
            <a:solidFill>
              <a:srgbClr val="FFF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78" name="Rectangle 102"/>
            <p:cNvSpPr>
              <a:spLocks noChangeArrowheads="1"/>
            </p:cNvSpPr>
            <p:nvPr/>
          </p:nvSpPr>
          <p:spPr bwMode="auto">
            <a:xfrm>
              <a:off x="3828" y="1368"/>
              <a:ext cx="10" cy="2527"/>
            </a:xfrm>
            <a:prstGeom prst="rect">
              <a:avLst/>
            </a:prstGeom>
            <a:solidFill>
              <a:srgbClr val="FFFF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79" name="Rectangle 103"/>
            <p:cNvSpPr>
              <a:spLocks noChangeArrowheads="1"/>
            </p:cNvSpPr>
            <p:nvPr/>
          </p:nvSpPr>
          <p:spPr bwMode="auto">
            <a:xfrm>
              <a:off x="3838" y="1368"/>
              <a:ext cx="10" cy="2527"/>
            </a:xfrm>
            <a:prstGeom prst="rect">
              <a:avLst/>
            </a:prstGeom>
            <a:solidFill>
              <a:srgbClr val="FFFF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80" name="Rectangle 104"/>
            <p:cNvSpPr>
              <a:spLocks noChangeArrowheads="1"/>
            </p:cNvSpPr>
            <p:nvPr/>
          </p:nvSpPr>
          <p:spPr bwMode="auto">
            <a:xfrm>
              <a:off x="3848" y="1368"/>
              <a:ext cx="10" cy="2527"/>
            </a:xfrm>
            <a:prstGeom prst="rect">
              <a:avLst/>
            </a:prstGeom>
            <a:solidFill>
              <a:srgbClr val="FFFF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81" name="Rectangle 105"/>
            <p:cNvSpPr>
              <a:spLocks noChangeArrowheads="1"/>
            </p:cNvSpPr>
            <p:nvPr/>
          </p:nvSpPr>
          <p:spPr bwMode="auto">
            <a:xfrm>
              <a:off x="3858" y="1368"/>
              <a:ext cx="9" cy="2527"/>
            </a:xfrm>
            <a:prstGeom prst="rect">
              <a:avLst/>
            </a:prstGeom>
            <a:solidFill>
              <a:srgbClr val="FFF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82" name="Rectangle 106"/>
            <p:cNvSpPr>
              <a:spLocks noChangeArrowheads="1"/>
            </p:cNvSpPr>
            <p:nvPr/>
          </p:nvSpPr>
          <p:spPr bwMode="auto">
            <a:xfrm>
              <a:off x="3867" y="1368"/>
              <a:ext cx="10" cy="2527"/>
            </a:xfrm>
            <a:prstGeom prst="rect">
              <a:avLst/>
            </a:prstGeom>
            <a:solidFill>
              <a:srgbClr val="FFFF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83" name="Rectangle 107"/>
            <p:cNvSpPr>
              <a:spLocks noChangeArrowheads="1"/>
            </p:cNvSpPr>
            <p:nvPr/>
          </p:nvSpPr>
          <p:spPr bwMode="auto">
            <a:xfrm>
              <a:off x="3877" y="1368"/>
              <a:ext cx="10" cy="2527"/>
            </a:xfrm>
            <a:prstGeom prst="rect">
              <a:avLst/>
            </a:prstGeom>
            <a:solidFill>
              <a:srgbClr val="FFF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84" name="Rectangle 108"/>
            <p:cNvSpPr>
              <a:spLocks noChangeArrowheads="1"/>
            </p:cNvSpPr>
            <p:nvPr/>
          </p:nvSpPr>
          <p:spPr bwMode="auto">
            <a:xfrm>
              <a:off x="3887" y="1368"/>
              <a:ext cx="10" cy="2527"/>
            </a:xfrm>
            <a:prstGeom prst="rect">
              <a:avLst/>
            </a:prstGeom>
            <a:solidFill>
              <a:srgbClr val="FFFF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85" name="Rectangle 109"/>
            <p:cNvSpPr>
              <a:spLocks noChangeArrowheads="1"/>
            </p:cNvSpPr>
            <p:nvPr/>
          </p:nvSpPr>
          <p:spPr bwMode="auto">
            <a:xfrm>
              <a:off x="3897" y="1368"/>
              <a:ext cx="10" cy="2527"/>
            </a:xfrm>
            <a:prstGeom prst="rect">
              <a:avLst/>
            </a:prstGeom>
            <a:solidFill>
              <a:srgbClr val="FFFF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86" name="Rectangle 110"/>
            <p:cNvSpPr>
              <a:spLocks noChangeArrowheads="1"/>
            </p:cNvSpPr>
            <p:nvPr/>
          </p:nvSpPr>
          <p:spPr bwMode="auto">
            <a:xfrm>
              <a:off x="3907" y="1368"/>
              <a:ext cx="10" cy="2527"/>
            </a:xfrm>
            <a:prstGeom prst="rect">
              <a:avLst/>
            </a:prstGeom>
            <a:solidFill>
              <a:srgbClr val="FFFF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87" name="Rectangle 111"/>
            <p:cNvSpPr>
              <a:spLocks noChangeArrowheads="1"/>
            </p:cNvSpPr>
            <p:nvPr/>
          </p:nvSpPr>
          <p:spPr bwMode="auto">
            <a:xfrm>
              <a:off x="3917" y="1368"/>
              <a:ext cx="10" cy="2527"/>
            </a:xfrm>
            <a:prstGeom prst="rect">
              <a:avLst/>
            </a:prstGeom>
            <a:solidFill>
              <a:srgbClr val="FFFF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88" name="Rectangle 112"/>
            <p:cNvSpPr>
              <a:spLocks noChangeArrowheads="1"/>
            </p:cNvSpPr>
            <p:nvPr/>
          </p:nvSpPr>
          <p:spPr bwMode="auto">
            <a:xfrm>
              <a:off x="3927" y="1368"/>
              <a:ext cx="9" cy="2527"/>
            </a:xfrm>
            <a:prstGeom prst="rect">
              <a:avLst/>
            </a:prstGeom>
            <a:solidFill>
              <a:srgbClr val="FFFF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89" name="Rectangle 113"/>
            <p:cNvSpPr>
              <a:spLocks noChangeArrowheads="1"/>
            </p:cNvSpPr>
            <p:nvPr/>
          </p:nvSpPr>
          <p:spPr bwMode="auto">
            <a:xfrm>
              <a:off x="3936" y="1368"/>
              <a:ext cx="10" cy="2527"/>
            </a:xfrm>
            <a:prstGeom prst="rect">
              <a:avLst/>
            </a:prstGeom>
            <a:solidFill>
              <a:srgbClr val="FFFF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90" name="Rectangle 114"/>
            <p:cNvSpPr>
              <a:spLocks noChangeArrowheads="1"/>
            </p:cNvSpPr>
            <p:nvPr/>
          </p:nvSpPr>
          <p:spPr bwMode="auto">
            <a:xfrm>
              <a:off x="3946" y="1368"/>
              <a:ext cx="10" cy="2527"/>
            </a:xfrm>
            <a:prstGeom prst="rect">
              <a:avLst/>
            </a:prstGeom>
            <a:solidFill>
              <a:srgbClr val="FFFF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91" name="Rectangle 115"/>
            <p:cNvSpPr>
              <a:spLocks noChangeArrowheads="1"/>
            </p:cNvSpPr>
            <p:nvPr/>
          </p:nvSpPr>
          <p:spPr bwMode="auto">
            <a:xfrm>
              <a:off x="3956" y="1368"/>
              <a:ext cx="10" cy="2527"/>
            </a:xfrm>
            <a:prstGeom prst="rect">
              <a:avLst/>
            </a:prstGeom>
            <a:solidFill>
              <a:srgbClr val="FFFF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92" name="Rectangle 116"/>
            <p:cNvSpPr>
              <a:spLocks noChangeArrowheads="1"/>
            </p:cNvSpPr>
            <p:nvPr/>
          </p:nvSpPr>
          <p:spPr bwMode="auto">
            <a:xfrm>
              <a:off x="3966" y="1368"/>
              <a:ext cx="10" cy="2527"/>
            </a:xfrm>
            <a:prstGeom prst="rect">
              <a:avLst/>
            </a:prstGeom>
            <a:solidFill>
              <a:srgbClr val="FFFF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93" name="Rectangle 117"/>
            <p:cNvSpPr>
              <a:spLocks noChangeArrowheads="1"/>
            </p:cNvSpPr>
            <p:nvPr/>
          </p:nvSpPr>
          <p:spPr bwMode="auto">
            <a:xfrm>
              <a:off x="3976" y="1368"/>
              <a:ext cx="10" cy="2527"/>
            </a:xfrm>
            <a:prstGeom prst="rect">
              <a:avLst/>
            </a:prstGeom>
            <a:solidFill>
              <a:srgbClr val="FFFF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94" name="Rectangle 118"/>
            <p:cNvSpPr>
              <a:spLocks noChangeArrowheads="1"/>
            </p:cNvSpPr>
            <p:nvPr/>
          </p:nvSpPr>
          <p:spPr bwMode="auto">
            <a:xfrm>
              <a:off x="3986" y="1368"/>
              <a:ext cx="9" cy="2527"/>
            </a:xfrm>
            <a:prstGeom prst="rect">
              <a:avLst/>
            </a:prstGeom>
            <a:solidFill>
              <a:srgbClr val="FFFF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95" name="Rectangle 119"/>
            <p:cNvSpPr>
              <a:spLocks noChangeArrowheads="1"/>
            </p:cNvSpPr>
            <p:nvPr/>
          </p:nvSpPr>
          <p:spPr bwMode="auto">
            <a:xfrm>
              <a:off x="3995" y="1368"/>
              <a:ext cx="10" cy="2527"/>
            </a:xfrm>
            <a:prstGeom prst="rect">
              <a:avLst/>
            </a:prstGeom>
            <a:solidFill>
              <a:srgbClr val="FFFF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96" name="Rectangle 120"/>
            <p:cNvSpPr>
              <a:spLocks noChangeArrowheads="1"/>
            </p:cNvSpPr>
            <p:nvPr/>
          </p:nvSpPr>
          <p:spPr bwMode="auto">
            <a:xfrm>
              <a:off x="4005" y="1368"/>
              <a:ext cx="10" cy="2527"/>
            </a:xfrm>
            <a:prstGeom prst="rect">
              <a:avLst/>
            </a:prstGeom>
            <a:solidFill>
              <a:srgbClr val="FFFF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97" name="Rectangle 121"/>
            <p:cNvSpPr>
              <a:spLocks noChangeArrowheads="1"/>
            </p:cNvSpPr>
            <p:nvPr/>
          </p:nvSpPr>
          <p:spPr bwMode="auto">
            <a:xfrm>
              <a:off x="4015" y="1368"/>
              <a:ext cx="10" cy="2527"/>
            </a:xfrm>
            <a:prstGeom prst="rect">
              <a:avLst/>
            </a:prstGeom>
            <a:solidFill>
              <a:srgbClr val="FFFF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98" name="Rectangle 122"/>
            <p:cNvSpPr>
              <a:spLocks noChangeArrowheads="1"/>
            </p:cNvSpPr>
            <p:nvPr/>
          </p:nvSpPr>
          <p:spPr bwMode="auto">
            <a:xfrm>
              <a:off x="4025" y="1368"/>
              <a:ext cx="10" cy="2527"/>
            </a:xfrm>
            <a:prstGeom prst="rect">
              <a:avLst/>
            </a:prstGeom>
            <a:solidFill>
              <a:srgbClr val="FFFF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99" name="Rectangle 123"/>
            <p:cNvSpPr>
              <a:spLocks noChangeArrowheads="1"/>
            </p:cNvSpPr>
            <p:nvPr/>
          </p:nvSpPr>
          <p:spPr bwMode="auto">
            <a:xfrm>
              <a:off x="4035" y="1368"/>
              <a:ext cx="9" cy="2527"/>
            </a:xfrm>
            <a:prstGeom prst="rect">
              <a:avLst/>
            </a:prstGeom>
            <a:solidFill>
              <a:srgbClr val="FFFF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00" name="Rectangle 124"/>
            <p:cNvSpPr>
              <a:spLocks noChangeArrowheads="1"/>
            </p:cNvSpPr>
            <p:nvPr/>
          </p:nvSpPr>
          <p:spPr bwMode="auto">
            <a:xfrm>
              <a:off x="4044" y="1368"/>
              <a:ext cx="11" cy="2527"/>
            </a:xfrm>
            <a:prstGeom prst="rect">
              <a:avLst/>
            </a:prstGeom>
            <a:solidFill>
              <a:srgbClr val="FFF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01" name="Rectangle 125"/>
            <p:cNvSpPr>
              <a:spLocks noChangeArrowheads="1"/>
            </p:cNvSpPr>
            <p:nvPr/>
          </p:nvSpPr>
          <p:spPr bwMode="auto">
            <a:xfrm>
              <a:off x="4055" y="1368"/>
              <a:ext cx="9" cy="2527"/>
            </a:xfrm>
            <a:prstGeom prst="rect">
              <a:avLst/>
            </a:prstGeom>
            <a:solidFill>
              <a:srgbClr val="FFF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02" name="Rectangle 126"/>
            <p:cNvSpPr>
              <a:spLocks noChangeArrowheads="1"/>
            </p:cNvSpPr>
            <p:nvPr/>
          </p:nvSpPr>
          <p:spPr bwMode="auto">
            <a:xfrm>
              <a:off x="4064" y="1368"/>
              <a:ext cx="10" cy="2527"/>
            </a:xfrm>
            <a:prstGeom prst="rect">
              <a:avLst/>
            </a:prstGeom>
            <a:solidFill>
              <a:srgbClr val="FFFF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03" name="Rectangle 127"/>
            <p:cNvSpPr>
              <a:spLocks noChangeArrowheads="1"/>
            </p:cNvSpPr>
            <p:nvPr/>
          </p:nvSpPr>
          <p:spPr bwMode="auto">
            <a:xfrm>
              <a:off x="4074" y="1368"/>
              <a:ext cx="10" cy="2527"/>
            </a:xfrm>
            <a:prstGeom prst="rect">
              <a:avLst/>
            </a:prstGeom>
            <a:solidFill>
              <a:srgbClr val="FFFF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04" name="Rectangle 128"/>
            <p:cNvSpPr>
              <a:spLocks noChangeArrowheads="1"/>
            </p:cNvSpPr>
            <p:nvPr/>
          </p:nvSpPr>
          <p:spPr bwMode="auto">
            <a:xfrm>
              <a:off x="4084" y="1368"/>
              <a:ext cx="10" cy="2527"/>
            </a:xfrm>
            <a:prstGeom prst="rect">
              <a:avLst/>
            </a:prstGeom>
            <a:solidFill>
              <a:srgbClr val="FFFF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05" name="Rectangle 129"/>
            <p:cNvSpPr>
              <a:spLocks noChangeArrowheads="1"/>
            </p:cNvSpPr>
            <p:nvPr/>
          </p:nvSpPr>
          <p:spPr bwMode="auto">
            <a:xfrm>
              <a:off x="4094" y="1368"/>
              <a:ext cx="10" cy="2527"/>
            </a:xfrm>
            <a:prstGeom prst="rect">
              <a:avLst/>
            </a:prstGeom>
            <a:solidFill>
              <a:srgbClr val="FFFF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06" name="Rectangle 130"/>
            <p:cNvSpPr>
              <a:spLocks noChangeArrowheads="1"/>
            </p:cNvSpPr>
            <p:nvPr/>
          </p:nvSpPr>
          <p:spPr bwMode="auto">
            <a:xfrm>
              <a:off x="4104" y="1368"/>
              <a:ext cx="9" cy="2527"/>
            </a:xfrm>
            <a:prstGeom prst="rect">
              <a:avLst/>
            </a:prstGeom>
            <a:solidFill>
              <a:srgbClr val="FFFF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07" name="Rectangle 131"/>
            <p:cNvSpPr>
              <a:spLocks noChangeArrowheads="1"/>
            </p:cNvSpPr>
            <p:nvPr/>
          </p:nvSpPr>
          <p:spPr bwMode="auto">
            <a:xfrm>
              <a:off x="4113" y="1368"/>
              <a:ext cx="11" cy="2527"/>
            </a:xfrm>
            <a:prstGeom prst="rect">
              <a:avLst/>
            </a:prstGeom>
            <a:solidFill>
              <a:srgbClr val="FFFF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08" name="Rectangle 132"/>
            <p:cNvSpPr>
              <a:spLocks noChangeArrowheads="1"/>
            </p:cNvSpPr>
            <p:nvPr/>
          </p:nvSpPr>
          <p:spPr bwMode="auto">
            <a:xfrm>
              <a:off x="4124" y="1368"/>
              <a:ext cx="9" cy="2527"/>
            </a:xfrm>
            <a:prstGeom prst="rect">
              <a:avLst/>
            </a:prstGeom>
            <a:solidFill>
              <a:srgbClr val="FF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09" name="Rectangle 133"/>
            <p:cNvSpPr>
              <a:spLocks noChangeArrowheads="1"/>
            </p:cNvSpPr>
            <p:nvPr/>
          </p:nvSpPr>
          <p:spPr bwMode="auto">
            <a:xfrm>
              <a:off x="4133" y="1368"/>
              <a:ext cx="10" cy="252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10" name="Rectangle 134"/>
            <p:cNvSpPr>
              <a:spLocks noChangeArrowheads="1"/>
            </p:cNvSpPr>
            <p:nvPr/>
          </p:nvSpPr>
          <p:spPr bwMode="auto">
            <a:xfrm>
              <a:off x="4143" y="1368"/>
              <a:ext cx="10" cy="2527"/>
            </a:xfrm>
            <a:prstGeom prst="rect">
              <a:avLst/>
            </a:prstGeom>
            <a:solidFill>
              <a:srgbClr val="FFFF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11" name="Rectangle 135"/>
            <p:cNvSpPr>
              <a:spLocks noChangeArrowheads="1"/>
            </p:cNvSpPr>
            <p:nvPr/>
          </p:nvSpPr>
          <p:spPr bwMode="auto">
            <a:xfrm>
              <a:off x="4153" y="1368"/>
              <a:ext cx="10" cy="2527"/>
            </a:xfrm>
            <a:prstGeom prst="rect">
              <a:avLst/>
            </a:prstGeom>
            <a:solidFill>
              <a:srgbClr val="FFFF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12" name="Rectangle 136"/>
            <p:cNvSpPr>
              <a:spLocks noChangeArrowheads="1"/>
            </p:cNvSpPr>
            <p:nvPr/>
          </p:nvSpPr>
          <p:spPr bwMode="auto">
            <a:xfrm>
              <a:off x="4163" y="1368"/>
              <a:ext cx="10" cy="2527"/>
            </a:xfrm>
            <a:prstGeom prst="rect">
              <a:avLst/>
            </a:prstGeom>
            <a:solidFill>
              <a:srgbClr val="FFFF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13" name="Rectangle 137"/>
            <p:cNvSpPr>
              <a:spLocks noChangeArrowheads="1"/>
            </p:cNvSpPr>
            <p:nvPr/>
          </p:nvSpPr>
          <p:spPr bwMode="auto">
            <a:xfrm>
              <a:off x="4173" y="1368"/>
              <a:ext cx="9" cy="2527"/>
            </a:xfrm>
            <a:prstGeom prst="rect">
              <a:avLst/>
            </a:prstGeom>
            <a:solidFill>
              <a:srgbClr val="FFFF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14" name="Rectangle 138"/>
            <p:cNvSpPr>
              <a:spLocks noChangeArrowheads="1"/>
            </p:cNvSpPr>
            <p:nvPr/>
          </p:nvSpPr>
          <p:spPr bwMode="auto">
            <a:xfrm>
              <a:off x="4182" y="1368"/>
              <a:ext cx="10" cy="2527"/>
            </a:xfrm>
            <a:prstGeom prst="rect">
              <a:avLst/>
            </a:prstGeom>
            <a:solidFill>
              <a:srgbClr val="FFFF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15" name="Rectangle 139"/>
            <p:cNvSpPr>
              <a:spLocks noChangeArrowheads="1"/>
            </p:cNvSpPr>
            <p:nvPr/>
          </p:nvSpPr>
          <p:spPr bwMode="auto">
            <a:xfrm>
              <a:off x="4192" y="1368"/>
              <a:ext cx="10" cy="2527"/>
            </a:xfrm>
            <a:prstGeom prst="rect">
              <a:avLst/>
            </a:prstGeom>
            <a:solidFill>
              <a:srgbClr val="FFFF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16" name="Rectangle 140"/>
            <p:cNvSpPr>
              <a:spLocks noChangeArrowheads="1"/>
            </p:cNvSpPr>
            <p:nvPr/>
          </p:nvSpPr>
          <p:spPr bwMode="auto">
            <a:xfrm>
              <a:off x="4202" y="1368"/>
              <a:ext cx="10" cy="2527"/>
            </a:xfrm>
            <a:prstGeom prst="rect">
              <a:avLst/>
            </a:prstGeom>
            <a:solidFill>
              <a:srgbClr val="FFFF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17" name="Rectangle 141"/>
            <p:cNvSpPr>
              <a:spLocks noChangeArrowheads="1"/>
            </p:cNvSpPr>
            <p:nvPr/>
          </p:nvSpPr>
          <p:spPr bwMode="auto">
            <a:xfrm>
              <a:off x="4212" y="1368"/>
              <a:ext cx="10" cy="2527"/>
            </a:xfrm>
            <a:prstGeom prst="rect">
              <a:avLst/>
            </a:prstGeom>
            <a:solidFill>
              <a:srgbClr val="FFF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18" name="Rectangle 142"/>
            <p:cNvSpPr>
              <a:spLocks noChangeArrowheads="1"/>
            </p:cNvSpPr>
            <p:nvPr/>
          </p:nvSpPr>
          <p:spPr bwMode="auto">
            <a:xfrm>
              <a:off x="4222" y="1368"/>
              <a:ext cx="10" cy="2527"/>
            </a:xfrm>
            <a:prstGeom prst="rect">
              <a:avLst/>
            </a:prstGeom>
            <a:solidFill>
              <a:srgbClr val="FFF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19" name="Rectangle 143"/>
            <p:cNvSpPr>
              <a:spLocks noChangeArrowheads="1"/>
            </p:cNvSpPr>
            <p:nvPr/>
          </p:nvSpPr>
          <p:spPr bwMode="auto">
            <a:xfrm>
              <a:off x="4232" y="1368"/>
              <a:ext cx="9" cy="2527"/>
            </a:xfrm>
            <a:prstGeom prst="rect">
              <a:avLst/>
            </a:prstGeom>
            <a:solidFill>
              <a:srgbClr val="FFFF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20" name="Rectangle 144"/>
            <p:cNvSpPr>
              <a:spLocks noChangeArrowheads="1"/>
            </p:cNvSpPr>
            <p:nvPr/>
          </p:nvSpPr>
          <p:spPr bwMode="auto">
            <a:xfrm>
              <a:off x="4241" y="1368"/>
              <a:ext cx="10" cy="2527"/>
            </a:xfrm>
            <a:prstGeom prst="rect">
              <a:avLst/>
            </a:prstGeom>
            <a:solidFill>
              <a:srgbClr val="FFFF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21" name="Rectangle 145"/>
            <p:cNvSpPr>
              <a:spLocks noChangeArrowheads="1"/>
            </p:cNvSpPr>
            <p:nvPr/>
          </p:nvSpPr>
          <p:spPr bwMode="auto">
            <a:xfrm>
              <a:off x="4251" y="1368"/>
              <a:ext cx="10" cy="2527"/>
            </a:xfrm>
            <a:prstGeom prst="rect">
              <a:avLst/>
            </a:prstGeom>
            <a:solidFill>
              <a:srgbClr val="FFFF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22" name="Rectangle 146"/>
            <p:cNvSpPr>
              <a:spLocks noChangeArrowheads="1"/>
            </p:cNvSpPr>
            <p:nvPr/>
          </p:nvSpPr>
          <p:spPr bwMode="auto">
            <a:xfrm>
              <a:off x="4261" y="1368"/>
              <a:ext cx="10" cy="2527"/>
            </a:xfrm>
            <a:prstGeom prst="rect">
              <a:avLst/>
            </a:prstGeom>
            <a:solidFill>
              <a:srgbClr val="FFFF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23" name="Rectangle 147"/>
            <p:cNvSpPr>
              <a:spLocks noChangeArrowheads="1"/>
            </p:cNvSpPr>
            <p:nvPr/>
          </p:nvSpPr>
          <p:spPr bwMode="auto">
            <a:xfrm>
              <a:off x="4271" y="1368"/>
              <a:ext cx="10" cy="2527"/>
            </a:xfrm>
            <a:prstGeom prst="rect">
              <a:avLst/>
            </a:prstGeom>
            <a:solidFill>
              <a:srgbClr val="FFFF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24" name="Rectangle 148"/>
            <p:cNvSpPr>
              <a:spLocks noChangeArrowheads="1"/>
            </p:cNvSpPr>
            <p:nvPr/>
          </p:nvSpPr>
          <p:spPr bwMode="auto">
            <a:xfrm>
              <a:off x="4281" y="1368"/>
              <a:ext cx="9" cy="2527"/>
            </a:xfrm>
            <a:prstGeom prst="rect">
              <a:avLst/>
            </a:prstGeom>
            <a:solidFill>
              <a:srgbClr val="FFFF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25" name="Rectangle 149"/>
            <p:cNvSpPr>
              <a:spLocks noChangeArrowheads="1"/>
            </p:cNvSpPr>
            <p:nvPr/>
          </p:nvSpPr>
          <p:spPr bwMode="auto">
            <a:xfrm>
              <a:off x="4290" y="1368"/>
              <a:ext cx="11" cy="2527"/>
            </a:xfrm>
            <a:prstGeom prst="rect">
              <a:avLst/>
            </a:prstGeom>
            <a:solidFill>
              <a:srgbClr val="FFFF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26" name="Rectangle 150"/>
            <p:cNvSpPr>
              <a:spLocks noChangeArrowheads="1"/>
            </p:cNvSpPr>
            <p:nvPr/>
          </p:nvSpPr>
          <p:spPr bwMode="auto">
            <a:xfrm>
              <a:off x="4301" y="1368"/>
              <a:ext cx="9" cy="2527"/>
            </a:xfrm>
            <a:prstGeom prst="rect">
              <a:avLst/>
            </a:prstGeom>
            <a:solidFill>
              <a:srgbClr val="FFFF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27" name="Rectangle 151"/>
            <p:cNvSpPr>
              <a:spLocks noChangeArrowheads="1"/>
            </p:cNvSpPr>
            <p:nvPr/>
          </p:nvSpPr>
          <p:spPr bwMode="auto">
            <a:xfrm>
              <a:off x="4310" y="1368"/>
              <a:ext cx="10" cy="2527"/>
            </a:xfrm>
            <a:prstGeom prst="rect">
              <a:avLst/>
            </a:prstGeom>
            <a:solidFill>
              <a:srgbClr val="FFFF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28" name="Rectangle 152"/>
            <p:cNvSpPr>
              <a:spLocks noChangeArrowheads="1"/>
            </p:cNvSpPr>
            <p:nvPr/>
          </p:nvSpPr>
          <p:spPr bwMode="auto">
            <a:xfrm>
              <a:off x="4320" y="1368"/>
              <a:ext cx="10" cy="2527"/>
            </a:xfrm>
            <a:prstGeom prst="rect">
              <a:avLst/>
            </a:prstGeom>
            <a:solidFill>
              <a:srgbClr val="FFFF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29" name="Rectangle 153"/>
            <p:cNvSpPr>
              <a:spLocks noChangeArrowheads="1"/>
            </p:cNvSpPr>
            <p:nvPr/>
          </p:nvSpPr>
          <p:spPr bwMode="auto">
            <a:xfrm>
              <a:off x="4330" y="1368"/>
              <a:ext cx="10" cy="2527"/>
            </a:xfrm>
            <a:prstGeom prst="rect">
              <a:avLst/>
            </a:prstGeom>
            <a:solidFill>
              <a:srgbClr val="FFFF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30" name="Rectangle 154"/>
            <p:cNvSpPr>
              <a:spLocks noChangeArrowheads="1"/>
            </p:cNvSpPr>
            <p:nvPr/>
          </p:nvSpPr>
          <p:spPr bwMode="auto">
            <a:xfrm>
              <a:off x="4340" y="1368"/>
              <a:ext cx="10" cy="2527"/>
            </a:xfrm>
            <a:prstGeom prst="rect">
              <a:avLst/>
            </a:prstGeom>
            <a:solidFill>
              <a:srgbClr val="FFFF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31" name="Rectangle 155"/>
            <p:cNvSpPr>
              <a:spLocks noChangeArrowheads="1"/>
            </p:cNvSpPr>
            <p:nvPr/>
          </p:nvSpPr>
          <p:spPr bwMode="auto">
            <a:xfrm>
              <a:off x="4350" y="1368"/>
              <a:ext cx="9" cy="2527"/>
            </a:xfrm>
            <a:prstGeom prst="rect">
              <a:avLst/>
            </a:prstGeom>
            <a:solidFill>
              <a:srgbClr val="FFFF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32" name="Rectangle 156"/>
            <p:cNvSpPr>
              <a:spLocks noChangeArrowheads="1"/>
            </p:cNvSpPr>
            <p:nvPr/>
          </p:nvSpPr>
          <p:spPr bwMode="auto">
            <a:xfrm>
              <a:off x="4359" y="1368"/>
              <a:ext cx="11" cy="2527"/>
            </a:xfrm>
            <a:prstGeom prst="rect">
              <a:avLst/>
            </a:prstGeom>
            <a:solidFill>
              <a:srgbClr val="FFFF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33" name="Rectangle 157"/>
            <p:cNvSpPr>
              <a:spLocks noChangeArrowheads="1"/>
            </p:cNvSpPr>
            <p:nvPr/>
          </p:nvSpPr>
          <p:spPr bwMode="auto">
            <a:xfrm>
              <a:off x="4370" y="1368"/>
              <a:ext cx="9" cy="2527"/>
            </a:xfrm>
            <a:prstGeom prst="rect">
              <a:avLst/>
            </a:prstGeom>
            <a:solidFill>
              <a:srgbClr val="FFFF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34" name="Rectangle 158"/>
            <p:cNvSpPr>
              <a:spLocks noChangeArrowheads="1"/>
            </p:cNvSpPr>
            <p:nvPr/>
          </p:nvSpPr>
          <p:spPr bwMode="auto">
            <a:xfrm>
              <a:off x="4379" y="1368"/>
              <a:ext cx="10" cy="2527"/>
            </a:xfrm>
            <a:prstGeom prst="rect">
              <a:avLst/>
            </a:prstGeom>
            <a:solidFill>
              <a:srgbClr val="FFFF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35" name="Rectangle 159"/>
            <p:cNvSpPr>
              <a:spLocks noChangeArrowheads="1"/>
            </p:cNvSpPr>
            <p:nvPr/>
          </p:nvSpPr>
          <p:spPr bwMode="auto">
            <a:xfrm>
              <a:off x="4389" y="1368"/>
              <a:ext cx="10" cy="2527"/>
            </a:xfrm>
            <a:prstGeom prst="rect">
              <a:avLst/>
            </a:prstGeom>
            <a:solidFill>
              <a:srgbClr val="FFF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36" name="Rectangle 160"/>
            <p:cNvSpPr>
              <a:spLocks noChangeArrowheads="1"/>
            </p:cNvSpPr>
            <p:nvPr/>
          </p:nvSpPr>
          <p:spPr bwMode="auto">
            <a:xfrm>
              <a:off x="4399" y="1368"/>
              <a:ext cx="10" cy="2527"/>
            </a:xfrm>
            <a:prstGeom prst="rect">
              <a:avLst/>
            </a:prstGeom>
            <a:solidFill>
              <a:srgbClr val="FFFF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37" name="Rectangle 161"/>
            <p:cNvSpPr>
              <a:spLocks noChangeArrowheads="1"/>
            </p:cNvSpPr>
            <p:nvPr/>
          </p:nvSpPr>
          <p:spPr bwMode="auto">
            <a:xfrm>
              <a:off x="4409" y="1368"/>
              <a:ext cx="10" cy="2527"/>
            </a:xfrm>
            <a:prstGeom prst="rect">
              <a:avLst/>
            </a:prstGeom>
            <a:solidFill>
              <a:srgbClr val="FFF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38" name="Rectangle 162"/>
            <p:cNvSpPr>
              <a:spLocks noChangeArrowheads="1"/>
            </p:cNvSpPr>
            <p:nvPr/>
          </p:nvSpPr>
          <p:spPr bwMode="auto">
            <a:xfrm>
              <a:off x="4419" y="1368"/>
              <a:ext cx="9" cy="2527"/>
            </a:xfrm>
            <a:prstGeom prst="rect">
              <a:avLst/>
            </a:prstGeom>
            <a:solidFill>
              <a:srgbClr val="FFFF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39" name="Rectangle 163"/>
            <p:cNvSpPr>
              <a:spLocks noChangeArrowheads="1"/>
            </p:cNvSpPr>
            <p:nvPr/>
          </p:nvSpPr>
          <p:spPr bwMode="auto">
            <a:xfrm>
              <a:off x="4428" y="1368"/>
              <a:ext cx="10" cy="2527"/>
            </a:xfrm>
            <a:prstGeom prst="rect">
              <a:avLst/>
            </a:prstGeom>
            <a:solidFill>
              <a:srgbClr val="FFFF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40" name="Rectangle 164"/>
            <p:cNvSpPr>
              <a:spLocks noChangeArrowheads="1"/>
            </p:cNvSpPr>
            <p:nvPr/>
          </p:nvSpPr>
          <p:spPr bwMode="auto">
            <a:xfrm>
              <a:off x="4438" y="1368"/>
              <a:ext cx="10" cy="2527"/>
            </a:xfrm>
            <a:prstGeom prst="rect">
              <a:avLst/>
            </a:prstGeom>
            <a:solidFill>
              <a:srgbClr val="FFFF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41" name="Rectangle 165"/>
            <p:cNvSpPr>
              <a:spLocks noChangeArrowheads="1"/>
            </p:cNvSpPr>
            <p:nvPr/>
          </p:nvSpPr>
          <p:spPr bwMode="auto">
            <a:xfrm>
              <a:off x="4448" y="1368"/>
              <a:ext cx="10" cy="2527"/>
            </a:xfrm>
            <a:prstGeom prst="rect">
              <a:avLst/>
            </a:prstGeom>
            <a:solidFill>
              <a:srgbClr val="FFF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42" name="Rectangle 166"/>
            <p:cNvSpPr>
              <a:spLocks noChangeArrowheads="1"/>
            </p:cNvSpPr>
            <p:nvPr/>
          </p:nvSpPr>
          <p:spPr bwMode="auto">
            <a:xfrm>
              <a:off x="4458" y="1368"/>
              <a:ext cx="10" cy="2527"/>
            </a:xfrm>
            <a:prstGeom prst="rect">
              <a:avLst/>
            </a:prstGeom>
            <a:solidFill>
              <a:srgbClr val="FFFF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43" name="Rectangle 167"/>
            <p:cNvSpPr>
              <a:spLocks noChangeArrowheads="1"/>
            </p:cNvSpPr>
            <p:nvPr/>
          </p:nvSpPr>
          <p:spPr bwMode="auto">
            <a:xfrm>
              <a:off x="4468" y="1368"/>
              <a:ext cx="10" cy="2527"/>
            </a:xfrm>
            <a:prstGeom prst="rect">
              <a:avLst/>
            </a:prstGeom>
            <a:solidFill>
              <a:srgbClr val="FFFF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44" name="Rectangle 168"/>
            <p:cNvSpPr>
              <a:spLocks noChangeArrowheads="1"/>
            </p:cNvSpPr>
            <p:nvPr/>
          </p:nvSpPr>
          <p:spPr bwMode="auto">
            <a:xfrm>
              <a:off x="4478" y="1368"/>
              <a:ext cx="9" cy="2527"/>
            </a:xfrm>
            <a:prstGeom prst="rect">
              <a:avLst/>
            </a:prstGeom>
            <a:solidFill>
              <a:srgbClr val="FFFF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45" name="Rectangle 169"/>
            <p:cNvSpPr>
              <a:spLocks noChangeArrowheads="1"/>
            </p:cNvSpPr>
            <p:nvPr/>
          </p:nvSpPr>
          <p:spPr bwMode="auto">
            <a:xfrm>
              <a:off x="4487" y="1368"/>
              <a:ext cx="11" cy="2527"/>
            </a:xfrm>
            <a:prstGeom prst="rect">
              <a:avLst/>
            </a:prstGeom>
            <a:solidFill>
              <a:srgbClr val="FFFF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46" name="Rectangle 170"/>
            <p:cNvSpPr>
              <a:spLocks noChangeArrowheads="1"/>
            </p:cNvSpPr>
            <p:nvPr/>
          </p:nvSpPr>
          <p:spPr bwMode="auto">
            <a:xfrm>
              <a:off x="4498" y="1368"/>
              <a:ext cx="9" cy="2527"/>
            </a:xfrm>
            <a:prstGeom prst="rect">
              <a:avLst/>
            </a:prstGeom>
            <a:solidFill>
              <a:srgbClr val="FFFF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47" name="Rectangle 171"/>
            <p:cNvSpPr>
              <a:spLocks noChangeArrowheads="1"/>
            </p:cNvSpPr>
            <p:nvPr/>
          </p:nvSpPr>
          <p:spPr bwMode="auto">
            <a:xfrm>
              <a:off x="4507" y="1368"/>
              <a:ext cx="10" cy="2527"/>
            </a:xfrm>
            <a:prstGeom prst="rect">
              <a:avLst/>
            </a:prstGeom>
            <a:solidFill>
              <a:srgbClr val="FFFF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48" name="Rectangle 172"/>
            <p:cNvSpPr>
              <a:spLocks noChangeArrowheads="1"/>
            </p:cNvSpPr>
            <p:nvPr/>
          </p:nvSpPr>
          <p:spPr bwMode="auto">
            <a:xfrm>
              <a:off x="4517" y="1368"/>
              <a:ext cx="10" cy="2527"/>
            </a:xfrm>
            <a:prstGeom prst="rect">
              <a:avLst/>
            </a:prstGeom>
            <a:solidFill>
              <a:srgbClr val="FFFF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49" name="Rectangle 173"/>
            <p:cNvSpPr>
              <a:spLocks noChangeArrowheads="1"/>
            </p:cNvSpPr>
            <p:nvPr/>
          </p:nvSpPr>
          <p:spPr bwMode="auto">
            <a:xfrm>
              <a:off x="4527" y="1368"/>
              <a:ext cx="10" cy="2527"/>
            </a:xfrm>
            <a:prstGeom prst="rect">
              <a:avLst/>
            </a:prstGeom>
            <a:solidFill>
              <a:srgbClr val="FFFF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50" name="Rectangle 174"/>
            <p:cNvSpPr>
              <a:spLocks noChangeArrowheads="1"/>
            </p:cNvSpPr>
            <p:nvPr/>
          </p:nvSpPr>
          <p:spPr bwMode="auto">
            <a:xfrm>
              <a:off x="4537" y="1368"/>
              <a:ext cx="10" cy="2527"/>
            </a:xfrm>
            <a:prstGeom prst="rect">
              <a:avLst/>
            </a:prstGeom>
            <a:solidFill>
              <a:srgbClr val="FFFF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51" name="Rectangle 175"/>
            <p:cNvSpPr>
              <a:spLocks noChangeArrowheads="1"/>
            </p:cNvSpPr>
            <p:nvPr/>
          </p:nvSpPr>
          <p:spPr bwMode="auto">
            <a:xfrm>
              <a:off x="4547" y="1368"/>
              <a:ext cx="9" cy="2527"/>
            </a:xfrm>
            <a:prstGeom prst="rect">
              <a:avLst/>
            </a:prstGeom>
            <a:solidFill>
              <a:srgbClr val="FFFF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52" name="Rectangle 176"/>
            <p:cNvSpPr>
              <a:spLocks noChangeArrowheads="1"/>
            </p:cNvSpPr>
            <p:nvPr/>
          </p:nvSpPr>
          <p:spPr bwMode="auto">
            <a:xfrm>
              <a:off x="4556" y="1368"/>
              <a:ext cx="11" cy="2527"/>
            </a:xfrm>
            <a:prstGeom prst="rect">
              <a:avLst/>
            </a:prstGeom>
            <a:solidFill>
              <a:srgbClr val="FFFF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53" name="Rectangle 177"/>
            <p:cNvSpPr>
              <a:spLocks noChangeArrowheads="1"/>
            </p:cNvSpPr>
            <p:nvPr/>
          </p:nvSpPr>
          <p:spPr bwMode="auto">
            <a:xfrm>
              <a:off x="4567" y="1368"/>
              <a:ext cx="9" cy="2527"/>
            </a:xfrm>
            <a:prstGeom prst="rect">
              <a:avLst/>
            </a:prstGeom>
            <a:solidFill>
              <a:srgbClr val="FFFF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54" name="Rectangle 178"/>
            <p:cNvSpPr>
              <a:spLocks noChangeArrowheads="1"/>
            </p:cNvSpPr>
            <p:nvPr/>
          </p:nvSpPr>
          <p:spPr bwMode="auto">
            <a:xfrm>
              <a:off x="4576" y="1368"/>
              <a:ext cx="10" cy="2527"/>
            </a:xfrm>
            <a:prstGeom prst="rect">
              <a:avLst/>
            </a:prstGeom>
            <a:solidFill>
              <a:srgbClr val="FFFF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55" name="Rectangle 179"/>
            <p:cNvSpPr>
              <a:spLocks noChangeArrowheads="1"/>
            </p:cNvSpPr>
            <p:nvPr/>
          </p:nvSpPr>
          <p:spPr bwMode="auto">
            <a:xfrm>
              <a:off x="4586" y="1368"/>
              <a:ext cx="10" cy="2527"/>
            </a:xfrm>
            <a:prstGeom prst="rect">
              <a:avLst/>
            </a:prstGeom>
            <a:solidFill>
              <a:srgbClr val="FFFF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56" name="Rectangle 180"/>
            <p:cNvSpPr>
              <a:spLocks noChangeArrowheads="1"/>
            </p:cNvSpPr>
            <p:nvPr/>
          </p:nvSpPr>
          <p:spPr bwMode="auto">
            <a:xfrm>
              <a:off x="4596" y="1368"/>
              <a:ext cx="10" cy="2527"/>
            </a:xfrm>
            <a:prstGeom prst="rect">
              <a:avLst/>
            </a:prstGeom>
            <a:solidFill>
              <a:srgbClr val="FFFF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57" name="Rectangle 181"/>
            <p:cNvSpPr>
              <a:spLocks noChangeArrowheads="1"/>
            </p:cNvSpPr>
            <p:nvPr/>
          </p:nvSpPr>
          <p:spPr bwMode="auto">
            <a:xfrm>
              <a:off x="4606" y="1368"/>
              <a:ext cx="10" cy="2527"/>
            </a:xfrm>
            <a:prstGeom prst="rect">
              <a:avLst/>
            </a:prstGeom>
            <a:solidFill>
              <a:srgbClr val="FFFF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58" name="Rectangle 182"/>
            <p:cNvSpPr>
              <a:spLocks noChangeArrowheads="1"/>
            </p:cNvSpPr>
            <p:nvPr/>
          </p:nvSpPr>
          <p:spPr bwMode="auto">
            <a:xfrm>
              <a:off x="4616" y="1368"/>
              <a:ext cx="9" cy="2527"/>
            </a:xfrm>
            <a:prstGeom prst="rect">
              <a:avLst/>
            </a:prstGeom>
            <a:solidFill>
              <a:srgbClr val="FFFF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59" name="Rectangle 183"/>
            <p:cNvSpPr>
              <a:spLocks noChangeArrowheads="1"/>
            </p:cNvSpPr>
            <p:nvPr/>
          </p:nvSpPr>
          <p:spPr bwMode="auto">
            <a:xfrm>
              <a:off x="4625" y="1368"/>
              <a:ext cx="10" cy="2527"/>
            </a:xfrm>
            <a:prstGeom prst="rect">
              <a:avLst/>
            </a:prstGeom>
            <a:solidFill>
              <a:srgbClr val="FFF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60" name="Rectangle 184"/>
            <p:cNvSpPr>
              <a:spLocks noChangeArrowheads="1"/>
            </p:cNvSpPr>
            <p:nvPr/>
          </p:nvSpPr>
          <p:spPr bwMode="auto">
            <a:xfrm>
              <a:off x="4635" y="1368"/>
              <a:ext cx="10" cy="2527"/>
            </a:xfrm>
            <a:prstGeom prst="rect">
              <a:avLst/>
            </a:prstGeom>
            <a:solidFill>
              <a:srgbClr val="FF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61" name="Rectangle 185"/>
            <p:cNvSpPr>
              <a:spLocks noChangeArrowheads="1"/>
            </p:cNvSpPr>
            <p:nvPr/>
          </p:nvSpPr>
          <p:spPr bwMode="auto">
            <a:xfrm>
              <a:off x="4645" y="1368"/>
              <a:ext cx="10" cy="2527"/>
            </a:xfrm>
            <a:prstGeom prst="rect">
              <a:avLst/>
            </a:prstGeom>
            <a:solidFill>
              <a:srgbClr val="FFFF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62" name="Rectangle 186"/>
            <p:cNvSpPr>
              <a:spLocks noChangeArrowheads="1"/>
            </p:cNvSpPr>
            <p:nvPr/>
          </p:nvSpPr>
          <p:spPr bwMode="auto">
            <a:xfrm>
              <a:off x="4655" y="1368"/>
              <a:ext cx="10" cy="2527"/>
            </a:xfrm>
            <a:prstGeom prst="rect">
              <a:avLst/>
            </a:prstGeom>
            <a:solidFill>
              <a:srgbClr val="FFFF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63" name="Rectangle 187"/>
            <p:cNvSpPr>
              <a:spLocks noChangeArrowheads="1"/>
            </p:cNvSpPr>
            <p:nvPr/>
          </p:nvSpPr>
          <p:spPr bwMode="auto">
            <a:xfrm>
              <a:off x="4665" y="1368"/>
              <a:ext cx="10" cy="2527"/>
            </a:xfrm>
            <a:prstGeom prst="rect">
              <a:avLst/>
            </a:prstGeom>
            <a:solidFill>
              <a:srgbClr val="FFFF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64" name="Rectangle 188"/>
            <p:cNvSpPr>
              <a:spLocks noChangeArrowheads="1"/>
            </p:cNvSpPr>
            <p:nvPr/>
          </p:nvSpPr>
          <p:spPr bwMode="auto">
            <a:xfrm>
              <a:off x="4675" y="1368"/>
              <a:ext cx="9" cy="2527"/>
            </a:xfrm>
            <a:prstGeom prst="rect">
              <a:avLst/>
            </a:prstGeom>
            <a:solidFill>
              <a:srgbClr val="FFFF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65" name="Rectangle 189"/>
            <p:cNvSpPr>
              <a:spLocks noChangeArrowheads="1"/>
            </p:cNvSpPr>
            <p:nvPr/>
          </p:nvSpPr>
          <p:spPr bwMode="auto">
            <a:xfrm>
              <a:off x="4684" y="1368"/>
              <a:ext cx="10" cy="2527"/>
            </a:xfrm>
            <a:prstGeom prst="rect">
              <a:avLst/>
            </a:prstGeom>
            <a:solidFill>
              <a:srgbClr val="FFFF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66" name="Rectangle 190"/>
            <p:cNvSpPr>
              <a:spLocks noChangeArrowheads="1"/>
            </p:cNvSpPr>
            <p:nvPr/>
          </p:nvSpPr>
          <p:spPr bwMode="auto">
            <a:xfrm>
              <a:off x="4694" y="1368"/>
              <a:ext cx="10" cy="2527"/>
            </a:xfrm>
            <a:prstGeom prst="rect">
              <a:avLst/>
            </a:prstGeom>
            <a:solidFill>
              <a:srgbClr val="FFFF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67" name="Rectangle 191"/>
            <p:cNvSpPr>
              <a:spLocks noChangeArrowheads="1"/>
            </p:cNvSpPr>
            <p:nvPr/>
          </p:nvSpPr>
          <p:spPr bwMode="auto">
            <a:xfrm>
              <a:off x="4704" y="1368"/>
              <a:ext cx="10" cy="2527"/>
            </a:xfrm>
            <a:prstGeom prst="rect">
              <a:avLst/>
            </a:prstGeom>
            <a:solidFill>
              <a:srgbClr val="FFFF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68" name="Rectangle 192"/>
            <p:cNvSpPr>
              <a:spLocks noChangeArrowheads="1"/>
            </p:cNvSpPr>
            <p:nvPr/>
          </p:nvSpPr>
          <p:spPr bwMode="auto">
            <a:xfrm>
              <a:off x="4714" y="1368"/>
              <a:ext cx="10" cy="2527"/>
            </a:xfrm>
            <a:prstGeom prst="rect">
              <a:avLst/>
            </a:prstGeom>
            <a:solidFill>
              <a:srgbClr val="FFFF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69" name="Rectangle 193"/>
            <p:cNvSpPr>
              <a:spLocks noChangeArrowheads="1"/>
            </p:cNvSpPr>
            <p:nvPr/>
          </p:nvSpPr>
          <p:spPr bwMode="auto">
            <a:xfrm>
              <a:off x="4724" y="1368"/>
              <a:ext cx="9" cy="2527"/>
            </a:xfrm>
            <a:prstGeom prst="rect">
              <a:avLst/>
            </a:prstGeom>
            <a:solidFill>
              <a:srgbClr val="FFFF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70" name="Rectangle 194"/>
            <p:cNvSpPr>
              <a:spLocks noChangeArrowheads="1"/>
            </p:cNvSpPr>
            <p:nvPr/>
          </p:nvSpPr>
          <p:spPr bwMode="auto">
            <a:xfrm>
              <a:off x="4733" y="1368"/>
              <a:ext cx="11" cy="2527"/>
            </a:xfrm>
            <a:prstGeom prst="rect">
              <a:avLst/>
            </a:prstGeom>
            <a:solidFill>
              <a:srgbClr val="FFFF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71" name="Rectangle 195"/>
            <p:cNvSpPr>
              <a:spLocks noChangeArrowheads="1"/>
            </p:cNvSpPr>
            <p:nvPr/>
          </p:nvSpPr>
          <p:spPr bwMode="auto">
            <a:xfrm>
              <a:off x="4744" y="1368"/>
              <a:ext cx="9" cy="2527"/>
            </a:xfrm>
            <a:prstGeom prst="rect">
              <a:avLst/>
            </a:prstGeom>
            <a:solidFill>
              <a:srgbClr val="FFFF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72" name="Rectangle 196"/>
            <p:cNvSpPr>
              <a:spLocks noChangeArrowheads="1"/>
            </p:cNvSpPr>
            <p:nvPr/>
          </p:nvSpPr>
          <p:spPr bwMode="auto">
            <a:xfrm>
              <a:off x="4753" y="1368"/>
              <a:ext cx="10" cy="2527"/>
            </a:xfrm>
            <a:prstGeom prst="rect">
              <a:avLst/>
            </a:prstGeom>
            <a:solidFill>
              <a:srgbClr val="FFFF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73" name="Rectangle 197"/>
            <p:cNvSpPr>
              <a:spLocks noChangeArrowheads="1"/>
            </p:cNvSpPr>
            <p:nvPr/>
          </p:nvSpPr>
          <p:spPr bwMode="auto">
            <a:xfrm>
              <a:off x="4763" y="1368"/>
              <a:ext cx="10" cy="2527"/>
            </a:xfrm>
            <a:prstGeom prst="rect">
              <a:avLst/>
            </a:prstGeom>
            <a:solidFill>
              <a:srgbClr val="FFFF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74" name="Rectangle 198"/>
            <p:cNvSpPr>
              <a:spLocks noChangeArrowheads="1"/>
            </p:cNvSpPr>
            <p:nvPr/>
          </p:nvSpPr>
          <p:spPr bwMode="auto">
            <a:xfrm>
              <a:off x="4773" y="1368"/>
              <a:ext cx="10" cy="2527"/>
            </a:xfrm>
            <a:prstGeom prst="rect">
              <a:avLst/>
            </a:prstGeom>
            <a:solidFill>
              <a:srgbClr val="FFFF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75" name="Rectangle 199"/>
            <p:cNvSpPr>
              <a:spLocks noChangeArrowheads="1"/>
            </p:cNvSpPr>
            <p:nvPr/>
          </p:nvSpPr>
          <p:spPr bwMode="auto">
            <a:xfrm>
              <a:off x="4783" y="1368"/>
              <a:ext cx="10" cy="2527"/>
            </a:xfrm>
            <a:prstGeom prst="rect">
              <a:avLst/>
            </a:prstGeom>
            <a:solidFill>
              <a:srgbClr val="FFFF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76" name="Rectangle 200"/>
            <p:cNvSpPr>
              <a:spLocks noChangeArrowheads="1"/>
            </p:cNvSpPr>
            <p:nvPr/>
          </p:nvSpPr>
          <p:spPr bwMode="auto">
            <a:xfrm>
              <a:off x="4793" y="1368"/>
              <a:ext cx="9" cy="2527"/>
            </a:xfrm>
            <a:prstGeom prst="rect">
              <a:avLst/>
            </a:prstGeom>
            <a:solidFill>
              <a:srgbClr val="FFFF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77" name="Rectangle 201"/>
            <p:cNvSpPr>
              <a:spLocks noChangeArrowheads="1"/>
            </p:cNvSpPr>
            <p:nvPr/>
          </p:nvSpPr>
          <p:spPr bwMode="auto">
            <a:xfrm>
              <a:off x="4802" y="1368"/>
              <a:ext cx="11" cy="2527"/>
            </a:xfrm>
            <a:prstGeom prst="rect">
              <a:avLst/>
            </a:prstGeom>
            <a:solidFill>
              <a:srgbClr val="FFFF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778" name="Rectangle 202"/>
            <p:cNvSpPr>
              <a:spLocks noChangeArrowheads="1"/>
            </p:cNvSpPr>
            <p:nvPr/>
          </p:nvSpPr>
          <p:spPr bwMode="auto">
            <a:xfrm>
              <a:off x="4813" y="1368"/>
              <a:ext cx="9" cy="2527"/>
            </a:xfrm>
            <a:prstGeom prst="rect">
              <a:avLst/>
            </a:prstGeom>
            <a:solidFill>
              <a:srgbClr val="FFFF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4980" name="Rectangle 404"/>
          <p:cNvSpPr>
            <a:spLocks noChangeArrowheads="1"/>
          </p:cNvSpPr>
          <p:nvPr/>
        </p:nvSpPr>
        <p:spPr bwMode="auto">
          <a:xfrm>
            <a:off x="6748463" y="2171700"/>
            <a:ext cx="15875" cy="4011613"/>
          </a:xfrm>
          <a:prstGeom prst="rect">
            <a:avLst/>
          </a:prstGeom>
          <a:solidFill>
            <a:srgbClr val="FFFFE7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981" name="Rectangle 405"/>
          <p:cNvSpPr>
            <a:spLocks noChangeArrowheads="1"/>
          </p:cNvSpPr>
          <p:nvPr/>
        </p:nvSpPr>
        <p:spPr bwMode="auto">
          <a:xfrm>
            <a:off x="6764338" y="2171700"/>
            <a:ext cx="15875" cy="4011613"/>
          </a:xfrm>
          <a:prstGeom prst="rect">
            <a:avLst/>
          </a:prstGeom>
          <a:solidFill>
            <a:srgbClr val="FFFFE5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982" name="Rectangle 406"/>
          <p:cNvSpPr>
            <a:spLocks noChangeArrowheads="1"/>
          </p:cNvSpPr>
          <p:nvPr/>
        </p:nvSpPr>
        <p:spPr bwMode="auto">
          <a:xfrm>
            <a:off x="6780213" y="2171700"/>
            <a:ext cx="15875" cy="4011613"/>
          </a:xfrm>
          <a:prstGeom prst="rect">
            <a:avLst/>
          </a:prstGeom>
          <a:solidFill>
            <a:srgbClr val="FFFFE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983" name="Rectangle 407"/>
          <p:cNvSpPr>
            <a:spLocks noChangeArrowheads="1"/>
          </p:cNvSpPr>
          <p:nvPr/>
        </p:nvSpPr>
        <p:spPr bwMode="auto">
          <a:xfrm>
            <a:off x="6796088" y="2171700"/>
            <a:ext cx="14287" cy="4011613"/>
          </a:xfrm>
          <a:prstGeom prst="rect">
            <a:avLst/>
          </a:prstGeom>
          <a:solidFill>
            <a:srgbClr val="FFFFE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984" name="Rectangle 408"/>
          <p:cNvSpPr>
            <a:spLocks noChangeArrowheads="1"/>
          </p:cNvSpPr>
          <p:nvPr/>
        </p:nvSpPr>
        <p:spPr bwMode="auto">
          <a:xfrm>
            <a:off x="6810375" y="2171700"/>
            <a:ext cx="17463" cy="4011613"/>
          </a:xfrm>
          <a:prstGeom prst="rect">
            <a:avLst/>
          </a:prstGeom>
          <a:solidFill>
            <a:srgbClr val="FFFFD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985" name="Rectangle 409"/>
          <p:cNvSpPr>
            <a:spLocks noChangeArrowheads="1"/>
          </p:cNvSpPr>
          <p:nvPr/>
        </p:nvSpPr>
        <p:spPr bwMode="auto">
          <a:xfrm>
            <a:off x="6827838" y="2171700"/>
            <a:ext cx="14287" cy="4011613"/>
          </a:xfrm>
          <a:prstGeom prst="rect">
            <a:avLst/>
          </a:prstGeom>
          <a:solidFill>
            <a:srgbClr val="FFFFDD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986" name="Rectangle 410"/>
          <p:cNvSpPr>
            <a:spLocks noChangeArrowheads="1"/>
          </p:cNvSpPr>
          <p:nvPr/>
        </p:nvSpPr>
        <p:spPr bwMode="auto">
          <a:xfrm>
            <a:off x="6842125" y="2171700"/>
            <a:ext cx="15875" cy="4011613"/>
          </a:xfrm>
          <a:prstGeom prst="rect">
            <a:avLst/>
          </a:prstGeom>
          <a:solidFill>
            <a:srgbClr val="FFFFDB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987" name="Rectangle 411"/>
          <p:cNvSpPr>
            <a:spLocks noChangeArrowheads="1"/>
          </p:cNvSpPr>
          <p:nvPr/>
        </p:nvSpPr>
        <p:spPr bwMode="auto">
          <a:xfrm>
            <a:off x="6858000" y="2171700"/>
            <a:ext cx="15875" cy="4011613"/>
          </a:xfrm>
          <a:prstGeom prst="rect">
            <a:avLst/>
          </a:prstGeom>
          <a:solidFill>
            <a:srgbClr val="FFFFD9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988" name="Rectangle 412"/>
          <p:cNvSpPr>
            <a:spLocks noChangeArrowheads="1"/>
          </p:cNvSpPr>
          <p:nvPr/>
        </p:nvSpPr>
        <p:spPr bwMode="auto">
          <a:xfrm>
            <a:off x="6873875" y="2171700"/>
            <a:ext cx="15875" cy="4011613"/>
          </a:xfrm>
          <a:prstGeom prst="rect">
            <a:avLst/>
          </a:prstGeom>
          <a:solidFill>
            <a:srgbClr val="FFFFD7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989" name="Rectangle 413"/>
          <p:cNvSpPr>
            <a:spLocks noChangeArrowheads="1"/>
          </p:cNvSpPr>
          <p:nvPr/>
        </p:nvSpPr>
        <p:spPr bwMode="auto">
          <a:xfrm>
            <a:off x="6889750" y="2171700"/>
            <a:ext cx="15875" cy="4011613"/>
          </a:xfrm>
          <a:prstGeom prst="rect">
            <a:avLst/>
          </a:prstGeom>
          <a:solidFill>
            <a:srgbClr val="FFFFD5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990" name="Rectangle 414"/>
          <p:cNvSpPr>
            <a:spLocks noChangeArrowheads="1"/>
          </p:cNvSpPr>
          <p:nvPr/>
        </p:nvSpPr>
        <p:spPr bwMode="auto">
          <a:xfrm>
            <a:off x="6905625" y="2171700"/>
            <a:ext cx="14288" cy="4011613"/>
          </a:xfrm>
          <a:prstGeom prst="rect">
            <a:avLst/>
          </a:prstGeom>
          <a:solidFill>
            <a:srgbClr val="FFFFD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991" name="Rectangle 415"/>
          <p:cNvSpPr>
            <a:spLocks noChangeArrowheads="1"/>
          </p:cNvSpPr>
          <p:nvPr/>
        </p:nvSpPr>
        <p:spPr bwMode="auto">
          <a:xfrm>
            <a:off x="6919913" y="2171700"/>
            <a:ext cx="17462" cy="4011613"/>
          </a:xfrm>
          <a:prstGeom prst="rect">
            <a:avLst/>
          </a:prstGeom>
          <a:solidFill>
            <a:srgbClr val="FFFFD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992" name="Rectangle 416"/>
          <p:cNvSpPr>
            <a:spLocks noChangeArrowheads="1"/>
          </p:cNvSpPr>
          <p:nvPr/>
        </p:nvSpPr>
        <p:spPr bwMode="auto">
          <a:xfrm>
            <a:off x="6937375" y="2171700"/>
            <a:ext cx="14288" cy="4011613"/>
          </a:xfrm>
          <a:prstGeom prst="rect">
            <a:avLst/>
          </a:prstGeom>
          <a:solidFill>
            <a:srgbClr val="FFFFC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993" name="Rectangle 417"/>
          <p:cNvSpPr>
            <a:spLocks noChangeArrowheads="1"/>
          </p:cNvSpPr>
          <p:nvPr/>
        </p:nvSpPr>
        <p:spPr bwMode="auto">
          <a:xfrm>
            <a:off x="6951663" y="2171700"/>
            <a:ext cx="15875" cy="4011613"/>
          </a:xfrm>
          <a:prstGeom prst="rect">
            <a:avLst/>
          </a:prstGeom>
          <a:solidFill>
            <a:srgbClr val="FFFFCD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994" name="Rectangle 418"/>
          <p:cNvSpPr>
            <a:spLocks noChangeArrowheads="1"/>
          </p:cNvSpPr>
          <p:nvPr/>
        </p:nvSpPr>
        <p:spPr bwMode="auto">
          <a:xfrm>
            <a:off x="6967538" y="2171700"/>
            <a:ext cx="15875" cy="4011613"/>
          </a:xfrm>
          <a:prstGeom prst="rect">
            <a:avLst/>
          </a:prstGeom>
          <a:solidFill>
            <a:srgbClr val="FFFFCB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995" name="Rectangle 419"/>
          <p:cNvSpPr>
            <a:spLocks noChangeArrowheads="1"/>
          </p:cNvSpPr>
          <p:nvPr/>
        </p:nvSpPr>
        <p:spPr bwMode="auto">
          <a:xfrm>
            <a:off x="6983413" y="2171700"/>
            <a:ext cx="15875" cy="4011613"/>
          </a:xfrm>
          <a:prstGeom prst="rect">
            <a:avLst/>
          </a:prstGeom>
          <a:solidFill>
            <a:srgbClr val="FFFFC9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996" name="Rectangle 420"/>
          <p:cNvSpPr>
            <a:spLocks noChangeArrowheads="1"/>
          </p:cNvSpPr>
          <p:nvPr/>
        </p:nvSpPr>
        <p:spPr bwMode="auto">
          <a:xfrm>
            <a:off x="6999288" y="2171700"/>
            <a:ext cx="15875" cy="4011613"/>
          </a:xfrm>
          <a:prstGeom prst="rect">
            <a:avLst/>
          </a:prstGeom>
          <a:solidFill>
            <a:srgbClr val="FFFFC7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997" name="Rectangle 421"/>
          <p:cNvSpPr>
            <a:spLocks noChangeArrowheads="1"/>
          </p:cNvSpPr>
          <p:nvPr/>
        </p:nvSpPr>
        <p:spPr bwMode="auto">
          <a:xfrm>
            <a:off x="7015163" y="2171700"/>
            <a:ext cx="14287" cy="4011613"/>
          </a:xfrm>
          <a:prstGeom prst="rect">
            <a:avLst/>
          </a:prstGeom>
          <a:solidFill>
            <a:srgbClr val="FFFFC5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998" name="Rectangle 422"/>
          <p:cNvSpPr>
            <a:spLocks noChangeArrowheads="1"/>
          </p:cNvSpPr>
          <p:nvPr/>
        </p:nvSpPr>
        <p:spPr bwMode="auto">
          <a:xfrm>
            <a:off x="7029450" y="2171700"/>
            <a:ext cx="15875" cy="4011613"/>
          </a:xfrm>
          <a:prstGeom prst="rect">
            <a:avLst/>
          </a:prstGeom>
          <a:solidFill>
            <a:srgbClr val="FFFFC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999" name="Rectangle 423"/>
          <p:cNvSpPr>
            <a:spLocks noChangeArrowheads="1"/>
          </p:cNvSpPr>
          <p:nvPr/>
        </p:nvSpPr>
        <p:spPr bwMode="auto">
          <a:xfrm>
            <a:off x="7045325" y="2171700"/>
            <a:ext cx="15875" cy="4011613"/>
          </a:xfrm>
          <a:prstGeom prst="rect">
            <a:avLst/>
          </a:prstGeom>
          <a:solidFill>
            <a:srgbClr val="FFFFC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00" name="Rectangle 424"/>
          <p:cNvSpPr>
            <a:spLocks noChangeArrowheads="1"/>
          </p:cNvSpPr>
          <p:nvPr/>
        </p:nvSpPr>
        <p:spPr bwMode="auto">
          <a:xfrm>
            <a:off x="7061200" y="2171700"/>
            <a:ext cx="15875" cy="4011613"/>
          </a:xfrm>
          <a:prstGeom prst="rect">
            <a:avLst/>
          </a:prstGeom>
          <a:solidFill>
            <a:srgbClr val="FFFFB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01" name="Rectangle 425"/>
          <p:cNvSpPr>
            <a:spLocks noChangeArrowheads="1"/>
          </p:cNvSpPr>
          <p:nvPr/>
        </p:nvSpPr>
        <p:spPr bwMode="auto">
          <a:xfrm>
            <a:off x="7077075" y="2171700"/>
            <a:ext cx="15875" cy="4011613"/>
          </a:xfrm>
          <a:prstGeom prst="rect">
            <a:avLst/>
          </a:prstGeom>
          <a:solidFill>
            <a:srgbClr val="FFFFBD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02" name="Rectangle 426"/>
          <p:cNvSpPr>
            <a:spLocks noChangeArrowheads="1"/>
          </p:cNvSpPr>
          <p:nvPr/>
        </p:nvSpPr>
        <p:spPr bwMode="auto">
          <a:xfrm>
            <a:off x="7092950" y="2171700"/>
            <a:ext cx="15875" cy="4011613"/>
          </a:xfrm>
          <a:prstGeom prst="rect">
            <a:avLst/>
          </a:prstGeom>
          <a:solidFill>
            <a:srgbClr val="FFFFBB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03" name="Rectangle 427"/>
          <p:cNvSpPr>
            <a:spLocks noChangeArrowheads="1"/>
          </p:cNvSpPr>
          <p:nvPr/>
        </p:nvSpPr>
        <p:spPr bwMode="auto">
          <a:xfrm>
            <a:off x="7108825" y="2171700"/>
            <a:ext cx="14288" cy="4011613"/>
          </a:xfrm>
          <a:prstGeom prst="rect">
            <a:avLst/>
          </a:prstGeom>
          <a:solidFill>
            <a:srgbClr val="FFFFB9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04" name="Rectangle 428"/>
          <p:cNvSpPr>
            <a:spLocks noChangeArrowheads="1"/>
          </p:cNvSpPr>
          <p:nvPr/>
        </p:nvSpPr>
        <p:spPr bwMode="auto">
          <a:xfrm>
            <a:off x="7123113" y="2171700"/>
            <a:ext cx="17462" cy="4011613"/>
          </a:xfrm>
          <a:prstGeom prst="rect">
            <a:avLst/>
          </a:prstGeom>
          <a:solidFill>
            <a:srgbClr val="FFFFB7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05" name="Rectangle 429"/>
          <p:cNvSpPr>
            <a:spLocks noChangeArrowheads="1"/>
          </p:cNvSpPr>
          <p:nvPr/>
        </p:nvSpPr>
        <p:spPr bwMode="auto">
          <a:xfrm>
            <a:off x="7140575" y="2171700"/>
            <a:ext cx="14288" cy="4011613"/>
          </a:xfrm>
          <a:prstGeom prst="rect">
            <a:avLst/>
          </a:prstGeom>
          <a:solidFill>
            <a:srgbClr val="FFFFB5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06" name="Rectangle 430"/>
          <p:cNvSpPr>
            <a:spLocks noChangeArrowheads="1"/>
          </p:cNvSpPr>
          <p:nvPr/>
        </p:nvSpPr>
        <p:spPr bwMode="auto">
          <a:xfrm>
            <a:off x="7154863" y="2171700"/>
            <a:ext cx="15875" cy="4011613"/>
          </a:xfrm>
          <a:prstGeom prst="rect">
            <a:avLst/>
          </a:prstGeom>
          <a:solidFill>
            <a:srgbClr val="FFFFB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07" name="Rectangle 431"/>
          <p:cNvSpPr>
            <a:spLocks noChangeArrowheads="1"/>
          </p:cNvSpPr>
          <p:nvPr/>
        </p:nvSpPr>
        <p:spPr bwMode="auto">
          <a:xfrm>
            <a:off x="7170738" y="2171700"/>
            <a:ext cx="15875" cy="4011613"/>
          </a:xfrm>
          <a:prstGeom prst="rect">
            <a:avLst/>
          </a:prstGeom>
          <a:solidFill>
            <a:srgbClr val="FFFFB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08" name="Rectangle 432"/>
          <p:cNvSpPr>
            <a:spLocks noChangeArrowheads="1"/>
          </p:cNvSpPr>
          <p:nvPr/>
        </p:nvSpPr>
        <p:spPr bwMode="auto">
          <a:xfrm>
            <a:off x="7186613" y="2171700"/>
            <a:ext cx="15875" cy="4011613"/>
          </a:xfrm>
          <a:prstGeom prst="rect">
            <a:avLst/>
          </a:prstGeom>
          <a:solidFill>
            <a:srgbClr val="FFFFA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09" name="Rectangle 433"/>
          <p:cNvSpPr>
            <a:spLocks noChangeArrowheads="1"/>
          </p:cNvSpPr>
          <p:nvPr/>
        </p:nvSpPr>
        <p:spPr bwMode="auto">
          <a:xfrm>
            <a:off x="7202488" y="2171700"/>
            <a:ext cx="15875" cy="4011613"/>
          </a:xfrm>
          <a:prstGeom prst="rect">
            <a:avLst/>
          </a:prstGeom>
          <a:solidFill>
            <a:srgbClr val="FFFFAD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10" name="Rectangle 434"/>
          <p:cNvSpPr>
            <a:spLocks noChangeArrowheads="1"/>
          </p:cNvSpPr>
          <p:nvPr/>
        </p:nvSpPr>
        <p:spPr bwMode="auto">
          <a:xfrm>
            <a:off x="7218363" y="2171700"/>
            <a:ext cx="14287" cy="4011613"/>
          </a:xfrm>
          <a:prstGeom prst="rect">
            <a:avLst/>
          </a:prstGeom>
          <a:solidFill>
            <a:srgbClr val="FFFFAB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11" name="Rectangle 435"/>
          <p:cNvSpPr>
            <a:spLocks noChangeArrowheads="1"/>
          </p:cNvSpPr>
          <p:nvPr/>
        </p:nvSpPr>
        <p:spPr bwMode="auto">
          <a:xfrm>
            <a:off x="7232650" y="2171700"/>
            <a:ext cx="17463" cy="4011613"/>
          </a:xfrm>
          <a:prstGeom prst="rect">
            <a:avLst/>
          </a:prstGeom>
          <a:solidFill>
            <a:srgbClr val="FFFFA9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12" name="Rectangle 436"/>
          <p:cNvSpPr>
            <a:spLocks noChangeArrowheads="1"/>
          </p:cNvSpPr>
          <p:nvPr/>
        </p:nvSpPr>
        <p:spPr bwMode="auto">
          <a:xfrm>
            <a:off x="7250113" y="2171700"/>
            <a:ext cx="14287" cy="4011613"/>
          </a:xfrm>
          <a:prstGeom prst="rect">
            <a:avLst/>
          </a:prstGeom>
          <a:solidFill>
            <a:srgbClr val="FFFFA7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13" name="Rectangle 437"/>
          <p:cNvSpPr>
            <a:spLocks noChangeArrowheads="1"/>
          </p:cNvSpPr>
          <p:nvPr/>
        </p:nvSpPr>
        <p:spPr bwMode="auto">
          <a:xfrm>
            <a:off x="7264400" y="2171700"/>
            <a:ext cx="15875" cy="4011613"/>
          </a:xfrm>
          <a:prstGeom prst="rect">
            <a:avLst/>
          </a:prstGeom>
          <a:solidFill>
            <a:srgbClr val="FFFFA5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14" name="Rectangle 438"/>
          <p:cNvSpPr>
            <a:spLocks noChangeArrowheads="1"/>
          </p:cNvSpPr>
          <p:nvPr/>
        </p:nvSpPr>
        <p:spPr bwMode="auto">
          <a:xfrm>
            <a:off x="7280275" y="2171700"/>
            <a:ext cx="15875" cy="4011613"/>
          </a:xfrm>
          <a:prstGeom prst="rect">
            <a:avLst/>
          </a:prstGeom>
          <a:solidFill>
            <a:srgbClr val="FFFFA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15" name="Rectangle 439"/>
          <p:cNvSpPr>
            <a:spLocks noChangeArrowheads="1"/>
          </p:cNvSpPr>
          <p:nvPr/>
        </p:nvSpPr>
        <p:spPr bwMode="auto">
          <a:xfrm>
            <a:off x="7296150" y="2171700"/>
            <a:ext cx="15875" cy="4011613"/>
          </a:xfrm>
          <a:prstGeom prst="rect">
            <a:avLst/>
          </a:prstGeom>
          <a:solidFill>
            <a:srgbClr val="FFFFA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16" name="Rectangle 440"/>
          <p:cNvSpPr>
            <a:spLocks noChangeArrowheads="1"/>
          </p:cNvSpPr>
          <p:nvPr/>
        </p:nvSpPr>
        <p:spPr bwMode="auto">
          <a:xfrm>
            <a:off x="7312025" y="2171700"/>
            <a:ext cx="15875" cy="4011613"/>
          </a:xfrm>
          <a:prstGeom prst="rect">
            <a:avLst/>
          </a:prstGeom>
          <a:solidFill>
            <a:srgbClr val="FFFF9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17" name="Rectangle 441"/>
          <p:cNvSpPr>
            <a:spLocks noChangeArrowheads="1"/>
          </p:cNvSpPr>
          <p:nvPr/>
        </p:nvSpPr>
        <p:spPr bwMode="auto">
          <a:xfrm>
            <a:off x="7327900" y="2171700"/>
            <a:ext cx="14288" cy="4011613"/>
          </a:xfrm>
          <a:prstGeom prst="rect">
            <a:avLst/>
          </a:prstGeom>
          <a:solidFill>
            <a:srgbClr val="FFFF9D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18" name="Rectangle 442"/>
          <p:cNvSpPr>
            <a:spLocks noChangeArrowheads="1"/>
          </p:cNvSpPr>
          <p:nvPr/>
        </p:nvSpPr>
        <p:spPr bwMode="auto">
          <a:xfrm>
            <a:off x="7342188" y="2171700"/>
            <a:ext cx="15875" cy="4011613"/>
          </a:xfrm>
          <a:prstGeom prst="rect">
            <a:avLst/>
          </a:prstGeom>
          <a:solidFill>
            <a:srgbClr val="FFFF9B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19" name="Rectangle 443"/>
          <p:cNvSpPr>
            <a:spLocks noChangeArrowheads="1"/>
          </p:cNvSpPr>
          <p:nvPr/>
        </p:nvSpPr>
        <p:spPr bwMode="auto">
          <a:xfrm>
            <a:off x="7358063" y="2171700"/>
            <a:ext cx="15875" cy="401161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20" name="Rectangle 444"/>
          <p:cNvSpPr>
            <a:spLocks noChangeArrowheads="1"/>
          </p:cNvSpPr>
          <p:nvPr/>
        </p:nvSpPr>
        <p:spPr bwMode="auto">
          <a:xfrm>
            <a:off x="7373938" y="2171700"/>
            <a:ext cx="15875" cy="4011613"/>
          </a:xfrm>
          <a:prstGeom prst="rect">
            <a:avLst/>
          </a:prstGeom>
          <a:solidFill>
            <a:srgbClr val="FFFF97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21" name="Rectangle 445"/>
          <p:cNvSpPr>
            <a:spLocks noChangeArrowheads="1"/>
          </p:cNvSpPr>
          <p:nvPr/>
        </p:nvSpPr>
        <p:spPr bwMode="auto">
          <a:xfrm>
            <a:off x="7389813" y="2171700"/>
            <a:ext cx="15875" cy="4011613"/>
          </a:xfrm>
          <a:prstGeom prst="rect">
            <a:avLst/>
          </a:prstGeom>
          <a:solidFill>
            <a:srgbClr val="FFFF95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22" name="Rectangle 446"/>
          <p:cNvSpPr>
            <a:spLocks noChangeArrowheads="1"/>
          </p:cNvSpPr>
          <p:nvPr/>
        </p:nvSpPr>
        <p:spPr bwMode="auto">
          <a:xfrm>
            <a:off x="7405688" y="2171700"/>
            <a:ext cx="15875" cy="4011613"/>
          </a:xfrm>
          <a:prstGeom prst="rect">
            <a:avLst/>
          </a:prstGeom>
          <a:solidFill>
            <a:srgbClr val="FFFF9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23" name="Rectangle 447"/>
          <p:cNvSpPr>
            <a:spLocks noChangeArrowheads="1"/>
          </p:cNvSpPr>
          <p:nvPr/>
        </p:nvSpPr>
        <p:spPr bwMode="auto">
          <a:xfrm>
            <a:off x="7421563" y="2171700"/>
            <a:ext cx="14287" cy="4011613"/>
          </a:xfrm>
          <a:prstGeom prst="rect">
            <a:avLst/>
          </a:prstGeom>
          <a:solidFill>
            <a:srgbClr val="FFFF9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24" name="Rectangle 448"/>
          <p:cNvSpPr>
            <a:spLocks noChangeArrowheads="1"/>
          </p:cNvSpPr>
          <p:nvPr/>
        </p:nvSpPr>
        <p:spPr bwMode="auto">
          <a:xfrm>
            <a:off x="7435850" y="2171700"/>
            <a:ext cx="15875" cy="4011613"/>
          </a:xfrm>
          <a:prstGeom prst="rect">
            <a:avLst/>
          </a:prstGeom>
          <a:solidFill>
            <a:srgbClr val="FFFF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25" name="Rectangle 449"/>
          <p:cNvSpPr>
            <a:spLocks noChangeArrowheads="1"/>
          </p:cNvSpPr>
          <p:nvPr/>
        </p:nvSpPr>
        <p:spPr bwMode="auto">
          <a:xfrm>
            <a:off x="7451725" y="2171700"/>
            <a:ext cx="15875" cy="4011613"/>
          </a:xfrm>
          <a:prstGeom prst="rect">
            <a:avLst/>
          </a:prstGeom>
          <a:solidFill>
            <a:srgbClr val="FFFF8D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26" name="Rectangle 450"/>
          <p:cNvSpPr>
            <a:spLocks noChangeArrowheads="1"/>
          </p:cNvSpPr>
          <p:nvPr/>
        </p:nvSpPr>
        <p:spPr bwMode="auto">
          <a:xfrm>
            <a:off x="7467600" y="2171700"/>
            <a:ext cx="15875" cy="4011613"/>
          </a:xfrm>
          <a:prstGeom prst="rect">
            <a:avLst/>
          </a:prstGeom>
          <a:solidFill>
            <a:srgbClr val="FFFF8B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27" name="Rectangle 451"/>
          <p:cNvSpPr>
            <a:spLocks noChangeArrowheads="1"/>
          </p:cNvSpPr>
          <p:nvPr/>
        </p:nvSpPr>
        <p:spPr bwMode="auto">
          <a:xfrm>
            <a:off x="7483475" y="2171700"/>
            <a:ext cx="15875" cy="4011613"/>
          </a:xfrm>
          <a:prstGeom prst="rect">
            <a:avLst/>
          </a:prstGeom>
          <a:solidFill>
            <a:srgbClr val="FFFF89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28" name="Rectangle 452"/>
          <p:cNvSpPr>
            <a:spLocks noChangeArrowheads="1"/>
          </p:cNvSpPr>
          <p:nvPr/>
        </p:nvSpPr>
        <p:spPr bwMode="auto">
          <a:xfrm>
            <a:off x="7499350" y="2171700"/>
            <a:ext cx="14288" cy="4011613"/>
          </a:xfrm>
          <a:prstGeom prst="rect">
            <a:avLst/>
          </a:prstGeom>
          <a:solidFill>
            <a:srgbClr val="FFFF87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29" name="Rectangle 453"/>
          <p:cNvSpPr>
            <a:spLocks noChangeArrowheads="1"/>
          </p:cNvSpPr>
          <p:nvPr/>
        </p:nvSpPr>
        <p:spPr bwMode="auto">
          <a:xfrm>
            <a:off x="7513638" y="2171700"/>
            <a:ext cx="17462" cy="4011613"/>
          </a:xfrm>
          <a:prstGeom prst="rect">
            <a:avLst/>
          </a:prstGeom>
          <a:solidFill>
            <a:srgbClr val="FFFF85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30" name="Rectangle 454"/>
          <p:cNvSpPr>
            <a:spLocks noChangeArrowheads="1"/>
          </p:cNvSpPr>
          <p:nvPr/>
        </p:nvSpPr>
        <p:spPr bwMode="auto">
          <a:xfrm>
            <a:off x="7531100" y="2171700"/>
            <a:ext cx="14288" cy="4011613"/>
          </a:xfrm>
          <a:prstGeom prst="rect">
            <a:avLst/>
          </a:prstGeom>
          <a:solidFill>
            <a:srgbClr val="FFFF8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31" name="Rectangle 455"/>
          <p:cNvSpPr>
            <a:spLocks noChangeArrowheads="1"/>
          </p:cNvSpPr>
          <p:nvPr/>
        </p:nvSpPr>
        <p:spPr bwMode="auto">
          <a:xfrm>
            <a:off x="7545388" y="2171700"/>
            <a:ext cx="15875" cy="4011613"/>
          </a:xfrm>
          <a:prstGeom prst="rect">
            <a:avLst/>
          </a:prstGeom>
          <a:solidFill>
            <a:srgbClr val="FFFF8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32" name="Rectangle 456"/>
          <p:cNvSpPr>
            <a:spLocks noChangeArrowheads="1"/>
          </p:cNvSpPr>
          <p:nvPr/>
        </p:nvSpPr>
        <p:spPr bwMode="auto">
          <a:xfrm>
            <a:off x="7561263" y="2171700"/>
            <a:ext cx="15875" cy="4011613"/>
          </a:xfrm>
          <a:prstGeom prst="rect">
            <a:avLst/>
          </a:prstGeom>
          <a:solidFill>
            <a:srgbClr val="FFFF8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33" name="Rectangle 457"/>
          <p:cNvSpPr>
            <a:spLocks noChangeArrowheads="1"/>
          </p:cNvSpPr>
          <p:nvPr/>
        </p:nvSpPr>
        <p:spPr bwMode="auto">
          <a:xfrm>
            <a:off x="7577138" y="2171700"/>
            <a:ext cx="15875" cy="4011613"/>
          </a:xfrm>
          <a:prstGeom prst="rect">
            <a:avLst/>
          </a:prstGeom>
          <a:solidFill>
            <a:srgbClr val="FFFF7E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34" name="Rectangle 458"/>
          <p:cNvSpPr>
            <a:spLocks noChangeArrowheads="1"/>
          </p:cNvSpPr>
          <p:nvPr/>
        </p:nvSpPr>
        <p:spPr bwMode="auto">
          <a:xfrm>
            <a:off x="7593013" y="2171700"/>
            <a:ext cx="15875" cy="4011613"/>
          </a:xfrm>
          <a:prstGeom prst="rect">
            <a:avLst/>
          </a:prstGeom>
          <a:solidFill>
            <a:srgbClr val="FFFF7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35" name="Rectangle 459"/>
          <p:cNvSpPr>
            <a:spLocks noChangeArrowheads="1"/>
          </p:cNvSpPr>
          <p:nvPr/>
        </p:nvSpPr>
        <p:spPr bwMode="auto">
          <a:xfrm>
            <a:off x="7608888" y="2171700"/>
            <a:ext cx="14287" cy="4011613"/>
          </a:xfrm>
          <a:prstGeom prst="rect">
            <a:avLst/>
          </a:prstGeom>
          <a:solidFill>
            <a:srgbClr val="FFFF7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36" name="Rectangle 460"/>
          <p:cNvSpPr>
            <a:spLocks noChangeArrowheads="1"/>
          </p:cNvSpPr>
          <p:nvPr/>
        </p:nvSpPr>
        <p:spPr bwMode="auto">
          <a:xfrm>
            <a:off x="7623175" y="2171700"/>
            <a:ext cx="17463" cy="4011613"/>
          </a:xfrm>
          <a:prstGeom prst="rect">
            <a:avLst/>
          </a:prstGeom>
          <a:solidFill>
            <a:srgbClr val="FFFF7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37" name="Rectangle 461"/>
          <p:cNvSpPr>
            <a:spLocks noChangeArrowheads="1"/>
          </p:cNvSpPr>
          <p:nvPr/>
        </p:nvSpPr>
        <p:spPr bwMode="auto">
          <a:xfrm>
            <a:off x="7640638" y="2171700"/>
            <a:ext cx="14287" cy="4011613"/>
          </a:xfrm>
          <a:prstGeom prst="rect">
            <a:avLst/>
          </a:prstGeom>
          <a:solidFill>
            <a:srgbClr val="FFFF7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38" name="Rectangle 462"/>
          <p:cNvSpPr>
            <a:spLocks noChangeArrowheads="1"/>
          </p:cNvSpPr>
          <p:nvPr/>
        </p:nvSpPr>
        <p:spPr bwMode="auto">
          <a:xfrm>
            <a:off x="7654925" y="2171700"/>
            <a:ext cx="15875" cy="4011613"/>
          </a:xfrm>
          <a:prstGeom prst="rect">
            <a:avLst/>
          </a:prstGeom>
          <a:solidFill>
            <a:srgbClr val="FFFF7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39" name="Rectangle 463"/>
          <p:cNvSpPr>
            <a:spLocks noChangeArrowheads="1"/>
          </p:cNvSpPr>
          <p:nvPr/>
        </p:nvSpPr>
        <p:spPr bwMode="auto">
          <a:xfrm>
            <a:off x="7670800" y="2171700"/>
            <a:ext cx="15875" cy="4011613"/>
          </a:xfrm>
          <a:prstGeom prst="rect">
            <a:avLst/>
          </a:prstGeom>
          <a:solidFill>
            <a:srgbClr val="FFFF7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40" name="Rectangle 464"/>
          <p:cNvSpPr>
            <a:spLocks noChangeArrowheads="1"/>
          </p:cNvSpPr>
          <p:nvPr/>
        </p:nvSpPr>
        <p:spPr bwMode="auto">
          <a:xfrm>
            <a:off x="7686675" y="2171700"/>
            <a:ext cx="15875" cy="4011613"/>
          </a:xfrm>
          <a:prstGeom prst="rect">
            <a:avLst/>
          </a:prstGeom>
          <a:solidFill>
            <a:srgbClr val="FFFF7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41" name="Rectangle 465"/>
          <p:cNvSpPr>
            <a:spLocks noChangeArrowheads="1"/>
          </p:cNvSpPr>
          <p:nvPr/>
        </p:nvSpPr>
        <p:spPr bwMode="auto">
          <a:xfrm>
            <a:off x="7702550" y="2171700"/>
            <a:ext cx="15875" cy="4011613"/>
          </a:xfrm>
          <a:prstGeom prst="rect">
            <a:avLst/>
          </a:prstGeom>
          <a:solidFill>
            <a:srgbClr val="FFFF6E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42" name="Rectangle 466"/>
          <p:cNvSpPr>
            <a:spLocks noChangeArrowheads="1"/>
          </p:cNvSpPr>
          <p:nvPr/>
        </p:nvSpPr>
        <p:spPr bwMode="auto">
          <a:xfrm>
            <a:off x="7718425" y="2171700"/>
            <a:ext cx="14288" cy="4011613"/>
          </a:xfrm>
          <a:prstGeom prst="rect">
            <a:avLst/>
          </a:prstGeom>
          <a:solidFill>
            <a:srgbClr val="FFFF6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43" name="Rectangle 467"/>
          <p:cNvSpPr>
            <a:spLocks noChangeArrowheads="1"/>
          </p:cNvSpPr>
          <p:nvPr/>
        </p:nvSpPr>
        <p:spPr bwMode="auto">
          <a:xfrm>
            <a:off x="7732713" y="2171700"/>
            <a:ext cx="15875" cy="4011613"/>
          </a:xfrm>
          <a:prstGeom prst="rect">
            <a:avLst/>
          </a:prstGeom>
          <a:solidFill>
            <a:srgbClr val="FFFF6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44" name="Rectangle 468"/>
          <p:cNvSpPr>
            <a:spLocks noChangeArrowheads="1"/>
          </p:cNvSpPr>
          <p:nvPr/>
        </p:nvSpPr>
        <p:spPr bwMode="auto">
          <a:xfrm>
            <a:off x="7748588" y="2171700"/>
            <a:ext cx="15875" cy="4011613"/>
          </a:xfrm>
          <a:prstGeom prst="rect">
            <a:avLst/>
          </a:prstGeom>
          <a:solidFill>
            <a:srgbClr val="FFFF6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45" name="Rectangle 469"/>
          <p:cNvSpPr>
            <a:spLocks noChangeArrowheads="1"/>
          </p:cNvSpPr>
          <p:nvPr/>
        </p:nvSpPr>
        <p:spPr bwMode="auto">
          <a:xfrm>
            <a:off x="7764463" y="2171700"/>
            <a:ext cx="15875" cy="4011613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46" name="Rectangle 470"/>
          <p:cNvSpPr>
            <a:spLocks noChangeArrowheads="1"/>
          </p:cNvSpPr>
          <p:nvPr/>
        </p:nvSpPr>
        <p:spPr bwMode="auto">
          <a:xfrm>
            <a:off x="7780338" y="2171700"/>
            <a:ext cx="15875" cy="4011613"/>
          </a:xfrm>
          <a:prstGeom prst="rect">
            <a:avLst/>
          </a:prstGeom>
          <a:solidFill>
            <a:srgbClr val="FFFF6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47" name="Rectangle 471"/>
          <p:cNvSpPr>
            <a:spLocks noChangeArrowheads="1"/>
          </p:cNvSpPr>
          <p:nvPr/>
        </p:nvSpPr>
        <p:spPr bwMode="auto">
          <a:xfrm>
            <a:off x="7796213" y="2171700"/>
            <a:ext cx="15875" cy="4011613"/>
          </a:xfrm>
          <a:prstGeom prst="rect">
            <a:avLst/>
          </a:prstGeom>
          <a:solidFill>
            <a:srgbClr val="FFFF6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48" name="Rectangle 472"/>
          <p:cNvSpPr>
            <a:spLocks noChangeArrowheads="1"/>
          </p:cNvSpPr>
          <p:nvPr/>
        </p:nvSpPr>
        <p:spPr bwMode="auto">
          <a:xfrm>
            <a:off x="7812088" y="2171700"/>
            <a:ext cx="14287" cy="4011613"/>
          </a:xfrm>
          <a:prstGeom prst="rect">
            <a:avLst/>
          </a:prstGeom>
          <a:solidFill>
            <a:srgbClr val="FFFF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49" name="Rectangle 473"/>
          <p:cNvSpPr>
            <a:spLocks noChangeArrowheads="1"/>
          </p:cNvSpPr>
          <p:nvPr/>
        </p:nvSpPr>
        <p:spPr bwMode="auto">
          <a:xfrm>
            <a:off x="7826375" y="2171700"/>
            <a:ext cx="15875" cy="4011613"/>
          </a:xfrm>
          <a:prstGeom prst="rect">
            <a:avLst/>
          </a:prstGeom>
          <a:solidFill>
            <a:srgbClr val="FFFF5E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50" name="Rectangle 474"/>
          <p:cNvSpPr>
            <a:spLocks noChangeArrowheads="1"/>
          </p:cNvSpPr>
          <p:nvPr/>
        </p:nvSpPr>
        <p:spPr bwMode="auto">
          <a:xfrm>
            <a:off x="7842250" y="2171700"/>
            <a:ext cx="15875" cy="4011613"/>
          </a:xfrm>
          <a:prstGeom prst="rect">
            <a:avLst/>
          </a:prstGeom>
          <a:solidFill>
            <a:srgbClr val="FFFF5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51" name="Rectangle 475"/>
          <p:cNvSpPr>
            <a:spLocks noChangeArrowheads="1"/>
          </p:cNvSpPr>
          <p:nvPr/>
        </p:nvSpPr>
        <p:spPr bwMode="auto">
          <a:xfrm>
            <a:off x="7858125" y="2171700"/>
            <a:ext cx="15875" cy="4011613"/>
          </a:xfrm>
          <a:prstGeom prst="rect">
            <a:avLst/>
          </a:prstGeom>
          <a:solidFill>
            <a:srgbClr val="FFFF5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52" name="Rectangle 476"/>
          <p:cNvSpPr>
            <a:spLocks noChangeArrowheads="1"/>
          </p:cNvSpPr>
          <p:nvPr/>
        </p:nvSpPr>
        <p:spPr bwMode="auto">
          <a:xfrm>
            <a:off x="7874000" y="2171700"/>
            <a:ext cx="15875" cy="4011613"/>
          </a:xfrm>
          <a:prstGeom prst="rect">
            <a:avLst/>
          </a:prstGeom>
          <a:solidFill>
            <a:srgbClr val="FFFF5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53" name="Rectangle 477"/>
          <p:cNvSpPr>
            <a:spLocks noChangeArrowheads="1"/>
          </p:cNvSpPr>
          <p:nvPr/>
        </p:nvSpPr>
        <p:spPr bwMode="auto">
          <a:xfrm>
            <a:off x="7889875" y="2171700"/>
            <a:ext cx="15875" cy="4011613"/>
          </a:xfrm>
          <a:prstGeom prst="rect">
            <a:avLst/>
          </a:prstGeom>
          <a:solidFill>
            <a:srgbClr val="FFFF5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54" name="Rectangle 478"/>
          <p:cNvSpPr>
            <a:spLocks noChangeArrowheads="1"/>
          </p:cNvSpPr>
          <p:nvPr/>
        </p:nvSpPr>
        <p:spPr bwMode="auto">
          <a:xfrm>
            <a:off x="7905750" y="2171700"/>
            <a:ext cx="15875" cy="4011613"/>
          </a:xfrm>
          <a:prstGeom prst="rect">
            <a:avLst/>
          </a:prstGeom>
          <a:solidFill>
            <a:srgbClr val="FFFF5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55" name="Rectangle 479"/>
          <p:cNvSpPr>
            <a:spLocks noChangeArrowheads="1"/>
          </p:cNvSpPr>
          <p:nvPr/>
        </p:nvSpPr>
        <p:spPr bwMode="auto">
          <a:xfrm>
            <a:off x="7921625" y="2171700"/>
            <a:ext cx="14288" cy="4011613"/>
          </a:xfrm>
          <a:prstGeom prst="rect">
            <a:avLst/>
          </a:prstGeom>
          <a:solidFill>
            <a:srgbClr val="FFFF5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56" name="Rectangle 480"/>
          <p:cNvSpPr>
            <a:spLocks noChangeArrowheads="1"/>
          </p:cNvSpPr>
          <p:nvPr/>
        </p:nvSpPr>
        <p:spPr bwMode="auto">
          <a:xfrm>
            <a:off x="7935913" y="2171700"/>
            <a:ext cx="15875" cy="4011613"/>
          </a:xfrm>
          <a:prstGeom prst="rect">
            <a:avLst/>
          </a:prstGeom>
          <a:solidFill>
            <a:srgbClr val="FFFF5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57" name="Rectangle 481"/>
          <p:cNvSpPr>
            <a:spLocks noChangeArrowheads="1"/>
          </p:cNvSpPr>
          <p:nvPr/>
        </p:nvSpPr>
        <p:spPr bwMode="auto">
          <a:xfrm>
            <a:off x="7951788" y="2171700"/>
            <a:ext cx="15875" cy="4011613"/>
          </a:xfrm>
          <a:prstGeom prst="rect">
            <a:avLst/>
          </a:prstGeom>
          <a:solidFill>
            <a:srgbClr val="FFFF4E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58" name="Rectangle 482"/>
          <p:cNvSpPr>
            <a:spLocks noChangeArrowheads="1"/>
          </p:cNvSpPr>
          <p:nvPr/>
        </p:nvSpPr>
        <p:spPr bwMode="auto">
          <a:xfrm>
            <a:off x="7967663" y="2171700"/>
            <a:ext cx="15875" cy="4011613"/>
          </a:xfrm>
          <a:prstGeom prst="rect">
            <a:avLst/>
          </a:prstGeom>
          <a:solidFill>
            <a:srgbClr val="FFFF4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59" name="Rectangle 483"/>
          <p:cNvSpPr>
            <a:spLocks noChangeArrowheads="1"/>
          </p:cNvSpPr>
          <p:nvPr/>
        </p:nvSpPr>
        <p:spPr bwMode="auto">
          <a:xfrm>
            <a:off x="7983538" y="2171700"/>
            <a:ext cx="15875" cy="4011613"/>
          </a:xfrm>
          <a:prstGeom prst="rect">
            <a:avLst/>
          </a:prstGeom>
          <a:solidFill>
            <a:srgbClr val="FFFF4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60" name="Rectangle 484"/>
          <p:cNvSpPr>
            <a:spLocks noChangeArrowheads="1"/>
          </p:cNvSpPr>
          <p:nvPr/>
        </p:nvSpPr>
        <p:spPr bwMode="auto">
          <a:xfrm>
            <a:off x="7999413" y="2171700"/>
            <a:ext cx="15875" cy="4011613"/>
          </a:xfrm>
          <a:prstGeom prst="rect">
            <a:avLst/>
          </a:prstGeom>
          <a:solidFill>
            <a:srgbClr val="FFFF4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61" name="Rectangle 485"/>
          <p:cNvSpPr>
            <a:spLocks noChangeArrowheads="1"/>
          </p:cNvSpPr>
          <p:nvPr/>
        </p:nvSpPr>
        <p:spPr bwMode="auto">
          <a:xfrm>
            <a:off x="8015288" y="2171700"/>
            <a:ext cx="15875" cy="4011613"/>
          </a:xfrm>
          <a:prstGeom prst="rect">
            <a:avLst/>
          </a:prstGeom>
          <a:solidFill>
            <a:srgbClr val="FFFF4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62" name="Rectangle 486"/>
          <p:cNvSpPr>
            <a:spLocks noChangeArrowheads="1"/>
          </p:cNvSpPr>
          <p:nvPr/>
        </p:nvSpPr>
        <p:spPr bwMode="auto">
          <a:xfrm>
            <a:off x="8031163" y="2171700"/>
            <a:ext cx="14287" cy="4011613"/>
          </a:xfrm>
          <a:prstGeom prst="rect">
            <a:avLst/>
          </a:prstGeom>
          <a:solidFill>
            <a:srgbClr val="FFFF4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63" name="Rectangle 487"/>
          <p:cNvSpPr>
            <a:spLocks noChangeArrowheads="1"/>
          </p:cNvSpPr>
          <p:nvPr/>
        </p:nvSpPr>
        <p:spPr bwMode="auto">
          <a:xfrm>
            <a:off x="8045450" y="2171700"/>
            <a:ext cx="15875" cy="4011613"/>
          </a:xfrm>
          <a:prstGeom prst="rect">
            <a:avLst/>
          </a:prstGeom>
          <a:solidFill>
            <a:srgbClr val="FFFF4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64" name="Rectangle 488"/>
          <p:cNvSpPr>
            <a:spLocks noChangeArrowheads="1"/>
          </p:cNvSpPr>
          <p:nvPr/>
        </p:nvSpPr>
        <p:spPr bwMode="auto">
          <a:xfrm>
            <a:off x="8061325" y="2171700"/>
            <a:ext cx="15875" cy="4011613"/>
          </a:xfrm>
          <a:prstGeom prst="rect">
            <a:avLst/>
          </a:prstGeom>
          <a:solidFill>
            <a:srgbClr val="FFFF4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65" name="Rectangle 489"/>
          <p:cNvSpPr>
            <a:spLocks noChangeArrowheads="1"/>
          </p:cNvSpPr>
          <p:nvPr/>
        </p:nvSpPr>
        <p:spPr bwMode="auto">
          <a:xfrm>
            <a:off x="8077200" y="2171700"/>
            <a:ext cx="15875" cy="4011613"/>
          </a:xfrm>
          <a:prstGeom prst="rect">
            <a:avLst/>
          </a:prstGeom>
          <a:solidFill>
            <a:srgbClr val="FFFF3E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66" name="Rectangle 490"/>
          <p:cNvSpPr>
            <a:spLocks noChangeArrowheads="1"/>
          </p:cNvSpPr>
          <p:nvPr/>
        </p:nvSpPr>
        <p:spPr bwMode="auto">
          <a:xfrm>
            <a:off x="8093075" y="2171700"/>
            <a:ext cx="14288" cy="4011613"/>
          </a:xfrm>
          <a:prstGeom prst="rect">
            <a:avLst/>
          </a:prstGeom>
          <a:solidFill>
            <a:srgbClr val="FFFF3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67" name="Rectangle 491"/>
          <p:cNvSpPr>
            <a:spLocks noChangeArrowheads="1"/>
          </p:cNvSpPr>
          <p:nvPr/>
        </p:nvSpPr>
        <p:spPr bwMode="auto">
          <a:xfrm>
            <a:off x="8107363" y="2171700"/>
            <a:ext cx="17462" cy="4011613"/>
          </a:xfrm>
          <a:prstGeom prst="rect">
            <a:avLst/>
          </a:prstGeom>
          <a:solidFill>
            <a:srgbClr val="FFFF3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68" name="Rectangle 492"/>
          <p:cNvSpPr>
            <a:spLocks noChangeArrowheads="1"/>
          </p:cNvSpPr>
          <p:nvPr/>
        </p:nvSpPr>
        <p:spPr bwMode="auto">
          <a:xfrm>
            <a:off x="8124825" y="2171700"/>
            <a:ext cx="14288" cy="4011613"/>
          </a:xfrm>
          <a:prstGeom prst="rect">
            <a:avLst/>
          </a:prstGeom>
          <a:solidFill>
            <a:srgbClr val="FFFF3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69" name="Rectangle 493"/>
          <p:cNvSpPr>
            <a:spLocks noChangeArrowheads="1"/>
          </p:cNvSpPr>
          <p:nvPr/>
        </p:nvSpPr>
        <p:spPr bwMode="auto">
          <a:xfrm>
            <a:off x="8139113" y="2171700"/>
            <a:ext cx="15875" cy="4011613"/>
          </a:xfrm>
          <a:prstGeom prst="rect">
            <a:avLst/>
          </a:prstGeom>
          <a:solidFill>
            <a:srgbClr val="FFFF3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70" name="Rectangle 494"/>
          <p:cNvSpPr>
            <a:spLocks noChangeArrowheads="1"/>
          </p:cNvSpPr>
          <p:nvPr/>
        </p:nvSpPr>
        <p:spPr bwMode="auto">
          <a:xfrm>
            <a:off x="8154988" y="2171700"/>
            <a:ext cx="15875" cy="4011613"/>
          </a:xfrm>
          <a:prstGeom prst="rect">
            <a:avLst/>
          </a:prstGeom>
          <a:solidFill>
            <a:srgbClr val="FFFF3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71" name="Rectangle 495"/>
          <p:cNvSpPr>
            <a:spLocks noChangeArrowheads="1"/>
          </p:cNvSpPr>
          <p:nvPr/>
        </p:nvSpPr>
        <p:spPr bwMode="auto">
          <a:xfrm>
            <a:off x="8170863" y="2171700"/>
            <a:ext cx="15875" cy="4011613"/>
          </a:xfrm>
          <a:prstGeom prst="rect">
            <a:avLst/>
          </a:prstGeom>
          <a:solidFill>
            <a:srgbClr val="FFFF3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72" name="Rectangle 496"/>
          <p:cNvSpPr>
            <a:spLocks noChangeArrowheads="1"/>
          </p:cNvSpPr>
          <p:nvPr/>
        </p:nvSpPr>
        <p:spPr bwMode="auto">
          <a:xfrm>
            <a:off x="8186738" y="2171700"/>
            <a:ext cx="15875" cy="4011613"/>
          </a:xfrm>
          <a:prstGeom prst="rect">
            <a:avLst/>
          </a:prstGeom>
          <a:solidFill>
            <a:srgbClr val="FFFF3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73" name="Rectangle 497"/>
          <p:cNvSpPr>
            <a:spLocks noChangeArrowheads="1"/>
          </p:cNvSpPr>
          <p:nvPr/>
        </p:nvSpPr>
        <p:spPr bwMode="auto">
          <a:xfrm>
            <a:off x="8202613" y="2171700"/>
            <a:ext cx="14287" cy="4011613"/>
          </a:xfrm>
          <a:prstGeom prst="rect">
            <a:avLst/>
          </a:prstGeom>
          <a:solidFill>
            <a:srgbClr val="FFFF2E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74" name="Rectangle 498"/>
          <p:cNvSpPr>
            <a:spLocks noChangeArrowheads="1"/>
          </p:cNvSpPr>
          <p:nvPr/>
        </p:nvSpPr>
        <p:spPr bwMode="auto">
          <a:xfrm>
            <a:off x="8216900" y="2171700"/>
            <a:ext cx="17463" cy="4011613"/>
          </a:xfrm>
          <a:prstGeom prst="rect">
            <a:avLst/>
          </a:prstGeom>
          <a:solidFill>
            <a:srgbClr val="FFFF2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75" name="Rectangle 499"/>
          <p:cNvSpPr>
            <a:spLocks noChangeArrowheads="1"/>
          </p:cNvSpPr>
          <p:nvPr/>
        </p:nvSpPr>
        <p:spPr bwMode="auto">
          <a:xfrm>
            <a:off x="8234363" y="2171700"/>
            <a:ext cx="14287" cy="4011613"/>
          </a:xfrm>
          <a:prstGeom prst="rect">
            <a:avLst/>
          </a:prstGeom>
          <a:solidFill>
            <a:srgbClr val="FFFF2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76" name="Rectangle 500"/>
          <p:cNvSpPr>
            <a:spLocks noChangeArrowheads="1"/>
          </p:cNvSpPr>
          <p:nvPr/>
        </p:nvSpPr>
        <p:spPr bwMode="auto">
          <a:xfrm>
            <a:off x="8248650" y="2171700"/>
            <a:ext cx="15875" cy="4011613"/>
          </a:xfrm>
          <a:prstGeom prst="rect">
            <a:avLst/>
          </a:prstGeom>
          <a:solidFill>
            <a:srgbClr val="FFFF2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77" name="Rectangle 501"/>
          <p:cNvSpPr>
            <a:spLocks noChangeArrowheads="1"/>
          </p:cNvSpPr>
          <p:nvPr/>
        </p:nvSpPr>
        <p:spPr bwMode="auto">
          <a:xfrm>
            <a:off x="8264525" y="2171700"/>
            <a:ext cx="15875" cy="4011613"/>
          </a:xfrm>
          <a:prstGeom prst="rect">
            <a:avLst/>
          </a:prstGeom>
          <a:solidFill>
            <a:srgbClr val="FFFF2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78" name="Rectangle 502"/>
          <p:cNvSpPr>
            <a:spLocks noChangeArrowheads="1"/>
          </p:cNvSpPr>
          <p:nvPr/>
        </p:nvSpPr>
        <p:spPr bwMode="auto">
          <a:xfrm>
            <a:off x="8280400" y="2171700"/>
            <a:ext cx="15875" cy="4011613"/>
          </a:xfrm>
          <a:prstGeom prst="rect">
            <a:avLst/>
          </a:prstGeom>
          <a:solidFill>
            <a:srgbClr val="FFFF2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79" name="Rectangle 503"/>
          <p:cNvSpPr>
            <a:spLocks noChangeArrowheads="1"/>
          </p:cNvSpPr>
          <p:nvPr/>
        </p:nvSpPr>
        <p:spPr bwMode="auto">
          <a:xfrm>
            <a:off x="8296275" y="2171700"/>
            <a:ext cx="15875" cy="4011613"/>
          </a:xfrm>
          <a:prstGeom prst="rect">
            <a:avLst/>
          </a:prstGeom>
          <a:solidFill>
            <a:srgbClr val="FFFF2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80" name="Rectangle 504"/>
          <p:cNvSpPr>
            <a:spLocks noChangeArrowheads="1"/>
          </p:cNvSpPr>
          <p:nvPr/>
        </p:nvSpPr>
        <p:spPr bwMode="auto">
          <a:xfrm>
            <a:off x="8312150" y="2171700"/>
            <a:ext cx="14288" cy="4011613"/>
          </a:xfrm>
          <a:prstGeom prst="rect">
            <a:avLst/>
          </a:prstGeom>
          <a:solidFill>
            <a:srgbClr val="FFFF2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81" name="Rectangle 505"/>
          <p:cNvSpPr>
            <a:spLocks noChangeArrowheads="1"/>
          </p:cNvSpPr>
          <p:nvPr/>
        </p:nvSpPr>
        <p:spPr bwMode="auto">
          <a:xfrm>
            <a:off x="8326438" y="2171700"/>
            <a:ext cx="17462" cy="4011613"/>
          </a:xfrm>
          <a:prstGeom prst="rect">
            <a:avLst/>
          </a:prstGeom>
          <a:solidFill>
            <a:srgbClr val="FFFF1E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82" name="Rectangle 506"/>
          <p:cNvSpPr>
            <a:spLocks noChangeArrowheads="1"/>
          </p:cNvSpPr>
          <p:nvPr/>
        </p:nvSpPr>
        <p:spPr bwMode="auto">
          <a:xfrm>
            <a:off x="8343900" y="2171700"/>
            <a:ext cx="14288" cy="4011613"/>
          </a:xfrm>
          <a:prstGeom prst="rect">
            <a:avLst/>
          </a:prstGeom>
          <a:solidFill>
            <a:srgbClr val="FFFF1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83" name="Rectangle 507"/>
          <p:cNvSpPr>
            <a:spLocks noChangeArrowheads="1"/>
          </p:cNvSpPr>
          <p:nvPr/>
        </p:nvSpPr>
        <p:spPr bwMode="auto">
          <a:xfrm>
            <a:off x="8358188" y="2171700"/>
            <a:ext cx="15875" cy="4011613"/>
          </a:xfrm>
          <a:prstGeom prst="rect">
            <a:avLst/>
          </a:prstGeom>
          <a:solidFill>
            <a:srgbClr val="FFFF1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84" name="Rectangle 508"/>
          <p:cNvSpPr>
            <a:spLocks noChangeArrowheads="1"/>
          </p:cNvSpPr>
          <p:nvPr/>
        </p:nvSpPr>
        <p:spPr bwMode="auto">
          <a:xfrm>
            <a:off x="8374063" y="2171700"/>
            <a:ext cx="15875" cy="4011613"/>
          </a:xfrm>
          <a:prstGeom prst="rect">
            <a:avLst/>
          </a:prstGeom>
          <a:solidFill>
            <a:srgbClr val="FFFF1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85" name="Rectangle 509"/>
          <p:cNvSpPr>
            <a:spLocks noChangeArrowheads="1"/>
          </p:cNvSpPr>
          <p:nvPr/>
        </p:nvSpPr>
        <p:spPr bwMode="auto">
          <a:xfrm>
            <a:off x="8389938" y="2171700"/>
            <a:ext cx="15875" cy="4011613"/>
          </a:xfrm>
          <a:prstGeom prst="rect">
            <a:avLst/>
          </a:prstGeom>
          <a:solidFill>
            <a:srgbClr val="FFFF1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86" name="Rectangle 510"/>
          <p:cNvSpPr>
            <a:spLocks noChangeArrowheads="1"/>
          </p:cNvSpPr>
          <p:nvPr/>
        </p:nvSpPr>
        <p:spPr bwMode="auto">
          <a:xfrm>
            <a:off x="8405813" y="2171700"/>
            <a:ext cx="14287" cy="4011613"/>
          </a:xfrm>
          <a:prstGeom prst="rect">
            <a:avLst/>
          </a:prstGeom>
          <a:solidFill>
            <a:srgbClr val="FFFF1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87" name="Rectangle 511"/>
          <p:cNvSpPr>
            <a:spLocks noChangeArrowheads="1"/>
          </p:cNvSpPr>
          <p:nvPr/>
        </p:nvSpPr>
        <p:spPr bwMode="auto">
          <a:xfrm>
            <a:off x="8420100" y="2171700"/>
            <a:ext cx="15875" cy="4011613"/>
          </a:xfrm>
          <a:prstGeom prst="rect">
            <a:avLst/>
          </a:prstGeom>
          <a:solidFill>
            <a:srgbClr val="FFFF1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88" name="Rectangle 512"/>
          <p:cNvSpPr>
            <a:spLocks noChangeArrowheads="1"/>
          </p:cNvSpPr>
          <p:nvPr/>
        </p:nvSpPr>
        <p:spPr bwMode="auto">
          <a:xfrm>
            <a:off x="8435975" y="2171700"/>
            <a:ext cx="15875" cy="4011613"/>
          </a:xfrm>
          <a:prstGeom prst="rect">
            <a:avLst/>
          </a:prstGeom>
          <a:solidFill>
            <a:srgbClr val="FFFF1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89" name="Rectangle 513"/>
          <p:cNvSpPr>
            <a:spLocks noChangeArrowheads="1"/>
          </p:cNvSpPr>
          <p:nvPr/>
        </p:nvSpPr>
        <p:spPr bwMode="auto">
          <a:xfrm>
            <a:off x="8451850" y="2171700"/>
            <a:ext cx="15875" cy="4011613"/>
          </a:xfrm>
          <a:prstGeom prst="rect">
            <a:avLst/>
          </a:prstGeom>
          <a:solidFill>
            <a:srgbClr val="FFFF0E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90" name="Rectangle 514"/>
          <p:cNvSpPr>
            <a:spLocks noChangeArrowheads="1"/>
          </p:cNvSpPr>
          <p:nvPr/>
        </p:nvSpPr>
        <p:spPr bwMode="auto">
          <a:xfrm>
            <a:off x="8467725" y="2171700"/>
            <a:ext cx="15875" cy="4011613"/>
          </a:xfrm>
          <a:prstGeom prst="rect">
            <a:avLst/>
          </a:prstGeom>
          <a:solidFill>
            <a:srgbClr val="FFFF0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91" name="Rectangle 515"/>
          <p:cNvSpPr>
            <a:spLocks noChangeArrowheads="1"/>
          </p:cNvSpPr>
          <p:nvPr/>
        </p:nvSpPr>
        <p:spPr bwMode="auto">
          <a:xfrm>
            <a:off x="8483600" y="2171700"/>
            <a:ext cx="15875" cy="4011613"/>
          </a:xfrm>
          <a:prstGeom prst="rect">
            <a:avLst/>
          </a:prstGeom>
          <a:solidFill>
            <a:srgbClr val="FFFF0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92" name="Rectangle 516"/>
          <p:cNvSpPr>
            <a:spLocks noChangeArrowheads="1"/>
          </p:cNvSpPr>
          <p:nvPr/>
        </p:nvSpPr>
        <p:spPr bwMode="auto">
          <a:xfrm>
            <a:off x="8499475" y="2171700"/>
            <a:ext cx="15875" cy="4011613"/>
          </a:xfrm>
          <a:prstGeom prst="rect">
            <a:avLst/>
          </a:prstGeom>
          <a:solidFill>
            <a:srgbClr val="FFFF08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93" name="Rectangle 517"/>
          <p:cNvSpPr>
            <a:spLocks noChangeArrowheads="1"/>
          </p:cNvSpPr>
          <p:nvPr/>
        </p:nvSpPr>
        <p:spPr bwMode="auto">
          <a:xfrm>
            <a:off x="8515350" y="2171700"/>
            <a:ext cx="14288" cy="4011613"/>
          </a:xfrm>
          <a:prstGeom prst="rect">
            <a:avLst/>
          </a:prstGeom>
          <a:solidFill>
            <a:srgbClr val="FFFF06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94" name="Rectangle 518"/>
          <p:cNvSpPr>
            <a:spLocks noChangeArrowheads="1"/>
          </p:cNvSpPr>
          <p:nvPr/>
        </p:nvSpPr>
        <p:spPr bwMode="auto">
          <a:xfrm>
            <a:off x="8529638" y="2171700"/>
            <a:ext cx="15875" cy="4011613"/>
          </a:xfrm>
          <a:prstGeom prst="rect">
            <a:avLst/>
          </a:prstGeom>
          <a:solidFill>
            <a:srgbClr val="FFFF0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95" name="Rectangle 519"/>
          <p:cNvSpPr>
            <a:spLocks noChangeArrowheads="1"/>
          </p:cNvSpPr>
          <p:nvPr/>
        </p:nvSpPr>
        <p:spPr bwMode="auto">
          <a:xfrm>
            <a:off x="8545513" y="2171700"/>
            <a:ext cx="15875" cy="4011613"/>
          </a:xfrm>
          <a:prstGeom prst="rect">
            <a:avLst/>
          </a:prstGeom>
          <a:solidFill>
            <a:srgbClr val="FFFF0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96" name="Rectangle 520"/>
          <p:cNvSpPr>
            <a:spLocks noChangeArrowheads="1"/>
          </p:cNvSpPr>
          <p:nvPr/>
        </p:nvSpPr>
        <p:spPr bwMode="auto">
          <a:xfrm>
            <a:off x="8561388" y="2171700"/>
            <a:ext cx="15875" cy="4011613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97" name="AutoShape 521"/>
          <p:cNvSpPr>
            <a:spLocks noChangeArrowheads="1"/>
          </p:cNvSpPr>
          <p:nvPr/>
        </p:nvSpPr>
        <p:spPr bwMode="auto">
          <a:xfrm>
            <a:off x="4560888" y="2171700"/>
            <a:ext cx="4016375" cy="4011613"/>
          </a:xfrm>
          <a:prstGeom prst="roundRect">
            <a:avLst>
              <a:gd name="adj" fmla="val 2250"/>
            </a:avLst>
          </a:prstGeom>
          <a:noFill/>
          <a:ln w="11113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098" name="Rectangle 522"/>
          <p:cNvSpPr>
            <a:spLocks noChangeArrowheads="1"/>
          </p:cNvSpPr>
          <p:nvPr/>
        </p:nvSpPr>
        <p:spPr bwMode="auto">
          <a:xfrm>
            <a:off x="4843463" y="2286000"/>
            <a:ext cx="168275" cy="19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300" b="1">
                <a:solidFill>
                  <a:srgbClr val="0000FF"/>
                </a:solidFill>
                <a:latin typeface="隶书" pitchFamily="49" charset="-122"/>
              </a:rPr>
              <a:t>  </a:t>
            </a:r>
            <a:endParaRPr lang="zh-CN" altLang="en-US" sz="2400">
              <a:latin typeface="隶书" pitchFamily="49" charset="-122"/>
            </a:endParaRPr>
          </a:p>
        </p:txBody>
      </p:sp>
      <p:sp>
        <p:nvSpPr>
          <p:cNvPr id="25099" name="Rectangle 523"/>
          <p:cNvSpPr>
            <a:spLocks noChangeArrowheads="1"/>
          </p:cNvSpPr>
          <p:nvPr/>
        </p:nvSpPr>
        <p:spPr bwMode="auto">
          <a:xfrm>
            <a:off x="6096000" y="2286000"/>
            <a:ext cx="690563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800" b="1" u="sng">
                <a:solidFill>
                  <a:srgbClr val="000000"/>
                </a:solidFill>
                <a:latin typeface="隶书" pitchFamily="49" charset="-122"/>
              </a:rPr>
              <a:t>十步法</a:t>
            </a:r>
            <a:endParaRPr lang="zh-CN" altLang="en-US" sz="1800" u="sng">
              <a:latin typeface="隶书" pitchFamily="49" charset="-122"/>
            </a:endParaRPr>
          </a:p>
        </p:txBody>
      </p:sp>
      <p:sp>
        <p:nvSpPr>
          <p:cNvPr id="25100" name="Rectangle 524"/>
          <p:cNvSpPr>
            <a:spLocks noChangeArrowheads="1"/>
          </p:cNvSpPr>
          <p:nvPr/>
        </p:nvSpPr>
        <p:spPr bwMode="auto">
          <a:xfrm>
            <a:off x="4843463" y="2657475"/>
            <a:ext cx="1031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0000FF"/>
                </a:solidFill>
                <a:latin typeface="隶书" pitchFamily="49" charset="-122"/>
              </a:rPr>
              <a:t> </a:t>
            </a:r>
            <a:endParaRPr lang="zh-CN" altLang="en-US" sz="1600">
              <a:latin typeface="隶书" pitchFamily="49" charset="-122"/>
            </a:endParaRPr>
          </a:p>
        </p:txBody>
      </p:sp>
      <p:sp>
        <p:nvSpPr>
          <p:cNvPr id="25101" name="Rectangle 525"/>
          <p:cNvSpPr>
            <a:spLocks noChangeArrowheads="1"/>
          </p:cNvSpPr>
          <p:nvPr/>
        </p:nvSpPr>
        <p:spPr bwMode="auto">
          <a:xfrm>
            <a:off x="4892675" y="2657475"/>
            <a:ext cx="103188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404040"/>
                </a:solidFill>
                <a:latin typeface="隶书" pitchFamily="49" charset="-122"/>
              </a:rPr>
              <a:t> </a:t>
            </a:r>
            <a:endParaRPr lang="zh-CN" altLang="en-US" sz="1600">
              <a:latin typeface="隶书" pitchFamily="49" charset="-122"/>
            </a:endParaRPr>
          </a:p>
        </p:txBody>
      </p:sp>
      <p:sp>
        <p:nvSpPr>
          <p:cNvPr id="25102" name="Rectangle 526"/>
          <p:cNvSpPr>
            <a:spLocks noChangeArrowheads="1"/>
          </p:cNvSpPr>
          <p:nvPr/>
        </p:nvSpPr>
        <p:spPr bwMode="auto">
          <a:xfrm>
            <a:off x="4943475" y="2684463"/>
            <a:ext cx="7223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en-US" altLang="zh-CN" sz="1600" b="1" dirty="0">
                <a:solidFill>
                  <a:srgbClr val="000000"/>
                </a:solidFill>
                <a:latin typeface="隶书" pitchFamily="49" charset="-122"/>
              </a:rPr>
              <a:t>Step 1:</a:t>
            </a:r>
            <a:endParaRPr lang="en-US" altLang="zh-CN" sz="1600" dirty="0">
              <a:latin typeface="隶书" pitchFamily="49" charset="-122"/>
            </a:endParaRPr>
          </a:p>
        </p:txBody>
      </p:sp>
      <p:sp>
        <p:nvSpPr>
          <p:cNvPr id="25103" name="Rectangle 527"/>
          <p:cNvSpPr>
            <a:spLocks noChangeArrowheads="1"/>
          </p:cNvSpPr>
          <p:nvPr/>
        </p:nvSpPr>
        <p:spPr bwMode="auto">
          <a:xfrm>
            <a:off x="5680075" y="2684463"/>
            <a:ext cx="2063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808080"/>
                </a:solidFill>
                <a:latin typeface="隶书" pitchFamily="49" charset="-122"/>
              </a:rPr>
              <a:t>  </a:t>
            </a:r>
            <a:endParaRPr lang="zh-CN" altLang="en-US" sz="1600">
              <a:latin typeface="隶书" pitchFamily="49" charset="-122"/>
            </a:endParaRPr>
          </a:p>
        </p:txBody>
      </p:sp>
      <p:sp>
        <p:nvSpPr>
          <p:cNvPr id="25104" name="Rectangle 528"/>
          <p:cNvSpPr>
            <a:spLocks noChangeArrowheads="1"/>
          </p:cNvSpPr>
          <p:nvPr/>
        </p:nvSpPr>
        <p:spPr bwMode="auto">
          <a:xfrm>
            <a:off x="5886450" y="2684463"/>
            <a:ext cx="8191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0000FF"/>
                </a:solidFill>
                <a:latin typeface="隶书" pitchFamily="49" charset="-122"/>
              </a:rPr>
              <a:t>业务宗旨</a:t>
            </a:r>
            <a:endParaRPr lang="zh-CN" altLang="en-US" sz="1600">
              <a:latin typeface="隶书" pitchFamily="49" charset="-122"/>
            </a:endParaRPr>
          </a:p>
        </p:txBody>
      </p:sp>
      <p:sp>
        <p:nvSpPr>
          <p:cNvPr id="25105" name="Rectangle 529"/>
          <p:cNvSpPr>
            <a:spLocks noChangeArrowheads="1"/>
          </p:cNvSpPr>
          <p:nvPr/>
        </p:nvSpPr>
        <p:spPr bwMode="auto">
          <a:xfrm>
            <a:off x="4843463" y="3040063"/>
            <a:ext cx="1031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0000FF"/>
                </a:solidFill>
                <a:latin typeface="隶书" pitchFamily="49" charset="-122"/>
              </a:rPr>
              <a:t> </a:t>
            </a:r>
            <a:endParaRPr lang="zh-CN" altLang="en-US" sz="1600">
              <a:latin typeface="隶书" pitchFamily="49" charset="-122"/>
            </a:endParaRPr>
          </a:p>
        </p:txBody>
      </p:sp>
      <p:sp>
        <p:nvSpPr>
          <p:cNvPr id="25106" name="Rectangle 530"/>
          <p:cNvSpPr>
            <a:spLocks noChangeArrowheads="1"/>
          </p:cNvSpPr>
          <p:nvPr/>
        </p:nvSpPr>
        <p:spPr bwMode="auto">
          <a:xfrm>
            <a:off x="4965700" y="3040063"/>
            <a:ext cx="8255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en-US" altLang="zh-CN" sz="1600" b="1" dirty="0">
                <a:solidFill>
                  <a:srgbClr val="000000"/>
                </a:solidFill>
                <a:latin typeface="隶书" pitchFamily="49" charset="-122"/>
              </a:rPr>
              <a:t>Step 2: </a:t>
            </a:r>
            <a:endParaRPr lang="en-US" altLang="zh-CN" sz="1600" dirty="0">
              <a:latin typeface="隶书" pitchFamily="49" charset="-122"/>
            </a:endParaRPr>
          </a:p>
        </p:txBody>
      </p:sp>
      <p:sp>
        <p:nvSpPr>
          <p:cNvPr id="25107" name="Rectangle 531"/>
          <p:cNvSpPr>
            <a:spLocks noChangeArrowheads="1"/>
          </p:cNvSpPr>
          <p:nvPr/>
        </p:nvSpPr>
        <p:spPr bwMode="auto">
          <a:xfrm>
            <a:off x="5680075" y="3040063"/>
            <a:ext cx="10255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0000FF"/>
                </a:solidFill>
                <a:latin typeface="隶书" pitchFamily="49" charset="-122"/>
              </a:rPr>
              <a:t>  五年目标</a:t>
            </a:r>
            <a:endParaRPr lang="zh-CN" altLang="en-US" sz="1600">
              <a:latin typeface="隶书" pitchFamily="49" charset="-122"/>
            </a:endParaRPr>
          </a:p>
        </p:txBody>
      </p:sp>
      <p:sp>
        <p:nvSpPr>
          <p:cNvPr id="25108" name="Rectangle 532"/>
          <p:cNvSpPr>
            <a:spLocks noChangeArrowheads="1"/>
          </p:cNvSpPr>
          <p:nvPr/>
        </p:nvSpPr>
        <p:spPr bwMode="auto">
          <a:xfrm>
            <a:off x="4843463" y="3395663"/>
            <a:ext cx="1031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0000FF"/>
                </a:solidFill>
                <a:latin typeface="隶书" pitchFamily="49" charset="-122"/>
              </a:rPr>
              <a:t> </a:t>
            </a:r>
            <a:endParaRPr lang="zh-CN" altLang="en-US" sz="1600">
              <a:latin typeface="隶书" pitchFamily="49" charset="-122"/>
            </a:endParaRPr>
          </a:p>
        </p:txBody>
      </p:sp>
      <p:sp>
        <p:nvSpPr>
          <p:cNvPr id="25109" name="Rectangle 533"/>
          <p:cNvSpPr>
            <a:spLocks noChangeArrowheads="1"/>
          </p:cNvSpPr>
          <p:nvPr/>
        </p:nvSpPr>
        <p:spPr bwMode="auto">
          <a:xfrm>
            <a:off x="4891088" y="3395663"/>
            <a:ext cx="1031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808080"/>
                </a:solidFill>
                <a:latin typeface="隶书" pitchFamily="49" charset="-122"/>
              </a:rPr>
              <a:t> </a:t>
            </a:r>
            <a:endParaRPr lang="zh-CN" altLang="en-US" sz="1600">
              <a:latin typeface="隶书" pitchFamily="49" charset="-122"/>
            </a:endParaRPr>
          </a:p>
        </p:txBody>
      </p:sp>
      <p:sp>
        <p:nvSpPr>
          <p:cNvPr id="25110" name="Rectangle 534"/>
          <p:cNvSpPr>
            <a:spLocks noChangeArrowheads="1"/>
          </p:cNvSpPr>
          <p:nvPr/>
        </p:nvSpPr>
        <p:spPr bwMode="auto">
          <a:xfrm>
            <a:off x="4937125" y="3395663"/>
            <a:ext cx="7223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en-US" altLang="zh-CN" sz="1600" b="1" dirty="0">
                <a:solidFill>
                  <a:srgbClr val="000000"/>
                </a:solidFill>
                <a:latin typeface="隶书" pitchFamily="49" charset="-122"/>
              </a:rPr>
              <a:t>Step 3:</a:t>
            </a:r>
            <a:endParaRPr lang="en-US" altLang="zh-CN" sz="1600" dirty="0">
              <a:latin typeface="隶书" pitchFamily="49" charset="-122"/>
            </a:endParaRPr>
          </a:p>
        </p:txBody>
      </p:sp>
      <p:sp>
        <p:nvSpPr>
          <p:cNvPr id="25111" name="Rectangle 535"/>
          <p:cNvSpPr>
            <a:spLocks noChangeArrowheads="1"/>
          </p:cNvSpPr>
          <p:nvPr/>
        </p:nvSpPr>
        <p:spPr bwMode="auto">
          <a:xfrm>
            <a:off x="5487988" y="3395663"/>
            <a:ext cx="3095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808080"/>
                </a:solidFill>
                <a:latin typeface="隶书" pitchFamily="49" charset="-122"/>
              </a:rPr>
              <a:t>   </a:t>
            </a:r>
            <a:endParaRPr lang="zh-CN" altLang="en-US" sz="1600">
              <a:latin typeface="隶书" pitchFamily="49" charset="-122"/>
            </a:endParaRPr>
          </a:p>
        </p:txBody>
      </p:sp>
      <p:sp>
        <p:nvSpPr>
          <p:cNvPr id="25112" name="Rectangle 536"/>
          <p:cNvSpPr>
            <a:spLocks noChangeArrowheads="1"/>
          </p:cNvSpPr>
          <p:nvPr/>
        </p:nvSpPr>
        <p:spPr bwMode="auto">
          <a:xfrm>
            <a:off x="5629275" y="3395663"/>
            <a:ext cx="13335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0000FF"/>
                </a:solidFill>
                <a:latin typeface="隶书" pitchFamily="49" charset="-122"/>
              </a:rPr>
              <a:t>   客户与市场</a:t>
            </a:r>
            <a:endParaRPr lang="zh-CN" altLang="en-US" sz="1600">
              <a:latin typeface="隶书" pitchFamily="49" charset="-122"/>
            </a:endParaRPr>
          </a:p>
        </p:txBody>
      </p:sp>
      <p:sp>
        <p:nvSpPr>
          <p:cNvPr id="25113" name="Rectangle 537"/>
          <p:cNvSpPr>
            <a:spLocks noChangeArrowheads="1"/>
          </p:cNvSpPr>
          <p:nvPr/>
        </p:nvSpPr>
        <p:spPr bwMode="auto">
          <a:xfrm>
            <a:off x="4843463" y="3752850"/>
            <a:ext cx="2063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0000FF"/>
                </a:solidFill>
                <a:latin typeface="隶书" pitchFamily="49" charset="-122"/>
              </a:rPr>
              <a:t>  </a:t>
            </a:r>
            <a:endParaRPr lang="zh-CN" altLang="en-US" sz="1600">
              <a:latin typeface="隶书" pitchFamily="49" charset="-122"/>
            </a:endParaRPr>
          </a:p>
        </p:txBody>
      </p:sp>
      <p:sp>
        <p:nvSpPr>
          <p:cNvPr id="25114" name="Rectangle 538"/>
          <p:cNvSpPr>
            <a:spLocks noChangeArrowheads="1"/>
          </p:cNvSpPr>
          <p:nvPr/>
        </p:nvSpPr>
        <p:spPr bwMode="auto">
          <a:xfrm>
            <a:off x="4937125" y="3752850"/>
            <a:ext cx="7223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en-US" altLang="zh-CN" sz="1600" b="1" dirty="0">
                <a:solidFill>
                  <a:srgbClr val="000000"/>
                </a:solidFill>
                <a:latin typeface="隶书" pitchFamily="49" charset="-122"/>
              </a:rPr>
              <a:t>Step 4:</a:t>
            </a:r>
            <a:endParaRPr lang="en-US" altLang="zh-CN" sz="1600" dirty="0">
              <a:latin typeface="隶书" pitchFamily="49" charset="-122"/>
            </a:endParaRPr>
          </a:p>
        </p:txBody>
      </p:sp>
      <p:sp>
        <p:nvSpPr>
          <p:cNvPr id="25115" name="Rectangle 539"/>
          <p:cNvSpPr>
            <a:spLocks noChangeArrowheads="1"/>
          </p:cNvSpPr>
          <p:nvPr/>
        </p:nvSpPr>
        <p:spPr bwMode="auto">
          <a:xfrm>
            <a:off x="5756275" y="3752850"/>
            <a:ext cx="10255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0000FF"/>
                </a:solidFill>
                <a:latin typeface="隶书" pitchFamily="49" charset="-122"/>
              </a:rPr>
              <a:t>  竞争分析</a:t>
            </a:r>
            <a:endParaRPr lang="zh-CN" altLang="en-US" sz="1600">
              <a:latin typeface="隶书" pitchFamily="49" charset="-122"/>
            </a:endParaRPr>
          </a:p>
        </p:txBody>
      </p:sp>
      <p:sp>
        <p:nvSpPr>
          <p:cNvPr id="25116" name="Rectangle 540"/>
          <p:cNvSpPr>
            <a:spLocks noChangeArrowheads="1"/>
          </p:cNvSpPr>
          <p:nvPr/>
        </p:nvSpPr>
        <p:spPr bwMode="auto">
          <a:xfrm>
            <a:off x="4843463" y="4108450"/>
            <a:ext cx="8255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000000"/>
                </a:solidFill>
                <a:latin typeface="隶书" pitchFamily="49" charset="-122"/>
              </a:rPr>
              <a:t> </a:t>
            </a:r>
            <a:r>
              <a:rPr lang="en-US" altLang="zh-CN" sz="1600" b="1" dirty="0">
                <a:solidFill>
                  <a:srgbClr val="000000"/>
                </a:solidFill>
                <a:latin typeface="隶书" pitchFamily="49" charset="-122"/>
              </a:rPr>
              <a:t>Step 5:</a:t>
            </a:r>
            <a:endParaRPr lang="en-US" altLang="zh-CN" sz="1600" dirty="0">
              <a:latin typeface="隶书" pitchFamily="49" charset="-122"/>
            </a:endParaRPr>
          </a:p>
        </p:txBody>
      </p:sp>
      <p:sp>
        <p:nvSpPr>
          <p:cNvPr id="25117" name="Rectangle 541"/>
          <p:cNvSpPr>
            <a:spLocks noChangeArrowheads="1"/>
          </p:cNvSpPr>
          <p:nvPr/>
        </p:nvSpPr>
        <p:spPr bwMode="auto">
          <a:xfrm>
            <a:off x="5751513" y="4108450"/>
            <a:ext cx="16398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0000FF"/>
                </a:solidFill>
                <a:latin typeface="隶书" pitchFamily="49" charset="-122"/>
              </a:rPr>
              <a:t>  理想方案与战略</a:t>
            </a:r>
            <a:endParaRPr lang="zh-CN" altLang="en-US" sz="1600">
              <a:latin typeface="隶书" pitchFamily="49" charset="-122"/>
            </a:endParaRPr>
          </a:p>
        </p:txBody>
      </p:sp>
      <p:sp>
        <p:nvSpPr>
          <p:cNvPr id="25118" name="Rectangle 542"/>
          <p:cNvSpPr>
            <a:spLocks noChangeArrowheads="1"/>
          </p:cNvSpPr>
          <p:nvPr/>
        </p:nvSpPr>
        <p:spPr bwMode="auto">
          <a:xfrm>
            <a:off x="4843463" y="4465638"/>
            <a:ext cx="1031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0000FF"/>
                </a:solidFill>
                <a:latin typeface="隶书" pitchFamily="49" charset="-122"/>
              </a:rPr>
              <a:t> </a:t>
            </a:r>
            <a:endParaRPr lang="zh-CN" altLang="en-US" sz="1600">
              <a:latin typeface="隶书" pitchFamily="49" charset="-122"/>
            </a:endParaRPr>
          </a:p>
        </p:txBody>
      </p:sp>
      <p:sp>
        <p:nvSpPr>
          <p:cNvPr id="25119" name="Rectangle 543"/>
          <p:cNvSpPr>
            <a:spLocks noChangeArrowheads="1"/>
          </p:cNvSpPr>
          <p:nvPr/>
        </p:nvSpPr>
        <p:spPr bwMode="auto">
          <a:xfrm>
            <a:off x="4891088" y="4465638"/>
            <a:ext cx="8255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zh-CN" sz="1600" b="1">
                <a:solidFill>
                  <a:srgbClr val="000000"/>
                </a:solidFill>
                <a:latin typeface="隶书" pitchFamily="49" charset="-122"/>
              </a:rPr>
              <a:t> </a:t>
            </a:r>
            <a:r>
              <a:rPr lang="en-US" altLang="zh-CN" sz="1600" b="1" dirty="0">
                <a:solidFill>
                  <a:srgbClr val="000000"/>
                </a:solidFill>
                <a:latin typeface="隶书" pitchFamily="49" charset="-122"/>
              </a:rPr>
              <a:t>Step 6:</a:t>
            </a:r>
            <a:endParaRPr lang="en-US" altLang="zh-CN" sz="1600" dirty="0">
              <a:latin typeface="隶书" pitchFamily="49" charset="-122"/>
            </a:endParaRPr>
          </a:p>
        </p:txBody>
      </p:sp>
      <p:sp>
        <p:nvSpPr>
          <p:cNvPr id="25120" name="Rectangle 544"/>
          <p:cNvSpPr>
            <a:spLocks noChangeArrowheads="1"/>
          </p:cNvSpPr>
          <p:nvPr/>
        </p:nvSpPr>
        <p:spPr bwMode="auto">
          <a:xfrm>
            <a:off x="5756275" y="4465638"/>
            <a:ext cx="10255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0000FF"/>
                </a:solidFill>
                <a:latin typeface="隶书" pitchFamily="49" charset="-122"/>
              </a:rPr>
              <a:t>  战略实施</a:t>
            </a:r>
            <a:endParaRPr lang="zh-CN" altLang="en-US" sz="1600">
              <a:latin typeface="隶书" pitchFamily="49" charset="-122"/>
            </a:endParaRPr>
          </a:p>
        </p:txBody>
      </p:sp>
      <p:sp>
        <p:nvSpPr>
          <p:cNvPr id="25121" name="Rectangle 545"/>
          <p:cNvSpPr>
            <a:spLocks noChangeArrowheads="1"/>
          </p:cNvSpPr>
          <p:nvPr/>
        </p:nvSpPr>
        <p:spPr bwMode="auto">
          <a:xfrm>
            <a:off x="4843463" y="4821238"/>
            <a:ext cx="1031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0000FF"/>
                </a:solidFill>
                <a:latin typeface="隶书" pitchFamily="49" charset="-122"/>
              </a:rPr>
              <a:t> </a:t>
            </a:r>
            <a:endParaRPr lang="zh-CN" altLang="en-US" sz="1600">
              <a:latin typeface="隶书" pitchFamily="49" charset="-122"/>
            </a:endParaRPr>
          </a:p>
        </p:txBody>
      </p:sp>
      <p:sp>
        <p:nvSpPr>
          <p:cNvPr id="25122" name="Rectangle 546"/>
          <p:cNvSpPr>
            <a:spLocks noChangeArrowheads="1"/>
          </p:cNvSpPr>
          <p:nvPr/>
        </p:nvSpPr>
        <p:spPr bwMode="auto">
          <a:xfrm>
            <a:off x="4891088" y="4821238"/>
            <a:ext cx="8255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zh-CN" sz="1600" b="1">
                <a:solidFill>
                  <a:srgbClr val="000000"/>
                </a:solidFill>
                <a:latin typeface="隶书" pitchFamily="49" charset="-122"/>
              </a:rPr>
              <a:t> </a:t>
            </a:r>
            <a:r>
              <a:rPr lang="en-US" altLang="zh-CN" sz="1600" b="1" dirty="0">
                <a:solidFill>
                  <a:srgbClr val="000000"/>
                </a:solidFill>
                <a:latin typeface="隶书" pitchFamily="49" charset="-122"/>
              </a:rPr>
              <a:t>Step 7:</a:t>
            </a:r>
            <a:endParaRPr lang="en-US" altLang="zh-CN" sz="1600" dirty="0">
              <a:latin typeface="隶书" pitchFamily="49" charset="-122"/>
            </a:endParaRPr>
          </a:p>
        </p:txBody>
      </p:sp>
      <p:sp>
        <p:nvSpPr>
          <p:cNvPr id="25123" name="Rectangle 547"/>
          <p:cNvSpPr>
            <a:spLocks noChangeArrowheads="1"/>
          </p:cNvSpPr>
          <p:nvPr/>
        </p:nvSpPr>
        <p:spPr bwMode="auto">
          <a:xfrm>
            <a:off x="5756275" y="4821238"/>
            <a:ext cx="10255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0000FF"/>
                </a:solidFill>
                <a:latin typeface="隶书" pitchFamily="49" charset="-122"/>
              </a:rPr>
              <a:t>  财务分析</a:t>
            </a:r>
            <a:endParaRPr lang="zh-CN" altLang="en-US" sz="1600">
              <a:latin typeface="隶书" pitchFamily="49" charset="-122"/>
            </a:endParaRPr>
          </a:p>
        </p:txBody>
      </p:sp>
      <p:sp>
        <p:nvSpPr>
          <p:cNvPr id="25124" name="Rectangle 548"/>
          <p:cNvSpPr>
            <a:spLocks noChangeArrowheads="1"/>
          </p:cNvSpPr>
          <p:nvPr/>
        </p:nvSpPr>
        <p:spPr bwMode="auto">
          <a:xfrm>
            <a:off x="4843463" y="5176838"/>
            <a:ext cx="1031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0000FF"/>
                </a:solidFill>
                <a:latin typeface="隶书" pitchFamily="49" charset="-122"/>
              </a:rPr>
              <a:t> </a:t>
            </a:r>
            <a:endParaRPr lang="zh-CN" altLang="en-US" sz="1600">
              <a:latin typeface="隶书" pitchFamily="49" charset="-122"/>
            </a:endParaRPr>
          </a:p>
        </p:txBody>
      </p:sp>
      <p:sp>
        <p:nvSpPr>
          <p:cNvPr id="25125" name="Rectangle 549"/>
          <p:cNvSpPr>
            <a:spLocks noChangeArrowheads="1"/>
          </p:cNvSpPr>
          <p:nvPr/>
        </p:nvSpPr>
        <p:spPr bwMode="auto">
          <a:xfrm>
            <a:off x="4891088" y="5176838"/>
            <a:ext cx="7223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000000"/>
                </a:solidFill>
                <a:latin typeface="隶书" pitchFamily="49" charset="-122"/>
              </a:rPr>
              <a:t> </a:t>
            </a:r>
            <a:r>
              <a:rPr lang="en-US" altLang="zh-CN" sz="1600" b="1" dirty="0">
                <a:solidFill>
                  <a:srgbClr val="000000"/>
                </a:solidFill>
                <a:latin typeface="隶书" pitchFamily="49" charset="-122"/>
              </a:rPr>
              <a:t>Step 8</a:t>
            </a:r>
            <a:endParaRPr lang="en-US" altLang="zh-CN" sz="1600" dirty="0">
              <a:latin typeface="隶书" pitchFamily="49" charset="-122"/>
            </a:endParaRPr>
          </a:p>
        </p:txBody>
      </p:sp>
      <p:sp>
        <p:nvSpPr>
          <p:cNvPr id="25126" name="Rectangle 550"/>
          <p:cNvSpPr>
            <a:spLocks noChangeArrowheads="1"/>
          </p:cNvSpPr>
          <p:nvPr/>
        </p:nvSpPr>
        <p:spPr bwMode="auto">
          <a:xfrm>
            <a:off x="5440363" y="5176838"/>
            <a:ext cx="1031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808080"/>
                </a:solidFill>
                <a:latin typeface="隶书" pitchFamily="49" charset="-122"/>
              </a:rPr>
              <a:t>:</a:t>
            </a:r>
            <a:endParaRPr lang="zh-CN" altLang="en-US" sz="1600">
              <a:latin typeface="隶书" pitchFamily="49" charset="-122"/>
            </a:endParaRPr>
          </a:p>
        </p:txBody>
      </p:sp>
      <p:sp>
        <p:nvSpPr>
          <p:cNvPr id="25127" name="Rectangle 551"/>
          <p:cNvSpPr>
            <a:spLocks noChangeArrowheads="1"/>
          </p:cNvSpPr>
          <p:nvPr/>
        </p:nvSpPr>
        <p:spPr bwMode="auto">
          <a:xfrm>
            <a:off x="5722938" y="5176838"/>
            <a:ext cx="20494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0000FF"/>
                </a:solidFill>
                <a:latin typeface="隶书" pitchFamily="49" charset="-122"/>
              </a:rPr>
              <a:t>  潜在问题与风险分析</a:t>
            </a:r>
            <a:endParaRPr lang="zh-CN" altLang="en-US" sz="1600">
              <a:latin typeface="隶书" pitchFamily="49" charset="-122"/>
            </a:endParaRPr>
          </a:p>
        </p:txBody>
      </p:sp>
      <p:sp>
        <p:nvSpPr>
          <p:cNvPr id="25128" name="Rectangle 552"/>
          <p:cNvSpPr>
            <a:spLocks noChangeArrowheads="1"/>
          </p:cNvSpPr>
          <p:nvPr/>
        </p:nvSpPr>
        <p:spPr bwMode="auto">
          <a:xfrm>
            <a:off x="4843463" y="5532438"/>
            <a:ext cx="1031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0000FF"/>
                </a:solidFill>
                <a:latin typeface="隶书" pitchFamily="49" charset="-122"/>
              </a:rPr>
              <a:t> </a:t>
            </a:r>
            <a:endParaRPr lang="zh-CN" altLang="en-US" sz="1600">
              <a:latin typeface="隶书" pitchFamily="49" charset="-122"/>
            </a:endParaRPr>
          </a:p>
        </p:txBody>
      </p:sp>
      <p:sp>
        <p:nvSpPr>
          <p:cNvPr id="25129" name="Rectangle 553"/>
          <p:cNvSpPr>
            <a:spLocks noChangeArrowheads="1"/>
          </p:cNvSpPr>
          <p:nvPr/>
        </p:nvSpPr>
        <p:spPr bwMode="auto">
          <a:xfrm>
            <a:off x="4891088" y="5532438"/>
            <a:ext cx="1031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808080"/>
                </a:solidFill>
                <a:latin typeface="隶书" pitchFamily="49" charset="-122"/>
              </a:rPr>
              <a:t> </a:t>
            </a:r>
            <a:endParaRPr lang="zh-CN" altLang="en-US" sz="1600">
              <a:latin typeface="隶书" pitchFamily="49" charset="-122"/>
            </a:endParaRPr>
          </a:p>
        </p:txBody>
      </p:sp>
      <p:sp>
        <p:nvSpPr>
          <p:cNvPr id="25130" name="Rectangle 554"/>
          <p:cNvSpPr>
            <a:spLocks noChangeArrowheads="1"/>
          </p:cNvSpPr>
          <p:nvPr/>
        </p:nvSpPr>
        <p:spPr bwMode="auto">
          <a:xfrm>
            <a:off x="4937125" y="5532438"/>
            <a:ext cx="7223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en-US" altLang="zh-CN" sz="1600" b="1" dirty="0">
                <a:solidFill>
                  <a:srgbClr val="000000"/>
                </a:solidFill>
                <a:latin typeface="隶书" pitchFamily="49" charset="-122"/>
              </a:rPr>
              <a:t>Step 9:</a:t>
            </a:r>
            <a:endParaRPr lang="en-US" altLang="zh-CN" sz="1600" dirty="0">
              <a:latin typeface="隶书" pitchFamily="49" charset="-122"/>
            </a:endParaRPr>
          </a:p>
        </p:txBody>
      </p:sp>
      <p:sp>
        <p:nvSpPr>
          <p:cNvPr id="25131" name="Rectangle 555"/>
          <p:cNvSpPr>
            <a:spLocks noChangeArrowheads="1"/>
          </p:cNvSpPr>
          <p:nvPr/>
        </p:nvSpPr>
        <p:spPr bwMode="auto">
          <a:xfrm>
            <a:off x="5802313" y="5532438"/>
            <a:ext cx="17414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0000FF"/>
                </a:solidFill>
                <a:latin typeface="隶书" pitchFamily="49" charset="-122"/>
              </a:rPr>
              <a:t> 内外依存关系分析</a:t>
            </a:r>
            <a:endParaRPr lang="zh-CN" altLang="en-US" sz="1600">
              <a:latin typeface="隶书" pitchFamily="49" charset="-122"/>
            </a:endParaRPr>
          </a:p>
        </p:txBody>
      </p:sp>
      <p:sp>
        <p:nvSpPr>
          <p:cNvPr id="25132" name="Rectangle 556"/>
          <p:cNvSpPr>
            <a:spLocks noChangeArrowheads="1"/>
          </p:cNvSpPr>
          <p:nvPr/>
        </p:nvSpPr>
        <p:spPr bwMode="auto">
          <a:xfrm>
            <a:off x="4843463" y="5889625"/>
            <a:ext cx="1031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0000FF"/>
                </a:solidFill>
                <a:latin typeface="隶书" pitchFamily="49" charset="-122"/>
              </a:rPr>
              <a:t> </a:t>
            </a:r>
            <a:endParaRPr lang="zh-CN" altLang="en-US" sz="1600">
              <a:latin typeface="隶书" pitchFamily="49" charset="-122"/>
            </a:endParaRPr>
          </a:p>
        </p:txBody>
      </p:sp>
      <p:sp>
        <p:nvSpPr>
          <p:cNvPr id="25133" name="Rectangle 557"/>
          <p:cNvSpPr>
            <a:spLocks noChangeArrowheads="1"/>
          </p:cNvSpPr>
          <p:nvPr/>
        </p:nvSpPr>
        <p:spPr bwMode="auto">
          <a:xfrm>
            <a:off x="4891088" y="5889625"/>
            <a:ext cx="8255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000000"/>
                </a:solidFill>
                <a:latin typeface="隶书" pitchFamily="49" charset="-122"/>
              </a:rPr>
              <a:t> </a:t>
            </a:r>
            <a:r>
              <a:rPr lang="en-US" altLang="zh-CN" sz="1600" b="1" dirty="0">
                <a:solidFill>
                  <a:srgbClr val="000000"/>
                </a:solidFill>
                <a:latin typeface="隶书" pitchFamily="49" charset="-122"/>
              </a:rPr>
              <a:t>Step 10</a:t>
            </a:r>
            <a:endParaRPr lang="en-US" altLang="zh-CN" sz="1600" dirty="0">
              <a:latin typeface="隶书" pitchFamily="49" charset="-122"/>
            </a:endParaRPr>
          </a:p>
        </p:txBody>
      </p:sp>
      <p:sp>
        <p:nvSpPr>
          <p:cNvPr id="25134" name="Rectangle 558"/>
          <p:cNvSpPr>
            <a:spLocks noChangeArrowheads="1"/>
          </p:cNvSpPr>
          <p:nvPr/>
        </p:nvSpPr>
        <p:spPr bwMode="auto">
          <a:xfrm>
            <a:off x="5535613" y="5889625"/>
            <a:ext cx="1031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808080"/>
                </a:solidFill>
                <a:latin typeface="隶书" pitchFamily="49" charset="-122"/>
              </a:rPr>
              <a:t>:</a:t>
            </a:r>
            <a:endParaRPr lang="zh-CN" altLang="en-US" sz="1600">
              <a:latin typeface="隶书" pitchFamily="49" charset="-122"/>
            </a:endParaRPr>
          </a:p>
        </p:txBody>
      </p:sp>
      <p:sp>
        <p:nvSpPr>
          <p:cNvPr id="25135" name="Rectangle 559"/>
          <p:cNvSpPr>
            <a:spLocks noChangeArrowheads="1"/>
          </p:cNvSpPr>
          <p:nvPr/>
        </p:nvSpPr>
        <p:spPr bwMode="auto">
          <a:xfrm>
            <a:off x="5703888" y="5889625"/>
            <a:ext cx="12303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1600" b="1">
                <a:solidFill>
                  <a:srgbClr val="0000FF"/>
                </a:solidFill>
                <a:latin typeface="隶书" pitchFamily="49" charset="-122"/>
              </a:rPr>
              <a:t>  第一年计划</a:t>
            </a:r>
            <a:endParaRPr lang="zh-CN" altLang="en-US" sz="1600">
              <a:latin typeface="隶书" pitchFamily="49" charset="-122"/>
            </a:endParaRPr>
          </a:p>
        </p:txBody>
      </p:sp>
      <p:sp>
        <p:nvSpPr>
          <p:cNvPr id="25136" name="Rectangle 560"/>
          <p:cNvSpPr>
            <a:spLocks noChangeArrowheads="1"/>
          </p:cNvSpPr>
          <p:nvPr/>
        </p:nvSpPr>
        <p:spPr bwMode="auto">
          <a:xfrm>
            <a:off x="1262063" y="2106613"/>
            <a:ext cx="20002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sz="2400" b="1">
                <a:solidFill>
                  <a:schemeClr val="accent1"/>
                </a:solidFill>
                <a:latin typeface="隶书" pitchFamily="49" charset="-122"/>
              </a:rPr>
              <a:t>什么是十步法?</a:t>
            </a:r>
            <a:endParaRPr lang="zh-CN" altLang="en-US" sz="2400">
              <a:solidFill>
                <a:schemeClr val="accent1"/>
              </a:solidFill>
              <a:latin typeface="隶书" pitchFamily="49" charset="-122"/>
            </a:endParaRPr>
          </a:p>
        </p:txBody>
      </p:sp>
      <p:sp>
        <p:nvSpPr>
          <p:cNvPr id="25137" name="Oval 561"/>
          <p:cNvSpPr>
            <a:spLocks noChangeArrowheads="1"/>
          </p:cNvSpPr>
          <p:nvPr/>
        </p:nvSpPr>
        <p:spPr bwMode="auto">
          <a:xfrm>
            <a:off x="1219200" y="2743200"/>
            <a:ext cx="93663" cy="88900"/>
          </a:xfrm>
          <a:prstGeom prst="ellipse">
            <a:avLst/>
          </a:prstGeom>
          <a:solidFill>
            <a:srgbClr val="404040"/>
          </a:solidFill>
          <a:ln w="1588">
            <a:solidFill>
              <a:srgbClr val="40404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138" name="Rectangle 562"/>
          <p:cNvSpPr>
            <a:spLocks noChangeArrowheads="1"/>
          </p:cNvSpPr>
          <p:nvPr/>
        </p:nvSpPr>
        <p:spPr bwMode="auto">
          <a:xfrm>
            <a:off x="1584325" y="2674938"/>
            <a:ext cx="26828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b="1">
                <a:solidFill>
                  <a:srgbClr val="0000FF"/>
                </a:solidFill>
                <a:latin typeface="隶书" pitchFamily="49" charset="-122"/>
              </a:rPr>
              <a:t> </a:t>
            </a:r>
            <a:r>
              <a:rPr lang="zh-CN" altLang="en-US" b="1">
                <a:latin typeface="隶书" pitchFamily="49" charset="-122"/>
              </a:rPr>
              <a:t>是一种考察业务环境、</a:t>
            </a:r>
          </a:p>
          <a:p>
            <a:pPr>
              <a:buSzPct val="90000"/>
              <a:buFont typeface="Monotype Sorts" pitchFamily="2" charset="2"/>
              <a:buNone/>
            </a:pPr>
            <a:r>
              <a:rPr lang="zh-CN" altLang="en-US" b="1">
                <a:latin typeface="隶书" pitchFamily="49" charset="-122"/>
              </a:rPr>
              <a:t>制订战略决策的方法</a:t>
            </a:r>
            <a:r>
              <a:rPr lang="zh-CN" altLang="en-US" b="1">
                <a:solidFill>
                  <a:srgbClr val="0000FF"/>
                </a:solidFill>
                <a:latin typeface="隶书" pitchFamily="49" charset="-122"/>
              </a:rPr>
              <a:t>  </a:t>
            </a:r>
            <a:endParaRPr lang="zh-CN" altLang="en-US">
              <a:latin typeface="隶书" pitchFamily="49" charset="-122"/>
            </a:endParaRPr>
          </a:p>
        </p:txBody>
      </p:sp>
      <p:sp>
        <p:nvSpPr>
          <p:cNvPr id="25139" name="Oval 563"/>
          <p:cNvSpPr>
            <a:spLocks noChangeArrowheads="1"/>
          </p:cNvSpPr>
          <p:nvPr/>
        </p:nvSpPr>
        <p:spPr bwMode="auto">
          <a:xfrm>
            <a:off x="1828800" y="3810000"/>
            <a:ext cx="93663" cy="88900"/>
          </a:xfrm>
          <a:prstGeom prst="ellipse">
            <a:avLst/>
          </a:prstGeom>
          <a:solidFill>
            <a:srgbClr val="404040"/>
          </a:solidFill>
          <a:ln w="1588">
            <a:solidFill>
              <a:srgbClr val="40404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140" name="Rectangle 564"/>
          <p:cNvSpPr>
            <a:spLocks noChangeArrowheads="1"/>
          </p:cNvSpPr>
          <p:nvPr/>
        </p:nvSpPr>
        <p:spPr bwMode="auto">
          <a:xfrm>
            <a:off x="1584325" y="3736975"/>
            <a:ext cx="26828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b="1">
                <a:solidFill>
                  <a:srgbClr val="0000FF"/>
                </a:solidFill>
                <a:latin typeface="隶书" pitchFamily="49" charset="-122"/>
              </a:rPr>
              <a:t> </a:t>
            </a:r>
            <a:r>
              <a:rPr lang="zh-CN" altLang="en-US" b="1">
                <a:latin typeface="隶书" pitchFamily="49" charset="-122"/>
              </a:rPr>
              <a:t>是一种具有双重目的的</a:t>
            </a:r>
          </a:p>
          <a:p>
            <a:pPr>
              <a:buSzPct val="90000"/>
              <a:buFont typeface="Monotype Sorts" pitchFamily="2" charset="2"/>
              <a:buNone/>
            </a:pPr>
            <a:r>
              <a:rPr lang="zh-CN" altLang="en-US" b="1">
                <a:latin typeface="隶书" pitchFamily="49" charset="-122"/>
              </a:rPr>
              <a:t>规划框架</a:t>
            </a:r>
            <a:r>
              <a:rPr lang="zh-CN" altLang="en-US" b="1">
                <a:solidFill>
                  <a:srgbClr val="0000FF"/>
                </a:solidFill>
                <a:latin typeface="隶书" pitchFamily="49" charset="-122"/>
              </a:rPr>
              <a:t>： </a:t>
            </a:r>
            <a:endParaRPr lang="zh-CN" altLang="en-US">
              <a:latin typeface="隶书" pitchFamily="49" charset="-122"/>
            </a:endParaRPr>
          </a:p>
        </p:txBody>
      </p:sp>
      <p:sp>
        <p:nvSpPr>
          <p:cNvPr id="25141" name="Freeform 565"/>
          <p:cNvSpPr>
            <a:spLocks/>
          </p:cNvSpPr>
          <p:nvPr/>
        </p:nvSpPr>
        <p:spPr bwMode="auto">
          <a:xfrm>
            <a:off x="1219200" y="4649788"/>
            <a:ext cx="68263" cy="53975"/>
          </a:xfrm>
          <a:custGeom>
            <a:avLst/>
            <a:gdLst>
              <a:gd name="T0" fmla="*/ 0 w 85"/>
              <a:gd name="T1" fmla="*/ 0 h 68"/>
              <a:gd name="T2" fmla="*/ 85 w 85"/>
              <a:gd name="T3" fmla="*/ 34 h 68"/>
              <a:gd name="T4" fmla="*/ 0 w 85"/>
              <a:gd name="T5" fmla="*/ 68 h 68"/>
              <a:gd name="T6" fmla="*/ 0 w 85"/>
              <a:gd name="T7" fmla="*/ 0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5" h="68">
                <a:moveTo>
                  <a:pt x="0" y="0"/>
                </a:moveTo>
                <a:lnTo>
                  <a:pt x="85" y="34"/>
                </a:lnTo>
                <a:lnTo>
                  <a:pt x="0" y="68"/>
                </a:lnTo>
                <a:lnTo>
                  <a:pt x="0" y="0"/>
                </a:lnTo>
                <a:close/>
              </a:path>
            </a:pathLst>
          </a:custGeom>
          <a:solidFill>
            <a:srgbClr val="404040"/>
          </a:solidFill>
          <a:ln w="1588">
            <a:solidFill>
              <a:srgbClr val="40404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142" name="Rectangle 566"/>
          <p:cNvSpPr>
            <a:spLocks noChangeArrowheads="1"/>
          </p:cNvSpPr>
          <p:nvPr/>
        </p:nvSpPr>
        <p:spPr bwMode="auto">
          <a:xfrm>
            <a:off x="1600200" y="4495800"/>
            <a:ext cx="242728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b="1">
                <a:solidFill>
                  <a:srgbClr val="0000FF"/>
                </a:solidFill>
                <a:latin typeface="隶书" pitchFamily="49" charset="-122"/>
              </a:rPr>
              <a:t>阐述计划内容的格式 </a:t>
            </a:r>
            <a:endParaRPr lang="zh-CN" altLang="en-US">
              <a:latin typeface="隶书" pitchFamily="49" charset="-122"/>
            </a:endParaRPr>
          </a:p>
        </p:txBody>
      </p:sp>
      <p:sp>
        <p:nvSpPr>
          <p:cNvPr id="25143" name="Freeform 567"/>
          <p:cNvSpPr>
            <a:spLocks/>
          </p:cNvSpPr>
          <p:nvPr/>
        </p:nvSpPr>
        <p:spPr bwMode="auto">
          <a:xfrm>
            <a:off x="1219200" y="5181600"/>
            <a:ext cx="68263" cy="53975"/>
          </a:xfrm>
          <a:custGeom>
            <a:avLst/>
            <a:gdLst>
              <a:gd name="T0" fmla="*/ 0 w 85"/>
              <a:gd name="T1" fmla="*/ 0 h 68"/>
              <a:gd name="T2" fmla="*/ 85 w 85"/>
              <a:gd name="T3" fmla="*/ 34 h 68"/>
              <a:gd name="T4" fmla="*/ 0 w 85"/>
              <a:gd name="T5" fmla="*/ 68 h 68"/>
              <a:gd name="T6" fmla="*/ 0 w 85"/>
              <a:gd name="T7" fmla="*/ 0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5" h="68">
                <a:moveTo>
                  <a:pt x="0" y="0"/>
                </a:moveTo>
                <a:lnTo>
                  <a:pt x="85" y="34"/>
                </a:lnTo>
                <a:lnTo>
                  <a:pt x="0" y="68"/>
                </a:lnTo>
                <a:lnTo>
                  <a:pt x="0" y="0"/>
                </a:lnTo>
                <a:close/>
              </a:path>
            </a:pathLst>
          </a:custGeom>
          <a:solidFill>
            <a:srgbClr val="404040"/>
          </a:solidFill>
          <a:ln w="1588">
            <a:solidFill>
              <a:srgbClr val="40404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144" name="Rectangle 568"/>
          <p:cNvSpPr>
            <a:spLocks noChangeArrowheads="1"/>
          </p:cNvSpPr>
          <p:nvPr/>
        </p:nvSpPr>
        <p:spPr bwMode="auto">
          <a:xfrm>
            <a:off x="1600200" y="5027613"/>
            <a:ext cx="25558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SzPct val="90000"/>
              <a:buFont typeface="Monotype Sorts" pitchFamily="2" charset="2"/>
              <a:buNone/>
            </a:pPr>
            <a:r>
              <a:rPr lang="zh-CN" altLang="en-US" b="1">
                <a:solidFill>
                  <a:srgbClr val="0000FF"/>
                </a:solidFill>
                <a:latin typeface="隶书" pitchFamily="49" charset="-122"/>
              </a:rPr>
              <a:t>形成结论的流程与方法</a:t>
            </a:r>
            <a:endParaRPr lang="zh-CN" altLang="en-US">
              <a:latin typeface="隶书" pitchFamily="49" charset="-122"/>
            </a:endParaRPr>
          </a:p>
        </p:txBody>
      </p:sp>
      <p:sp>
        <p:nvSpPr>
          <p:cNvPr id="25145" name="Rectangle 569"/>
          <p:cNvSpPr>
            <a:spLocks noChangeArrowheads="1"/>
          </p:cNvSpPr>
          <p:nvPr/>
        </p:nvSpPr>
        <p:spPr bwMode="auto">
          <a:xfrm>
            <a:off x="990600" y="304800"/>
            <a:ext cx="735965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204" tIns="39889" rIns="81204" bIns="39889" anchor="ctr"/>
          <a:lstStyle/>
          <a:p>
            <a:pPr eaLnBrk="1" hangingPunct="1"/>
            <a:r>
              <a:rPr kumimoji="1" lang="zh-CN" altLang="en-US" sz="2800" b="1">
                <a:effectLst>
                  <a:outerShdw blurRad="38100" dist="38100" dir="2700000" algn="tl">
                    <a:srgbClr val="000000"/>
                  </a:outerShdw>
                </a:effectLst>
                <a:latin typeface="Impact" pitchFamily="34" charset="0"/>
              </a:rPr>
              <a:t>十步法原理：</a:t>
            </a:r>
            <a:r>
              <a:rPr kumimoji="1" lang="zh-CN" altLang="en-US" sz="2800" b="1" u="sng"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Impact" pitchFamily="34" charset="0"/>
              </a:rPr>
              <a:t>惠普的战略决策过程</a:t>
            </a:r>
            <a:endParaRPr kumimoji="1" lang="zh-CN" altLang="zh-CN" sz="2800" b="1">
              <a:solidFill>
                <a:srgbClr val="66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Impact" pitchFamily="34" charset="0"/>
            </a:endParaRPr>
          </a:p>
        </p:txBody>
      </p:sp>
      <p:sp>
        <p:nvSpPr>
          <p:cNvPr id="25146" name="Oval 570"/>
          <p:cNvSpPr>
            <a:spLocks noChangeArrowheads="1"/>
          </p:cNvSpPr>
          <p:nvPr/>
        </p:nvSpPr>
        <p:spPr bwMode="auto">
          <a:xfrm>
            <a:off x="1219200" y="3873500"/>
            <a:ext cx="93663" cy="88900"/>
          </a:xfrm>
          <a:prstGeom prst="ellipse">
            <a:avLst/>
          </a:prstGeom>
          <a:solidFill>
            <a:srgbClr val="404040"/>
          </a:solidFill>
          <a:ln w="1588">
            <a:solidFill>
              <a:srgbClr val="40404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2"/>
          <p:cNvGrpSpPr>
            <a:grpSpLocks/>
          </p:cNvGrpSpPr>
          <p:nvPr/>
        </p:nvGrpSpPr>
        <p:grpSpPr bwMode="auto">
          <a:xfrm>
            <a:off x="990600" y="1993900"/>
            <a:ext cx="7945438" cy="4635500"/>
            <a:chOff x="0" y="1118"/>
            <a:chExt cx="5537" cy="2920"/>
          </a:xfrm>
        </p:grpSpPr>
        <p:sp>
          <p:nvSpPr>
            <p:cNvPr id="25603" name="Line 3"/>
            <p:cNvSpPr>
              <a:spLocks noChangeShapeType="1"/>
            </p:cNvSpPr>
            <p:nvPr/>
          </p:nvSpPr>
          <p:spPr bwMode="auto">
            <a:xfrm>
              <a:off x="672" y="1344"/>
              <a:ext cx="0" cy="21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04" name="Line 4"/>
            <p:cNvSpPr>
              <a:spLocks noChangeShapeType="1"/>
            </p:cNvSpPr>
            <p:nvPr/>
          </p:nvSpPr>
          <p:spPr bwMode="auto">
            <a:xfrm>
              <a:off x="672" y="3504"/>
              <a:ext cx="460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05" name="Rectangle 5"/>
            <p:cNvSpPr>
              <a:spLocks noChangeArrowheads="1"/>
            </p:cNvSpPr>
            <p:nvPr/>
          </p:nvSpPr>
          <p:spPr bwMode="auto">
            <a:xfrm>
              <a:off x="0" y="1337"/>
              <a:ext cx="37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Pct val="90000"/>
                <a:buFont typeface="Monotype Sorts" pitchFamily="2" charset="2"/>
                <a:buNone/>
              </a:pPr>
              <a:r>
                <a:rPr lang="zh-CN" altLang="en-US" sz="1400" b="1">
                  <a:latin typeface="Arial Condensed Bold" pitchFamily="34" charset="0"/>
                  <a:ea typeface="宋体" pitchFamily="2" charset="-122"/>
                </a:rPr>
                <a:t>外部</a:t>
              </a:r>
            </a:p>
          </p:txBody>
        </p:sp>
        <p:sp>
          <p:nvSpPr>
            <p:cNvPr id="25606" name="Rectangle 6"/>
            <p:cNvSpPr>
              <a:spLocks noChangeArrowheads="1"/>
            </p:cNvSpPr>
            <p:nvPr/>
          </p:nvSpPr>
          <p:spPr bwMode="auto">
            <a:xfrm>
              <a:off x="0" y="3305"/>
              <a:ext cx="37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Pct val="90000"/>
                <a:buFont typeface="Monotype Sorts" pitchFamily="2" charset="2"/>
                <a:buNone/>
              </a:pPr>
              <a:r>
                <a:rPr lang="zh-CN" altLang="en-US" sz="1400" b="1">
                  <a:latin typeface="Arial Condensed Bold" pitchFamily="34" charset="0"/>
                  <a:ea typeface="宋体" pitchFamily="2" charset="-122"/>
                </a:rPr>
                <a:t>内部</a:t>
              </a:r>
            </a:p>
          </p:txBody>
        </p:sp>
        <p:sp>
          <p:nvSpPr>
            <p:cNvPr id="25607" name="Rectangle 7"/>
            <p:cNvSpPr>
              <a:spLocks noChangeArrowheads="1"/>
            </p:cNvSpPr>
            <p:nvPr/>
          </p:nvSpPr>
          <p:spPr bwMode="auto">
            <a:xfrm>
              <a:off x="480" y="3593"/>
              <a:ext cx="497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Pct val="90000"/>
                <a:buFont typeface="Monotype Sorts" pitchFamily="2" charset="2"/>
                <a:buNone/>
              </a:pPr>
              <a:r>
                <a:rPr lang="zh-CN" altLang="en-US" sz="1400" b="1">
                  <a:latin typeface="Arial Condensed Bold" pitchFamily="34" charset="0"/>
                  <a:ea typeface="宋体" pitchFamily="2" charset="-122"/>
                </a:rPr>
                <a:t>战略性</a:t>
              </a:r>
            </a:p>
          </p:txBody>
        </p:sp>
        <p:sp>
          <p:nvSpPr>
            <p:cNvPr id="25608" name="Rectangle 8"/>
            <p:cNvSpPr>
              <a:spLocks noChangeArrowheads="1"/>
            </p:cNvSpPr>
            <p:nvPr/>
          </p:nvSpPr>
          <p:spPr bwMode="auto">
            <a:xfrm>
              <a:off x="5041" y="3593"/>
              <a:ext cx="496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SzPct val="90000"/>
                <a:buFont typeface="Monotype Sorts" pitchFamily="2" charset="2"/>
                <a:buNone/>
              </a:pPr>
              <a:r>
                <a:rPr lang="zh-CN" altLang="en-US" sz="1400" b="1">
                  <a:latin typeface="Arial Condensed Bold" pitchFamily="34" charset="0"/>
                  <a:ea typeface="宋体" pitchFamily="2" charset="-122"/>
                </a:rPr>
                <a:t>操作性</a:t>
              </a:r>
            </a:p>
          </p:txBody>
        </p:sp>
        <p:sp>
          <p:nvSpPr>
            <p:cNvPr id="25609" name="Line 9"/>
            <p:cNvSpPr>
              <a:spLocks noChangeShapeType="1"/>
            </p:cNvSpPr>
            <p:nvPr/>
          </p:nvSpPr>
          <p:spPr bwMode="auto">
            <a:xfrm>
              <a:off x="288" y="1584"/>
              <a:ext cx="0" cy="1680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10" name="Line 10"/>
            <p:cNvSpPr>
              <a:spLocks noChangeShapeType="1"/>
            </p:cNvSpPr>
            <p:nvPr/>
          </p:nvSpPr>
          <p:spPr bwMode="auto">
            <a:xfrm flipH="1" flipV="1">
              <a:off x="1104" y="3696"/>
              <a:ext cx="3888" cy="0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11" name="Rectangle 11"/>
            <p:cNvSpPr>
              <a:spLocks noChangeArrowheads="1"/>
            </p:cNvSpPr>
            <p:nvPr/>
          </p:nvSpPr>
          <p:spPr bwMode="auto">
            <a:xfrm>
              <a:off x="768" y="1344"/>
              <a:ext cx="1056" cy="288"/>
            </a:xfrm>
            <a:prstGeom prst="rect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>
                <a:buSzPct val="90000"/>
                <a:buFont typeface="Monotype Sorts" pitchFamily="2" charset="2"/>
                <a:buNone/>
              </a:pPr>
              <a:r>
                <a:rPr lang="zh-CN" altLang="en-US" sz="1600" b="1">
                  <a:solidFill>
                    <a:srgbClr val="0000FF"/>
                  </a:solidFill>
                  <a:latin typeface="Arial Condensed Bold" pitchFamily="34" charset="0"/>
                  <a:ea typeface="宋体" pitchFamily="2" charset="-122"/>
                </a:rPr>
                <a:t>考察并理解机会</a:t>
              </a:r>
            </a:p>
          </p:txBody>
        </p:sp>
        <p:sp>
          <p:nvSpPr>
            <p:cNvPr id="25612" name="Rectangle 12"/>
            <p:cNvSpPr>
              <a:spLocks noChangeArrowheads="1"/>
            </p:cNvSpPr>
            <p:nvPr/>
          </p:nvSpPr>
          <p:spPr bwMode="auto">
            <a:xfrm>
              <a:off x="768" y="1632"/>
              <a:ext cx="1056" cy="67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519113" indent="-519113"/>
              <a:r>
                <a:rPr lang="en-US" altLang="zh-CN" sz="1200" dirty="0">
                  <a:latin typeface="Arial Condensed Bold" pitchFamily="34" charset="0"/>
                  <a:ea typeface="宋体" pitchFamily="2" charset="-122"/>
                </a:rPr>
                <a:t>Step 3:  </a:t>
              </a:r>
              <a:r>
                <a:rPr lang="zh-CN" altLang="en-US" sz="1200">
                  <a:latin typeface="Arial Condensed Bold" pitchFamily="34" charset="0"/>
                  <a:ea typeface="宋体" pitchFamily="2" charset="-122"/>
                </a:rPr>
                <a:t>客户与市场分析</a:t>
              </a:r>
            </a:p>
            <a:p>
              <a:pPr marL="519113" indent="-519113"/>
              <a:r>
                <a:rPr lang="en-US" altLang="zh-CN" sz="1200" dirty="0">
                  <a:latin typeface="Arial Condensed Bold" pitchFamily="34" charset="0"/>
                  <a:ea typeface="宋体" pitchFamily="2" charset="-122"/>
                </a:rPr>
                <a:t>Step 4:  </a:t>
              </a:r>
              <a:r>
                <a:rPr lang="zh-CN" altLang="en-US" sz="1200">
                  <a:latin typeface="Arial Condensed Bold" pitchFamily="34" charset="0"/>
                  <a:ea typeface="宋体" pitchFamily="2" charset="-122"/>
                </a:rPr>
                <a:t>竞争分析</a:t>
              </a:r>
            </a:p>
            <a:p>
              <a:pPr marL="519113" indent="-519113">
                <a:lnSpc>
                  <a:spcPct val="130000"/>
                </a:lnSpc>
              </a:pPr>
              <a:r>
                <a:rPr lang="en-US" altLang="zh-CN" sz="1200" dirty="0">
                  <a:latin typeface="Arial Condensed Bold" pitchFamily="34" charset="0"/>
                  <a:ea typeface="宋体" pitchFamily="2" charset="-122"/>
                </a:rPr>
                <a:t>Step 5:  </a:t>
              </a:r>
              <a:r>
                <a:rPr lang="zh-CN" altLang="en-US" sz="1200">
                  <a:latin typeface="Arial Condensed Bold" pitchFamily="34" charset="0"/>
                  <a:ea typeface="宋体" pitchFamily="2" charset="-122"/>
                </a:rPr>
                <a:t>理想方案与战略</a:t>
              </a:r>
            </a:p>
          </p:txBody>
        </p:sp>
        <p:sp>
          <p:nvSpPr>
            <p:cNvPr id="25613" name="Rectangle 13"/>
            <p:cNvSpPr>
              <a:spLocks noChangeArrowheads="1"/>
            </p:cNvSpPr>
            <p:nvPr/>
          </p:nvSpPr>
          <p:spPr bwMode="auto">
            <a:xfrm>
              <a:off x="1296" y="2448"/>
              <a:ext cx="1056" cy="288"/>
            </a:xfrm>
            <a:prstGeom prst="rect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>
                <a:buSzPct val="90000"/>
                <a:buFont typeface="Monotype Sorts" pitchFamily="2" charset="2"/>
                <a:buNone/>
              </a:pPr>
              <a:r>
                <a:rPr lang="zh-CN" altLang="en-US" sz="1600" b="1">
                  <a:solidFill>
                    <a:srgbClr val="0000FF"/>
                  </a:solidFill>
                  <a:latin typeface="Arial Condensed Bold" pitchFamily="34" charset="0"/>
                  <a:ea typeface="宋体" pitchFamily="2" charset="-122"/>
                </a:rPr>
                <a:t>建立业务重点</a:t>
              </a:r>
            </a:p>
          </p:txBody>
        </p:sp>
        <p:sp>
          <p:nvSpPr>
            <p:cNvPr id="25614" name="Rectangle 14"/>
            <p:cNvSpPr>
              <a:spLocks noChangeArrowheads="1"/>
            </p:cNvSpPr>
            <p:nvPr/>
          </p:nvSpPr>
          <p:spPr bwMode="auto">
            <a:xfrm>
              <a:off x="1296" y="2736"/>
              <a:ext cx="1056" cy="67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519113" indent="-519113"/>
              <a:r>
                <a:rPr lang="en-US" altLang="zh-CN" sz="1200" dirty="0">
                  <a:latin typeface="Arial Condensed Bold" pitchFamily="34" charset="0"/>
                  <a:ea typeface="宋体" pitchFamily="2" charset="-122"/>
                </a:rPr>
                <a:t>Step 1:  </a:t>
              </a:r>
              <a:r>
                <a:rPr lang="zh-CN" altLang="en-US" sz="1200">
                  <a:latin typeface="Arial Condensed Bold" pitchFamily="34" charset="0"/>
                  <a:ea typeface="宋体" pitchFamily="2" charset="-122"/>
                </a:rPr>
                <a:t>宗旨陈述</a:t>
              </a:r>
            </a:p>
            <a:p>
              <a:pPr marL="519113" indent="-519113"/>
              <a:r>
                <a:rPr lang="en-US" altLang="zh-CN" sz="1200" dirty="0">
                  <a:latin typeface="Arial Condensed Bold" pitchFamily="34" charset="0"/>
                  <a:ea typeface="宋体" pitchFamily="2" charset="-122"/>
                </a:rPr>
                <a:t>Step 2:  </a:t>
              </a:r>
              <a:r>
                <a:rPr lang="zh-CN" altLang="en-US" sz="1200">
                  <a:latin typeface="Arial Condensed Bold" pitchFamily="34" charset="0"/>
                  <a:ea typeface="宋体" pitchFamily="2" charset="-122"/>
                </a:rPr>
                <a:t>五年目标</a:t>
              </a:r>
            </a:p>
          </p:txBody>
        </p:sp>
        <p:sp>
          <p:nvSpPr>
            <p:cNvPr id="25615" name="Rectangle 15"/>
            <p:cNvSpPr>
              <a:spLocks noChangeArrowheads="1"/>
            </p:cNvSpPr>
            <p:nvPr/>
          </p:nvSpPr>
          <p:spPr bwMode="auto">
            <a:xfrm>
              <a:off x="2208" y="1872"/>
              <a:ext cx="1200" cy="33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519113" indent="-519113"/>
              <a:r>
                <a:rPr lang="en-US" altLang="zh-CN" sz="1200" dirty="0">
                  <a:latin typeface="Arial Condensed Bold" pitchFamily="34" charset="0"/>
                  <a:ea typeface="宋体" pitchFamily="2" charset="-122"/>
                </a:rPr>
                <a:t>Step 8:  </a:t>
              </a:r>
              <a:r>
                <a:rPr lang="zh-CN" altLang="en-US" sz="1200">
                  <a:latin typeface="Arial Condensed Bold" pitchFamily="34" charset="0"/>
                  <a:ea typeface="宋体" pitchFamily="2" charset="-122"/>
                </a:rPr>
                <a:t>潜在问题与风险分析</a:t>
              </a:r>
            </a:p>
          </p:txBody>
        </p:sp>
        <p:sp>
          <p:nvSpPr>
            <p:cNvPr id="25616" name="Rectangle 16"/>
            <p:cNvSpPr>
              <a:spLocks noChangeArrowheads="1"/>
            </p:cNvSpPr>
            <p:nvPr/>
          </p:nvSpPr>
          <p:spPr bwMode="auto">
            <a:xfrm>
              <a:off x="3840" y="2304"/>
              <a:ext cx="1200" cy="33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519113" indent="-519113"/>
              <a:r>
                <a:rPr lang="en-US" altLang="zh-CN" sz="1200" dirty="0">
                  <a:latin typeface="Arial Condensed Bold" pitchFamily="34" charset="0"/>
                  <a:ea typeface="宋体" pitchFamily="2" charset="-122"/>
                </a:rPr>
                <a:t>Step 9:  </a:t>
              </a:r>
              <a:r>
                <a:rPr lang="zh-CN" altLang="en-US" sz="1200">
                  <a:latin typeface="Arial Condensed Bold" pitchFamily="34" charset="0"/>
                  <a:ea typeface="宋体" pitchFamily="2" charset="-122"/>
                </a:rPr>
                <a:t>内外依存关系分析</a:t>
              </a:r>
            </a:p>
          </p:txBody>
        </p:sp>
        <p:sp>
          <p:nvSpPr>
            <p:cNvPr id="25617" name="Rectangle 17"/>
            <p:cNvSpPr>
              <a:spLocks noChangeArrowheads="1"/>
            </p:cNvSpPr>
            <p:nvPr/>
          </p:nvSpPr>
          <p:spPr bwMode="auto">
            <a:xfrm>
              <a:off x="2496" y="2448"/>
              <a:ext cx="1104" cy="288"/>
            </a:xfrm>
            <a:prstGeom prst="rect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>
                <a:buSzPct val="90000"/>
                <a:buFont typeface="Monotype Sorts" pitchFamily="2" charset="2"/>
                <a:buNone/>
              </a:pPr>
              <a:r>
                <a:rPr lang="zh-CN" altLang="en-US" sz="1600" b="1">
                  <a:solidFill>
                    <a:srgbClr val="0000FF"/>
                  </a:solidFill>
                  <a:latin typeface="Arial Condensed Bold" pitchFamily="34" charset="0"/>
                  <a:ea typeface="宋体" pitchFamily="2" charset="-122"/>
                </a:rPr>
                <a:t>决策</a:t>
              </a:r>
            </a:p>
          </p:txBody>
        </p:sp>
        <p:sp>
          <p:nvSpPr>
            <p:cNvPr id="25618" name="Rectangle 18"/>
            <p:cNvSpPr>
              <a:spLocks noChangeArrowheads="1"/>
            </p:cNvSpPr>
            <p:nvPr/>
          </p:nvSpPr>
          <p:spPr bwMode="auto">
            <a:xfrm>
              <a:off x="2496" y="2736"/>
              <a:ext cx="1104" cy="67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519113" indent="-519113"/>
              <a:r>
                <a:rPr lang="en-US" altLang="zh-CN" sz="1200" dirty="0">
                  <a:latin typeface="Arial Condensed Bold" pitchFamily="34" charset="0"/>
                  <a:ea typeface="宋体" pitchFamily="2" charset="-122"/>
                </a:rPr>
                <a:t>Step 6:  </a:t>
              </a:r>
              <a:r>
                <a:rPr lang="zh-CN" altLang="en-US" sz="1200">
                  <a:latin typeface="Arial Condensed Bold" pitchFamily="34" charset="0"/>
                  <a:ea typeface="宋体" pitchFamily="2" charset="-122"/>
                </a:rPr>
                <a:t>计划实施</a:t>
              </a:r>
            </a:p>
            <a:p>
              <a:pPr marL="519113" indent="-519113"/>
              <a:r>
                <a:rPr lang="en-US" altLang="zh-CN" sz="1200" dirty="0">
                  <a:latin typeface="Arial Condensed Bold" pitchFamily="34" charset="0"/>
                  <a:ea typeface="宋体" pitchFamily="2" charset="-122"/>
                </a:rPr>
                <a:t>Step 7:  </a:t>
              </a:r>
              <a:r>
                <a:rPr lang="zh-CN" altLang="en-US" sz="1200">
                  <a:latin typeface="Arial Condensed Bold" pitchFamily="34" charset="0"/>
                  <a:ea typeface="宋体" pitchFamily="2" charset="-122"/>
                </a:rPr>
                <a:t>财务分析</a:t>
              </a:r>
            </a:p>
          </p:txBody>
        </p:sp>
        <p:sp>
          <p:nvSpPr>
            <p:cNvPr id="25619" name="Rectangle 19"/>
            <p:cNvSpPr>
              <a:spLocks noChangeArrowheads="1"/>
            </p:cNvSpPr>
            <p:nvPr/>
          </p:nvSpPr>
          <p:spPr bwMode="auto">
            <a:xfrm>
              <a:off x="3744" y="2832"/>
              <a:ext cx="1104" cy="288"/>
            </a:xfrm>
            <a:prstGeom prst="rect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>
                <a:buSzPct val="90000"/>
                <a:buFont typeface="Monotype Sorts" pitchFamily="2" charset="2"/>
                <a:buNone/>
              </a:pPr>
              <a:r>
                <a:rPr lang="zh-CN" altLang="en-US" sz="1600" b="1">
                  <a:solidFill>
                    <a:srgbClr val="0000FF"/>
                  </a:solidFill>
                  <a:latin typeface="Arial Condensed Bold" pitchFamily="34" charset="0"/>
                  <a:ea typeface="宋体" pitchFamily="2" charset="-122"/>
                </a:rPr>
                <a:t>战略实施</a:t>
              </a:r>
            </a:p>
          </p:txBody>
        </p:sp>
        <p:sp>
          <p:nvSpPr>
            <p:cNvPr id="25620" name="Rectangle 20"/>
            <p:cNvSpPr>
              <a:spLocks noChangeArrowheads="1"/>
            </p:cNvSpPr>
            <p:nvPr/>
          </p:nvSpPr>
          <p:spPr bwMode="auto">
            <a:xfrm>
              <a:off x="3744" y="3120"/>
              <a:ext cx="1104" cy="28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519113" indent="-519113"/>
              <a:r>
                <a:rPr lang="en-US" altLang="zh-CN" sz="1200" dirty="0">
                  <a:latin typeface="Arial Condensed Bold" pitchFamily="34" charset="0"/>
                  <a:ea typeface="宋体" pitchFamily="2" charset="-122"/>
                </a:rPr>
                <a:t>Step 10:  </a:t>
              </a:r>
              <a:r>
                <a:rPr lang="zh-CN" altLang="en-US" sz="1200">
                  <a:latin typeface="Arial Condensed Bold" pitchFamily="34" charset="0"/>
                  <a:ea typeface="宋体" pitchFamily="2" charset="-122"/>
                </a:rPr>
                <a:t>第一年计划</a:t>
              </a:r>
            </a:p>
          </p:txBody>
        </p:sp>
        <p:sp>
          <p:nvSpPr>
            <p:cNvPr id="25621" name="Oval 21"/>
            <p:cNvSpPr>
              <a:spLocks noChangeArrowheads="1"/>
            </p:cNvSpPr>
            <p:nvPr/>
          </p:nvSpPr>
          <p:spPr bwMode="auto">
            <a:xfrm>
              <a:off x="4272" y="1776"/>
              <a:ext cx="1200" cy="336"/>
            </a:xfrm>
            <a:prstGeom prst="ellipse">
              <a:avLst/>
            </a:prstGeom>
            <a:solidFill>
              <a:srgbClr val="CCFFCC"/>
            </a:solidFill>
            <a:ln w="9525">
              <a:solidFill>
                <a:srgbClr val="00FF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lang="zh-CN" altLang="en-US" sz="1600" b="1">
                  <a:solidFill>
                    <a:schemeClr val="bg2"/>
                  </a:solidFill>
                  <a:latin typeface="Arial Condensed Bold" pitchFamily="34" charset="0"/>
                  <a:ea typeface="宋体" pitchFamily="2" charset="-122"/>
                </a:rPr>
                <a:t>确证与监控</a:t>
              </a:r>
            </a:p>
          </p:txBody>
        </p:sp>
        <p:sp>
          <p:nvSpPr>
            <p:cNvPr id="25622" name="Oval 22"/>
            <p:cNvSpPr>
              <a:spLocks noChangeArrowheads="1"/>
            </p:cNvSpPr>
            <p:nvPr/>
          </p:nvSpPr>
          <p:spPr bwMode="auto">
            <a:xfrm>
              <a:off x="2976" y="1248"/>
              <a:ext cx="1200" cy="336"/>
            </a:xfrm>
            <a:prstGeom prst="ellipse">
              <a:avLst/>
            </a:prstGeom>
            <a:solidFill>
              <a:srgbClr val="CCFFCC"/>
            </a:solidFill>
            <a:ln w="9525">
              <a:solidFill>
                <a:srgbClr val="00FF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r>
                <a:rPr lang="zh-CN" altLang="en-US" sz="1600" b="1">
                  <a:solidFill>
                    <a:schemeClr val="bg2"/>
                  </a:solidFill>
                  <a:latin typeface="Arial Condensed Bold" pitchFamily="34" charset="0"/>
                  <a:ea typeface="宋体" pitchFamily="2" charset="-122"/>
                </a:rPr>
                <a:t>计划之规划</a:t>
              </a:r>
            </a:p>
          </p:txBody>
        </p:sp>
        <p:sp>
          <p:nvSpPr>
            <p:cNvPr id="25623" name="AutoShape 23"/>
            <p:cNvSpPr>
              <a:spLocks noChangeArrowheads="1"/>
            </p:cNvSpPr>
            <p:nvPr/>
          </p:nvSpPr>
          <p:spPr bwMode="auto">
            <a:xfrm rot="-16200000">
              <a:off x="586" y="2514"/>
              <a:ext cx="983" cy="474"/>
            </a:xfrm>
            <a:custGeom>
              <a:avLst/>
              <a:gdLst>
                <a:gd name="G0" fmla="+- 12612 0 0"/>
                <a:gd name="G1" fmla="+- 17908 0 0"/>
                <a:gd name="G2" fmla="+- 5559 0 0"/>
                <a:gd name="G3" fmla="*/ 12612 1 2"/>
                <a:gd name="G4" fmla="+- G3 10800 0"/>
                <a:gd name="G5" fmla="+- 21600 12612 17908"/>
                <a:gd name="G6" fmla="+- 17908 5559 0"/>
                <a:gd name="G7" fmla="*/ G6 1 2"/>
                <a:gd name="G8" fmla="*/ 17908 2 1"/>
                <a:gd name="G9" fmla="+- G8 0 21600"/>
                <a:gd name="G10" fmla="*/ 21600 G0 G1"/>
                <a:gd name="G11" fmla="*/ 21600 G4 G1"/>
                <a:gd name="G12" fmla="*/ 21600 G5 G1"/>
                <a:gd name="G13" fmla="*/ 21600 G7 G1"/>
                <a:gd name="G14" fmla="*/ 17908 1 2"/>
                <a:gd name="G15" fmla="+- G5 0 G4"/>
                <a:gd name="G16" fmla="+- G0 0 G4"/>
                <a:gd name="G17" fmla="*/ G2 G15 G16"/>
                <a:gd name="T0" fmla="*/ 17106 w 21600"/>
                <a:gd name="T1" fmla="*/ 0 h 21600"/>
                <a:gd name="T2" fmla="*/ 12612 w 21600"/>
                <a:gd name="T3" fmla="*/ 5559 h 21600"/>
                <a:gd name="T4" fmla="*/ 0 w 21600"/>
                <a:gd name="T5" fmla="*/ 20633 h 21600"/>
                <a:gd name="T6" fmla="*/ 8954 w 21600"/>
                <a:gd name="T7" fmla="*/ 21600 h 21600"/>
                <a:gd name="T8" fmla="*/ 17908 w 21600"/>
                <a:gd name="T9" fmla="*/ 14153 h 21600"/>
                <a:gd name="T10" fmla="*/ 21600 w 21600"/>
                <a:gd name="T11" fmla="*/ 5559 h 21600"/>
                <a:gd name="T12" fmla="*/ 17694720 60000 65536"/>
                <a:gd name="T13" fmla="*/ 11796480 60000 65536"/>
                <a:gd name="T14" fmla="*/ 11796480 60000 65536"/>
                <a:gd name="T15" fmla="*/ 5898240 60000 65536"/>
                <a:gd name="T16" fmla="*/ 0 60000 65536"/>
                <a:gd name="T17" fmla="*/ 0 60000 65536"/>
                <a:gd name="T18" fmla="*/ 0 w 21600"/>
                <a:gd name="T19" fmla="*/ G12 h 21600"/>
                <a:gd name="T20" fmla="*/ G1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7106" y="0"/>
                  </a:moveTo>
                  <a:lnTo>
                    <a:pt x="12612" y="5559"/>
                  </a:lnTo>
                  <a:lnTo>
                    <a:pt x="16304" y="5559"/>
                  </a:lnTo>
                  <a:lnTo>
                    <a:pt x="16304" y="19665"/>
                  </a:lnTo>
                  <a:lnTo>
                    <a:pt x="0" y="19665"/>
                  </a:lnTo>
                  <a:lnTo>
                    <a:pt x="0" y="21600"/>
                  </a:lnTo>
                  <a:lnTo>
                    <a:pt x="17908" y="21600"/>
                  </a:lnTo>
                  <a:lnTo>
                    <a:pt x="17908" y="5559"/>
                  </a:lnTo>
                  <a:lnTo>
                    <a:pt x="21600" y="5559"/>
                  </a:lnTo>
                  <a:close/>
                </a:path>
              </a:pathLst>
            </a:custGeom>
            <a:solidFill>
              <a:srgbClr val="FFFF00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24" name="AutoShape 24"/>
            <p:cNvSpPr>
              <a:spLocks noChangeArrowheads="1"/>
            </p:cNvSpPr>
            <p:nvPr/>
          </p:nvSpPr>
          <p:spPr bwMode="auto">
            <a:xfrm>
              <a:off x="2318" y="2945"/>
              <a:ext cx="218" cy="183"/>
            </a:xfrm>
            <a:prstGeom prst="rightArrow">
              <a:avLst>
                <a:gd name="adj1" fmla="val 37722"/>
                <a:gd name="adj2" fmla="val 41165"/>
              </a:avLst>
            </a:prstGeom>
            <a:solidFill>
              <a:srgbClr val="FFFF00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25" name="AutoShape 25"/>
            <p:cNvSpPr>
              <a:spLocks noChangeArrowheads="1"/>
            </p:cNvSpPr>
            <p:nvPr/>
          </p:nvSpPr>
          <p:spPr bwMode="auto">
            <a:xfrm>
              <a:off x="3569" y="2959"/>
              <a:ext cx="218" cy="183"/>
            </a:xfrm>
            <a:prstGeom prst="rightArrow">
              <a:avLst>
                <a:gd name="adj1" fmla="val 37722"/>
                <a:gd name="adj2" fmla="val 41165"/>
              </a:avLst>
            </a:prstGeom>
            <a:solidFill>
              <a:srgbClr val="FFFF00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26" name="AutoShape 26"/>
            <p:cNvSpPr>
              <a:spLocks noChangeArrowheads="1"/>
            </p:cNvSpPr>
            <p:nvPr/>
          </p:nvSpPr>
          <p:spPr bwMode="auto">
            <a:xfrm>
              <a:off x="1796" y="1941"/>
              <a:ext cx="427" cy="182"/>
            </a:xfrm>
            <a:prstGeom prst="rightArrow">
              <a:avLst>
                <a:gd name="adj1" fmla="val 37722"/>
                <a:gd name="adj2" fmla="val 81073"/>
              </a:avLst>
            </a:prstGeom>
            <a:solidFill>
              <a:srgbClr val="FFFF00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27" name="AutoShape 27"/>
            <p:cNvSpPr>
              <a:spLocks noChangeArrowheads="1"/>
            </p:cNvSpPr>
            <p:nvPr/>
          </p:nvSpPr>
          <p:spPr bwMode="auto">
            <a:xfrm rot="10800000" flipH="1">
              <a:off x="3345" y="1992"/>
              <a:ext cx="992" cy="337"/>
            </a:xfrm>
            <a:custGeom>
              <a:avLst/>
              <a:gdLst>
                <a:gd name="G0" fmla="+- 12788 0 0"/>
                <a:gd name="G1" fmla="+- 18094 0 0"/>
                <a:gd name="G2" fmla="+- 4807 0 0"/>
                <a:gd name="G3" fmla="*/ 12788 1 2"/>
                <a:gd name="G4" fmla="+- G3 10800 0"/>
                <a:gd name="G5" fmla="+- 21600 12788 18094"/>
                <a:gd name="G6" fmla="+- 18094 4807 0"/>
                <a:gd name="G7" fmla="*/ G6 1 2"/>
                <a:gd name="G8" fmla="*/ 18094 2 1"/>
                <a:gd name="G9" fmla="+- G8 0 21600"/>
                <a:gd name="G10" fmla="*/ 21600 G0 G1"/>
                <a:gd name="G11" fmla="*/ 21600 G4 G1"/>
                <a:gd name="G12" fmla="*/ 21600 G5 G1"/>
                <a:gd name="G13" fmla="*/ 21600 G7 G1"/>
                <a:gd name="G14" fmla="*/ 18094 1 2"/>
                <a:gd name="G15" fmla="+- G5 0 G4"/>
                <a:gd name="G16" fmla="+- G0 0 G4"/>
                <a:gd name="G17" fmla="*/ G2 G15 G16"/>
                <a:gd name="T0" fmla="*/ 17194 w 21600"/>
                <a:gd name="T1" fmla="*/ 0 h 21600"/>
                <a:gd name="T2" fmla="*/ 12788 w 21600"/>
                <a:gd name="T3" fmla="*/ 4807 h 21600"/>
                <a:gd name="T4" fmla="*/ 0 w 21600"/>
                <a:gd name="T5" fmla="*/ 20526 h 21600"/>
                <a:gd name="T6" fmla="*/ 9047 w 21600"/>
                <a:gd name="T7" fmla="*/ 21600 h 21600"/>
                <a:gd name="T8" fmla="*/ 18094 w 21600"/>
                <a:gd name="T9" fmla="*/ 13670 h 21600"/>
                <a:gd name="T10" fmla="*/ 21600 w 21600"/>
                <a:gd name="T11" fmla="*/ 4807 h 21600"/>
                <a:gd name="T12" fmla="*/ 17694720 60000 65536"/>
                <a:gd name="T13" fmla="*/ 11796480 60000 65536"/>
                <a:gd name="T14" fmla="*/ 11796480 60000 65536"/>
                <a:gd name="T15" fmla="*/ 5898240 60000 65536"/>
                <a:gd name="T16" fmla="*/ 0 60000 65536"/>
                <a:gd name="T17" fmla="*/ 0 60000 65536"/>
                <a:gd name="T18" fmla="*/ 0 w 21600"/>
                <a:gd name="T19" fmla="*/ G12 h 21600"/>
                <a:gd name="T20" fmla="*/ G1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7194" y="0"/>
                  </a:moveTo>
                  <a:lnTo>
                    <a:pt x="12788" y="4807"/>
                  </a:lnTo>
                  <a:lnTo>
                    <a:pt x="16294" y="4807"/>
                  </a:lnTo>
                  <a:lnTo>
                    <a:pt x="16294" y="19451"/>
                  </a:lnTo>
                  <a:lnTo>
                    <a:pt x="0" y="19451"/>
                  </a:lnTo>
                  <a:lnTo>
                    <a:pt x="0" y="21600"/>
                  </a:lnTo>
                  <a:lnTo>
                    <a:pt x="18094" y="21600"/>
                  </a:lnTo>
                  <a:lnTo>
                    <a:pt x="18094" y="4807"/>
                  </a:lnTo>
                  <a:lnTo>
                    <a:pt x="21600" y="4807"/>
                  </a:lnTo>
                  <a:close/>
                </a:path>
              </a:pathLst>
            </a:custGeom>
            <a:solidFill>
              <a:srgbClr val="FFFF00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28" name="AutoShape 28"/>
            <p:cNvSpPr>
              <a:spLocks noChangeArrowheads="1"/>
            </p:cNvSpPr>
            <p:nvPr/>
          </p:nvSpPr>
          <p:spPr bwMode="auto">
            <a:xfrm rot="-3951959">
              <a:off x="4474" y="2368"/>
              <a:ext cx="1547" cy="309"/>
            </a:xfrm>
            <a:prstGeom prst="curvedUpArrow">
              <a:avLst>
                <a:gd name="adj1" fmla="val 35764"/>
                <a:gd name="adj2" fmla="val 135893"/>
                <a:gd name="adj3" fmla="val 33903"/>
              </a:avLst>
            </a:prstGeom>
            <a:solidFill>
              <a:srgbClr val="FFFF00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29" name="AutoShape 29"/>
            <p:cNvSpPr>
              <a:spLocks noChangeArrowheads="1"/>
            </p:cNvSpPr>
            <p:nvPr/>
          </p:nvSpPr>
          <p:spPr bwMode="auto">
            <a:xfrm rot="5400000">
              <a:off x="4193" y="2637"/>
              <a:ext cx="218" cy="183"/>
            </a:xfrm>
            <a:prstGeom prst="rightArrow">
              <a:avLst>
                <a:gd name="adj1" fmla="val 37722"/>
                <a:gd name="adj2" fmla="val 41165"/>
              </a:avLst>
            </a:prstGeom>
            <a:solidFill>
              <a:srgbClr val="FFFF00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30" name="AutoShape 30"/>
            <p:cNvSpPr>
              <a:spLocks noChangeArrowheads="1"/>
            </p:cNvSpPr>
            <p:nvPr/>
          </p:nvSpPr>
          <p:spPr bwMode="auto">
            <a:xfrm rot="-9312572">
              <a:off x="3592" y="1273"/>
              <a:ext cx="1547" cy="283"/>
            </a:xfrm>
            <a:prstGeom prst="curvedUpArrow">
              <a:avLst>
                <a:gd name="adj1" fmla="val 25966"/>
                <a:gd name="adj2" fmla="val 135294"/>
                <a:gd name="adj3" fmla="val 33903"/>
              </a:avLst>
            </a:prstGeom>
            <a:solidFill>
              <a:srgbClr val="FFFF00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31" name="AutoShape 31"/>
            <p:cNvSpPr>
              <a:spLocks noChangeArrowheads="1"/>
            </p:cNvSpPr>
            <p:nvPr/>
          </p:nvSpPr>
          <p:spPr bwMode="auto">
            <a:xfrm rot="-10860905">
              <a:off x="1265" y="1118"/>
              <a:ext cx="2098" cy="229"/>
            </a:xfrm>
            <a:prstGeom prst="curvedUpArrow">
              <a:avLst>
                <a:gd name="adj1" fmla="val 64937"/>
                <a:gd name="adj2" fmla="val 248168"/>
                <a:gd name="adj3" fmla="val 33903"/>
              </a:avLst>
            </a:prstGeom>
            <a:solidFill>
              <a:srgbClr val="FFFF00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32" name="AutoShape 32"/>
            <p:cNvSpPr>
              <a:spLocks noChangeArrowheads="1"/>
            </p:cNvSpPr>
            <p:nvPr/>
          </p:nvSpPr>
          <p:spPr bwMode="auto">
            <a:xfrm rot="-10824747">
              <a:off x="2792" y="1613"/>
              <a:ext cx="1584" cy="255"/>
            </a:xfrm>
            <a:prstGeom prst="curvedUpArrow">
              <a:avLst>
                <a:gd name="adj1" fmla="val 29506"/>
                <a:gd name="adj2" fmla="val 153741"/>
                <a:gd name="adj3" fmla="val 33903"/>
              </a:avLst>
            </a:prstGeom>
            <a:solidFill>
              <a:srgbClr val="FF0000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33" name="AutoShape 33"/>
            <p:cNvSpPr>
              <a:spLocks noChangeArrowheads="1"/>
            </p:cNvSpPr>
            <p:nvPr/>
          </p:nvSpPr>
          <p:spPr bwMode="auto">
            <a:xfrm rot="4477908" flipV="1">
              <a:off x="4843" y="2168"/>
              <a:ext cx="470" cy="255"/>
            </a:xfrm>
            <a:prstGeom prst="curvedUpArrow">
              <a:avLst>
                <a:gd name="adj1" fmla="val 8755"/>
                <a:gd name="adj2" fmla="val 45618"/>
                <a:gd name="adj3" fmla="val 33903"/>
              </a:avLst>
            </a:prstGeom>
            <a:solidFill>
              <a:srgbClr val="FF0000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5634" name="Rectangle 34"/>
            <p:cNvSpPr>
              <a:spLocks noChangeArrowheads="1"/>
            </p:cNvSpPr>
            <p:nvPr/>
          </p:nvSpPr>
          <p:spPr bwMode="auto">
            <a:xfrm>
              <a:off x="2207" y="3837"/>
              <a:ext cx="1629" cy="20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 anchor="ctr"/>
            <a:lstStyle/>
            <a:p>
              <a:pPr marL="230188" indent="-230188" algn="ctr"/>
              <a:r>
                <a:rPr lang="zh-CN" altLang="en-US" sz="1600" b="1">
                  <a:solidFill>
                    <a:srgbClr val="0000FF"/>
                  </a:solidFill>
                  <a:latin typeface="Arial Condensed Bold" pitchFamily="34" charset="0"/>
                  <a:ea typeface="宋体" pitchFamily="2" charset="-122"/>
                </a:rPr>
                <a:t>一种由表及里的方法</a:t>
              </a:r>
              <a:endParaRPr lang="zh-CN" altLang="en-US" sz="1600" b="1">
                <a:latin typeface="Arial Condensed Bold" pitchFamily="34" charset="0"/>
                <a:ea typeface="宋体" pitchFamily="2" charset="-122"/>
              </a:endParaRPr>
            </a:p>
          </p:txBody>
        </p:sp>
      </p:grpSp>
      <p:sp>
        <p:nvSpPr>
          <p:cNvPr id="25635" name="Rectangle 35"/>
          <p:cNvSpPr>
            <a:spLocks noChangeArrowheads="1"/>
          </p:cNvSpPr>
          <p:nvPr/>
        </p:nvSpPr>
        <p:spPr bwMode="auto">
          <a:xfrm>
            <a:off x="1371600" y="523875"/>
            <a:ext cx="735965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204" tIns="39889" rIns="81204" bIns="39889" anchor="ctr"/>
          <a:lstStyle/>
          <a:p>
            <a:pPr eaLnBrk="1" hangingPunct="1"/>
            <a:r>
              <a:rPr kumimoji="1" lang="zh-CN" altLang="en-US" sz="2800" b="1">
                <a:effectLst>
                  <a:outerShdw blurRad="38100" dist="38100" dir="2700000" algn="tl">
                    <a:srgbClr val="000000"/>
                  </a:outerShdw>
                </a:effectLst>
                <a:latin typeface="Impact" pitchFamily="34" charset="0"/>
              </a:rPr>
              <a:t>十步法原理：</a:t>
            </a:r>
            <a:r>
              <a:rPr kumimoji="1" lang="zh-CN" altLang="en-US" sz="2800" b="1" u="sng"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Impact" pitchFamily="34" charset="0"/>
              </a:rPr>
              <a:t>惠普的关系模型</a:t>
            </a:r>
            <a:endParaRPr kumimoji="1" lang="zh-CN" altLang="zh-CN" sz="2800" b="1">
              <a:solidFill>
                <a:srgbClr val="66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Impact" pitchFamily="34" charset="0"/>
            </a:endParaRPr>
          </a:p>
        </p:txBody>
      </p:sp>
      <p:sp>
        <p:nvSpPr>
          <p:cNvPr id="25636" name="Rectangle 36"/>
          <p:cNvSpPr>
            <a:spLocks noChangeArrowheads="1"/>
          </p:cNvSpPr>
          <p:nvPr/>
        </p:nvSpPr>
        <p:spPr bwMode="auto">
          <a:xfrm>
            <a:off x="2057400" y="2895600"/>
            <a:ext cx="17526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1000" dirty="0">
                <a:solidFill>
                  <a:schemeClr val="bg2"/>
                </a:solidFill>
                <a:latin typeface="Arial Condensed Bold" pitchFamily="34" charset="0"/>
                <a:ea typeface="宋体" pitchFamily="2" charset="-122"/>
              </a:rPr>
              <a:t>Step 3:  </a:t>
            </a:r>
            <a:r>
              <a:rPr lang="zh-CN" altLang="en-US" sz="1000">
                <a:solidFill>
                  <a:schemeClr val="bg2"/>
                </a:solidFill>
                <a:latin typeface="Arial Condensed Bold" pitchFamily="34" charset="0"/>
                <a:ea typeface="宋体" pitchFamily="2" charset="-122"/>
              </a:rPr>
              <a:t>客户与市场分析</a:t>
            </a:r>
          </a:p>
          <a:p>
            <a:r>
              <a:rPr lang="en-US" altLang="zh-CN" sz="1000" dirty="0">
                <a:solidFill>
                  <a:schemeClr val="bg2"/>
                </a:solidFill>
                <a:latin typeface="Arial Condensed Bold" pitchFamily="34" charset="0"/>
                <a:ea typeface="宋体" pitchFamily="2" charset="-122"/>
              </a:rPr>
              <a:t>Step 4:  </a:t>
            </a:r>
            <a:r>
              <a:rPr lang="zh-CN" altLang="en-US" sz="1000">
                <a:solidFill>
                  <a:schemeClr val="bg2"/>
                </a:solidFill>
                <a:latin typeface="Arial Condensed Bold" pitchFamily="34" charset="0"/>
                <a:ea typeface="宋体" pitchFamily="2" charset="-122"/>
              </a:rPr>
              <a:t>竞争分析</a:t>
            </a:r>
          </a:p>
          <a:p>
            <a:r>
              <a:rPr lang="en-US" altLang="zh-CN" sz="1000" dirty="0">
                <a:solidFill>
                  <a:schemeClr val="bg2"/>
                </a:solidFill>
                <a:latin typeface="Arial Condensed Bold" pitchFamily="34" charset="0"/>
                <a:ea typeface="宋体" pitchFamily="2" charset="-122"/>
              </a:rPr>
              <a:t>Step 5:  </a:t>
            </a:r>
            <a:r>
              <a:rPr lang="zh-CN" altLang="en-US" sz="1000">
                <a:solidFill>
                  <a:schemeClr val="bg2"/>
                </a:solidFill>
                <a:latin typeface="Arial Condensed Bold" pitchFamily="34" charset="0"/>
                <a:ea typeface="宋体" pitchFamily="2" charset="-122"/>
              </a:rPr>
              <a:t>理想方案与战略</a:t>
            </a:r>
          </a:p>
        </p:txBody>
      </p:sp>
      <p:sp>
        <p:nvSpPr>
          <p:cNvPr id="25637" name="Rectangle 37"/>
          <p:cNvSpPr>
            <a:spLocks noChangeArrowheads="1"/>
          </p:cNvSpPr>
          <p:nvPr/>
        </p:nvSpPr>
        <p:spPr bwMode="auto">
          <a:xfrm>
            <a:off x="4114800" y="3336925"/>
            <a:ext cx="178276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1000" dirty="0">
                <a:solidFill>
                  <a:schemeClr val="bg2"/>
                </a:solidFill>
                <a:latin typeface="Arial Condensed Bold" pitchFamily="34" charset="0"/>
                <a:ea typeface="宋体" pitchFamily="2" charset="-122"/>
              </a:rPr>
              <a:t>Step 8:  </a:t>
            </a:r>
            <a:r>
              <a:rPr lang="zh-CN" altLang="en-US" sz="1000">
                <a:solidFill>
                  <a:schemeClr val="bg2"/>
                </a:solidFill>
                <a:latin typeface="Arial Condensed Bold" pitchFamily="34" charset="0"/>
                <a:ea typeface="宋体" pitchFamily="2" charset="-122"/>
              </a:rPr>
              <a:t>潜在问题与风险分析</a:t>
            </a:r>
          </a:p>
        </p:txBody>
      </p:sp>
      <p:sp>
        <p:nvSpPr>
          <p:cNvPr id="25638" name="Rectangle 38"/>
          <p:cNvSpPr>
            <a:spLocks noChangeArrowheads="1"/>
          </p:cNvSpPr>
          <p:nvPr/>
        </p:nvSpPr>
        <p:spPr bwMode="auto">
          <a:xfrm>
            <a:off x="6477000" y="4038600"/>
            <a:ext cx="165576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1000" dirty="0">
                <a:solidFill>
                  <a:schemeClr val="bg2"/>
                </a:solidFill>
                <a:latin typeface="Arial Condensed Bold" pitchFamily="34" charset="0"/>
                <a:ea typeface="宋体" pitchFamily="2" charset="-122"/>
              </a:rPr>
              <a:t>Step 9:  </a:t>
            </a:r>
            <a:r>
              <a:rPr lang="zh-CN" altLang="en-US" sz="1000">
                <a:solidFill>
                  <a:schemeClr val="bg2"/>
                </a:solidFill>
                <a:latin typeface="Arial Condensed Bold" pitchFamily="34" charset="0"/>
                <a:ea typeface="宋体" pitchFamily="2" charset="-122"/>
              </a:rPr>
              <a:t>内外依存关系分析</a:t>
            </a:r>
          </a:p>
        </p:txBody>
      </p:sp>
      <p:sp>
        <p:nvSpPr>
          <p:cNvPr id="25639" name="Rectangle 39"/>
          <p:cNvSpPr>
            <a:spLocks noChangeArrowheads="1"/>
          </p:cNvSpPr>
          <p:nvPr/>
        </p:nvSpPr>
        <p:spPr bwMode="auto">
          <a:xfrm>
            <a:off x="2971800" y="4648200"/>
            <a:ext cx="2520950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1200" dirty="0">
                <a:solidFill>
                  <a:schemeClr val="bg2"/>
                </a:solidFill>
                <a:latin typeface="Arial Condensed Bold" pitchFamily="34" charset="0"/>
                <a:ea typeface="宋体" pitchFamily="2" charset="-122"/>
              </a:rPr>
              <a:t>Step 1:  </a:t>
            </a:r>
            <a:r>
              <a:rPr lang="zh-CN" altLang="en-US" sz="1200">
                <a:solidFill>
                  <a:schemeClr val="bg2"/>
                </a:solidFill>
                <a:latin typeface="Arial Condensed Bold" pitchFamily="34" charset="0"/>
                <a:ea typeface="宋体" pitchFamily="2" charset="-122"/>
              </a:rPr>
              <a:t>宗旨陈述</a:t>
            </a:r>
          </a:p>
          <a:p>
            <a:r>
              <a:rPr lang="en-US" altLang="zh-CN" sz="1200" dirty="0">
                <a:solidFill>
                  <a:schemeClr val="bg2"/>
                </a:solidFill>
                <a:latin typeface="Arial Condensed Bold" pitchFamily="34" charset="0"/>
                <a:ea typeface="宋体" pitchFamily="2" charset="-122"/>
              </a:rPr>
              <a:t>Step 2:  </a:t>
            </a:r>
            <a:r>
              <a:rPr lang="zh-CN" altLang="en-US" sz="1200">
                <a:solidFill>
                  <a:schemeClr val="bg2"/>
                </a:solidFill>
                <a:latin typeface="Arial Condensed Bold" pitchFamily="34" charset="0"/>
                <a:ea typeface="宋体" pitchFamily="2" charset="-122"/>
              </a:rPr>
              <a:t>五年目标</a:t>
            </a:r>
            <a:r>
              <a:rPr lang="en-US" altLang="zh-CN" sz="1200" dirty="0">
                <a:latin typeface="Arial Condensed Bold" pitchFamily="34" charset="0"/>
                <a:ea typeface="宋体" pitchFamily="2" charset="-122"/>
              </a:rPr>
              <a:t>Step 6:  </a:t>
            </a:r>
            <a:r>
              <a:rPr lang="zh-CN" altLang="en-US" sz="1200">
                <a:latin typeface="Arial Condensed Bold" pitchFamily="34" charset="0"/>
                <a:ea typeface="宋体" pitchFamily="2" charset="-122"/>
              </a:rPr>
              <a:t>计划实施</a:t>
            </a:r>
          </a:p>
          <a:p>
            <a:r>
              <a:rPr lang="en-US" altLang="zh-CN" sz="1200" dirty="0">
                <a:latin typeface="Arial Condensed Bold" pitchFamily="34" charset="0"/>
                <a:ea typeface="宋体" pitchFamily="2" charset="-122"/>
              </a:rPr>
              <a:t>Step 7:  </a:t>
            </a:r>
            <a:r>
              <a:rPr lang="zh-CN" altLang="en-US" sz="1200">
                <a:latin typeface="Arial Condensed Bold" pitchFamily="34" charset="0"/>
                <a:ea typeface="宋体" pitchFamily="2" charset="-122"/>
              </a:rPr>
              <a:t>财务分析</a:t>
            </a:r>
          </a:p>
        </p:txBody>
      </p:sp>
      <p:sp>
        <p:nvSpPr>
          <p:cNvPr id="25640" name="Rectangle 40"/>
          <p:cNvSpPr>
            <a:spLocks noChangeArrowheads="1"/>
          </p:cNvSpPr>
          <p:nvPr/>
        </p:nvSpPr>
        <p:spPr bwMode="auto">
          <a:xfrm>
            <a:off x="4724400" y="4648200"/>
            <a:ext cx="13557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1200" dirty="0">
                <a:solidFill>
                  <a:schemeClr val="bg2"/>
                </a:solidFill>
                <a:latin typeface="Arial Condensed Bold" pitchFamily="34" charset="0"/>
                <a:ea typeface="宋体" pitchFamily="2" charset="-122"/>
              </a:rPr>
              <a:t>Step 6:  </a:t>
            </a:r>
            <a:r>
              <a:rPr lang="zh-CN" altLang="en-US" sz="1200">
                <a:solidFill>
                  <a:schemeClr val="bg2"/>
                </a:solidFill>
                <a:latin typeface="Arial Condensed Bold" pitchFamily="34" charset="0"/>
                <a:ea typeface="宋体" pitchFamily="2" charset="-122"/>
              </a:rPr>
              <a:t>计划实施</a:t>
            </a:r>
          </a:p>
          <a:p>
            <a:r>
              <a:rPr lang="en-US" altLang="zh-CN" sz="1200" dirty="0">
                <a:solidFill>
                  <a:schemeClr val="bg2"/>
                </a:solidFill>
                <a:latin typeface="Arial Condensed Bold" pitchFamily="34" charset="0"/>
                <a:ea typeface="宋体" pitchFamily="2" charset="-122"/>
              </a:rPr>
              <a:t>Step 7:  </a:t>
            </a:r>
            <a:r>
              <a:rPr lang="zh-CN" altLang="en-US" sz="1200">
                <a:solidFill>
                  <a:schemeClr val="bg2"/>
                </a:solidFill>
                <a:latin typeface="Arial Condensed Bold" pitchFamily="34" charset="0"/>
                <a:ea typeface="宋体" pitchFamily="2" charset="-122"/>
              </a:rPr>
              <a:t>财务分析</a:t>
            </a:r>
          </a:p>
        </p:txBody>
      </p:sp>
      <p:sp>
        <p:nvSpPr>
          <p:cNvPr id="25641" name="Rectangle 41"/>
          <p:cNvSpPr>
            <a:spLocks noChangeArrowheads="1"/>
          </p:cNvSpPr>
          <p:nvPr/>
        </p:nvSpPr>
        <p:spPr bwMode="auto">
          <a:xfrm>
            <a:off x="6400800" y="5257800"/>
            <a:ext cx="15890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1200" dirty="0">
                <a:solidFill>
                  <a:schemeClr val="bg2"/>
                </a:solidFill>
                <a:latin typeface="Arial Condensed Bold" pitchFamily="34" charset="0"/>
                <a:ea typeface="宋体" pitchFamily="2" charset="-122"/>
              </a:rPr>
              <a:t>Step 10:  </a:t>
            </a:r>
            <a:r>
              <a:rPr lang="zh-CN" altLang="en-US" sz="1200">
                <a:solidFill>
                  <a:schemeClr val="bg2"/>
                </a:solidFill>
                <a:latin typeface="Arial Condensed Bold" pitchFamily="34" charset="0"/>
                <a:ea typeface="宋体" pitchFamily="2" charset="-122"/>
              </a:rPr>
              <a:t>第一年计划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26" name="Object 2"/>
          <p:cNvGraphicFramePr>
            <a:graphicFrameLocks noChangeAspect="1"/>
          </p:cNvGraphicFramePr>
          <p:nvPr/>
        </p:nvGraphicFramePr>
        <p:xfrm>
          <a:off x="1054100" y="762000"/>
          <a:ext cx="8115300" cy="6756400"/>
        </p:xfrm>
        <a:graphic>
          <a:graphicData uri="http://schemas.openxmlformats.org/presentationml/2006/ole">
            <p:oleObj spid="_x0000_s26812" name="工作表" r:id="rId3" imgW="8801100" imgH="7353300" progId="Excel.Sheet.8">
              <p:embed/>
            </p:oleObj>
          </a:graphicData>
        </a:graphic>
      </p:graphicFrame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1295400" y="0"/>
            <a:ext cx="7359650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204" tIns="39889" rIns="81204" bIns="39889" anchor="ctr"/>
          <a:lstStyle/>
          <a:p>
            <a:pPr eaLnBrk="1" hangingPunct="1"/>
            <a:r>
              <a:rPr kumimoji="1" lang="zh-CN" altLang="en-US" sz="2400" b="1">
                <a:effectLst>
                  <a:outerShdw blurRad="38100" dist="38100" dir="2700000" algn="tl">
                    <a:srgbClr val="000000"/>
                  </a:outerShdw>
                </a:effectLst>
                <a:latin typeface="Impact" pitchFamily="34" charset="0"/>
              </a:rPr>
              <a:t>十步法原理：</a:t>
            </a:r>
            <a:r>
              <a:rPr kumimoji="1" lang="zh-CN" altLang="en-US" sz="2400" b="1" u="sng"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Impact" pitchFamily="34" charset="0"/>
              </a:rPr>
              <a:t>一种解决问题的系统方法</a:t>
            </a:r>
            <a:endParaRPr kumimoji="1" lang="zh-CN" altLang="zh-CN" sz="2400" b="1">
              <a:solidFill>
                <a:srgbClr val="66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Impac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1292225" y="0"/>
            <a:ext cx="47879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3600" b="1">
                <a:latin typeface="Gill Sans" pitchFamily="34" charset="0"/>
              </a:rPr>
              <a:t>惠普的计划与规划理念</a:t>
            </a:r>
            <a:endParaRPr lang="zh-CN" altLang="en-US" sz="2400">
              <a:latin typeface="Gill Sans" pitchFamily="34" charset="0"/>
            </a:endParaRPr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1295400" y="990600"/>
            <a:ext cx="59642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b="1" i="1">
                <a:solidFill>
                  <a:srgbClr val="003399"/>
                </a:solidFill>
                <a:latin typeface="隶书" pitchFamily="49" charset="-122"/>
              </a:rPr>
              <a:t>一纸计划无关紧要；动态规划才是关键。</a:t>
            </a:r>
          </a:p>
          <a:p>
            <a:pPr eaLnBrk="1" hangingPunct="1"/>
            <a:r>
              <a:rPr lang="zh-CN" altLang="zh-CN" b="1" i="1">
                <a:solidFill>
                  <a:srgbClr val="003399"/>
                </a:solidFill>
                <a:latin typeface="隶书" pitchFamily="49" charset="-122"/>
              </a:rPr>
              <a:t>（</a:t>
            </a:r>
            <a:r>
              <a:rPr lang="en-US" altLang="zh-CN" b="1" i="1" dirty="0">
                <a:solidFill>
                  <a:srgbClr val="003399"/>
                </a:solidFill>
                <a:latin typeface="隶书" pitchFamily="49" charset="-122"/>
              </a:rPr>
              <a:t>PLAN IS NOTHING；PLANNING IS EVERYTHING。）</a:t>
            </a:r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1216025" y="2767013"/>
            <a:ext cx="27924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800" b="1">
                <a:latin typeface="隶书" pitchFamily="49" charset="-122"/>
              </a:rPr>
              <a:t>计划是 </a:t>
            </a:r>
            <a:r>
              <a:rPr lang="zh-CN" altLang="en-US" sz="1800" b="1" i="1" u="sng">
                <a:solidFill>
                  <a:srgbClr val="0000FE"/>
                </a:solidFill>
                <a:latin typeface="隶书" pitchFamily="49" charset="-122"/>
              </a:rPr>
              <a:t>纸（</a:t>
            </a:r>
            <a:r>
              <a:rPr lang="en-US" altLang="zh-CN" sz="1800" b="1" i="1" u="sng" dirty="0">
                <a:solidFill>
                  <a:srgbClr val="0000FE"/>
                </a:solidFill>
                <a:latin typeface="隶书" pitchFamily="49" charset="-122"/>
              </a:rPr>
              <a:t>PAPER）</a:t>
            </a:r>
            <a:r>
              <a:rPr lang="en-US" altLang="zh-CN" sz="1400" b="1" dirty="0">
                <a:latin typeface="隶书" pitchFamily="49" charset="-122"/>
              </a:rPr>
              <a:t>      </a:t>
            </a:r>
            <a:endParaRPr lang="en-US" altLang="zh-CN" sz="2400" b="1" dirty="0">
              <a:latin typeface="隶书" pitchFamily="49" charset="-122"/>
            </a:endParaRPr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1978025" y="2062163"/>
            <a:ext cx="5708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400" b="1" u="sng">
                <a:latin typeface="隶书" pitchFamily="49" charset="-122"/>
              </a:rPr>
              <a:t>计划（</a:t>
            </a:r>
            <a:r>
              <a:rPr lang="en-US" altLang="zh-CN" sz="2400" b="1" u="sng" dirty="0">
                <a:latin typeface="隶书" pitchFamily="49" charset="-122"/>
              </a:rPr>
              <a:t>PLAN）</a:t>
            </a:r>
            <a:r>
              <a:rPr lang="zh-CN" altLang="en-US" sz="2400" b="1" u="sng">
                <a:latin typeface="隶书" pitchFamily="49" charset="-122"/>
              </a:rPr>
              <a:t>与规划（</a:t>
            </a:r>
            <a:r>
              <a:rPr lang="en-US" altLang="zh-CN" sz="2400" b="1" u="sng" dirty="0">
                <a:latin typeface="隶书" pitchFamily="49" charset="-122"/>
              </a:rPr>
              <a:t>PLANNING）</a:t>
            </a:r>
            <a:r>
              <a:rPr lang="zh-CN" altLang="en-US" sz="2400" b="1" u="sng">
                <a:latin typeface="隶书" pitchFamily="49" charset="-122"/>
              </a:rPr>
              <a:t>的区别</a:t>
            </a:r>
            <a:endParaRPr lang="zh-CN" altLang="en-US" sz="2400">
              <a:latin typeface="隶书" pitchFamily="49" charset="-122"/>
            </a:endParaRPr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5559425" y="2752725"/>
            <a:ext cx="31162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800" b="1">
                <a:latin typeface="隶书" pitchFamily="49" charset="-122"/>
              </a:rPr>
              <a:t>规划是 </a:t>
            </a:r>
            <a:r>
              <a:rPr lang="zh-CN" altLang="en-US" sz="1800" b="1" i="1" u="sng">
                <a:solidFill>
                  <a:srgbClr val="0000FE"/>
                </a:solidFill>
                <a:latin typeface="隶书" pitchFamily="49" charset="-122"/>
              </a:rPr>
              <a:t>过程（</a:t>
            </a:r>
            <a:r>
              <a:rPr lang="en-US" altLang="zh-CN" sz="1800" b="1" i="1" u="sng" dirty="0">
                <a:solidFill>
                  <a:srgbClr val="0000FE"/>
                </a:solidFill>
                <a:latin typeface="隶书" pitchFamily="49" charset="-122"/>
              </a:rPr>
              <a:t>PROCESS</a:t>
            </a:r>
            <a:r>
              <a:rPr lang="en-US" altLang="zh-CN" sz="1400" b="1" i="1" u="sng" dirty="0">
                <a:solidFill>
                  <a:srgbClr val="0000FE"/>
                </a:solidFill>
                <a:latin typeface="隶书" pitchFamily="49" charset="-122"/>
              </a:rPr>
              <a:t> ）</a:t>
            </a:r>
            <a:r>
              <a:rPr lang="en-US" altLang="zh-CN" sz="1400" b="1" dirty="0">
                <a:latin typeface="隶书" pitchFamily="49" charset="-122"/>
              </a:rPr>
              <a:t>    </a:t>
            </a:r>
            <a:endParaRPr lang="en-US" altLang="zh-CN" sz="2400" b="1" dirty="0">
              <a:latin typeface="隶书" pitchFamily="49" charset="-122"/>
            </a:endParaRPr>
          </a:p>
        </p:txBody>
      </p:sp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83225" y="3608388"/>
            <a:ext cx="3081338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5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1225" y="3532188"/>
            <a:ext cx="3429000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753" name="Text Box 9"/>
          <p:cNvSpPr txBox="1">
            <a:spLocks noChangeArrowheads="1"/>
          </p:cNvSpPr>
          <p:nvPr/>
        </p:nvSpPr>
        <p:spPr bwMode="auto">
          <a:xfrm rot="1163928">
            <a:off x="1292225" y="4857750"/>
            <a:ext cx="11017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200" dirty="0">
                <a:latin typeface="Gill Sans" pitchFamily="34" charset="0"/>
                <a:ea typeface="宋体" pitchFamily="2" charset="-122"/>
              </a:rPr>
              <a:t>Annual Plan </a:t>
            </a:r>
          </a:p>
        </p:txBody>
      </p:sp>
      <p:sp>
        <p:nvSpPr>
          <p:cNvPr id="31754" name="Line 10"/>
          <p:cNvSpPr>
            <a:spLocks noChangeShapeType="1"/>
          </p:cNvSpPr>
          <p:nvPr/>
        </p:nvSpPr>
        <p:spPr bwMode="auto">
          <a:xfrm>
            <a:off x="4797425" y="2846388"/>
            <a:ext cx="0" cy="3276600"/>
          </a:xfrm>
          <a:prstGeom prst="line">
            <a:avLst/>
          </a:prstGeom>
          <a:noFill/>
          <a:ln w="57150">
            <a:solidFill>
              <a:srgbClr val="6600CC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1143000" y="887413"/>
            <a:ext cx="6324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3600" b="1">
                <a:latin typeface="Gill Sans" pitchFamily="34" charset="0"/>
              </a:rPr>
              <a:t>十步法在惠普的战略性角色</a:t>
            </a:r>
            <a:endParaRPr lang="zh-CN" altLang="en-US" sz="2400">
              <a:latin typeface="Gill Sans" pitchFamily="34" charset="0"/>
            </a:endParaRP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3200400" y="2362200"/>
            <a:ext cx="2660650" cy="350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800" b="1">
                <a:solidFill>
                  <a:srgbClr val="FF9966"/>
                </a:solidFill>
                <a:latin typeface="隶书" pitchFamily="49" charset="-122"/>
                <a:sym typeface="Monotype Sorts" pitchFamily="2" charset="2"/>
              </a:rPr>
              <a:t></a:t>
            </a:r>
            <a:r>
              <a:rPr lang="zh-CN" altLang="en-US" sz="2800" b="1">
                <a:solidFill>
                  <a:srgbClr val="FF9966"/>
                </a:solidFill>
                <a:latin typeface="隶书" pitchFamily="49" charset="-122"/>
              </a:rPr>
              <a:t>理解客户需求</a:t>
            </a:r>
          </a:p>
          <a:p>
            <a:pPr eaLnBrk="1" hangingPunct="1"/>
            <a:r>
              <a:rPr lang="zh-CN" altLang="en-US" sz="2800" b="1">
                <a:solidFill>
                  <a:srgbClr val="FF9966"/>
                </a:solidFill>
                <a:latin typeface="隶书" pitchFamily="49" charset="-122"/>
                <a:sym typeface="Monotype Sorts" pitchFamily="2" charset="2"/>
              </a:rPr>
              <a:t></a:t>
            </a:r>
            <a:r>
              <a:rPr lang="zh-CN" altLang="en-US" sz="2800" b="1">
                <a:solidFill>
                  <a:srgbClr val="FF9966"/>
                </a:solidFill>
                <a:latin typeface="隶书" pitchFamily="49" charset="-122"/>
              </a:rPr>
              <a:t>研究竞争对手</a:t>
            </a:r>
          </a:p>
          <a:p>
            <a:pPr eaLnBrk="1" hangingPunct="1"/>
            <a:r>
              <a:rPr lang="zh-CN" altLang="en-US" sz="2800" b="1">
                <a:solidFill>
                  <a:srgbClr val="FF9966"/>
                </a:solidFill>
                <a:latin typeface="隶书" pitchFamily="49" charset="-122"/>
                <a:sym typeface="Monotype Sorts" pitchFamily="2" charset="2"/>
              </a:rPr>
              <a:t></a:t>
            </a:r>
            <a:r>
              <a:rPr lang="zh-CN" altLang="en-US" sz="2800" b="1">
                <a:solidFill>
                  <a:srgbClr val="FF9966"/>
                </a:solidFill>
                <a:latin typeface="隶书" pitchFamily="49" charset="-122"/>
              </a:rPr>
              <a:t>激发团队灵感</a:t>
            </a:r>
          </a:p>
          <a:p>
            <a:pPr eaLnBrk="1" hangingPunct="1"/>
            <a:r>
              <a:rPr lang="zh-CN" altLang="en-US" sz="2800" b="1">
                <a:solidFill>
                  <a:srgbClr val="FF9966"/>
                </a:solidFill>
                <a:latin typeface="隶书" pitchFamily="49" charset="-122"/>
                <a:sym typeface="Monotype Sorts" pitchFamily="2" charset="2"/>
              </a:rPr>
              <a:t></a:t>
            </a:r>
            <a:r>
              <a:rPr lang="zh-CN" altLang="en-US" sz="2800" b="1">
                <a:solidFill>
                  <a:srgbClr val="FF9966"/>
                </a:solidFill>
                <a:latin typeface="隶书" pitchFamily="49" charset="-122"/>
              </a:rPr>
              <a:t>促进团队沟通</a:t>
            </a:r>
          </a:p>
          <a:p>
            <a:pPr eaLnBrk="1" hangingPunct="1"/>
            <a:r>
              <a:rPr lang="zh-CN" altLang="en-US" sz="2800" b="1">
                <a:solidFill>
                  <a:srgbClr val="FF9966"/>
                </a:solidFill>
                <a:latin typeface="隶书" pitchFamily="49" charset="-122"/>
                <a:sym typeface="Monotype Sorts" pitchFamily="2" charset="2"/>
              </a:rPr>
              <a:t></a:t>
            </a:r>
            <a:r>
              <a:rPr lang="zh-CN" altLang="en-US" sz="2800" b="1">
                <a:solidFill>
                  <a:srgbClr val="FF9966"/>
                </a:solidFill>
                <a:latin typeface="隶书" pitchFamily="49" charset="-122"/>
              </a:rPr>
              <a:t>实现组织学习</a:t>
            </a:r>
          </a:p>
          <a:p>
            <a:pPr eaLnBrk="1" hangingPunct="1"/>
            <a:r>
              <a:rPr lang="zh-CN" altLang="en-US" sz="2800" b="1">
                <a:solidFill>
                  <a:srgbClr val="FF9966"/>
                </a:solidFill>
                <a:latin typeface="隶书" pitchFamily="49" charset="-122"/>
                <a:sym typeface="Monotype Sorts" pitchFamily="2" charset="2"/>
              </a:rPr>
              <a:t></a:t>
            </a:r>
            <a:r>
              <a:rPr lang="zh-CN" altLang="en-US" sz="2800" b="1">
                <a:solidFill>
                  <a:srgbClr val="FF9966"/>
                </a:solidFill>
                <a:latin typeface="隶书" pitchFamily="49" charset="-122"/>
              </a:rPr>
              <a:t>凝聚全体共识</a:t>
            </a:r>
          </a:p>
          <a:p>
            <a:pPr eaLnBrk="1" hangingPunct="1"/>
            <a:r>
              <a:rPr lang="zh-CN" altLang="en-US" sz="2800" b="1">
                <a:solidFill>
                  <a:srgbClr val="FF9966"/>
                </a:solidFill>
                <a:latin typeface="隶书" pitchFamily="49" charset="-122"/>
                <a:sym typeface="Monotype Sorts" pitchFamily="2" charset="2"/>
              </a:rPr>
              <a:t></a:t>
            </a:r>
            <a:r>
              <a:rPr lang="zh-CN" altLang="en-US" sz="2800" b="1">
                <a:solidFill>
                  <a:srgbClr val="FF9966"/>
                </a:solidFill>
                <a:latin typeface="隶书" pitchFamily="49" charset="-122"/>
              </a:rPr>
              <a:t>明确发展方向</a:t>
            </a:r>
          </a:p>
          <a:p>
            <a:pPr eaLnBrk="1" hangingPunct="1"/>
            <a:r>
              <a:rPr lang="zh-CN" altLang="en-US" sz="2800" b="1">
                <a:solidFill>
                  <a:srgbClr val="FF9966"/>
                </a:solidFill>
                <a:latin typeface="隶书" pitchFamily="49" charset="-122"/>
                <a:sym typeface="Monotype Sorts" pitchFamily="2" charset="2"/>
              </a:rPr>
              <a:t></a:t>
            </a:r>
            <a:r>
              <a:rPr lang="zh-CN" altLang="en-US" sz="2800" b="1">
                <a:solidFill>
                  <a:srgbClr val="FF9966"/>
                </a:solidFill>
                <a:latin typeface="隶书" pitchFamily="49" charset="-122"/>
              </a:rPr>
              <a:t>鼓舞员工士气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2133600" y="685800"/>
            <a:ext cx="414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1" lang="zh-CN" altLang="en-US" sz="2400"/>
              <a:t>惠普十步法重要角色：总经理</a:t>
            </a:r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2270125" y="2128838"/>
            <a:ext cx="6026150" cy="287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kumimoji="1" lang="zh-CN" altLang="en-US"/>
              <a:t>总经理直接对规划流程以及最终结果的质量负责任。</a:t>
            </a:r>
          </a:p>
          <a:p>
            <a:pPr eaLnBrk="1" hangingPunct="1">
              <a:lnSpc>
                <a:spcPct val="130000"/>
              </a:lnSpc>
            </a:pPr>
            <a:r>
              <a:rPr kumimoji="1" lang="zh-CN" altLang="en-US"/>
              <a:t>其责任是：</a:t>
            </a:r>
          </a:p>
          <a:p>
            <a:pPr eaLnBrk="1" hangingPunct="1">
              <a:lnSpc>
                <a:spcPct val="130000"/>
              </a:lnSpc>
              <a:buFontTx/>
              <a:buChar char="•"/>
            </a:pPr>
            <a:r>
              <a:rPr kumimoji="1" lang="zh-CN" altLang="en-US"/>
              <a:t>启动和推动整个规划流程</a:t>
            </a:r>
          </a:p>
          <a:p>
            <a:pPr eaLnBrk="1" hangingPunct="1">
              <a:lnSpc>
                <a:spcPct val="130000"/>
              </a:lnSpc>
              <a:buFontTx/>
              <a:buChar char="•"/>
            </a:pPr>
            <a:r>
              <a:rPr kumimoji="1" lang="zh-CN" altLang="en-US"/>
              <a:t>获取并承诺资源；扫除障碍；</a:t>
            </a:r>
          </a:p>
          <a:p>
            <a:pPr eaLnBrk="1" hangingPunct="1">
              <a:lnSpc>
                <a:spcPct val="130000"/>
              </a:lnSpc>
              <a:buFontTx/>
              <a:buChar char="•"/>
            </a:pPr>
            <a:r>
              <a:rPr kumimoji="1" lang="zh-CN" altLang="en-US"/>
              <a:t>选择规划流程推进专家；</a:t>
            </a:r>
          </a:p>
          <a:p>
            <a:pPr eaLnBrk="1" hangingPunct="1">
              <a:lnSpc>
                <a:spcPct val="130000"/>
              </a:lnSpc>
              <a:buFontTx/>
              <a:buChar char="•"/>
            </a:pPr>
            <a:r>
              <a:rPr kumimoji="1" lang="zh-CN" altLang="en-US"/>
              <a:t>领导管理团队作出最终决定</a:t>
            </a:r>
          </a:p>
          <a:p>
            <a:pPr eaLnBrk="1" hangingPunct="1">
              <a:lnSpc>
                <a:spcPct val="130000"/>
              </a:lnSpc>
              <a:buFontTx/>
              <a:buChar char="•"/>
            </a:pPr>
            <a:r>
              <a:rPr kumimoji="1" lang="zh-CN" altLang="en-US"/>
              <a:t>将计划与所有员工沟通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1219200" y="609600"/>
            <a:ext cx="735965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204" tIns="39889" rIns="81204" bIns="39889" anchor="ctr"/>
          <a:lstStyle/>
          <a:p>
            <a:pPr eaLnBrk="1" hangingPunct="1"/>
            <a:r>
              <a:rPr kumimoji="1" lang="zh-CN" altLang="en-US" sz="2800" b="1">
                <a:effectLst>
                  <a:outerShdw blurRad="38100" dist="38100" dir="2700000" algn="tl">
                    <a:srgbClr val="000000"/>
                  </a:outerShdw>
                </a:effectLst>
                <a:latin typeface="Impact" pitchFamily="34" charset="0"/>
              </a:rPr>
              <a:t>惠普十步法重要角色：</a:t>
            </a:r>
            <a:r>
              <a:rPr kumimoji="1" lang="zh-CN" altLang="en-US" sz="2800" b="1" u="sng"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Impact" pitchFamily="34" charset="0"/>
              </a:rPr>
              <a:t>流程推进专家</a:t>
            </a:r>
            <a:endParaRPr kumimoji="1" lang="zh-CN" altLang="zh-CN" sz="2800" b="1">
              <a:solidFill>
                <a:srgbClr val="66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Impact" pitchFamily="34" charset="0"/>
            </a:endParaRPr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990600" y="1676400"/>
            <a:ext cx="3581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2400">
              <a:ea typeface="宋体" pitchFamily="2" charset="-122"/>
            </a:endParaRPr>
          </a:p>
        </p:txBody>
      </p:sp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1066800" y="2057400"/>
            <a:ext cx="3886200" cy="4079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>
                <a:latin typeface="Times New Roman"/>
              </a:rPr>
              <a:t>•</a:t>
            </a:r>
            <a:r>
              <a:rPr lang="zh-CN" altLang="en-US" sz="1800">
                <a:latin typeface="隶书" pitchFamily="49" charset="-122"/>
              </a:rPr>
              <a:t> 把规划流程教给团队并在整个过程中提供辅导</a:t>
            </a:r>
          </a:p>
          <a:p>
            <a:pPr>
              <a:spcBef>
                <a:spcPct val="50000"/>
              </a:spcBef>
            </a:pPr>
            <a:r>
              <a:rPr lang="zh-CN" altLang="en-US" sz="1800">
                <a:latin typeface="Garamond"/>
              </a:rPr>
              <a:t>•</a:t>
            </a:r>
            <a:r>
              <a:rPr lang="zh-CN" altLang="en-US" sz="1800">
                <a:latin typeface="隶书" pitchFamily="49" charset="-122"/>
              </a:rPr>
              <a:t> 管理</a:t>
            </a:r>
            <a:r>
              <a:rPr lang="zh-CN" altLang="en-US" sz="1800">
                <a:latin typeface="Garamond"/>
              </a:rPr>
              <a:t>“</a:t>
            </a:r>
            <a:r>
              <a:rPr lang="zh-CN" altLang="en-US" sz="1800">
                <a:latin typeface="隶书" pitchFamily="49" charset="-122"/>
              </a:rPr>
              <a:t>流程动力学</a:t>
            </a:r>
            <a:r>
              <a:rPr lang="zh-CN" altLang="en-US" sz="1800">
                <a:latin typeface="Garamond"/>
              </a:rPr>
              <a:t>”</a:t>
            </a:r>
            <a:r>
              <a:rPr lang="zh-CN" altLang="en-US" sz="1800">
                <a:latin typeface="隶书" pitchFamily="49" charset="-122"/>
              </a:rPr>
              <a:t>（排定日程、促进沟通、上报棘手问题）</a:t>
            </a:r>
          </a:p>
          <a:p>
            <a:pPr>
              <a:spcBef>
                <a:spcPct val="50000"/>
              </a:spcBef>
            </a:pPr>
            <a:r>
              <a:rPr lang="zh-CN" altLang="en-US" sz="1800">
                <a:latin typeface="Garamond"/>
              </a:rPr>
              <a:t>•</a:t>
            </a:r>
            <a:r>
              <a:rPr lang="zh-CN" altLang="en-US" sz="1800">
                <a:latin typeface="隶书" pitchFamily="49" charset="-122"/>
              </a:rPr>
              <a:t> 通过以事实为依据的分析协助推导和测试重要假定</a:t>
            </a:r>
          </a:p>
          <a:p>
            <a:pPr>
              <a:spcBef>
                <a:spcPct val="50000"/>
              </a:spcBef>
            </a:pPr>
            <a:r>
              <a:rPr lang="zh-CN" altLang="en-US" sz="1800">
                <a:latin typeface="Garamond"/>
              </a:rPr>
              <a:t>•</a:t>
            </a:r>
            <a:r>
              <a:rPr lang="zh-CN" altLang="en-US" sz="1800">
                <a:latin typeface="隶书" pitchFamily="49" charset="-122"/>
              </a:rPr>
              <a:t> 把团队注意力集中到关键决策点上</a:t>
            </a:r>
          </a:p>
          <a:p>
            <a:pPr>
              <a:spcBef>
                <a:spcPct val="50000"/>
              </a:spcBef>
            </a:pPr>
            <a:r>
              <a:rPr lang="zh-CN" altLang="en-US" sz="1800">
                <a:latin typeface="Garamond"/>
              </a:rPr>
              <a:t>•</a:t>
            </a:r>
            <a:r>
              <a:rPr lang="zh-CN" altLang="en-US" sz="1800">
                <a:latin typeface="隶书" pitchFamily="49" charset="-122"/>
              </a:rPr>
              <a:t> 根据环境需要指导团队</a:t>
            </a:r>
            <a:r>
              <a:rPr lang="zh-CN" altLang="en-US" sz="1800">
                <a:latin typeface="Garamond"/>
              </a:rPr>
              <a:t>“</a:t>
            </a:r>
            <a:r>
              <a:rPr lang="zh-CN" altLang="en-US" sz="1800">
                <a:latin typeface="隶书" pitchFamily="49" charset="-122"/>
              </a:rPr>
              <a:t>剥洋葱</a:t>
            </a:r>
            <a:r>
              <a:rPr lang="zh-CN" altLang="en-US" sz="1800">
                <a:latin typeface="Garamond"/>
              </a:rPr>
              <a:t>”</a:t>
            </a:r>
            <a:endParaRPr lang="zh-CN" altLang="en-US" sz="1800">
              <a:latin typeface="隶书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800">
                <a:latin typeface="Garamond"/>
              </a:rPr>
              <a:t>•</a:t>
            </a:r>
            <a:r>
              <a:rPr lang="zh-CN" altLang="en-US" sz="1800">
                <a:latin typeface="隶书" pitchFamily="49" charset="-122"/>
              </a:rPr>
              <a:t> 鼓励团队进行创新和突破性思考</a:t>
            </a:r>
          </a:p>
          <a:p>
            <a:pPr>
              <a:spcBef>
                <a:spcPct val="50000"/>
              </a:spcBef>
            </a:pPr>
            <a:r>
              <a:rPr lang="zh-CN" altLang="en-US" sz="1800">
                <a:latin typeface="Garamond"/>
              </a:rPr>
              <a:t>•</a:t>
            </a:r>
            <a:r>
              <a:rPr lang="zh-CN" altLang="en-US" sz="1800">
                <a:latin typeface="隶书" pitchFamily="49" charset="-122"/>
              </a:rPr>
              <a:t> 整合思想并随时检查进度</a:t>
            </a:r>
          </a:p>
          <a:p>
            <a:pPr>
              <a:spcBef>
                <a:spcPct val="50000"/>
              </a:spcBef>
            </a:pPr>
            <a:r>
              <a:rPr lang="zh-CN" altLang="en-US" sz="1800">
                <a:latin typeface="Garamond"/>
              </a:rPr>
              <a:t>•</a:t>
            </a:r>
            <a:r>
              <a:rPr lang="zh-CN" altLang="en-US" sz="1800">
                <a:latin typeface="隶书" pitchFamily="49" charset="-122"/>
              </a:rPr>
              <a:t> 管理团队氛围、促进建设性冲突</a:t>
            </a:r>
          </a:p>
        </p:txBody>
      </p:sp>
      <p:sp>
        <p:nvSpPr>
          <p:cNvPr id="47110" name="Line 6"/>
          <p:cNvSpPr>
            <a:spLocks noChangeShapeType="1"/>
          </p:cNvSpPr>
          <p:nvPr/>
        </p:nvSpPr>
        <p:spPr bwMode="auto">
          <a:xfrm>
            <a:off x="6400800" y="2057400"/>
            <a:ext cx="457200" cy="457200"/>
          </a:xfrm>
          <a:prstGeom prst="line">
            <a:avLst/>
          </a:prstGeom>
          <a:noFill/>
          <a:ln w="38100">
            <a:solidFill>
              <a:srgbClr val="6600CC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5105400" y="4343400"/>
            <a:ext cx="3581400" cy="218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>
                <a:latin typeface="隶书" pitchFamily="49" charset="-122"/>
              </a:rPr>
              <a:t>流程推进专家通常来自人力资源、营销、财务或质量部的部门级经理。他/她必须具有以下专业知识/技能：</a:t>
            </a:r>
          </a:p>
          <a:p>
            <a:pPr>
              <a:lnSpc>
                <a:spcPct val="70000"/>
              </a:lnSpc>
              <a:spcBef>
                <a:spcPct val="50000"/>
              </a:spcBef>
              <a:buFontTx/>
              <a:buChar char="•"/>
            </a:pPr>
            <a:r>
              <a:rPr lang="zh-CN" altLang="en-US" sz="1800">
                <a:solidFill>
                  <a:srgbClr val="6600CC"/>
                </a:solidFill>
                <a:latin typeface="隶书" pitchFamily="49" charset="-122"/>
              </a:rPr>
              <a:t>业务知识；</a:t>
            </a:r>
          </a:p>
          <a:p>
            <a:pPr>
              <a:lnSpc>
                <a:spcPct val="70000"/>
              </a:lnSpc>
              <a:spcBef>
                <a:spcPct val="50000"/>
              </a:spcBef>
              <a:buFontTx/>
              <a:buChar char="•"/>
            </a:pPr>
            <a:r>
              <a:rPr lang="zh-CN" altLang="en-US" sz="1800">
                <a:solidFill>
                  <a:srgbClr val="6600CC"/>
                </a:solidFill>
                <a:latin typeface="隶书" pitchFamily="49" charset="-122"/>
              </a:rPr>
              <a:t>团队推进技能；</a:t>
            </a:r>
          </a:p>
          <a:p>
            <a:pPr>
              <a:lnSpc>
                <a:spcPct val="70000"/>
              </a:lnSpc>
              <a:spcBef>
                <a:spcPct val="50000"/>
              </a:spcBef>
              <a:buFontTx/>
              <a:buChar char="•"/>
            </a:pPr>
            <a:r>
              <a:rPr lang="zh-CN" altLang="en-US" sz="1800">
                <a:solidFill>
                  <a:srgbClr val="6600CC"/>
                </a:solidFill>
                <a:latin typeface="隶书" pitchFamily="49" charset="-122"/>
              </a:rPr>
              <a:t>企业计划十步法知识。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6172200" y="1981200"/>
            <a:ext cx="26225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1" lang="zh-CN" altLang="en-US" sz="2400"/>
              <a:t>惠普企业战略规划</a:t>
            </a:r>
          </a:p>
          <a:p>
            <a:pPr eaLnBrk="1" hangingPunct="1"/>
            <a:r>
              <a:rPr kumimoji="1" lang="zh-CN" altLang="en-US" sz="2400"/>
              <a:t>十步法排列顺序</a:t>
            </a:r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1295400" y="2058988"/>
            <a:ext cx="3810000" cy="406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kumimoji="1" lang="en-US" altLang="zh-CN" dirty="0"/>
              <a:t>Step1</a:t>
            </a:r>
            <a:r>
              <a:rPr kumimoji="1" lang="zh-CN" altLang="zh-CN"/>
              <a:t>企业宗旨/战略方向分析</a:t>
            </a:r>
          </a:p>
          <a:p>
            <a:pPr eaLnBrk="1" hangingPunct="1">
              <a:lnSpc>
                <a:spcPct val="130000"/>
              </a:lnSpc>
            </a:pPr>
            <a:r>
              <a:rPr kumimoji="1" lang="en-US" altLang="en-US" dirty="0"/>
              <a:t>Step2</a:t>
            </a:r>
            <a:r>
              <a:rPr kumimoji="1" lang="zh-CN" altLang="en-US"/>
              <a:t>三/五年业务发展目标</a:t>
            </a:r>
          </a:p>
          <a:p>
            <a:pPr eaLnBrk="1" hangingPunct="1">
              <a:lnSpc>
                <a:spcPct val="130000"/>
              </a:lnSpc>
            </a:pPr>
            <a:r>
              <a:rPr kumimoji="1" lang="en-US" altLang="en-US" dirty="0"/>
              <a:t>Step3</a:t>
            </a:r>
            <a:r>
              <a:rPr kumimoji="1" lang="zh-CN" altLang="en-US"/>
              <a:t>客户及市场需求分析</a:t>
            </a:r>
          </a:p>
          <a:p>
            <a:pPr eaLnBrk="1" hangingPunct="1">
              <a:lnSpc>
                <a:spcPct val="130000"/>
              </a:lnSpc>
            </a:pPr>
            <a:r>
              <a:rPr kumimoji="1" lang="en-US" altLang="en-US" dirty="0"/>
              <a:t>Step4</a:t>
            </a:r>
            <a:r>
              <a:rPr kumimoji="1" lang="zh-CN" altLang="en-US"/>
              <a:t>竞争环境分析</a:t>
            </a:r>
          </a:p>
          <a:p>
            <a:pPr eaLnBrk="1" hangingPunct="1">
              <a:lnSpc>
                <a:spcPct val="130000"/>
              </a:lnSpc>
            </a:pPr>
            <a:r>
              <a:rPr kumimoji="1" lang="en-US" altLang="en-US" dirty="0"/>
              <a:t>Step5</a:t>
            </a:r>
            <a:r>
              <a:rPr kumimoji="1" lang="zh-CN" altLang="en-US"/>
              <a:t>关键成功要素分析</a:t>
            </a:r>
          </a:p>
          <a:p>
            <a:pPr eaLnBrk="1" hangingPunct="1">
              <a:lnSpc>
                <a:spcPct val="130000"/>
              </a:lnSpc>
            </a:pPr>
            <a:r>
              <a:rPr kumimoji="1" lang="en-US" altLang="en-US" dirty="0"/>
              <a:t>Step6</a:t>
            </a:r>
            <a:r>
              <a:rPr kumimoji="1" lang="zh-CN" altLang="en-US"/>
              <a:t>制定策略实施计划</a:t>
            </a:r>
          </a:p>
          <a:p>
            <a:pPr eaLnBrk="1" hangingPunct="1">
              <a:lnSpc>
                <a:spcPct val="130000"/>
              </a:lnSpc>
            </a:pPr>
            <a:r>
              <a:rPr kumimoji="1" lang="en-US" altLang="en-US" dirty="0"/>
              <a:t>Step7</a:t>
            </a:r>
            <a:r>
              <a:rPr kumimoji="1" lang="zh-CN" altLang="en-US"/>
              <a:t>财务分析</a:t>
            </a:r>
          </a:p>
          <a:p>
            <a:pPr eaLnBrk="1" hangingPunct="1">
              <a:lnSpc>
                <a:spcPct val="130000"/>
              </a:lnSpc>
            </a:pPr>
            <a:r>
              <a:rPr kumimoji="1" lang="en-US" altLang="en-US" dirty="0"/>
              <a:t>Step8</a:t>
            </a:r>
            <a:r>
              <a:rPr kumimoji="1" lang="zh-CN" altLang="en-US"/>
              <a:t>潜在问题和风险分析</a:t>
            </a:r>
          </a:p>
          <a:p>
            <a:pPr eaLnBrk="1" hangingPunct="1">
              <a:lnSpc>
                <a:spcPct val="130000"/>
              </a:lnSpc>
            </a:pPr>
            <a:r>
              <a:rPr kumimoji="1" lang="en-US" altLang="en-US" dirty="0"/>
              <a:t>Step9</a:t>
            </a:r>
            <a:r>
              <a:rPr kumimoji="1" lang="zh-CN" altLang="en-US"/>
              <a:t>实施计划中的相互依存关系</a:t>
            </a:r>
          </a:p>
          <a:p>
            <a:pPr eaLnBrk="1" hangingPunct="1">
              <a:lnSpc>
                <a:spcPct val="130000"/>
              </a:lnSpc>
            </a:pPr>
            <a:r>
              <a:rPr kumimoji="1" lang="en-US" altLang="en-US" dirty="0"/>
              <a:t>Step10</a:t>
            </a:r>
            <a:r>
              <a:rPr kumimoji="1" lang="zh-CN" altLang="en-US"/>
              <a:t>制定第一年计划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AutoShape 2"/>
          <p:cNvSpPr>
            <a:spLocks noChangeArrowheads="1"/>
          </p:cNvSpPr>
          <p:nvPr/>
        </p:nvSpPr>
        <p:spPr bwMode="auto">
          <a:xfrm>
            <a:off x="5029200" y="304800"/>
            <a:ext cx="3810000" cy="31242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设立目的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为本企业组织和合作伙伴提供明确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  <a:latin typeface="隶书" pitchFamily="49" charset="-122"/>
              </a:rPr>
              <a:t> 的发展方向。让组织里的每一个人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  <a:latin typeface="隶书" pitchFamily="49" charset="-122"/>
              </a:rPr>
              <a:t> 都清楚的了解到自己应完成的工作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  <a:latin typeface="隶书" pitchFamily="49" charset="-122"/>
              </a:rPr>
              <a:t> 使命、客户需求、企业目标、业务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  <a:latin typeface="隶书" pitchFamily="49" charset="-122"/>
              </a:rPr>
              <a:t> 及技术环境等诸方面</a:t>
            </a:r>
            <a:endParaRPr kumimoji="1" lang="zh-CN" altLang="en-US" sz="1800">
              <a:ea typeface="宋体" pitchFamily="2" charset="-122"/>
            </a:endParaRPr>
          </a:p>
        </p:txBody>
      </p:sp>
      <p:sp>
        <p:nvSpPr>
          <p:cNvPr id="49157" name="AutoShape 5"/>
          <p:cNvSpPr>
            <a:spLocks noChangeArrowheads="1"/>
          </p:cNvSpPr>
          <p:nvPr/>
        </p:nvSpPr>
        <p:spPr bwMode="auto">
          <a:xfrm>
            <a:off x="1143000" y="228600"/>
            <a:ext cx="3733800" cy="3200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kumimoji="1" lang="en-US" altLang="zh-CN" sz="2400" dirty="0">
                <a:solidFill>
                  <a:schemeClr val="bg2"/>
                </a:solidFill>
                <a:latin typeface="隶书" pitchFamily="49" charset="-122"/>
              </a:rPr>
              <a:t>Step1</a:t>
            </a:r>
          </a:p>
          <a:p>
            <a:pPr algn="ctr" eaLnBrk="1" hangingPunct="1"/>
            <a:r>
              <a:rPr kumimoji="1" lang="zh-CN" altLang="en-US" sz="2400">
                <a:solidFill>
                  <a:schemeClr val="bg2"/>
                </a:solidFill>
                <a:latin typeface="隶书" pitchFamily="49" charset="-122"/>
              </a:rPr>
              <a:t>为什么要有企业宗旨</a:t>
            </a:r>
            <a:r>
              <a:rPr kumimoji="1" lang="zh-CN" altLang="en-US" sz="2400">
                <a:solidFill>
                  <a:schemeClr val="bg2"/>
                </a:solidFill>
                <a:ea typeface="宋体" pitchFamily="2" charset="-122"/>
              </a:rPr>
              <a:t>？</a:t>
            </a:r>
            <a:endParaRPr kumimoji="1" lang="zh-CN" altLang="en-US" sz="2400">
              <a:ea typeface="宋体" pitchFamily="2" charset="-122"/>
            </a:endParaRPr>
          </a:p>
        </p:txBody>
      </p:sp>
      <p:sp>
        <p:nvSpPr>
          <p:cNvPr id="49160" name="AutoShape 8"/>
          <p:cNvSpPr>
            <a:spLocks noChangeArrowheads="1"/>
          </p:cNvSpPr>
          <p:nvPr/>
        </p:nvSpPr>
        <p:spPr bwMode="auto">
          <a:xfrm>
            <a:off x="1143000" y="3657600"/>
            <a:ext cx="3657600" cy="29718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宗旨-主要的目的和意图</a:t>
            </a:r>
          </a:p>
          <a:p>
            <a:pPr eaLnBrk="1" hangingPunct="1">
              <a:buFontTx/>
              <a:buChar char="•"/>
            </a:pPr>
            <a:endParaRPr kumimoji="1" lang="zh-CN" altLang="en-US" sz="1800">
              <a:ea typeface="宋体" pitchFamily="2" charset="-122"/>
            </a:endParaRPr>
          </a:p>
        </p:txBody>
      </p:sp>
      <p:sp>
        <p:nvSpPr>
          <p:cNvPr id="49161" name="AutoShape 9"/>
          <p:cNvSpPr>
            <a:spLocks noChangeArrowheads="1"/>
          </p:cNvSpPr>
          <p:nvPr/>
        </p:nvSpPr>
        <p:spPr bwMode="auto">
          <a:xfrm>
            <a:off x="5105400" y="3733800"/>
            <a:ext cx="3810000" cy="28956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宗旨的重要性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决策的参考背景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合作的焦点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激励成功的动力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公司员工的信念、向心力、步调一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 致之根本</a:t>
            </a:r>
          </a:p>
          <a:p>
            <a:pPr eaLnBrk="1" hangingPunct="1">
              <a:buFontTx/>
              <a:buChar char="•"/>
            </a:pPr>
            <a:endParaRPr kumimoji="1" lang="zh-CN" altLang="en-US" sz="1800">
              <a:ea typeface="宋体" pitchFamily="2" charset="-122"/>
            </a:endParaRPr>
          </a:p>
        </p:txBody>
      </p:sp>
      <p:sp>
        <p:nvSpPr>
          <p:cNvPr id="49162" name="Text Box 10"/>
          <p:cNvSpPr txBox="1">
            <a:spLocks noChangeArrowheads="1"/>
          </p:cNvSpPr>
          <p:nvPr/>
        </p:nvSpPr>
        <p:spPr bwMode="auto">
          <a:xfrm>
            <a:off x="3032125" y="6172200"/>
            <a:ext cx="19621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1" lang="zh-CN" altLang="en-US" sz="1400">
                <a:solidFill>
                  <a:schemeClr val="bg2"/>
                </a:solidFill>
              </a:rPr>
              <a:t>摘自《现代汉语词典》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AutoShape 1026"/>
          <p:cNvSpPr>
            <a:spLocks noChangeArrowheads="1"/>
          </p:cNvSpPr>
          <p:nvPr/>
        </p:nvSpPr>
        <p:spPr bwMode="auto">
          <a:xfrm>
            <a:off x="5105400" y="533400"/>
            <a:ext cx="37338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r>
              <a:rPr kumimoji="1" lang="zh-CN" altLang="en-US" sz="1800" u="sng">
                <a:solidFill>
                  <a:schemeClr val="bg2"/>
                </a:solidFill>
              </a:rPr>
              <a:t>思路</a:t>
            </a:r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揭示客户至上的指导思想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明确说明企业组织存在的道理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清楚勾划公司的未来前景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确保指导思想在公司各层的贯彻，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真正起到的指引作用</a:t>
            </a:r>
            <a:endParaRPr kumimoji="1" lang="zh-CN" altLang="en-US" sz="1800">
              <a:ea typeface="宋体" pitchFamily="2" charset="-122"/>
            </a:endParaRPr>
          </a:p>
        </p:txBody>
      </p:sp>
      <p:sp>
        <p:nvSpPr>
          <p:cNvPr id="50179" name="AutoShape 1027"/>
          <p:cNvSpPr>
            <a:spLocks noChangeArrowheads="1"/>
          </p:cNvSpPr>
          <p:nvPr/>
        </p:nvSpPr>
        <p:spPr bwMode="auto">
          <a:xfrm>
            <a:off x="1219200" y="533400"/>
            <a:ext cx="37338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kumimoji="1" lang="zh-CN" altLang="en-US" sz="2400">
                <a:solidFill>
                  <a:schemeClr val="bg2"/>
                </a:solidFill>
                <a:latin typeface="隶书" pitchFamily="49" charset="-122"/>
              </a:rPr>
              <a:t>如何设立企业宗旨</a:t>
            </a:r>
            <a:r>
              <a:rPr kumimoji="1" lang="zh-CN" altLang="en-US" sz="2400">
                <a:solidFill>
                  <a:schemeClr val="bg2"/>
                </a:solidFill>
                <a:ea typeface="宋体" pitchFamily="2" charset="-122"/>
              </a:rPr>
              <a:t>？</a:t>
            </a:r>
            <a:endParaRPr kumimoji="1" lang="zh-CN" altLang="en-US" sz="2400">
              <a:ea typeface="宋体" pitchFamily="2" charset="-122"/>
            </a:endParaRPr>
          </a:p>
        </p:txBody>
      </p:sp>
      <p:sp>
        <p:nvSpPr>
          <p:cNvPr id="50180" name="AutoShape 1028"/>
          <p:cNvSpPr>
            <a:spLocks noChangeArrowheads="1"/>
          </p:cNvSpPr>
          <p:nvPr/>
        </p:nvSpPr>
        <p:spPr bwMode="auto">
          <a:xfrm>
            <a:off x="1143000" y="3505200"/>
            <a:ext cx="3886200" cy="3200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r>
              <a:rPr kumimoji="1" lang="zh-CN" altLang="en-US" sz="1800" u="sng">
                <a:solidFill>
                  <a:schemeClr val="bg2"/>
                </a:solidFill>
              </a:rPr>
              <a:t>做法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与客户沟通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调研环境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与组织的大目标一致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勇于创新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少用或不用形容词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分析和整合资料</a:t>
            </a:r>
          </a:p>
          <a:p>
            <a:pPr eaLnBrk="1" hangingPunct="1">
              <a:buFontTx/>
              <a:buChar char="•"/>
            </a:pPr>
            <a:endParaRPr kumimoji="1" lang="zh-CN" altLang="en-US" sz="1800">
              <a:ea typeface="宋体" pitchFamily="2" charset="-122"/>
            </a:endParaRPr>
          </a:p>
        </p:txBody>
      </p:sp>
      <p:sp>
        <p:nvSpPr>
          <p:cNvPr id="50181" name="AutoShape 1029"/>
          <p:cNvSpPr>
            <a:spLocks noChangeArrowheads="1"/>
          </p:cNvSpPr>
          <p:nvPr/>
        </p:nvSpPr>
        <p:spPr bwMode="auto">
          <a:xfrm>
            <a:off x="5181600" y="3505200"/>
            <a:ext cx="3810000" cy="3200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r>
              <a:rPr kumimoji="1" lang="zh-CN" altLang="en-US" sz="1800" u="sng">
                <a:solidFill>
                  <a:schemeClr val="bg2"/>
                </a:solidFill>
              </a:rPr>
              <a:t>重点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发动员工参与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特别重视过程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必须言简意赅</a:t>
            </a:r>
          </a:p>
          <a:p>
            <a:pPr eaLnBrk="1" hangingPunct="1">
              <a:buFontTx/>
              <a:buChar char="•"/>
            </a:pPr>
            <a:endParaRPr kumimoji="1" lang="zh-CN" altLang="en-US" sz="1800"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3962400" y="2971800"/>
            <a:ext cx="4451350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1" lang="zh-CN" altLang="en-US" sz="2400"/>
              <a:t>惠普公司的企业宗旨</a:t>
            </a:r>
          </a:p>
          <a:p>
            <a:pPr eaLnBrk="1" hangingPunct="1"/>
            <a:endParaRPr kumimoji="1" lang="zh-CN" altLang="en-US" sz="2400"/>
          </a:p>
          <a:p>
            <a:pPr eaLnBrk="1" hangingPunct="1"/>
            <a:r>
              <a:rPr kumimoji="1" lang="zh-CN" altLang="en-US" sz="2400"/>
              <a:t>创造信息产品以便加速人类知识</a:t>
            </a:r>
          </a:p>
          <a:p>
            <a:pPr eaLnBrk="1" hangingPunct="1"/>
            <a:r>
              <a:rPr kumimoji="1" lang="zh-CN" altLang="en-US" sz="2400"/>
              <a:t>的进步，并且从本质上改进个人</a:t>
            </a:r>
          </a:p>
          <a:p>
            <a:pPr eaLnBrk="1" hangingPunct="1"/>
            <a:r>
              <a:rPr kumimoji="1" lang="zh-CN" altLang="en-US" sz="2400"/>
              <a:t>及组织的效能。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AutoShape 2"/>
          <p:cNvSpPr>
            <a:spLocks noChangeArrowheads="1"/>
          </p:cNvSpPr>
          <p:nvPr/>
        </p:nvSpPr>
        <p:spPr bwMode="auto">
          <a:xfrm>
            <a:off x="5105400" y="533400"/>
            <a:ext cx="37338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>
              <a:buFontTx/>
              <a:buChar char="•"/>
            </a:pPr>
            <a:r>
              <a:rPr kumimoji="1" lang="en-US" altLang="zh-CN" sz="1800" dirty="0">
                <a:solidFill>
                  <a:schemeClr val="bg2"/>
                </a:solidFill>
              </a:rPr>
              <a:t>WHAT？-</a:t>
            </a:r>
            <a:r>
              <a:rPr kumimoji="1" lang="zh-CN" altLang="en-US" sz="1800">
                <a:solidFill>
                  <a:schemeClr val="bg2"/>
                </a:solidFill>
              </a:rPr>
              <a:t>要做什么？</a:t>
            </a:r>
          </a:p>
          <a:p>
            <a:pPr eaLnBrk="1" hangingPunct="1">
              <a:buFontTx/>
              <a:buChar char="•"/>
            </a:pPr>
            <a:r>
              <a:rPr kumimoji="1" lang="en-US" altLang="zh-CN" sz="1800" dirty="0">
                <a:solidFill>
                  <a:schemeClr val="bg2"/>
                </a:solidFill>
              </a:rPr>
              <a:t>WHO？-</a:t>
            </a:r>
            <a:r>
              <a:rPr kumimoji="1" lang="zh-CN" altLang="en-US" sz="1800">
                <a:solidFill>
                  <a:schemeClr val="bg2"/>
                </a:solidFill>
              </a:rPr>
              <a:t>为谁做？</a:t>
            </a:r>
          </a:p>
          <a:p>
            <a:pPr eaLnBrk="1" hangingPunct="1">
              <a:buFontTx/>
              <a:buChar char="•"/>
            </a:pPr>
            <a:r>
              <a:rPr kumimoji="1" lang="en-US" altLang="zh-CN" sz="1800" dirty="0">
                <a:solidFill>
                  <a:schemeClr val="bg2"/>
                </a:solidFill>
              </a:rPr>
              <a:t>HOW？-</a:t>
            </a:r>
            <a:r>
              <a:rPr kumimoji="1" lang="zh-CN" altLang="en-US" sz="1800">
                <a:solidFill>
                  <a:schemeClr val="bg2"/>
                </a:solidFill>
              </a:rPr>
              <a:t>怎么做？</a:t>
            </a:r>
          </a:p>
          <a:p>
            <a:pPr eaLnBrk="1" hangingPunct="1">
              <a:buFontTx/>
              <a:buChar char="•"/>
            </a:pPr>
            <a:r>
              <a:rPr kumimoji="1" lang="en-US" altLang="zh-CN" sz="1800" dirty="0">
                <a:solidFill>
                  <a:schemeClr val="bg2"/>
                </a:solidFill>
              </a:rPr>
              <a:t>WHY？</a:t>
            </a:r>
            <a:r>
              <a:rPr kumimoji="1" lang="zh-CN" altLang="en-US" sz="1800">
                <a:solidFill>
                  <a:schemeClr val="bg2"/>
                </a:solidFill>
              </a:rPr>
              <a:t>-为什么做？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有所为并有所不为！</a:t>
            </a:r>
            <a:endParaRPr kumimoji="1" lang="zh-CN" altLang="en-US" sz="1800">
              <a:ea typeface="宋体" pitchFamily="2" charset="-122"/>
            </a:endParaRPr>
          </a:p>
        </p:txBody>
      </p:sp>
      <p:sp>
        <p:nvSpPr>
          <p:cNvPr id="37891" name="AutoShape 3"/>
          <p:cNvSpPr>
            <a:spLocks noChangeArrowheads="1"/>
          </p:cNvSpPr>
          <p:nvPr/>
        </p:nvSpPr>
        <p:spPr bwMode="auto">
          <a:xfrm>
            <a:off x="1219200" y="533400"/>
            <a:ext cx="37338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kumimoji="1" lang="zh-CN" altLang="en-US" sz="2400">
                <a:solidFill>
                  <a:schemeClr val="bg2"/>
                </a:solidFill>
                <a:latin typeface="隶书" pitchFamily="49" charset="-122"/>
              </a:rPr>
              <a:t>惠普的企业宗旨告诉了你</a:t>
            </a:r>
          </a:p>
          <a:p>
            <a:pPr algn="ctr" eaLnBrk="1" hangingPunct="1"/>
            <a:r>
              <a:rPr kumimoji="1" lang="zh-CN" altLang="en-US" sz="2400">
                <a:solidFill>
                  <a:schemeClr val="bg2"/>
                </a:solidFill>
                <a:latin typeface="隶书" pitchFamily="49" charset="-122"/>
              </a:rPr>
              <a:t>什么？</a:t>
            </a:r>
            <a:endParaRPr kumimoji="1" lang="zh-CN" altLang="en-US" sz="2400">
              <a:ea typeface="宋体" pitchFamily="2" charset="-122"/>
            </a:endParaRPr>
          </a:p>
        </p:txBody>
      </p:sp>
      <p:sp>
        <p:nvSpPr>
          <p:cNvPr id="37892" name="AutoShape 4"/>
          <p:cNvSpPr>
            <a:spLocks noChangeArrowheads="1"/>
          </p:cNvSpPr>
          <p:nvPr/>
        </p:nvSpPr>
        <p:spPr bwMode="auto">
          <a:xfrm>
            <a:off x="1143000" y="3505200"/>
            <a:ext cx="3886200" cy="3200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r>
              <a:rPr kumimoji="1" lang="zh-CN" altLang="en-US" sz="1800" u="sng">
                <a:solidFill>
                  <a:schemeClr val="bg2"/>
                </a:solidFill>
              </a:rPr>
              <a:t>可能您还会问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商场如战场。我们能够把握自己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 的命运吗？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市场变化这么快，未知的和不确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定的因素这么多，制定战略规划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还有意义吗？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我们今天是应该“摸着石头过河”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还是“踩着地雷探路”？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 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</a:t>
            </a:r>
          </a:p>
          <a:p>
            <a:pPr eaLnBrk="1" hangingPunct="1">
              <a:buFontTx/>
              <a:buChar char="•"/>
            </a:pPr>
            <a:endParaRPr kumimoji="1" lang="zh-CN" altLang="en-US" sz="1800">
              <a:ea typeface="宋体" pitchFamily="2" charset="-122"/>
            </a:endParaRPr>
          </a:p>
        </p:txBody>
      </p:sp>
      <p:sp>
        <p:nvSpPr>
          <p:cNvPr id="37893" name="AutoShape 5"/>
          <p:cNvSpPr>
            <a:spLocks noChangeArrowheads="1"/>
          </p:cNvSpPr>
          <p:nvPr/>
        </p:nvSpPr>
        <p:spPr bwMode="auto">
          <a:xfrm>
            <a:off x="5181600" y="3505200"/>
            <a:ext cx="3657600" cy="3200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FontTx/>
              <a:buChar char="•"/>
            </a:pPr>
            <a:r>
              <a:rPr kumimoji="1" lang="zh-CN" altLang="en-US" sz="1800">
                <a:ea typeface="宋体" pitchFamily="2" charset="-122"/>
              </a:rPr>
              <a:t>、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AutoShape 2"/>
          <p:cNvSpPr>
            <a:spLocks noChangeArrowheads="1"/>
          </p:cNvSpPr>
          <p:nvPr/>
        </p:nvSpPr>
        <p:spPr bwMode="auto">
          <a:xfrm>
            <a:off x="5105400" y="533400"/>
            <a:ext cx="37338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建立企业愿景（</a:t>
            </a:r>
            <a:r>
              <a:rPr kumimoji="1" lang="en-US" altLang="zh-CN" sz="1800" dirty="0">
                <a:solidFill>
                  <a:schemeClr val="bg2"/>
                </a:solidFill>
              </a:rPr>
              <a:t>Vision）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愿景一愿望的景象。实现了所定下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的宗旨目标以后的那一幅激动人心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的、无比美好的未来远景。也即你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的长远理想及将会   达到境界。主要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强调的是达到理想后的境界。</a:t>
            </a:r>
            <a:endParaRPr kumimoji="1" lang="zh-CN" altLang="en-US" sz="1800">
              <a:ea typeface="宋体" pitchFamily="2" charset="-122"/>
            </a:endParaRPr>
          </a:p>
        </p:txBody>
      </p:sp>
      <p:sp>
        <p:nvSpPr>
          <p:cNvPr id="38915" name="AutoShape 3"/>
          <p:cNvSpPr>
            <a:spLocks noChangeArrowheads="1"/>
          </p:cNvSpPr>
          <p:nvPr/>
        </p:nvSpPr>
        <p:spPr bwMode="auto">
          <a:xfrm>
            <a:off x="1219200" y="533400"/>
            <a:ext cx="37338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kumimoji="1" lang="zh-CN" altLang="en-US" sz="2400">
                <a:solidFill>
                  <a:schemeClr val="bg2"/>
                </a:solidFill>
                <a:latin typeface="隶书" pitchFamily="49" charset="-122"/>
              </a:rPr>
              <a:t>把握企业战略方向</a:t>
            </a:r>
          </a:p>
          <a:p>
            <a:pPr algn="ctr" eaLnBrk="1" hangingPunct="1"/>
            <a:r>
              <a:rPr kumimoji="1" lang="zh-CN" altLang="en-US" sz="2400">
                <a:solidFill>
                  <a:schemeClr val="bg2"/>
                </a:solidFill>
                <a:latin typeface="隶书" pitchFamily="49" charset="-122"/>
              </a:rPr>
              <a:t>制定3</a:t>
            </a:r>
            <a:r>
              <a:rPr kumimoji="1" lang="en-US" altLang="zh-CN" sz="2400" dirty="0">
                <a:solidFill>
                  <a:schemeClr val="bg2"/>
                </a:solidFill>
                <a:latin typeface="隶书" pitchFamily="49" charset="-122"/>
              </a:rPr>
              <a:t>/5</a:t>
            </a:r>
            <a:r>
              <a:rPr kumimoji="1" lang="zh-CN" altLang="en-US" sz="2400">
                <a:solidFill>
                  <a:schemeClr val="bg2"/>
                </a:solidFill>
                <a:latin typeface="隶书" pitchFamily="49" charset="-122"/>
              </a:rPr>
              <a:t>年目标</a:t>
            </a:r>
            <a:endParaRPr kumimoji="1" lang="zh-CN" altLang="en-US" sz="2400">
              <a:ea typeface="宋体" pitchFamily="2" charset="-122"/>
            </a:endParaRPr>
          </a:p>
        </p:txBody>
      </p:sp>
      <p:sp>
        <p:nvSpPr>
          <p:cNvPr id="38916" name="AutoShape 4"/>
          <p:cNvSpPr>
            <a:spLocks noChangeArrowheads="1"/>
          </p:cNvSpPr>
          <p:nvPr/>
        </p:nvSpPr>
        <p:spPr bwMode="auto">
          <a:xfrm>
            <a:off x="1143000" y="3505200"/>
            <a:ext cx="3886200" cy="3200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</a:t>
            </a:r>
          </a:p>
          <a:p>
            <a:pPr eaLnBrk="1" hangingPunct="1">
              <a:buFontTx/>
              <a:buChar char="•"/>
            </a:pPr>
            <a:endParaRPr kumimoji="1" lang="zh-CN" altLang="en-US" sz="1800">
              <a:ea typeface="宋体" pitchFamily="2" charset="-122"/>
            </a:endParaRPr>
          </a:p>
        </p:txBody>
      </p:sp>
      <p:sp>
        <p:nvSpPr>
          <p:cNvPr id="38918" name="AutoShape 6"/>
          <p:cNvSpPr>
            <a:spLocks noChangeArrowheads="1"/>
          </p:cNvSpPr>
          <p:nvPr/>
        </p:nvSpPr>
        <p:spPr bwMode="auto">
          <a:xfrm>
            <a:off x="5105400" y="3505200"/>
            <a:ext cx="3886200" cy="3200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r>
              <a:rPr kumimoji="1" lang="zh-CN" altLang="en-US" sz="1800" u="sng">
                <a:solidFill>
                  <a:schemeClr val="bg2"/>
                </a:solidFill>
              </a:rPr>
              <a:t>目的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鼓舞人们把愿景变为现实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正如米歇尔.西尔瓦在“创造卓越”中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所说：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“只要人们具有共享的远景，共同的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  目标和使命感，就能取得真正巨大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  的成果。”</a:t>
            </a:r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 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</a:t>
            </a:r>
          </a:p>
          <a:p>
            <a:pPr eaLnBrk="1" hangingPunct="1">
              <a:buFontTx/>
              <a:buChar char="•"/>
            </a:pPr>
            <a:endParaRPr kumimoji="1" lang="zh-CN" altLang="en-US" sz="1800"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3168650" y="990600"/>
            <a:ext cx="2927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1" lang="zh-CN" altLang="en-US" sz="2400" u="sng"/>
              <a:t>定义愿景的真正意义</a:t>
            </a:r>
          </a:p>
        </p:txBody>
      </p:sp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1143000" y="2289175"/>
            <a:ext cx="7699375" cy="228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1" lang="zh-CN" altLang="en-US" sz="2400"/>
              <a:t>当人们将“愿景”与一个清楚的“现状景象”（相对于“愿景”</a:t>
            </a:r>
          </a:p>
          <a:p>
            <a:pPr eaLnBrk="1" hangingPunct="1"/>
            <a:r>
              <a:rPr kumimoji="1" lang="zh-CN" altLang="en-US" sz="2400"/>
              <a:t>的目前实况景象）同时在脑海中并列时，心中便产生一</a:t>
            </a:r>
          </a:p>
          <a:p>
            <a:pPr eaLnBrk="1" hangingPunct="1"/>
            <a:r>
              <a:rPr kumimoji="1" lang="zh-CN" altLang="en-US" sz="2400"/>
              <a:t>种“创造性张力”，一种想要把二者合而为一的力量。这</a:t>
            </a:r>
          </a:p>
          <a:p>
            <a:pPr eaLnBrk="1" hangingPunct="1"/>
            <a:r>
              <a:rPr kumimoji="1" lang="zh-CN" altLang="en-US" sz="2400"/>
              <a:t>种由二者的差距所形成的张力，会让人自然产生解决的</a:t>
            </a:r>
          </a:p>
          <a:p>
            <a:pPr eaLnBrk="1" hangingPunct="1"/>
            <a:r>
              <a:rPr kumimoji="1" lang="zh-CN" altLang="en-US" sz="2400"/>
              <a:t>倾向，以消除差距。</a:t>
            </a:r>
          </a:p>
          <a:p>
            <a:pPr eaLnBrk="1" hangingPunct="1"/>
            <a:endParaRPr kumimoji="1" lang="zh-CN" altLang="en-US" sz="240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1295400" y="2154238"/>
            <a:ext cx="7499350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1" lang="zh-CN" altLang="en-US" sz="2400"/>
              <a:t>如果有任何一项领导的理念，几千年来一直能在组织中</a:t>
            </a:r>
          </a:p>
          <a:p>
            <a:pPr eaLnBrk="1" hangingPunct="1"/>
            <a:r>
              <a:rPr kumimoji="1" lang="zh-CN" altLang="en-US" sz="2400"/>
              <a:t>鼓舞人心，那就是拥有一种能够凝聚、并坚持实现共同</a:t>
            </a:r>
          </a:p>
          <a:p>
            <a:pPr eaLnBrk="1" hangingPunct="1"/>
            <a:r>
              <a:rPr kumimoji="1" lang="zh-CN" altLang="en-US" sz="2400"/>
              <a:t>的愿景的能力。</a:t>
            </a:r>
            <a:r>
              <a:rPr kumimoji="1" lang="zh-CN" altLang="en-US" sz="2400" u="sng"/>
              <a:t>一个缺少全体衷心共有的目标、价值观</a:t>
            </a:r>
          </a:p>
          <a:p>
            <a:pPr eaLnBrk="1" hangingPunct="1"/>
            <a:r>
              <a:rPr kumimoji="1" lang="zh-CN" altLang="en-US" sz="2400" u="sng"/>
              <a:t>与使命的组织，必定难成大器</a:t>
            </a:r>
            <a:r>
              <a:rPr kumimoji="1" lang="zh-CN" altLang="en-US" sz="2400"/>
              <a:t>。</a:t>
            </a:r>
          </a:p>
          <a:p>
            <a:pPr eaLnBrk="1" hangingPunct="1"/>
            <a:endParaRPr kumimoji="1" lang="zh-CN" altLang="en-US" sz="240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1447800" y="990600"/>
            <a:ext cx="2317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1" lang="zh-CN" altLang="en-US" sz="2400"/>
              <a:t>中国惠普的愿景</a:t>
            </a:r>
          </a:p>
        </p:txBody>
      </p:sp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1644650" y="2241550"/>
            <a:ext cx="292735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1" lang="zh-CN" altLang="en-US" sz="2400"/>
              <a:t>培养一流国际人才，</a:t>
            </a:r>
          </a:p>
          <a:p>
            <a:pPr eaLnBrk="1" hangingPunct="1"/>
            <a:r>
              <a:rPr kumimoji="1" lang="zh-CN" altLang="en-US" sz="2400"/>
              <a:t>提供全面创新服务，</a:t>
            </a:r>
          </a:p>
          <a:p>
            <a:pPr eaLnBrk="1" hangingPunct="1"/>
            <a:r>
              <a:rPr kumimoji="1" lang="zh-CN" altLang="en-US" sz="2400"/>
              <a:t>与中国共同成长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AutoShape 2"/>
          <p:cNvSpPr>
            <a:spLocks noChangeArrowheads="1"/>
          </p:cNvSpPr>
          <p:nvPr/>
        </p:nvSpPr>
        <p:spPr bwMode="auto">
          <a:xfrm>
            <a:off x="5105400" y="533400"/>
            <a:ext cx="38100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定义企业使命（</a:t>
            </a:r>
            <a:r>
              <a:rPr kumimoji="1" lang="en-US" altLang="en-US" sz="1800" dirty="0">
                <a:solidFill>
                  <a:schemeClr val="bg2"/>
                </a:solidFill>
              </a:rPr>
              <a:t>Mission</a:t>
            </a:r>
            <a:r>
              <a:rPr kumimoji="1" lang="en-US" altLang="zh-CN" sz="1800" dirty="0">
                <a:solidFill>
                  <a:schemeClr val="bg2"/>
                </a:solidFill>
              </a:rPr>
              <a:t>）</a:t>
            </a:r>
            <a:r>
              <a:rPr kumimoji="1" lang="en-US" altLang="zh-CN" sz="1800" dirty="0">
                <a:solidFill>
                  <a:schemeClr val="bg2"/>
                </a:solidFill>
                <a:latin typeface="隶书" pitchFamily="49" charset="-122"/>
              </a:rPr>
              <a:t> 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  <a:latin typeface="隶书" pitchFamily="49" charset="-122"/>
              </a:rPr>
              <a:t>企业使命，即企业/部门的重大责任。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  <a:latin typeface="隶书" pitchFamily="49" charset="-122"/>
              </a:rPr>
              <a:t>须清楚的陈述在一定的时间内可以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  <a:latin typeface="隶书" pitchFamily="49" charset="-122"/>
              </a:rPr>
              <a:t>实现的一个或一组目标，这些目标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  <a:latin typeface="隶书" pitchFamily="49" charset="-122"/>
              </a:rPr>
              <a:t>可以作为本组织凝聚力的出发点。</a:t>
            </a:r>
            <a:endParaRPr kumimoji="1" lang="zh-CN" altLang="en-US" sz="1800">
              <a:ea typeface="宋体" pitchFamily="2" charset="-122"/>
            </a:endParaRPr>
          </a:p>
        </p:txBody>
      </p:sp>
      <p:sp>
        <p:nvSpPr>
          <p:cNvPr id="33795" name="AutoShape 3"/>
          <p:cNvSpPr>
            <a:spLocks noChangeArrowheads="1"/>
          </p:cNvSpPr>
          <p:nvPr/>
        </p:nvSpPr>
        <p:spPr bwMode="auto">
          <a:xfrm>
            <a:off x="1219200" y="533400"/>
            <a:ext cx="37338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kumimoji="1" lang="zh-CN" altLang="zh-CN" sz="2400">
              <a:solidFill>
                <a:schemeClr val="bg2"/>
              </a:solidFill>
              <a:latin typeface="隶书" pitchFamily="49" charset="-122"/>
            </a:endParaRPr>
          </a:p>
          <a:p>
            <a:pPr algn="ctr" eaLnBrk="1" hangingPunct="1"/>
            <a:r>
              <a:rPr kumimoji="1" lang="zh-CN" altLang="en-US" sz="2400">
                <a:solidFill>
                  <a:schemeClr val="bg2"/>
                </a:solidFill>
              </a:rPr>
              <a:t>把握企业战略方向</a:t>
            </a:r>
          </a:p>
          <a:p>
            <a:pPr algn="ctr" eaLnBrk="1" hangingPunct="1"/>
            <a:r>
              <a:rPr kumimoji="1" lang="zh-CN" altLang="en-US" sz="2400">
                <a:solidFill>
                  <a:schemeClr val="bg2"/>
                </a:solidFill>
              </a:rPr>
              <a:t>制定3</a:t>
            </a:r>
            <a:r>
              <a:rPr kumimoji="1" lang="en-US" altLang="zh-CN" sz="2400" dirty="0">
                <a:solidFill>
                  <a:schemeClr val="bg2"/>
                </a:solidFill>
              </a:rPr>
              <a:t>/5</a:t>
            </a:r>
            <a:r>
              <a:rPr kumimoji="1" lang="zh-CN" altLang="en-US" sz="2400">
                <a:solidFill>
                  <a:schemeClr val="bg2"/>
                </a:solidFill>
              </a:rPr>
              <a:t>年目标</a:t>
            </a:r>
          </a:p>
        </p:txBody>
      </p:sp>
      <p:sp>
        <p:nvSpPr>
          <p:cNvPr id="33796" name="AutoShape 4"/>
          <p:cNvSpPr>
            <a:spLocks noChangeArrowheads="1"/>
          </p:cNvSpPr>
          <p:nvPr/>
        </p:nvSpPr>
        <p:spPr bwMode="auto">
          <a:xfrm>
            <a:off x="1143000" y="3505200"/>
            <a:ext cx="3886200" cy="31242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目的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  <a:latin typeface="隶书" pitchFamily="49" charset="-122"/>
              </a:rPr>
              <a:t> 确定目标和使命，使组织里的每个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  <a:latin typeface="隶书" pitchFamily="49" charset="-122"/>
              </a:rPr>
              <a:t> 人都能对他们需要做什么和为什么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  <a:latin typeface="隶书" pitchFamily="49" charset="-122"/>
              </a:rPr>
              <a:t> 要做感到有把握和信心。</a:t>
            </a:r>
            <a:endParaRPr kumimoji="1" lang="zh-CN" altLang="en-US" sz="1800">
              <a:solidFill>
                <a:schemeClr val="bg2"/>
              </a:solidFill>
              <a:ea typeface="宋体" pitchFamily="2" charset="-122"/>
            </a:endParaRPr>
          </a:p>
        </p:txBody>
      </p:sp>
      <p:sp>
        <p:nvSpPr>
          <p:cNvPr id="33797" name="AutoShape 5"/>
          <p:cNvSpPr>
            <a:spLocks noChangeArrowheads="1"/>
          </p:cNvSpPr>
          <p:nvPr/>
        </p:nvSpPr>
        <p:spPr bwMode="auto">
          <a:xfrm>
            <a:off x="5105400" y="3505200"/>
            <a:ext cx="3886200" cy="31242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使命的特点</a:t>
            </a:r>
          </a:p>
          <a:p>
            <a:pPr eaLnBrk="1" hangingPunct="1"/>
            <a:r>
              <a:rPr kumimoji="1" lang="zh-CN" altLang="en-US" sz="1600">
                <a:solidFill>
                  <a:schemeClr val="bg2"/>
                </a:solidFill>
              </a:rPr>
              <a:t>——可将本组织的注意力集中于宗</a:t>
            </a:r>
          </a:p>
          <a:p>
            <a:pPr eaLnBrk="1" hangingPunct="1"/>
            <a:r>
              <a:rPr kumimoji="1" lang="zh-CN" altLang="en-US" sz="1600">
                <a:solidFill>
                  <a:schemeClr val="bg2"/>
                </a:solidFill>
              </a:rPr>
              <a:t>        旨目标</a:t>
            </a:r>
          </a:p>
          <a:p>
            <a:pPr eaLnBrk="1" hangingPunct="1"/>
            <a:r>
              <a:rPr kumimoji="1" lang="zh-CN" altLang="en-US" sz="1600">
                <a:solidFill>
                  <a:schemeClr val="bg2"/>
                </a:solidFill>
              </a:rPr>
              <a:t>——是明确的、有吸引力的、且一致的</a:t>
            </a:r>
          </a:p>
          <a:p>
            <a:pPr eaLnBrk="1" hangingPunct="1"/>
            <a:r>
              <a:rPr kumimoji="1" lang="zh-CN" altLang="en-US" sz="1600">
                <a:solidFill>
                  <a:schemeClr val="bg2"/>
                </a:solidFill>
              </a:rPr>
              <a:t>——是富有挑战性的，有难度的</a:t>
            </a:r>
          </a:p>
          <a:p>
            <a:pPr eaLnBrk="1" hangingPunct="1"/>
            <a:r>
              <a:rPr kumimoji="1" lang="zh-CN" altLang="en-US" sz="1600">
                <a:solidFill>
                  <a:schemeClr val="bg2"/>
                </a:solidFill>
              </a:rPr>
              <a:t>——是可以在一特定时间（近期）内实</a:t>
            </a:r>
          </a:p>
          <a:p>
            <a:pPr eaLnBrk="1" hangingPunct="1"/>
            <a:r>
              <a:rPr kumimoji="1" lang="zh-CN" altLang="en-US" sz="1600">
                <a:solidFill>
                  <a:schemeClr val="bg2"/>
                </a:solidFill>
              </a:rPr>
              <a:t>        现的</a:t>
            </a:r>
          </a:p>
          <a:p>
            <a:pPr eaLnBrk="1" hangingPunct="1"/>
            <a:r>
              <a:rPr kumimoji="1" lang="zh-CN" altLang="en-US" sz="1600">
                <a:solidFill>
                  <a:schemeClr val="bg2"/>
                </a:solidFill>
              </a:rPr>
              <a:t>  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</a:t>
            </a:r>
          </a:p>
          <a:p>
            <a:pPr eaLnBrk="1" hangingPunct="1">
              <a:buFontTx/>
              <a:buChar char="•"/>
            </a:pPr>
            <a:endParaRPr kumimoji="1" lang="zh-CN" altLang="en-US" sz="1800"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AutoShape 2"/>
          <p:cNvSpPr>
            <a:spLocks noChangeArrowheads="1"/>
          </p:cNvSpPr>
          <p:nvPr/>
        </p:nvSpPr>
        <p:spPr bwMode="auto">
          <a:xfrm>
            <a:off x="5105400" y="533400"/>
            <a:ext cx="38100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r>
              <a:rPr kumimoji="1" lang="zh-CN" altLang="en-US" sz="1800" u="sng">
                <a:solidFill>
                  <a:schemeClr val="bg2"/>
                </a:solidFill>
              </a:rPr>
              <a:t>了解市场什么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市场需求，趋势及方向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本企业所参与的目标市场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技术变化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经济状况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政府规定，相关法律和条例</a:t>
            </a:r>
          </a:p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                  机会所在</a:t>
            </a:r>
            <a:endParaRPr kumimoji="1" lang="zh-CN" altLang="en-US" sz="1800">
              <a:ea typeface="宋体" pitchFamily="2" charset="-122"/>
            </a:endParaRPr>
          </a:p>
        </p:txBody>
      </p:sp>
      <p:sp>
        <p:nvSpPr>
          <p:cNvPr id="34819" name="AutoShape 3"/>
          <p:cNvSpPr>
            <a:spLocks noChangeArrowheads="1"/>
          </p:cNvSpPr>
          <p:nvPr/>
        </p:nvSpPr>
        <p:spPr bwMode="auto">
          <a:xfrm>
            <a:off x="1143000" y="533400"/>
            <a:ext cx="38862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r>
              <a:rPr kumimoji="1" lang="zh-CN" altLang="zh-CN" sz="2400">
                <a:solidFill>
                  <a:schemeClr val="bg2"/>
                </a:solidFill>
                <a:latin typeface="隶书" pitchFamily="49" charset="-122"/>
              </a:rPr>
              <a:t>S</a:t>
            </a:r>
            <a:r>
              <a:rPr kumimoji="1" lang="en-US" altLang="zh-CN" sz="2400" dirty="0">
                <a:solidFill>
                  <a:schemeClr val="bg2"/>
                </a:solidFill>
                <a:latin typeface="隶书" pitchFamily="49" charset="-122"/>
              </a:rPr>
              <a:t>tep3/4</a:t>
            </a:r>
          </a:p>
          <a:p>
            <a:pPr eaLnBrk="1" hangingPunct="1"/>
            <a:r>
              <a:rPr kumimoji="1" lang="zh-CN" altLang="en-US" sz="2400">
                <a:solidFill>
                  <a:schemeClr val="bg2"/>
                </a:solidFill>
                <a:latin typeface="隶书" pitchFamily="49" charset="-122"/>
              </a:rPr>
              <a:t>市场、客户及竞争分析</a:t>
            </a:r>
          </a:p>
          <a:p>
            <a:pPr eaLnBrk="1" hangingPunct="1"/>
            <a:r>
              <a:rPr kumimoji="1" lang="zh-CN" altLang="en-US" sz="1800" u="sng">
                <a:solidFill>
                  <a:schemeClr val="bg2"/>
                </a:solidFill>
                <a:latin typeface="隶书" pitchFamily="49" charset="-122"/>
              </a:rPr>
              <a:t>做分析的目的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对市场进行不间断的审视，分析商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机和不同的市场区割（如行业或地域）</a:t>
            </a:r>
          </a:p>
          <a:p>
            <a:pPr eaLnBrk="1" hangingPunct="1"/>
            <a:r>
              <a:rPr kumimoji="1" lang="zh-CN" altLang="en-US" sz="1800" u="sng">
                <a:solidFill>
                  <a:schemeClr val="bg2"/>
                </a:solidFill>
              </a:rPr>
              <a:t>其出发点就是我们是否能够垄断这</a:t>
            </a:r>
          </a:p>
          <a:p>
            <a:pPr eaLnBrk="1" hangingPunct="1"/>
            <a:r>
              <a:rPr kumimoji="1" lang="zh-CN" altLang="en-US" sz="1800" u="sng">
                <a:solidFill>
                  <a:schemeClr val="bg2"/>
                </a:solidFill>
              </a:rPr>
              <a:t>相市场并且赢利</a:t>
            </a:r>
            <a:r>
              <a:rPr kumimoji="1" lang="zh-CN" altLang="en-US" sz="1800">
                <a:solidFill>
                  <a:schemeClr val="bg2"/>
                </a:solidFill>
              </a:rPr>
              <a:t>。</a:t>
            </a:r>
            <a:endParaRPr kumimoji="1" lang="zh-CN" altLang="en-US" sz="1800" u="sng">
              <a:solidFill>
                <a:schemeClr val="bg2"/>
              </a:solidFill>
            </a:endParaRPr>
          </a:p>
        </p:txBody>
      </p:sp>
      <p:sp>
        <p:nvSpPr>
          <p:cNvPr id="34820" name="AutoShape 4"/>
          <p:cNvSpPr>
            <a:spLocks noChangeArrowheads="1"/>
          </p:cNvSpPr>
          <p:nvPr/>
        </p:nvSpPr>
        <p:spPr bwMode="auto">
          <a:xfrm>
            <a:off x="1143000" y="3505200"/>
            <a:ext cx="3886200" cy="30480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</a:t>
            </a:r>
          </a:p>
          <a:p>
            <a:pPr eaLnBrk="1" hangingPunct="1"/>
            <a:r>
              <a:rPr kumimoji="1" lang="zh-CN" altLang="en-US" sz="1800" u="sng">
                <a:solidFill>
                  <a:schemeClr val="bg2"/>
                </a:solidFill>
              </a:rPr>
              <a:t>了解客户什么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分析并找出重点客户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客户现在及未来的需求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客户怎样分类</a:t>
            </a:r>
          </a:p>
          <a:p>
            <a:pPr eaLnBrk="1" hangingPunct="1">
              <a:buFontTx/>
              <a:buChar char="•"/>
            </a:pPr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                 对象是谁</a:t>
            </a:r>
          </a:p>
          <a:p>
            <a:pPr eaLnBrk="1" hangingPunct="1">
              <a:buFontTx/>
              <a:buChar char="•"/>
            </a:pPr>
            <a:endParaRPr kumimoji="1" lang="zh-CN" altLang="en-US" sz="1800">
              <a:solidFill>
                <a:schemeClr val="bg2"/>
              </a:solidFill>
              <a:ea typeface="宋体" pitchFamily="2" charset="-122"/>
            </a:endParaRPr>
          </a:p>
        </p:txBody>
      </p:sp>
      <p:sp>
        <p:nvSpPr>
          <p:cNvPr id="34821" name="AutoShape 5"/>
          <p:cNvSpPr>
            <a:spLocks noChangeArrowheads="1"/>
          </p:cNvSpPr>
          <p:nvPr/>
        </p:nvSpPr>
        <p:spPr bwMode="auto">
          <a:xfrm>
            <a:off x="5105400" y="3505200"/>
            <a:ext cx="3886200" cy="30480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r>
              <a:rPr kumimoji="1" lang="zh-CN" altLang="en-US" sz="1800" u="sng">
                <a:solidFill>
                  <a:schemeClr val="bg2"/>
                </a:solidFill>
              </a:rPr>
              <a:t>了解竞争对手什么</a:t>
            </a:r>
          </a:p>
          <a:p>
            <a:pPr eaLnBrk="1" hangingPunct="1">
              <a:lnSpc>
                <a:spcPct val="170000"/>
              </a:lnSpc>
              <a:buFontTx/>
              <a:buChar char="•"/>
            </a:pPr>
            <a:r>
              <a:rPr kumimoji="1" lang="zh-CN" altLang="en-US" sz="1600">
                <a:solidFill>
                  <a:schemeClr val="bg2"/>
                </a:solidFill>
              </a:rPr>
              <a:t>对于要与之竞争市场的对手优势及劣势</a:t>
            </a:r>
          </a:p>
          <a:p>
            <a:pPr eaLnBrk="1" hangingPunct="1">
              <a:lnSpc>
                <a:spcPct val="170000"/>
              </a:lnSpc>
              <a:buFontTx/>
              <a:buChar char="•"/>
            </a:pPr>
            <a:r>
              <a:rPr kumimoji="1" lang="zh-CN" altLang="en-US" sz="1600">
                <a:solidFill>
                  <a:schemeClr val="bg2"/>
                </a:solidFill>
              </a:rPr>
              <a:t>竞争对手的战略考虑及其可能的行动</a:t>
            </a:r>
          </a:p>
          <a:p>
            <a:pPr eaLnBrk="1" hangingPunct="1">
              <a:lnSpc>
                <a:spcPct val="170000"/>
              </a:lnSpc>
              <a:buFontTx/>
              <a:buChar char="•"/>
            </a:pPr>
            <a:r>
              <a:rPr kumimoji="1" lang="zh-CN" altLang="en-US" sz="1600">
                <a:solidFill>
                  <a:schemeClr val="bg2"/>
                </a:solidFill>
              </a:rPr>
              <a:t>你自己在竞争中获取的可能性</a:t>
            </a:r>
          </a:p>
          <a:p>
            <a:pPr eaLnBrk="1" hangingPunct="1">
              <a:buFontTx/>
              <a:buChar char="•"/>
            </a:pPr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r>
              <a:rPr kumimoji="1" lang="zh-CN" altLang="en-US" sz="1600">
                <a:solidFill>
                  <a:schemeClr val="bg2"/>
                </a:solidFill>
              </a:rPr>
              <a:t>                      威胁何来</a:t>
            </a:r>
          </a:p>
          <a:p>
            <a:pPr eaLnBrk="1" hangingPunct="1"/>
            <a:r>
              <a:rPr kumimoji="1" lang="zh-CN" altLang="en-US" sz="1600">
                <a:solidFill>
                  <a:schemeClr val="bg2"/>
                </a:solidFill>
              </a:rPr>
              <a:t>  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</a:t>
            </a:r>
          </a:p>
          <a:p>
            <a:pPr eaLnBrk="1" hangingPunct="1">
              <a:buFontTx/>
              <a:buChar char="•"/>
            </a:pPr>
            <a:endParaRPr kumimoji="1" lang="zh-CN" altLang="en-US" sz="1800"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AutoShape 2"/>
          <p:cNvSpPr>
            <a:spLocks noChangeArrowheads="1"/>
          </p:cNvSpPr>
          <p:nvPr/>
        </p:nvSpPr>
        <p:spPr bwMode="auto">
          <a:xfrm>
            <a:off x="5029200" y="609600"/>
            <a:ext cx="38100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企业参与竞争并输掉了竞争的比例</a:t>
            </a:r>
            <a:endParaRPr kumimoji="1" lang="zh-CN" altLang="en-US" sz="1800">
              <a:ea typeface="宋体" pitchFamily="2" charset="-122"/>
            </a:endParaRPr>
          </a:p>
        </p:txBody>
      </p:sp>
      <p:sp>
        <p:nvSpPr>
          <p:cNvPr id="43011" name="AutoShape 3"/>
          <p:cNvSpPr>
            <a:spLocks noChangeArrowheads="1"/>
          </p:cNvSpPr>
          <p:nvPr/>
        </p:nvSpPr>
        <p:spPr bwMode="auto">
          <a:xfrm>
            <a:off x="1066800" y="609600"/>
            <a:ext cx="38862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企业参与竞争并赢得了竞争的比例</a:t>
            </a:r>
            <a:endParaRPr kumimoji="1" lang="zh-CN" altLang="en-US" sz="1800" u="sng">
              <a:solidFill>
                <a:schemeClr val="bg2"/>
              </a:solidFill>
            </a:endParaRPr>
          </a:p>
        </p:txBody>
      </p:sp>
      <p:sp>
        <p:nvSpPr>
          <p:cNvPr id="43012" name="AutoShape 4"/>
          <p:cNvSpPr>
            <a:spLocks noChangeArrowheads="1"/>
          </p:cNvSpPr>
          <p:nvPr/>
        </p:nvSpPr>
        <p:spPr bwMode="auto">
          <a:xfrm>
            <a:off x="1143000" y="3505200"/>
            <a:ext cx="3886200" cy="30480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 企业知道市场和用户需要什么，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  <a:ea typeface="宋体" pitchFamily="2" charset="-122"/>
              </a:rPr>
              <a:t>  </a:t>
            </a:r>
            <a:r>
              <a:rPr kumimoji="1" lang="zh-CN" altLang="en-US" sz="1800">
                <a:solidFill>
                  <a:schemeClr val="bg2"/>
                </a:solidFill>
              </a:rPr>
              <a:t>但本企业的产品不能满足这些需求</a:t>
            </a:r>
          </a:p>
        </p:txBody>
      </p:sp>
      <p:sp>
        <p:nvSpPr>
          <p:cNvPr id="43013" name="AutoShape 5"/>
          <p:cNvSpPr>
            <a:spLocks noChangeArrowheads="1"/>
          </p:cNvSpPr>
          <p:nvPr/>
        </p:nvSpPr>
        <p:spPr bwMode="auto">
          <a:xfrm>
            <a:off x="5105400" y="3505200"/>
            <a:ext cx="3886200" cy="30480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FontTx/>
              <a:buChar char="•"/>
            </a:pPr>
            <a:endParaRPr kumimoji="1" lang="zh-CN" altLang="en-US" sz="1800" u="sng">
              <a:solidFill>
                <a:schemeClr val="bg2"/>
              </a:solidFill>
              <a:latin typeface="隶书" pitchFamily="49" charset="-122"/>
            </a:endParaRPr>
          </a:p>
          <a:p>
            <a:pPr eaLnBrk="1" hangingPunct="1">
              <a:buFontTx/>
              <a:buChar char="•"/>
            </a:pPr>
            <a:endParaRPr kumimoji="1" lang="zh-CN" altLang="en-US" sz="1800">
              <a:solidFill>
                <a:schemeClr val="bg2"/>
              </a:solidFill>
              <a:latin typeface="隶书" pitchFamily="49" charset="-122"/>
            </a:endParaRP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  <a:latin typeface="隶书" pitchFamily="49" charset="-122"/>
              </a:rPr>
              <a:t> 企业根本不知道市场和用户需要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  <a:latin typeface="隶书" pitchFamily="49" charset="-122"/>
              </a:rPr>
              <a:t>  什么，尚未参与竞争就输掉了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  <a:latin typeface="隶书" pitchFamily="49" charset="-122"/>
              </a:rPr>
              <a:t> </a:t>
            </a:r>
          </a:p>
          <a:p>
            <a:pPr eaLnBrk="1" hangingPunct="1">
              <a:buFontTx/>
              <a:buChar char="•"/>
            </a:pPr>
            <a:endParaRPr kumimoji="1" lang="zh-CN" altLang="en-US" sz="1800">
              <a:latin typeface="隶书" pitchFamily="49" charset="-122"/>
            </a:endParaRPr>
          </a:p>
        </p:txBody>
      </p:sp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3733800" y="152400"/>
            <a:ext cx="2927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1" lang="zh-CN" altLang="en-US" sz="2400">
                <a:solidFill>
                  <a:schemeClr val="bg2"/>
                </a:solidFill>
              </a:rPr>
              <a:t>企业在市场中的地位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1026"/>
          <p:cNvSpPr txBox="1">
            <a:spLocks noChangeArrowheads="1"/>
          </p:cNvSpPr>
          <p:nvPr/>
        </p:nvSpPr>
        <p:spPr bwMode="auto">
          <a:xfrm>
            <a:off x="3184525" y="1087438"/>
            <a:ext cx="3536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1" lang="zh-CN" altLang="en-US" sz="2400"/>
              <a:t>市场区割的一般基本做法</a:t>
            </a:r>
          </a:p>
        </p:txBody>
      </p:sp>
      <p:sp>
        <p:nvSpPr>
          <p:cNvPr id="44035" name="Rectangle 1027"/>
          <p:cNvSpPr>
            <a:spLocks noChangeArrowheads="1"/>
          </p:cNvSpPr>
          <p:nvPr/>
        </p:nvSpPr>
        <p:spPr bwMode="auto">
          <a:xfrm>
            <a:off x="1371600" y="2133600"/>
            <a:ext cx="2667000" cy="1752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r>
              <a:rPr kumimoji="1" lang="zh-CN" altLang="en-US" sz="2400">
                <a:solidFill>
                  <a:schemeClr val="bg2"/>
                </a:solidFill>
              </a:rPr>
              <a:t>谁在买？</a:t>
            </a:r>
          </a:p>
          <a:p>
            <a:pPr eaLnBrk="1" hangingPunct="1">
              <a:buFontTx/>
              <a:buChar char="•"/>
            </a:pPr>
            <a:r>
              <a:rPr kumimoji="1" lang="zh-CN" altLang="en-US" sz="2400">
                <a:solidFill>
                  <a:schemeClr val="bg2"/>
                </a:solidFill>
              </a:rPr>
              <a:t>什么地方</a:t>
            </a:r>
          </a:p>
          <a:p>
            <a:pPr eaLnBrk="1" hangingPunct="1">
              <a:buFontTx/>
              <a:buChar char="•"/>
            </a:pPr>
            <a:r>
              <a:rPr kumimoji="1" lang="zh-CN" altLang="en-US" sz="2400">
                <a:solidFill>
                  <a:schemeClr val="bg2"/>
                </a:solidFill>
              </a:rPr>
              <a:t>什么样的人/公司</a:t>
            </a:r>
          </a:p>
          <a:p>
            <a:pPr eaLnBrk="1" hangingPunct="1">
              <a:buFontTx/>
              <a:buChar char="•"/>
            </a:pPr>
            <a:r>
              <a:rPr kumimoji="1" lang="zh-CN" altLang="en-US" sz="2400">
                <a:solidFill>
                  <a:schemeClr val="bg2"/>
                </a:solidFill>
              </a:rPr>
              <a:t>生活方式</a:t>
            </a:r>
          </a:p>
          <a:p>
            <a:pPr eaLnBrk="1" hangingPunct="1">
              <a:buFontTx/>
              <a:buChar char="•"/>
            </a:pPr>
            <a:r>
              <a:rPr kumimoji="1" lang="zh-CN" altLang="en-US" sz="2400">
                <a:solidFill>
                  <a:schemeClr val="bg2"/>
                </a:solidFill>
              </a:rPr>
              <a:t>个人喜好什么</a:t>
            </a:r>
          </a:p>
        </p:txBody>
      </p:sp>
      <p:sp>
        <p:nvSpPr>
          <p:cNvPr id="44036" name="Rectangle 1028"/>
          <p:cNvSpPr>
            <a:spLocks noChangeArrowheads="1"/>
          </p:cNvSpPr>
          <p:nvPr/>
        </p:nvSpPr>
        <p:spPr bwMode="auto">
          <a:xfrm>
            <a:off x="5181600" y="2133600"/>
            <a:ext cx="2667000" cy="1752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r>
              <a:rPr kumimoji="1" lang="zh-CN" altLang="en-US" sz="2400">
                <a:solidFill>
                  <a:schemeClr val="bg2"/>
                </a:solidFill>
              </a:rPr>
              <a:t>他们买什么？</a:t>
            </a:r>
          </a:p>
          <a:p>
            <a:pPr eaLnBrk="1" hangingPunct="1">
              <a:buFontTx/>
              <a:buChar char="•"/>
            </a:pPr>
            <a:r>
              <a:rPr kumimoji="1" lang="zh-CN" altLang="en-US" sz="2400">
                <a:solidFill>
                  <a:schemeClr val="bg2"/>
                </a:solidFill>
              </a:rPr>
              <a:t>特色</a:t>
            </a:r>
          </a:p>
          <a:p>
            <a:pPr eaLnBrk="1" hangingPunct="1">
              <a:buFontTx/>
              <a:buChar char="•"/>
            </a:pPr>
            <a:r>
              <a:rPr kumimoji="1" lang="zh-CN" altLang="en-US" sz="2400">
                <a:solidFill>
                  <a:schemeClr val="bg2"/>
                </a:solidFill>
              </a:rPr>
              <a:t>包装好</a:t>
            </a:r>
          </a:p>
          <a:p>
            <a:pPr eaLnBrk="1" hangingPunct="1">
              <a:buFontTx/>
              <a:buChar char="•"/>
            </a:pPr>
            <a:r>
              <a:rPr kumimoji="1" lang="zh-CN" altLang="en-US" sz="2400">
                <a:solidFill>
                  <a:schemeClr val="bg2"/>
                </a:solidFill>
              </a:rPr>
              <a:t>价格好</a:t>
            </a:r>
          </a:p>
          <a:p>
            <a:pPr eaLnBrk="1" hangingPunct="1">
              <a:buFontTx/>
              <a:buChar char="•"/>
            </a:pPr>
            <a:r>
              <a:rPr kumimoji="1" lang="zh-CN" altLang="en-US" sz="2400">
                <a:solidFill>
                  <a:schemeClr val="bg2"/>
                </a:solidFill>
              </a:rPr>
              <a:t>送货快</a:t>
            </a:r>
          </a:p>
        </p:txBody>
      </p:sp>
      <p:sp>
        <p:nvSpPr>
          <p:cNvPr id="44037" name="Rectangle 1029"/>
          <p:cNvSpPr>
            <a:spLocks noChangeArrowheads="1"/>
          </p:cNvSpPr>
          <p:nvPr/>
        </p:nvSpPr>
        <p:spPr bwMode="auto">
          <a:xfrm>
            <a:off x="3352800" y="5562600"/>
            <a:ext cx="2667000" cy="12192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r>
              <a:rPr kumimoji="1" lang="zh-CN" altLang="en-US" sz="2400">
                <a:solidFill>
                  <a:schemeClr val="bg2"/>
                </a:solidFill>
              </a:rPr>
              <a:t>他们为什么买？</a:t>
            </a:r>
          </a:p>
          <a:p>
            <a:pPr eaLnBrk="1" hangingPunct="1">
              <a:buFontTx/>
              <a:buChar char="•"/>
            </a:pPr>
            <a:r>
              <a:rPr kumimoji="1" lang="zh-CN" altLang="en-US" sz="2400">
                <a:solidFill>
                  <a:schemeClr val="bg2"/>
                </a:solidFill>
              </a:rPr>
              <a:t>有利益好处</a:t>
            </a:r>
          </a:p>
          <a:p>
            <a:pPr eaLnBrk="1" hangingPunct="1">
              <a:buFontTx/>
              <a:buChar char="•"/>
            </a:pPr>
            <a:r>
              <a:rPr kumimoji="1" lang="zh-CN" altLang="en-US" sz="2400">
                <a:solidFill>
                  <a:schemeClr val="bg2"/>
                </a:solidFill>
              </a:rPr>
              <a:t>有特性</a:t>
            </a:r>
          </a:p>
        </p:txBody>
      </p:sp>
      <p:sp>
        <p:nvSpPr>
          <p:cNvPr id="44038" name="AutoShape 1030"/>
          <p:cNvSpPr>
            <a:spLocks noChangeArrowheads="1"/>
          </p:cNvSpPr>
          <p:nvPr/>
        </p:nvSpPr>
        <p:spPr bwMode="auto">
          <a:xfrm>
            <a:off x="3733800" y="4038600"/>
            <a:ext cx="1905000" cy="1066800"/>
          </a:xfrm>
          <a:prstGeom prst="flowChartConnector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kumimoji="1" lang="zh-CN" altLang="en-US" sz="2400">
                <a:solidFill>
                  <a:schemeClr val="bg2"/>
                </a:solidFill>
              </a:rPr>
              <a:t>你的产品和</a:t>
            </a:r>
          </a:p>
          <a:p>
            <a:pPr algn="ctr" eaLnBrk="1" hangingPunct="1"/>
            <a:r>
              <a:rPr kumimoji="1" lang="zh-CN" altLang="en-US" sz="2400">
                <a:solidFill>
                  <a:schemeClr val="bg2"/>
                </a:solidFill>
              </a:rPr>
              <a:t>服务</a:t>
            </a:r>
          </a:p>
        </p:txBody>
      </p:sp>
      <p:sp>
        <p:nvSpPr>
          <p:cNvPr id="44040" name="AutoShape 1032"/>
          <p:cNvSpPr>
            <a:spLocks noChangeArrowheads="1"/>
          </p:cNvSpPr>
          <p:nvPr/>
        </p:nvSpPr>
        <p:spPr bwMode="auto">
          <a:xfrm rot="-19569014">
            <a:off x="3124200" y="4038600"/>
            <a:ext cx="762000" cy="3048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4041" name="AutoShape 1033"/>
          <p:cNvSpPr>
            <a:spLocks noChangeArrowheads="1"/>
          </p:cNvSpPr>
          <p:nvPr/>
        </p:nvSpPr>
        <p:spPr bwMode="auto">
          <a:xfrm rot="-1431922">
            <a:off x="5500688" y="3963988"/>
            <a:ext cx="749300" cy="379412"/>
          </a:xfrm>
          <a:prstGeom prst="leftArrow">
            <a:avLst>
              <a:gd name="adj1" fmla="val 50000"/>
              <a:gd name="adj2" fmla="val 49372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4042" name="AutoShape 1034"/>
          <p:cNvSpPr>
            <a:spLocks noChangeArrowheads="1"/>
          </p:cNvSpPr>
          <p:nvPr/>
        </p:nvSpPr>
        <p:spPr bwMode="auto">
          <a:xfrm>
            <a:off x="4495800" y="5105400"/>
            <a:ext cx="304800" cy="457200"/>
          </a:xfrm>
          <a:prstGeom prst="upArrow">
            <a:avLst>
              <a:gd name="adj1" fmla="val 50000"/>
              <a:gd name="adj2" fmla="val 375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3625850" y="990600"/>
            <a:ext cx="170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1" lang="zh-CN" altLang="en-US" sz="2400"/>
              <a:t>客户的分类</a:t>
            </a:r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1660525" y="2181225"/>
            <a:ext cx="2119313" cy="3670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lnSpc>
                <a:spcPct val="140000"/>
              </a:lnSpc>
              <a:buFontTx/>
              <a:buChar char="•"/>
            </a:pPr>
            <a:r>
              <a:rPr kumimoji="1" lang="zh-CN" altLang="en-US" sz="2400"/>
              <a:t>按行业分</a:t>
            </a:r>
          </a:p>
          <a:p>
            <a:pPr eaLnBrk="1" hangingPunct="1">
              <a:lnSpc>
                <a:spcPct val="140000"/>
              </a:lnSpc>
              <a:buFontTx/>
              <a:buChar char="•"/>
            </a:pPr>
            <a:r>
              <a:rPr kumimoji="1" lang="zh-CN" altLang="en-US" sz="2400"/>
              <a:t>按地域分</a:t>
            </a:r>
          </a:p>
          <a:p>
            <a:pPr eaLnBrk="1" hangingPunct="1">
              <a:lnSpc>
                <a:spcPct val="140000"/>
              </a:lnSpc>
              <a:buFontTx/>
              <a:buChar char="•"/>
            </a:pPr>
            <a:r>
              <a:rPr kumimoji="1" lang="zh-CN" altLang="en-US" sz="2400"/>
              <a:t>按应用分</a:t>
            </a:r>
          </a:p>
          <a:p>
            <a:pPr eaLnBrk="1" hangingPunct="1">
              <a:lnSpc>
                <a:spcPct val="140000"/>
              </a:lnSpc>
              <a:buFontTx/>
              <a:buChar char="•"/>
            </a:pPr>
            <a:r>
              <a:rPr kumimoji="1" lang="zh-CN" altLang="en-US" sz="2400"/>
              <a:t>按产品类别分</a:t>
            </a:r>
          </a:p>
          <a:p>
            <a:pPr eaLnBrk="1" hangingPunct="1">
              <a:lnSpc>
                <a:spcPct val="140000"/>
              </a:lnSpc>
              <a:buFontTx/>
              <a:buChar char="•"/>
            </a:pPr>
            <a:r>
              <a:rPr kumimoji="1" lang="zh-CN" altLang="en-US" sz="2400"/>
              <a:t>按职业分</a:t>
            </a:r>
          </a:p>
          <a:p>
            <a:pPr eaLnBrk="1" hangingPunct="1">
              <a:lnSpc>
                <a:spcPct val="140000"/>
              </a:lnSpc>
              <a:buFontTx/>
              <a:buChar char="•"/>
            </a:pPr>
            <a:r>
              <a:rPr kumimoji="1" lang="zh-CN" altLang="en-US" sz="2400"/>
              <a:t>按年龄分</a:t>
            </a:r>
          </a:p>
          <a:p>
            <a:pPr eaLnBrk="1" hangingPunct="1">
              <a:lnSpc>
                <a:spcPct val="140000"/>
              </a:lnSpc>
              <a:buFontTx/>
              <a:buChar char="•"/>
            </a:pPr>
            <a:r>
              <a:rPr kumimoji="1" lang="zh-CN" altLang="en-US" sz="2400"/>
              <a:t>……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Program Files\Common Files\Microsoft Shared\Clipart\cagcat50\BD06670_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8900" y="1981200"/>
            <a:ext cx="3886200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3489325" y="935038"/>
            <a:ext cx="2012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竞争对手分析</a:t>
            </a:r>
          </a:p>
        </p:txBody>
      </p:sp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1355725" y="1925638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谁？</a:t>
            </a:r>
          </a:p>
        </p:txBody>
      </p:sp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1279525" y="3754438"/>
            <a:ext cx="1403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做什么？</a:t>
            </a:r>
          </a:p>
        </p:txBody>
      </p:sp>
      <p:sp>
        <p:nvSpPr>
          <p:cNvPr id="35847" name="Text Box 7"/>
          <p:cNvSpPr txBox="1">
            <a:spLocks noChangeArrowheads="1"/>
          </p:cNvSpPr>
          <p:nvPr/>
        </p:nvSpPr>
        <p:spPr bwMode="auto">
          <a:xfrm>
            <a:off x="1431925" y="5278438"/>
            <a:ext cx="14033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什么强？</a:t>
            </a:r>
          </a:p>
          <a:p>
            <a:r>
              <a:rPr lang="zh-CN" altLang="en-US" sz="2400"/>
              <a:t>什么弱？</a:t>
            </a:r>
          </a:p>
        </p:txBody>
      </p:sp>
      <p:sp>
        <p:nvSpPr>
          <p:cNvPr id="35848" name="Text Box 8"/>
          <p:cNvSpPr txBox="1">
            <a:spLocks noChangeArrowheads="1"/>
          </p:cNvSpPr>
          <p:nvPr/>
        </p:nvSpPr>
        <p:spPr bwMode="auto">
          <a:xfrm>
            <a:off x="6477000" y="1905000"/>
            <a:ext cx="2622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市场策略是什么？</a:t>
            </a:r>
          </a:p>
        </p:txBody>
      </p:sp>
      <p:sp>
        <p:nvSpPr>
          <p:cNvPr id="35849" name="Text Box 9"/>
          <p:cNvSpPr txBox="1">
            <a:spLocks noChangeArrowheads="1"/>
          </p:cNvSpPr>
          <p:nvPr/>
        </p:nvSpPr>
        <p:spPr bwMode="auto">
          <a:xfrm>
            <a:off x="6553200" y="3068638"/>
            <a:ext cx="2622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产品策略是什么？</a:t>
            </a:r>
          </a:p>
        </p:txBody>
      </p:sp>
      <p:sp>
        <p:nvSpPr>
          <p:cNvPr id="35850" name="Text Box 10"/>
          <p:cNvSpPr txBox="1">
            <a:spLocks noChangeArrowheads="1"/>
          </p:cNvSpPr>
          <p:nvPr/>
        </p:nvSpPr>
        <p:spPr bwMode="auto">
          <a:xfrm>
            <a:off x="6537325" y="5278438"/>
            <a:ext cx="2622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价格策略是什么？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AutoShape 2"/>
          <p:cNvSpPr>
            <a:spLocks noChangeArrowheads="1"/>
          </p:cNvSpPr>
          <p:nvPr/>
        </p:nvSpPr>
        <p:spPr bwMode="auto">
          <a:xfrm>
            <a:off x="5105400" y="533400"/>
            <a:ext cx="38100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/>
            <a:r>
              <a:rPr kumimoji="1" lang="zh-CN" altLang="en-US" sz="1800" u="sng">
                <a:solidFill>
                  <a:schemeClr val="bg2"/>
                </a:solidFill>
              </a:rPr>
              <a:t>分析范围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3</a:t>
            </a:r>
            <a:r>
              <a:rPr kumimoji="1" lang="en-US" altLang="zh-CN" sz="1800" dirty="0">
                <a:solidFill>
                  <a:schemeClr val="bg2"/>
                </a:solidFill>
              </a:rPr>
              <a:t>C</a:t>
            </a:r>
            <a:r>
              <a:rPr kumimoji="1" lang="zh-CN" altLang="en-US" sz="1800">
                <a:solidFill>
                  <a:schemeClr val="bg2"/>
                </a:solidFill>
              </a:rPr>
              <a:t>分析：</a:t>
            </a:r>
          </a:p>
          <a:p>
            <a:pPr eaLnBrk="1" hangingPunct="1"/>
            <a:r>
              <a:rPr kumimoji="1" lang="en-US" altLang="zh-CN" sz="1800" dirty="0">
                <a:solidFill>
                  <a:schemeClr val="bg2"/>
                </a:solidFill>
              </a:rPr>
              <a:t>Customer——</a:t>
            </a:r>
            <a:r>
              <a:rPr kumimoji="1" lang="zh-CN" altLang="en-US" sz="1800">
                <a:solidFill>
                  <a:schemeClr val="bg2"/>
                </a:solidFill>
              </a:rPr>
              <a:t>客户/市场/产品/机会</a:t>
            </a:r>
          </a:p>
          <a:p>
            <a:pPr eaLnBrk="1" hangingPunct="1"/>
            <a:r>
              <a:rPr kumimoji="1" lang="en-US" altLang="zh-CN" sz="1800" dirty="0">
                <a:solidFill>
                  <a:schemeClr val="bg2"/>
                </a:solidFill>
              </a:rPr>
              <a:t>Competition——</a:t>
            </a:r>
            <a:r>
              <a:rPr kumimoji="1" lang="zh-CN" altLang="en-US" sz="1800">
                <a:solidFill>
                  <a:schemeClr val="bg2"/>
                </a:solidFill>
              </a:rPr>
              <a:t>对手</a:t>
            </a:r>
          </a:p>
          <a:p>
            <a:pPr eaLnBrk="1" hangingPunct="1"/>
            <a:r>
              <a:rPr kumimoji="1" lang="en-US" altLang="zh-CN" sz="1800" dirty="0">
                <a:solidFill>
                  <a:schemeClr val="bg2"/>
                </a:solidFill>
              </a:rPr>
              <a:t>Company ——</a:t>
            </a:r>
            <a:r>
              <a:rPr kumimoji="1" lang="zh-CN" altLang="en-US" sz="1800">
                <a:solidFill>
                  <a:schemeClr val="bg2"/>
                </a:solidFill>
              </a:rPr>
              <a:t>自己</a:t>
            </a:r>
          </a:p>
          <a:p>
            <a:pPr eaLnBrk="1" hangingPunct="1">
              <a:buFontTx/>
              <a:buChar char="•"/>
            </a:pPr>
            <a:endParaRPr kumimoji="1" lang="zh-CN" altLang="en-US" sz="1800" u="sng">
              <a:ea typeface="宋体" pitchFamily="2" charset="-122"/>
            </a:endParaRPr>
          </a:p>
        </p:txBody>
      </p:sp>
      <p:sp>
        <p:nvSpPr>
          <p:cNvPr id="52227" name="AutoShape 3"/>
          <p:cNvSpPr>
            <a:spLocks noChangeArrowheads="1"/>
          </p:cNvSpPr>
          <p:nvPr/>
        </p:nvSpPr>
        <p:spPr bwMode="auto">
          <a:xfrm>
            <a:off x="1219200" y="533400"/>
            <a:ext cx="37338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kumimoji="1" lang="zh-CN" altLang="zh-CN" sz="2400">
              <a:solidFill>
                <a:schemeClr val="bg2"/>
              </a:solidFill>
              <a:latin typeface="隶书" pitchFamily="49" charset="-122"/>
            </a:endParaRPr>
          </a:p>
          <a:p>
            <a:pPr algn="ctr" eaLnBrk="1" hangingPunct="1"/>
            <a:r>
              <a:rPr kumimoji="1" lang="zh-CN" altLang="en-US" sz="2400">
                <a:solidFill>
                  <a:schemeClr val="bg2"/>
                </a:solidFill>
              </a:rPr>
              <a:t>我们在商战中怎样分析？</a:t>
            </a:r>
          </a:p>
        </p:txBody>
      </p:sp>
      <p:sp>
        <p:nvSpPr>
          <p:cNvPr id="52228" name="AutoShape 4"/>
          <p:cNvSpPr>
            <a:spLocks noChangeArrowheads="1"/>
          </p:cNvSpPr>
          <p:nvPr/>
        </p:nvSpPr>
        <p:spPr bwMode="auto">
          <a:xfrm>
            <a:off x="1143000" y="3505200"/>
            <a:ext cx="3886200" cy="30480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kumimoji="1" lang="zh-CN" altLang="en-US" sz="1800" u="sng">
                <a:solidFill>
                  <a:schemeClr val="bg2"/>
                </a:solidFill>
              </a:rPr>
              <a:t>分析对手和自己的</a:t>
            </a:r>
          </a:p>
          <a:p>
            <a:pPr algn="ctr" eaLnBrk="1" hangingPunct="1"/>
            <a:r>
              <a:rPr kumimoji="1" lang="zh-CN" altLang="en-US" sz="1800" u="sng">
                <a:solidFill>
                  <a:schemeClr val="bg2"/>
                </a:solidFill>
              </a:rPr>
              <a:t>工具---</a:t>
            </a:r>
            <a:r>
              <a:rPr kumimoji="1" lang="en-US" altLang="zh-CN" sz="1800" u="sng" dirty="0">
                <a:solidFill>
                  <a:schemeClr val="bg2"/>
                </a:solidFill>
              </a:rPr>
              <a:t>SWOT</a:t>
            </a:r>
            <a:r>
              <a:rPr kumimoji="1" lang="zh-CN" altLang="en-US" sz="1800" u="sng">
                <a:solidFill>
                  <a:schemeClr val="bg2"/>
                </a:solidFill>
              </a:rPr>
              <a:t>法</a:t>
            </a:r>
          </a:p>
          <a:p>
            <a:pPr algn="ctr"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algn="ctr"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algn="ctr" eaLnBrk="1" hangingPunct="1"/>
            <a:endParaRPr kumimoji="1" lang="zh-CN" altLang="en-US" sz="1800">
              <a:solidFill>
                <a:schemeClr val="bg2"/>
              </a:solidFill>
              <a:ea typeface="宋体" pitchFamily="2" charset="-122"/>
            </a:endParaRPr>
          </a:p>
        </p:txBody>
      </p:sp>
      <p:sp>
        <p:nvSpPr>
          <p:cNvPr id="52229" name="AutoShape 5"/>
          <p:cNvSpPr>
            <a:spLocks noChangeArrowheads="1"/>
          </p:cNvSpPr>
          <p:nvPr/>
        </p:nvSpPr>
        <p:spPr bwMode="auto">
          <a:xfrm>
            <a:off x="5105400" y="3505200"/>
            <a:ext cx="3886200" cy="30480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r>
              <a:rPr kumimoji="1" lang="zh-CN" altLang="en-US" sz="1800" u="sng">
                <a:solidFill>
                  <a:schemeClr val="bg2"/>
                </a:solidFill>
              </a:rPr>
              <a:t>特点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600">
                <a:solidFill>
                  <a:schemeClr val="bg2"/>
                </a:solidFill>
              </a:rPr>
              <a:t>对客户需求的了解是一切思考的基础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600">
                <a:solidFill>
                  <a:schemeClr val="bg2"/>
                </a:solidFill>
              </a:rPr>
              <a:t>更多的从感性/感觉的角度出发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600">
                <a:solidFill>
                  <a:schemeClr val="bg2"/>
                </a:solidFill>
              </a:rPr>
              <a:t>结果很重要</a:t>
            </a: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>
              <a:buFontTx/>
              <a:buChar char="•"/>
            </a:pPr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>
              <a:buFontTx/>
              <a:buChar char="•"/>
            </a:pPr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>
              <a:buFontTx/>
              <a:buChar char="•"/>
            </a:pPr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>
              <a:buFontTx/>
              <a:buChar char="•"/>
            </a:pPr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r>
              <a:rPr kumimoji="1" lang="zh-CN" altLang="en-US" sz="1600">
                <a:solidFill>
                  <a:schemeClr val="bg2"/>
                </a:solidFill>
              </a:rPr>
              <a:t>  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</a:t>
            </a:r>
          </a:p>
          <a:p>
            <a:pPr eaLnBrk="1" hangingPunct="1">
              <a:buFontTx/>
              <a:buChar char="•"/>
            </a:pPr>
            <a:endParaRPr kumimoji="1" lang="zh-CN" altLang="en-US" sz="1800">
              <a:ea typeface="宋体" pitchFamily="2" charset="-122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981200" y="5257800"/>
            <a:ext cx="2286000" cy="1014413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chemeClr val="bg2"/>
                </a:solidFill>
              </a:rPr>
              <a:t>优势        机会</a:t>
            </a:r>
          </a:p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chemeClr val="bg2"/>
                </a:solidFill>
              </a:rPr>
              <a:t>劣势         危机</a:t>
            </a:r>
          </a:p>
        </p:txBody>
      </p:sp>
      <p:sp>
        <p:nvSpPr>
          <p:cNvPr id="52231" name="Line 7"/>
          <p:cNvSpPr>
            <a:spLocks noChangeShapeType="1"/>
          </p:cNvSpPr>
          <p:nvPr/>
        </p:nvSpPr>
        <p:spPr bwMode="auto">
          <a:xfrm>
            <a:off x="1981200" y="5791200"/>
            <a:ext cx="2286000" cy="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2232" name="Line 8"/>
          <p:cNvSpPr>
            <a:spLocks noChangeShapeType="1"/>
          </p:cNvSpPr>
          <p:nvPr/>
        </p:nvSpPr>
        <p:spPr bwMode="auto">
          <a:xfrm>
            <a:off x="3048000" y="5257800"/>
            <a:ext cx="0" cy="9906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AutoShape 2"/>
          <p:cNvSpPr>
            <a:spLocks noChangeArrowheads="1"/>
          </p:cNvSpPr>
          <p:nvPr/>
        </p:nvSpPr>
        <p:spPr bwMode="auto">
          <a:xfrm>
            <a:off x="5105400" y="533400"/>
            <a:ext cx="38100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优势的发现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优势指的是，为了实施公司的策略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和计划，以求达到公司目标而你可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利用的公司能力、资源、技能等方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面的东西。</a:t>
            </a:r>
          </a:p>
          <a:p>
            <a:pPr eaLnBrk="1" hangingPunct="1">
              <a:buFontTx/>
              <a:buChar char="•"/>
            </a:pPr>
            <a:endParaRPr kumimoji="1" lang="zh-CN" altLang="en-US" sz="1800" u="sng">
              <a:ea typeface="宋体" pitchFamily="2" charset="-122"/>
            </a:endParaRPr>
          </a:p>
        </p:txBody>
      </p:sp>
      <p:sp>
        <p:nvSpPr>
          <p:cNvPr id="53251" name="AutoShape 3"/>
          <p:cNvSpPr>
            <a:spLocks noChangeArrowheads="1"/>
          </p:cNvSpPr>
          <p:nvPr/>
        </p:nvSpPr>
        <p:spPr bwMode="auto">
          <a:xfrm>
            <a:off x="1219200" y="533400"/>
            <a:ext cx="37338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kumimoji="1" lang="zh-CN" altLang="zh-CN" sz="2400">
              <a:solidFill>
                <a:schemeClr val="bg2"/>
              </a:solidFill>
              <a:latin typeface="隶书" pitchFamily="49" charset="-122"/>
            </a:endParaRPr>
          </a:p>
          <a:p>
            <a:pPr algn="ctr" eaLnBrk="1" hangingPunct="1"/>
            <a:r>
              <a:rPr kumimoji="1" lang="zh-CN" altLang="en-US" sz="2400">
                <a:solidFill>
                  <a:schemeClr val="bg2"/>
                </a:solidFill>
              </a:rPr>
              <a:t>如 何 找 出</a:t>
            </a:r>
          </a:p>
          <a:p>
            <a:pPr algn="ctr" eaLnBrk="1" hangingPunct="1"/>
            <a:r>
              <a:rPr kumimoji="1" lang="zh-CN" altLang="en-US" sz="2400">
                <a:solidFill>
                  <a:schemeClr val="bg2"/>
                </a:solidFill>
              </a:rPr>
              <a:t>优 势 和 劣 势</a:t>
            </a:r>
          </a:p>
          <a:p>
            <a:pPr algn="ctr" eaLnBrk="1" hangingPunct="1"/>
            <a:r>
              <a:rPr kumimoji="1" lang="en-US" altLang="zh-CN" sz="2400" i="1" u="sng" dirty="0">
                <a:solidFill>
                  <a:schemeClr val="bg2"/>
                </a:solidFill>
              </a:rPr>
              <a:t>INSIDE</a:t>
            </a:r>
          </a:p>
        </p:txBody>
      </p:sp>
      <p:sp>
        <p:nvSpPr>
          <p:cNvPr id="53252" name="AutoShape 4"/>
          <p:cNvSpPr>
            <a:spLocks noChangeArrowheads="1"/>
          </p:cNvSpPr>
          <p:nvPr/>
        </p:nvSpPr>
        <p:spPr bwMode="auto">
          <a:xfrm>
            <a:off x="1143000" y="3505200"/>
            <a:ext cx="3886200" cy="30480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kumimoji="1" lang="zh-CN" altLang="en-US" sz="1800" u="sng">
                <a:solidFill>
                  <a:schemeClr val="bg2"/>
                </a:solidFill>
              </a:rPr>
              <a:t>劣势的发现</a:t>
            </a:r>
          </a:p>
          <a:p>
            <a:pPr algn="ctr" eaLnBrk="1" hangingPunct="1"/>
            <a:r>
              <a:rPr kumimoji="1" lang="zh-CN" altLang="en-US" sz="1800">
                <a:solidFill>
                  <a:schemeClr val="bg2"/>
                </a:solidFill>
              </a:rPr>
              <a:t>劣势指的是相对与竞争对手及条件</a:t>
            </a:r>
          </a:p>
          <a:p>
            <a:pPr algn="ctr" eaLnBrk="1" hangingPunct="1"/>
            <a:r>
              <a:rPr kumimoji="1" lang="zh-CN" altLang="en-US" sz="1800">
                <a:solidFill>
                  <a:schemeClr val="bg2"/>
                </a:solidFill>
              </a:rPr>
              <a:t>（它们有可能阻碍你实施策略和计</a:t>
            </a:r>
          </a:p>
          <a:p>
            <a:pPr algn="ctr" eaLnBrk="1" hangingPunct="1"/>
            <a:r>
              <a:rPr kumimoji="1" lang="zh-CN" altLang="en-US" sz="1800">
                <a:solidFill>
                  <a:schemeClr val="bg2"/>
                </a:solidFill>
              </a:rPr>
              <a:t>划的行动）来说，你所缺乏的公司</a:t>
            </a:r>
          </a:p>
          <a:p>
            <a:pPr algn="ctr" eaLnBrk="1" hangingPunct="1"/>
            <a:r>
              <a:rPr kumimoji="1" lang="zh-CN" altLang="en-US" sz="1800">
                <a:solidFill>
                  <a:schemeClr val="bg2"/>
                </a:solidFill>
              </a:rPr>
              <a:t>能力、资源和技能。</a:t>
            </a:r>
          </a:p>
          <a:p>
            <a:pPr algn="ctr"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algn="ctr"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algn="ctr" eaLnBrk="1" hangingPunct="1"/>
            <a:endParaRPr kumimoji="1" lang="zh-CN" altLang="en-US" sz="1800">
              <a:solidFill>
                <a:schemeClr val="bg2"/>
              </a:solidFill>
              <a:ea typeface="宋体" pitchFamily="2" charset="-122"/>
            </a:endParaRPr>
          </a:p>
        </p:txBody>
      </p:sp>
      <p:sp>
        <p:nvSpPr>
          <p:cNvPr id="53253" name="AutoShape 5"/>
          <p:cNvSpPr>
            <a:spLocks noChangeArrowheads="1"/>
          </p:cNvSpPr>
          <p:nvPr/>
        </p:nvSpPr>
        <p:spPr bwMode="auto">
          <a:xfrm>
            <a:off x="5105400" y="3505200"/>
            <a:ext cx="3886200" cy="30480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r>
              <a:rPr kumimoji="1" lang="zh-CN" altLang="en-US" sz="1800" u="sng">
                <a:solidFill>
                  <a:schemeClr val="bg2"/>
                </a:solidFill>
              </a:rPr>
              <a:t>考虑的方面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600">
                <a:solidFill>
                  <a:schemeClr val="bg2"/>
                </a:solidFill>
              </a:rPr>
              <a:t>管理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600">
                <a:solidFill>
                  <a:schemeClr val="bg2"/>
                </a:solidFill>
              </a:rPr>
              <a:t>组织机构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600">
                <a:solidFill>
                  <a:schemeClr val="bg2"/>
                </a:solidFill>
              </a:rPr>
              <a:t>客户基础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600">
                <a:solidFill>
                  <a:schemeClr val="bg2"/>
                </a:solidFill>
              </a:rPr>
              <a:t>财务状况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600">
                <a:solidFill>
                  <a:schemeClr val="bg2"/>
                </a:solidFill>
              </a:rPr>
              <a:t>研究与开发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600">
                <a:solidFill>
                  <a:schemeClr val="bg2"/>
                </a:solidFill>
              </a:rPr>
              <a:t>运作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600">
                <a:solidFill>
                  <a:schemeClr val="bg2"/>
                </a:solidFill>
              </a:rPr>
              <a:t>市场及营销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600">
                <a:solidFill>
                  <a:schemeClr val="bg2"/>
                </a:solidFill>
              </a:rPr>
              <a:t>发货及商务</a:t>
            </a: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>
              <a:buFontTx/>
              <a:buChar char="•"/>
            </a:pPr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>
              <a:buFontTx/>
              <a:buChar char="•"/>
            </a:pPr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>
              <a:buFontTx/>
              <a:buChar char="•"/>
            </a:pPr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>
              <a:buFontTx/>
              <a:buChar char="•"/>
            </a:pPr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r>
              <a:rPr kumimoji="1" lang="zh-CN" altLang="en-US" sz="1600">
                <a:solidFill>
                  <a:schemeClr val="bg2"/>
                </a:solidFill>
              </a:rPr>
              <a:t>  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</a:t>
            </a:r>
          </a:p>
          <a:p>
            <a:pPr eaLnBrk="1" hangingPunct="1">
              <a:buFontTx/>
              <a:buChar char="•"/>
            </a:pPr>
            <a:endParaRPr kumimoji="1" lang="zh-CN" altLang="en-US" sz="1800"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AutoShape 2"/>
          <p:cNvSpPr>
            <a:spLocks noChangeArrowheads="1"/>
          </p:cNvSpPr>
          <p:nvPr/>
        </p:nvSpPr>
        <p:spPr bwMode="auto">
          <a:xfrm>
            <a:off x="5105400" y="533400"/>
            <a:ext cx="38100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/>
            <a:r>
              <a:rPr kumimoji="1" lang="zh-CN" altLang="en-US" sz="1800" u="sng">
                <a:solidFill>
                  <a:schemeClr val="bg2"/>
                </a:solidFill>
              </a:rPr>
              <a:t>什么是机会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技术的变化/新客户的产生/新产品的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问世/新市场的出现/做生意方式的变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化/市场游戏规则的变化/人才的流动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/新地域的出现/新的机构产生/法律或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法规的改变……</a:t>
            </a:r>
          </a:p>
          <a:p>
            <a:pPr eaLnBrk="1" hangingPunct="1">
              <a:buFontTx/>
              <a:buChar char="•"/>
            </a:pPr>
            <a:endParaRPr kumimoji="1" lang="zh-CN" altLang="en-US" sz="1800" u="sng">
              <a:ea typeface="宋体" pitchFamily="2" charset="-122"/>
            </a:endParaRPr>
          </a:p>
        </p:txBody>
      </p:sp>
      <p:sp>
        <p:nvSpPr>
          <p:cNvPr id="54275" name="AutoShape 3"/>
          <p:cNvSpPr>
            <a:spLocks noChangeArrowheads="1"/>
          </p:cNvSpPr>
          <p:nvPr/>
        </p:nvSpPr>
        <p:spPr bwMode="auto">
          <a:xfrm>
            <a:off x="1219200" y="533400"/>
            <a:ext cx="37338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kumimoji="1" lang="zh-CN" altLang="zh-CN" sz="2400">
              <a:solidFill>
                <a:schemeClr val="bg2"/>
              </a:solidFill>
              <a:latin typeface="隶书" pitchFamily="49" charset="-122"/>
            </a:endParaRPr>
          </a:p>
          <a:p>
            <a:pPr algn="ctr" eaLnBrk="1" hangingPunct="1"/>
            <a:r>
              <a:rPr kumimoji="1" lang="zh-CN" altLang="en-US" sz="2400">
                <a:solidFill>
                  <a:schemeClr val="bg2"/>
                </a:solidFill>
              </a:rPr>
              <a:t>如 何 找 出</a:t>
            </a:r>
          </a:p>
          <a:p>
            <a:pPr algn="ctr" eaLnBrk="1" hangingPunct="1"/>
            <a:r>
              <a:rPr kumimoji="1" lang="zh-CN" altLang="en-US" sz="2400">
                <a:solidFill>
                  <a:schemeClr val="bg2"/>
                </a:solidFill>
              </a:rPr>
              <a:t>机 会 与 危 机</a:t>
            </a:r>
          </a:p>
          <a:p>
            <a:pPr algn="ctr" eaLnBrk="1" hangingPunct="1"/>
            <a:r>
              <a:rPr kumimoji="1" lang="en-US" altLang="zh-CN" sz="2400" i="1" u="sng" dirty="0">
                <a:solidFill>
                  <a:schemeClr val="bg2"/>
                </a:solidFill>
              </a:rPr>
              <a:t>OUTSIDE</a:t>
            </a:r>
          </a:p>
        </p:txBody>
      </p:sp>
      <p:sp>
        <p:nvSpPr>
          <p:cNvPr id="54276" name="AutoShape 4"/>
          <p:cNvSpPr>
            <a:spLocks noChangeArrowheads="1"/>
          </p:cNvSpPr>
          <p:nvPr/>
        </p:nvSpPr>
        <p:spPr bwMode="auto">
          <a:xfrm>
            <a:off x="1143000" y="3505200"/>
            <a:ext cx="3886200" cy="30480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r>
              <a:rPr kumimoji="1" lang="zh-CN" altLang="en-US" sz="1800" u="sng">
                <a:solidFill>
                  <a:schemeClr val="bg2"/>
                </a:solidFill>
              </a:rPr>
              <a:t>什么是危机</a:t>
            </a: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市场疲软/趋势改变/政策变化/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竞争对手/全球经济/产品被替代/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费用上涨……</a:t>
            </a:r>
          </a:p>
          <a:p>
            <a:pPr eaLnBrk="1" hangingPunct="1"/>
            <a:endParaRPr kumimoji="1" lang="zh-CN" altLang="en-US" sz="1800">
              <a:solidFill>
                <a:schemeClr val="bg2"/>
              </a:solidFill>
              <a:ea typeface="宋体" pitchFamily="2" charset="-122"/>
            </a:endParaRPr>
          </a:p>
        </p:txBody>
      </p:sp>
      <p:sp>
        <p:nvSpPr>
          <p:cNvPr id="54277" name="AutoShape 5"/>
          <p:cNvSpPr>
            <a:spLocks noChangeArrowheads="1"/>
          </p:cNvSpPr>
          <p:nvPr/>
        </p:nvSpPr>
        <p:spPr bwMode="auto">
          <a:xfrm>
            <a:off x="5105400" y="3505200"/>
            <a:ext cx="3886200" cy="30480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——来自于超出了你可控制范围内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       力量、问题、趋势、事件。</a:t>
            </a:r>
          </a:p>
          <a:p>
            <a:pPr eaLnBrk="1" hangingPunct="1"/>
            <a:r>
              <a:rPr kumimoji="1" lang="zh-CN" altLang="en-US" sz="1600">
                <a:solidFill>
                  <a:schemeClr val="bg2"/>
                </a:solidFill>
              </a:rPr>
              <a:t>—— 但是，机会和危机也代表了你公司</a:t>
            </a:r>
          </a:p>
          <a:p>
            <a:pPr eaLnBrk="1" hangingPunct="1"/>
            <a:r>
              <a:rPr kumimoji="1" lang="zh-CN" altLang="en-US" sz="1600">
                <a:solidFill>
                  <a:schemeClr val="bg2"/>
                </a:solidFill>
              </a:rPr>
              <a:t>         必须面对的挑战。其实，竞争对手</a:t>
            </a:r>
          </a:p>
          <a:p>
            <a:pPr eaLnBrk="1" hangingPunct="1"/>
            <a:r>
              <a:rPr kumimoji="1" lang="zh-CN" altLang="en-US" sz="1600">
                <a:solidFill>
                  <a:schemeClr val="bg2"/>
                </a:solidFill>
              </a:rPr>
              <a:t>         何尝不是如此呢？</a:t>
            </a: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>
              <a:buFontTx/>
              <a:buChar char="•"/>
            </a:pPr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>
              <a:buFontTx/>
              <a:buChar char="•"/>
            </a:pPr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>
              <a:buFontTx/>
              <a:buChar char="•"/>
            </a:pPr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>
              <a:buFontTx/>
              <a:buChar char="•"/>
            </a:pPr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r>
              <a:rPr kumimoji="1" lang="zh-CN" altLang="en-US" sz="1600">
                <a:solidFill>
                  <a:schemeClr val="bg2"/>
                </a:solidFill>
              </a:rPr>
              <a:t>  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</a:t>
            </a:r>
          </a:p>
          <a:p>
            <a:pPr eaLnBrk="1" hangingPunct="1">
              <a:buFontTx/>
              <a:buChar char="•"/>
            </a:pPr>
            <a:endParaRPr kumimoji="1" lang="zh-CN" altLang="en-US" sz="1800"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AutoShape 2"/>
          <p:cNvSpPr>
            <a:spLocks noChangeArrowheads="1"/>
          </p:cNvSpPr>
          <p:nvPr/>
        </p:nvSpPr>
        <p:spPr bwMode="auto">
          <a:xfrm>
            <a:off x="5105400" y="533400"/>
            <a:ext cx="38100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将已找出的优势根据它们是否与潜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在的机会或将来的危机有关而分成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两组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用同样的方法将劣势也分成两组</a:t>
            </a:r>
            <a:endParaRPr kumimoji="1" lang="zh-CN" altLang="en-US" sz="1800">
              <a:ea typeface="宋体" pitchFamily="2" charset="-122"/>
            </a:endParaRPr>
          </a:p>
        </p:txBody>
      </p:sp>
      <p:sp>
        <p:nvSpPr>
          <p:cNvPr id="55299" name="AutoShape 3"/>
          <p:cNvSpPr>
            <a:spLocks noChangeArrowheads="1"/>
          </p:cNvSpPr>
          <p:nvPr/>
        </p:nvSpPr>
        <p:spPr bwMode="auto">
          <a:xfrm>
            <a:off x="1219200" y="533400"/>
            <a:ext cx="37338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kumimoji="1" lang="zh-CN" altLang="en-US" sz="2400">
                <a:solidFill>
                  <a:schemeClr val="bg2"/>
                </a:solidFill>
              </a:rPr>
              <a:t>怎样利用</a:t>
            </a:r>
            <a:r>
              <a:rPr kumimoji="1" lang="en-US" altLang="zh-CN" sz="2400" dirty="0">
                <a:solidFill>
                  <a:schemeClr val="bg2"/>
                </a:solidFill>
              </a:rPr>
              <a:t>SWOT</a:t>
            </a:r>
          </a:p>
          <a:p>
            <a:pPr algn="ctr" eaLnBrk="1" hangingPunct="1"/>
            <a:r>
              <a:rPr kumimoji="1" lang="zh-CN" altLang="en-US" sz="2400">
                <a:solidFill>
                  <a:schemeClr val="bg2"/>
                </a:solidFill>
              </a:rPr>
              <a:t>分析的结果</a:t>
            </a:r>
          </a:p>
        </p:txBody>
      </p:sp>
      <p:sp>
        <p:nvSpPr>
          <p:cNvPr id="55300" name="AutoShape 4"/>
          <p:cNvSpPr>
            <a:spLocks noChangeArrowheads="1"/>
          </p:cNvSpPr>
          <p:nvPr/>
        </p:nvSpPr>
        <p:spPr bwMode="auto">
          <a:xfrm>
            <a:off x="1143000" y="3505200"/>
            <a:ext cx="3886200" cy="30480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画一个有四个空白方格的图形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再将以上得到的四组结论分别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放入四个格子</a:t>
            </a:r>
          </a:p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>
              <a:solidFill>
                <a:schemeClr val="bg2"/>
              </a:solidFill>
              <a:ea typeface="宋体" pitchFamily="2" charset="-122"/>
            </a:endParaRPr>
          </a:p>
        </p:txBody>
      </p:sp>
      <p:sp>
        <p:nvSpPr>
          <p:cNvPr id="55301" name="AutoShape 5"/>
          <p:cNvSpPr>
            <a:spLocks noChangeArrowheads="1"/>
          </p:cNvSpPr>
          <p:nvPr/>
        </p:nvSpPr>
        <p:spPr bwMode="auto">
          <a:xfrm>
            <a:off x="5105400" y="3505200"/>
            <a:ext cx="3886200" cy="30480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>
              <a:buFontTx/>
              <a:buChar char="•"/>
            </a:pPr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>
              <a:buFontTx/>
              <a:buChar char="•"/>
            </a:pPr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>
              <a:buFontTx/>
              <a:buChar char="•"/>
            </a:pPr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>
              <a:buFontTx/>
              <a:buChar char="•"/>
            </a:pPr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r>
              <a:rPr kumimoji="1" lang="zh-CN" altLang="en-US" sz="1600">
                <a:solidFill>
                  <a:schemeClr val="bg2"/>
                </a:solidFill>
              </a:rPr>
              <a:t>  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</a:t>
            </a:r>
          </a:p>
          <a:p>
            <a:pPr eaLnBrk="1" hangingPunct="1">
              <a:buFontTx/>
              <a:buChar char="•"/>
            </a:pPr>
            <a:endParaRPr kumimoji="1" lang="zh-CN" altLang="en-US" sz="1800"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AutoShape 2"/>
          <p:cNvSpPr>
            <a:spLocks noChangeArrowheads="1"/>
          </p:cNvSpPr>
          <p:nvPr/>
        </p:nvSpPr>
        <p:spPr bwMode="auto">
          <a:xfrm>
            <a:off x="5105400" y="533400"/>
            <a:ext cx="38100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在不断变化的生态环境中发现你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必须面对的竞争对手严重威胁或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那些与你的方向不符的趋势，消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除在这些方面你所找到的劣势</a:t>
            </a:r>
          </a:p>
          <a:p>
            <a:pPr eaLnBrk="1" hangingPunct="1">
              <a:buFontTx/>
              <a:buChar char="•"/>
            </a:pPr>
            <a:endParaRPr kumimoji="1" lang="zh-CN" altLang="en-US" sz="1800" u="sng">
              <a:ea typeface="宋体" pitchFamily="2" charset="-122"/>
            </a:endParaRPr>
          </a:p>
        </p:txBody>
      </p:sp>
      <p:sp>
        <p:nvSpPr>
          <p:cNvPr id="56323" name="AutoShape 3"/>
          <p:cNvSpPr>
            <a:spLocks noChangeArrowheads="1"/>
          </p:cNvSpPr>
          <p:nvPr/>
        </p:nvSpPr>
        <p:spPr bwMode="auto">
          <a:xfrm>
            <a:off x="1219200" y="533400"/>
            <a:ext cx="37338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kumimoji="1" lang="zh-CN" altLang="zh-CN" sz="2400">
                <a:solidFill>
                  <a:schemeClr val="bg2"/>
                </a:solidFill>
                <a:latin typeface="隶书" pitchFamily="49" charset="-122"/>
              </a:rPr>
              <a:t>对照外部的机会和危机</a:t>
            </a:r>
            <a:endParaRPr kumimoji="1" lang="zh-CN" altLang="en-US" sz="2400">
              <a:solidFill>
                <a:schemeClr val="bg2"/>
              </a:solidFill>
              <a:latin typeface="隶书" pitchFamily="49" charset="-122"/>
            </a:endParaRPr>
          </a:p>
          <a:p>
            <a:pPr algn="ctr" eaLnBrk="1" hangingPunct="1"/>
            <a:r>
              <a:rPr kumimoji="1" lang="zh-CN" altLang="en-US" sz="2400">
                <a:solidFill>
                  <a:schemeClr val="bg2"/>
                </a:solidFill>
                <a:latin typeface="隶书" pitchFamily="49" charset="-122"/>
              </a:rPr>
              <a:t>平衡内部的优势和劣势</a:t>
            </a:r>
          </a:p>
          <a:p>
            <a:pPr algn="ctr" eaLnBrk="1" hangingPunct="1"/>
            <a:r>
              <a:rPr kumimoji="1" lang="zh-CN" altLang="en-US" sz="2400">
                <a:solidFill>
                  <a:schemeClr val="bg2"/>
                </a:solidFill>
                <a:latin typeface="隶书" pitchFamily="49" charset="-122"/>
              </a:rPr>
              <a:t>（续）</a:t>
            </a:r>
            <a:endParaRPr kumimoji="1" lang="zh-CN" altLang="en-US" sz="2400">
              <a:solidFill>
                <a:schemeClr val="bg2"/>
              </a:solidFill>
            </a:endParaRPr>
          </a:p>
        </p:txBody>
      </p:sp>
      <p:sp>
        <p:nvSpPr>
          <p:cNvPr id="56324" name="AutoShape 4"/>
          <p:cNvSpPr>
            <a:spLocks noChangeArrowheads="1"/>
          </p:cNvSpPr>
          <p:nvPr/>
        </p:nvSpPr>
        <p:spPr bwMode="auto">
          <a:xfrm>
            <a:off x="1143000" y="3505200"/>
            <a:ext cx="3886200" cy="30480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充分利用任何你已找到的、公司确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有优势的任何商机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在可能具有潜在商机的地方持续的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  改进自己的劣势</a:t>
            </a:r>
          </a:p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>
              <a:solidFill>
                <a:schemeClr val="bg2"/>
              </a:solidFill>
              <a:ea typeface="宋体" pitchFamily="2" charset="-122"/>
            </a:endParaRPr>
          </a:p>
        </p:txBody>
      </p:sp>
      <p:sp>
        <p:nvSpPr>
          <p:cNvPr id="56325" name="AutoShape 5"/>
          <p:cNvSpPr>
            <a:spLocks noChangeArrowheads="1"/>
          </p:cNvSpPr>
          <p:nvPr/>
        </p:nvSpPr>
        <p:spPr bwMode="auto">
          <a:xfrm>
            <a:off x="5105400" y="3429000"/>
            <a:ext cx="3886200" cy="31242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r>
              <a:rPr kumimoji="1" lang="zh-CN" altLang="en-US" sz="1600">
                <a:solidFill>
                  <a:schemeClr val="bg2"/>
                </a:solidFill>
              </a:rPr>
              <a:t>  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</a:t>
            </a:r>
          </a:p>
          <a:p>
            <a:pPr eaLnBrk="1" hangingPunct="1"/>
            <a:endParaRPr kumimoji="1" lang="zh-CN" altLang="en-US" sz="1800">
              <a:ea typeface="宋体" pitchFamily="2" charset="-122"/>
            </a:endParaRPr>
          </a:p>
        </p:txBody>
      </p:sp>
      <p:sp>
        <p:nvSpPr>
          <p:cNvPr id="56327" name="Text Box 7"/>
          <p:cNvSpPr txBox="1">
            <a:spLocks noChangeArrowheads="1"/>
          </p:cNvSpPr>
          <p:nvPr/>
        </p:nvSpPr>
        <p:spPr bwMode="auto">
          <a:xfrm>
            <a:off x="5257800" y="4038600"/>
            <a:ext cx="34639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zh-CN" altLang="en-US" sz="1800">
                <a:solidFill>
                  <a:schemeClr val="bg2"/>
                </a:solidFill>
              </a:rPr>
              <a:t>积极监视你今天很强大、但是可</a:t>
            </a:r>
          </a:p>
          <a:p>
            <a:r>
              <a:rPr lang="zh-CN" altLang="en-US" sz="1800">
                <a:solidFill>
                  <a:schemeClr val="bg2"/>
                </a:solidFill>
              </a:rPr>
              <a:t>  能出现潜在危机的业务领域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2362200" y="304800"/>
            <a:ext cx="39179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对照外部的机会和危机</a:t>
            </a:r>
          </a:p>
          <a:p>
            <a:r>
              <a:rPr lang="zh-CN" altLang="en-US" sz="2400"/>
              <a:t>         平衡内部的优势和劣势</a:t>
            </a:r>
          </a:p>
        </p:txBody>
      </p:sp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4006850" y="1905000"/>
            <a:ext cx="11303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/>
              <a:t>Internal</a:t>
            </a:r>
          </a:p>
        </p:txBody>
      </p:sp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1944688" y="2393950"/>
            <a:ext cx="2632075" cy="1196975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2400"/>
              <a:t>2</a:t>
            </a:r>
          </a:p>
          <a:p>
            <a:pPr algn="ctr"/>
            <a:r>
              <a:rPr lang="zh-CN" altLang="en-US" sz="2400"/>
              <a:t>利用这些</a:t>
            </a:r>
          </a:p>
          <a:p>
            <a:pPr algn="ctr"/>
            <a:r>
              <a:rPr lang="zh-CN" altLang="en-US" sz="2400"/>
              <a:t>优势与机会的组合</a:t>
            </a:r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4606925" y="2384425"/>
            <a:ext cx="2632075" cy="1196975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2400"/>
              <a:t>3</a:t>
            </a:r>
          </a:p>
          <a:p>
            <a:pPr algn="ctr"/>
            <a:r>
              <a:rPr lang="zh-CN" altLang="en-US" sz="2400"/>
              <a:t>改进这些</a:t>
            </a:r>
          </a:p>
          <a:p>
            <a:pPr algn="ctr"/>
            <a:r>
              <a:rPr lang="zh-CN" altLang="en-US" sz="2400"/>
              <a:t>劣势与机会的组合</a:t>
            </a:r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1947863" y="3603625"/>
            <a:ext cx="2630487" cy="1196975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2400"/>
              <a:t>4</a:t>
            </a:r>
          </a:p>
          <a:p>
            <a:pPr algn="ctr"/>
            <a:r>
              <a:rPr lang="zh-CN" altLang="en-US" sz="2400"/>
              <a:t>监视这些</a:t>
            </a:r>
          </a:p>
          <a:p>
            <a:pPr algn="ctr"/>
            <a:r>
              <a:rPr lang="zh-CN" altLang="en-US" sz="2400"/>
              <a:t>优势与危机的组合</a:t>
            </a:r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4614863" y="3594100"/>
            <a:ext cx="2630487" cy="1196975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2400"/>
              <a:t>1</a:t>
            </a:r>
          </a:p>
          <a:p>
            <a:pPr algn="ctr"/>
            <a:r>
              <a:rPr lang="zh-CN" altLang="en-US" sz="2400"/>
              <a:t>消除这些</a:t>
            </a:r>
          </a:p>
          <a:p>
            <a:pPr algn="ctr"/>
            <a:r>
              <a:rPr lang="zh-CN" altLang="en-US" sz="2400"/>
              <a:t>劣势与危机的组合</a:t>
            </a:r>
          </a:p>
        </p:txBody>
      </p:sp>
      <p:sp>
        <p:nvSpPr>
          <p:cNvPr id="57355" name="Rectangle 11"/>
          <p:cNvSpPr>
            <a:spLocks noChangeArrowheads="1"/>
          </p:cNvSpPr>
          <p:nvPr/>
        </p:nvSpPr>
        <p:spPr bwMode="auto">
          <a:xfrm>
            <a:off x="1981200" y="3200400"/>
            <a:ext cx="2590800" cy="381000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tx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7356" name="Rectangle 12"/>
          <p:cNvSpPr>
            <a:spLocks noChangeArrowheads="1"/>
          </p:cNvSpPr>
          <p:nvPr/>
        </p:nvSpPr>
        <p:spPr bwMode="auto">
          <a:xfrm>
            <a:off x="4572000" y="3200400"/>
            <a:ext cx="2590800" cy="381000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tx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7357" name="Rectangle 13"/>
          <p:cNvSpPr>
            <a:spLocks noChangeArrowheads="1"/>
          </p:cNvSpPr>
          <p:nvPr/>
        </p:nvSpPr>
        <p:spPr bwMode="auto">
          <a:xfrm>
            <a:off x="1981200" y="4419600"/>
            <a:ext cx="2590800" cy="381000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tx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7358" name="Rectangle 14"/>
          <p:cNvSpPr>
            <a:spLocks noChangeArrowheads="1"/>
          </p:cNvSpPr>
          <p:nvPr/>
        </p:nvSpPr>
        <p:spPr bwMode="auto">
          <a:xfrm>
            <a:off x="4572000" y="4419600"/>
            <a:ext cx="2590800" cy="381000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tx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7359" name="Text Box 15"/>
          <p:cNvSpPr txBox="1">
            <a:spLocks noChangeArrowheads="1"/>
          </p:cNvSpPr>
          <p:nvPr/>
        </p:nvSpPr>
        <p:spPr bwMode="auto">
          <a:xfrm>
            <a:off x="7391400" y="274320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机会</a:t>
            </a:r>
          </a:p>
        </p:txBody>
      </p:sp>
      <p:sp>
        <p:nvSpPr>
          <p:cNvPr id="57360" name="Text Box 16"/>
          <p:cNvSpPr txBox="1">
            <a:spLocks noChangeArrowheads="1"/>
          </p:cNvSpPr>
          <p:nvPr/>
        </p:nvSpPr>
        <p:spPr bwMode="auto">
          <a:xfrm>
            <a:off x="7604125" y="4059238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危机</a:t>
            </a:r>
          </a:p>
        </p:txBody>
      </p:sp>
      <p:sp>
        <p:nvSpPr>
          <p:cNvPr id="57361" name="Text Box 17"/>
          <p:cNvSpPr txBox="1">
            <a:spLocks noChangeArrowheads="1"/>
          </p:cNvSpPr>
          <p:nvPr/>
        </p:nvSpPr>
        <p:spPr bwMode="auto">
          <a:xfrm>
            <a:off x="5470525" y="4897438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劣势</a:t>
            </a:r>
          </a:p>
        </p:txBody>
      </p:sp>
      <p:sp>
        <p:nvSpPr>
          <p:cNvPr id="57362" name="Text Box 18"/>
          <p:cNvSpPr txBox="1">
            <a:spLocks noChangeArrowheads="1"/>
          </p:cNvSpPr>
          <p:nvPr/>
        </p:nvSpPr>
        <p:spPr bwMode="auto">
          <a:xfrm>
            <a:off x="2574925" y="4821238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优势</a:t>
            </a:r>
          </a:p>
        </p:txBody>
      </p:sp>
      <p:sp>
        <p:nvSpPr>
          <p:cNvPr id="57363" name="Text Box 19"/>
          <p:cNvSpPr txBox="1">
            <a:spLocks noChangeArrowheads="1"/>
          </p:cNvSpPr>
          <p:nvPr/>
        </p:nvSpPr>
        <p:spPr bwMode="auto">
          <a:xfrm rot="-10753091">
            <a:off x="1436688" y="3382963"/>
            <a:ext cx="549275" cy="1122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r>
              <a:rPr lang="en-US" altLang="zh-CN" sz="2400" dirty="0"/>
              <a:t>External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2498725" y="346075"/>
            <a:ext cx="3927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例：</a:t>
            </a:r>
            <a:r>
              <a:rPr lang="en-US" altLang="zh-CN" sz="2400" dirty="0"/>
              <a:t>XX</a:t>
            </a:r>
            <a:r>
              <a:rPr lang="zh-CN" altLang="en-US" sz="2400"/>
              <a:t>行业领域</a:t>
            </a:r>
            <a:r>
              <a:rPr lang="en-US" altLang="zh-CN" sz="2400" dirty="0"/>
              <a:t>SWOT</a:t>
            </a:r>
            <a:r>
              <a:rPr lang="zh-CN" altLang="en-US" sz="2400"/>
              <a:t>分析</a:t>
            </a:r>
          </a:p>
        </p:txBody>
      </p:sp>
      <p:sp>
        <p:nvSpPr>
          <p:cNvPr id="58371" name="Text Box 3"/>
          <p:cNvSpPr txBox="1">
            <a:spLocks noChangeArrowheads="1"/>
          </p:cNvSpPr>
          <p:nvPr/>
        </p:nvSpPr>
        <p:spPr bwMode="auto">
          <a:xfrm>
            <a:off x="1584325" y="955675"/>
            <a:ext cx="2190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/>
              <a:t>SWOT Analysis</a:t>
            </a:r>
          </a:p>
        </p:txBody>
      </p:sp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1524000" y="2085975"/>
            <a:ext cx="29273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800"/>
              <a:t>优势</a:t>
            </a:r>
          </a:p>
          <a:p>
            <a:r>
              <a:rPr lang="zh-CN" altLang="en-US" sz="1800"/>
              <a:t>—97年开始渗透进入本行业</a:t>
            </a:r>
          </a:p>
          <a:p>
            <a:r>
              <a:rPr lang="zh-CN" altLang="en-US" sz="1800"/>
              <a:t>—公司和产品形象好</a:t>
            </a:r>
          </a:p>
          <a:p>
            <a:r>
              <a:rPr lang="zh-CN" altLang="en-US" sz="1800"/>
              <a:t>—公司决心进入本行业</a:t>
            </a:r>
          </a:p>
        </p:txBody>
      </p:sp>
      <p:sp>
        <p:nvSpPr>
          <p:cNvPr id="58377" name="Text Box 9"/>
          <p:cNvSpPr txBox="1">
            <a:spLocks noChangeArrowheads="1"/>
          </p:cNvSpPr>
          <p:nvPr/>
        </p:nvSpPr>
        <p:spPr bwMode="auto">
          <a:xfrm>
            <a:off x="4616450" y="2085975"/>
            <a:ext cx="247015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800"/>
              <a:t>劣势</a:t>
            </a:r>
          </a:p>
          <a:p>
            <a:r>
              <a:rPr lang="zh-CN" altLang="en-US" sz="1800"/>
              <a:t>—没有可观的客户基础</a:t>
            </a:r>
          </a:p>
          <a:p>
            <a:r>
              <a:rPr lang="zh-CN" altLang="en-US" sz="1800"/>
              <a:t>—市场知名度欠缺</a:t>
            </a:r>
          </a:p>
          <a:p>
            <a:r>
              <a:rPr lang="zh-CN" altLang="en-US" sz="1800"/>
              <a:t>—代理商覆盖不足</a:t>
            </a:r>
          </a:p>
          <a:p>
            <a:r>
              <a:rPr lang="zh-CN" altLang="en-US" sz="1800"/>
              <a:t>—缺乏应用软件</a:t>
            </a:r>
          </a:p>
          <a:p>
            <a:r>
              <a:rPr lang="zh-CN" altLang="en-US" sz="1800"/>
              <a:t>—销售能力有限</a:t>
            </a:r>
          </a:p>
        </p:txBody>
      </p:sp>
      <p:sp>
        <p:nvSpPr>
          <p:cNvPr id="58378" name="Text Box 10"/>
          <p:cNvSpPr txBox="1">
            <a:spLocks noChangeArrowheads="1"/>
          </p:cNvSpPr>
          <p:nvPr/>
        </p:nvSpPr>
        <p:spPr bwMode="auto">
          <a:xfrm>
            <a:off x="1584325" y="4365625"/>
            <a:ext cx="292735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800"/>
              <a:t>机会</a:t>
            </a:r>
          </a:p>
          <a:p>
            <a:r>
              <a:rPr lang="zh-CN" altLang="en-US" sz="1800"/>
              <a:t>—电子商务业务发展</a:t>
            </a:r>
          </a:p>
          <a:p>
            <a:r>
              <a:rPr lang="zh-CN" altLang="en-US" sz="1800"/>
              <a:t>—中央集权采购</a:t>
            </a:r>
          </a:p>
          <a:p>
            <a:r>
              <a:rPr lang="zh-CN" altLang="en-US" sz="1800"/>
              <a:t>—业务集中</a:t>
            </a:r>
          </a:p>
          <a:p>
            <a:r>
              <a:rPr lang="zh-CN" altLang="en-US" sz="1800"/>
              <a:t>—主要竞争对手正失去优势</a:t>
            </a:r>
          </a:p>
          <a:p>
            <a:r>
              <a:rPr lang="zh-CN" altLang="en-US" sz="1800"/>
              <a:t>—</a:t>
            </a:r>
            <a:r>
              <a:rPr lang="en-US" altLang="zh-CN" sz="1800" dirty="0"/>
              <a:t>UNIX&amp;NT</a:t>
            </a:r>
            <a:r>
              <a:rPr lang="zh-CN" altLang="en-US" sz="1800"/>
              <a:t>是大方向</a:t>
            </a:r>
          </a:p>
        </p:txBody>
      </p:sp>
      <p:sp>
        <p:nvSpPr>
          <p:cNvPr id="58379" name="Text Box 11"/>
          <p:cNvSpPr txBox="1">
            <a:spLocks noChangeArrowheads="1"/>
          </p:cNvSpPr>
          <p:nvPr/>
        </p:nvSpPr>
        <p:spPr bwMode="auto">
          <a:xfrm>
            <a:off x="4572000" y="4371975"/>
            <a:ext cx="33464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800"/>
              <a:t>危机</a:t>
            </a:r>
          </a:p>
          <a:p>
            <a:r>
              <a:rPr lang="zh-CN" altLang="en-US" sz="1800"/>
              <a:t>—电子商务国内刚刚开始</a:t>
            </a:r>
          </a:p>
          <a:p>
            <a:r>
              <a:rPr lang="zh-CN" altLang="en-US" sz="1800"/>
              <a:t>—新竞争对手将要争取40%份额</a:t>
            </a:r>
          </a:p>
          <a:p>
            <a:r>
              <a:rPr lang="zh-CN" altLang="en-US" sz="1800"/>
              <a:t>—新对手拥有应用软件</a:t>
            </a:r>
          </a:p>
        </p:txBody>
      </p:sp>
      <p:sp>
        <p:nvSpPr>
          <p:cNvPr id="58381" name="Rectangle 13"/>
          <p:cNvSpPr>
            <a:spLocks noChangeArrowheads="1"/>
          </p:cNvSpPr>
          <p:nvPr/>
        </p:nvSpPr>
        <p:spPr bwMode="auto">
          <a:xfrm>
            <a:off x="1447800" y="2057400"/>
            <a:ext cx="6477000" cy="411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sz="2400"/>
          </a:p>
        </p:txBody>
      </p:sp>
      <p:sp>
        <p:nvSpPr>
          <p:cNvPr id="58382" name="Line 14"/>
          <p:cNvSpPr>
            <a:spLocks noChangeShapeType="1"/>
          </p:cNvSpPr>
          <p:nvPr/>
        </p:nvSpPr>
        <p:spPr bwMode="auto">
          <a:xfrm>
            <a:off x="1447800" y="4114800"/>
            <a:ext cx="6477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8383" name="Line 15"/>
          <p:cNvSpPr>
            <a:spLocks noChangeShapeType="1"/>
          </p:cNvSpPr>
          <p:nvPr/>
        </p:nvSpPr>
        <p:spPr bwMode="auto">
          <a:xfrm>
            <a:off x="4572000" y="2057400"/>
            <a:ext cx="0" cy="411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2"/>
          <p:cNvSpPr txBox="1">
            <a:spLocks noChangeArrowheads="1"/>
          </p:cNvSpPr>
          <p:nvPr/>
        </p:nvSpPr>
        <p:spPr bwMode="auto">
          <a:xfrm>
            <a:off x="2727325" y="574675"/>
            <a:ext cx="3486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例：利用</a:t>
            </a:r>
            <a:r>
              <a:rPr lang="en-US" altLang="zh-CN" sz="2400" dirty="0"/>
              <a:t>SWOT</a:t>
            </a:r>
            <a:r>
              <a:rPr lang="zh-CN" altLang="en-US" sz="2400"/>
              <a:t>分析结果</a:t>
            </a:r>
          </a:p>
        </p:txBody>
      </p:sp>
      <p:sp>
        <p:nvSpPr>
          <p:cNvPr id="59395" name="Text Box 3"/>
          <p:cNvSpPr txBox="1">
            <a:spLocks noChangeArrowheads="1"/>
          </p:cNvSpPr>
          <p:nvPr/>
        </p:nvSpPr>
        <p:spPr bwMode="auto">
          <a:xfrm>
            <a:off x="1584325" y="1333500"/>
            <a:ext cx="1746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1800" dirty="0"/>
              <a:t>SWOT  Analysis</a:t>
            </a:r>
          </a:p>
        </p:txBody>
      </p:sp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1524000" y="2101850"/>
            <a:ext cx="315595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zh-CN" altLang="en-US" sz="1800"/>
              <a:t>97年开始渗透进入本行业</a:t>
            </a:r>
          </a:p>
          <a:p>
            <a:r>
              <a:rPr lang="zh-CN" altLang="en-US" sz="1800"/>
              <a:t>（电子商务业务发展）</a:t>
            </a:r>
          </a:p>
          <a:p>
            <a:pPr>
              <a:buFontTx/>
              <a:buChar char="•"/>
            </a:pPr>
            <a:r>
              <a:rPr lang="zh-CN" altLang="en-US" sz="1800"/>
              <a:t>公司和产品形象好</a:t>
            </a:r>
          </a:p>
          <a:p>
            <a:r>
              <a:rPr lang="zh-CN" altLang="en-US" sz="1800"/>
              <a:t>    （业务集中）</a:t>
            </a:r>
          </a:p>
          <a:p>
            <a:pPr>
              <a:buFontTx/>
              <a:buChar char="•"/>
            </a:pPr>
            <a:r>
              <a:rPr lang="zh-CN" altLang="en-US" sz="1800"/>
              <a:t>公司决心进入本行业</a:t>
            </a:r>
          </a:p>
          <a:p>
            <a:r>
              <a:rPr lang="zh-CN" altLang="en-US" sz="1800"/>
              <a:t>（主要竞争对手正失去优势）</a:t>
            </a:r>
          </a:p>
        </p:txBody>
      </p:sp>
      <p:sp>
        <p:nvSpPr>
          <p:cNvPr id="59397" name="Text Box 5"/>
          <p:cNvSpPr txBox="1">
            <a:spLocks noChangeArrowheads="1"/>
          </p:cNvSpPr>
          <p:nvPr/>
        </p:nvSpPr>
        <p:spPr bwMode="auto">
          <a:xfrm>
            <a:off x="4616450" y="2085975"/>
            <a:ext cx="2609850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zh-CN" altLang="en-US" sz="1800"/>
              <a:t>市场知名度欠缺</a:t>
            </a:r>
          </a:p>
          <a:p>
            <a:r>
              <a:rPr lang="zh-CN" altLang="en-US" sz="1800"/>
              <a:t>（</a:t>
            </a:r>
            <a:r>
              <a:rPr lang="en-US" altLang="zh-CN" sz="1800" dirty="0"/>
              <a:t>UNIX&amp;NT</a:t>
            </a:r>
            <a:r>
              <a:rPr lang="zh-CN" altLang="en-US" sz="1800"/>
              <a:t>是大方向）</a:t>
            </a:r>
          </a:p>
          <a:p>
            <a:pPr>
              <a:buFontTx/>
              <a:buChar char="•"/>
            </a:pPr>
            <a:r>
              <a:rPr lang="zh-CN" altLang="en-US" sz="1800"/>
              <a:t>销售能力有限</a:t>
            </a:r>
          </a:p>
          <a:p>
            <a:endParaRPr lang="zh-CN" altLang="en-US" sz="1800"/>
          </a:p>
          <a:p>
            <a:pPr>
              <a:buFontTx/>
              <a:buChar char="•"/>
            </a:pPr>
            <a:r>
              <a:rPr lang="zh-CN" altLang="en-US" sz="1800"/>
              <a:t>代理商覆盖不足</a:t>
            </a:r>
          </a:p>
        </p:txBody>
      </p:sp>
      <p:sp>
        <p:nvSpPr>
          <p:cNvPr id="59398" name="Text Box 6"/>
          <p:cNvSpPr txBox="1">
            <a:spLocks noChangeArrowheads="1"/>
          </p:cNvSpPr>
          <p:nvPr/>
        </p:nvSpPr>
        <p:spPr bwMode="auto">
          <a:xfrm>
            <a:off x="1584325" y="4365625"/>
            <a:ext cx="288925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zh-CN" altLang="en-US" sz="1800"/>
              <a:t>高层覆盖有较好基础</a:t>
            </a:r>
          </a:p>
          <a:p>
            <a:r>
              <a:rPr lang="zh-CN" altLang="en-US" sz="1800"/>
              <a:t>（新竞争对手将要争取40%</a:t>
            </a:r>
          </a:p>
          <a:p>
            <a:r>
              <a:rPr lang="zh-CN" altLang="en-US" sz="1800"/>
              <a:t>    市场份额）</a:t>
            </a:r>
          </a:p>
        </p:txBody>
      </p:sp>
      <p:sp>
        <p:nvSpPr>
          <p:cNvPr id="59399" name="Text Box 7"/>
          <p:cNvSpPr txBox="1">
            <a:spLocks noChangeArrowheads="1"/>
          </p:cNvSpPr>
          <p:nvPr/>
        </p:nvSpPr>
        <p:spPr bwMode="auto">
          <a:xfrm>
            <a:off x="4572000" y="4371975"/>
            <a:ext cx="29273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zh-CN" altLang="en-US" sz="1800"/>
              <a:t>没有可观的用户基础</a:t>
            </a:r>
          </a:p>
          <a:p>
            <a:r>
              <a:rPr lang="zh-CN" altLang="en-US" sz="1800"/>
              <a:t>（电子商务国内刚刚开始）</a:t>
            </a:r>
          </a:p>
          <a:p>
            <a:pPr>
              <a:buFontTx/>
              <a:buChar char="•"/>
            </a:pPr>
            <a:r>
              <a:rPr lang="zh-CN" altLang="en-US" sz="1800"/>
              <a:t>缺乏应用软件</a:t>
            </a:r>
          </a:p>
          <a:p>
            <a:r>
              <a:rPr lang="zh-CN" altLang="en-US" sz="1800"/>
              <a:t>（新对手拥有应用软件）</a:t>
            </a:r>
          </a:p>
        </p:txBody>
      </p:sp>
      <p:sp>
        <p:nvSpPr>
          <p:cNvPr id="59400" name="Rectangle 8"/>
          <p:cNvSpPr>
            <a:spLocks noChangeArrowheads="1"/>
          </p:cNvSpPr>
          <p:nvPr/>
        </p:nvSpPr>
        <p:spPr bwMode="auto">
          <a:xfrm>
            <a:off x="1447800" y="2057400"/>
            <a:ext cx="6477000" cy="411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sz="2400"/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1447800" y="4114800"/>
            <a:ext cx="6477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9402" name="Line 10"/>
          <p:cNvSpPr>
            <a:spLocks noChangeShapeType="1"/>
          </p:cNvSpPr>
          <p:nvPr/>
        </p:nvSpPr>
        <p:spPr bwMode="auto">
          <a:xfrm>
            <a:off x="4572000" y="2057400"/>
            <a:ext cx="0" cy="411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9403" name="Text Box 11"/>
          <p:cNvSpPr txBox="1">
            <a:spLocks noChangeArrowheads="1"/>
          </p:cNvSpPr>
          <p:nvPr/>
        </p:nvSpPr>
        <p:spPr bwMode="auto">
          <a:xfrm>
            <a:off x="2117725" y="6248400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en-US" sz="2400"/>
          </a:p>
        </p:txBody>
      </p:sp>
      <p:sp>
        <p:nvSpPr>
          <p:cNvPr id="59404" name="Text Box 12"/>
          <p:cNvSpPr txBox="1">
            <a:spLocks noChangeArrowheads="1"/>
          </p:cNvSpPr>
          <p:nvPr/>
        </p:nvSpPr>
        <p:spPr bwMode="auto">
          <a:xfrm>
            <a:off x="2406650" y="624840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优势</a:t>
            </a:r>
          </a:p>
        </p:txBody>
      </p:sp>
      <p:sp>
        <p:nvSpPr>
          <p:cNvPr id="59405" name="Text Box 13"/>
          <p:cNvSpPr txBox="1">
            <a:spLocks noChangeArrowheads="1"/>
          </p:cNvSpPr>
          <p:nvPr/>
        </p:nvSpPr>
        <p:spPr bwMode="auto">
          <a:xfrm>
            <a:off x="5622925" y="624840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劣势</a:t>
            </a:r>
          </a:p>
        </p:txBody>
      </p:sp>
      <p:sp>
        <p:nvSpPr>
          <p:cNvPr id="59406" name="Text Box 14"/>
          <p:cNvSpPr txBox="1">
            <a:spLocks noChangeArrowheads="1"/>
          </p:cNvSpPr>
          <p:nvPr/>
        </p:nvSpPr>
        <p:spPr bwMode="auto">
          <a:xfrm>
            <a:off x="8061325" y="2840038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机会</a:t>
            </a:r>
          </a:p>
        </p:txBody>
      </p:sp>
      <p:sp>
        <p:nvSpPr>
          <p:cNvPr id="59407" name="Text Box 15"/>
          <p:cNvSpPr txBox="1">
            <a:spLocks noChangeArrowheads="1"/>
          </p:cNvSpPr>
          <p:nvPr/>
        </p:nvSpPr>
        <p:spPr bwMode="auto">
          <a:xfrm>
            <a:off x="8137525" y="5126038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危机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1219200" y="1905000"/>
            <a:ext cx="4953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zh-CN" altLang="en-US" sz="1800"/>
              <a:t>关键性成功因素和障碍因素的分析</a:t>
            </a:r>
          </a:p>
          <a:p>
            <a:pPr>
              <a:buFont typeface="Wingdings" pitchFamily="2" charset="2"/>
              <a:buNone/>
            </a:pPr>
            <a:r>
              <a:rPr lang="zh-CN" altLang="en-US" sz="1800"/>
              <a:t>1、关键性成功因素（</a:t>
            </a:r>
            <a:r>
              <a:rPr lang="en-US" altLang="zh-CN" sz="1800" dirty="0"/>
              <a:t>KSF Key Success Factors）</a:t>
            </a:r>
          </a:p>
        </p:txBody>
      </p:sp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1219200" y="2743200"/>
            <a:ext cx="79248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1800"/>
              <a:t>是指象水和空气一样的基本条件。只有满足了，才会有一个取胜的基础。一般不超过3—4个。可从技术和技能、人员、机构、市场、服务、政府规定等方面考虑。</a:t>
            </a:r>
          </a:p>
        </p:txBody>
      </p:sp>
      <p:sp>
        <p:nvSpPr>
          <p:cNvPr id="60421" name="Text Box 5"/>
          <p:cNvSpPr txBox="1">
            <a:spLocks noChangeArrowheads="1"/>
          </p:cNvSpPr>
          <p:nvPr/>
        </p:nvSpPr>
        <p:spPr bwMode="auto">
          <a:xfrm>
            <a:off x="1295400" y="914400"/>
            <a:ext cx="3841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关键成功要素——必要条件</a:t>
            </a:r>
          </a:p>
        </p:txBody>
      </p:sp>
      <p:sp>
        <p:nvSpPr>
          <p:cNvPr id="60422" name="Text Box 6"/>
          <p:cNvSpPr txBox="1">
            <a:spLocks noChangeArrowheads="1"/>
          </p:cNvSpPr>
          <p:nvPr/>
        </p:nvSpPr>
        <p:spPr bwMode="auto">
          <a:xfrm>
            <a:off x="1219200" y="3962400"/>
            <a:ext cx="70104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1400" dirty="0"/>
              <a:t>Key Success Factors are the fundamental conditions that </a:t>
            </a:r>
            <a:r>
              <a:rPr lang="en-US" altLang="zh-CN" sz="1400" dirty="0" smtClean="0"/>
              <a:t>absolutely, positively </a:t>
            </a:r>
            <a:r>
              <a:rPr lang="en-US" altLang="zh-CN" sz="1400" dirty="0"/>
              <a:t>have to be satisfied  if  a company is going to win in the marketplace.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1295400" y="914400"/>
            <a:ext cx="3841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关键成功要素——必要条件</a:t>
            </a:r>
          </a:p>
        </p:txBody>
      </p:sp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3182938" y="2076450"/>
            <a:ext cx="2913062" cy="120015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1800" dirty="0"/>
              <a:t>KSF</a:t>
            </a:r>
            <a:r>
              <a:rPr lang="zh-CN" altLang="en-US" sz="1800"/>
              <a:t>例：</a:t>
            </a:r>
          </a:p>
          <a:p>
            <a:pPr>
              <a:buFontTx/>
              <a:buChar char="•"/>
            </a:pPr>
            <a:r>
              <a:rPr lang="zh-CN" altLang="en-US" sz="1800"/>
              <a:t>建立一支强大的销售队伍</a:t>
            </a:r>
          </a:p>
          <a:p>
            <a:pPr>
              <a:buFontTx/>
              <a:buChar char="•"/>
            </a:pPr>
            <a:r>
              <a:rPr lang="zh-CN" altLang="en-US" sz="1800"/>
              <a:t>配合行业的解决方案</a:t>
            </a:r>
          </a:p>
          <a:p>
            <a:endParaRPr lang="zh-CN" altLang="en-US" sz="1800"/>
          </a:p>
        </p:txBody>
      </p:sp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3168650" y="3352800"/>
            <a:ext cx="2927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把握关键性成功因素</a:t>
            </a:r>
          </a:p>
        </p:txBody>
      </p:sp>
      <p:sp>
        <p:nvSpPr>
          <p:cNvPr id="61445" name="AutoShape 5"/>
          <p:cNvSpPr>
            <a:spLocks noChangeArrowheads="1"/>
          </p:cNvSpPr>
          <p:nvPr/>
        </p:nvSpPr>
        <p:spPr bwMode="auto">
          <a:xfrm>
            <a:off x="4305300" y="3810000"/>
            <a:ext cx="533400" cy="685800"/>
          </a:xfrm>
          <a:prstGeom prst="downArrow">
            <a:avLst>
              <a:gd name="adj1" fmla="val 50000"/>
              <a:gd name="adj2" fmla="val 32143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/>
            <a:endParaRPr lang="zh-CN" altLang="en-US" sz="2400">
              <a:solidFill>
                <a:schemeClr val="tx2"/>
              </a:solidFill>
            </a:endParaRPr>
          </a:p>
        </p:txBody>
      </p:sp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1676400" y="4876800"/>
            <a:ext cx="6019800" cy="83185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/>
              <a:t>To identify the strategies of achieving the KSFs</a:t>
            </a:r>
          </a:p>
          <a:p>
            <a:endParaRPr lang="en-US" altLang="zh-CN" sz="2400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1187450" y="1989138"/>
            <a:ext cx="7956550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800"/>
              <a:t>2、主要障碍性因素</a:t>
            </a:r>
          </a:p>
          <a:p>
            <a:pPr>
              <a:lnSpc>
                <a:spcPct val="200000"/>
              </a:lnSpc>
            </a:pPr>
            <a:r>
              <a:rPr lang="zh-CN" altLang="en-US" sz="1800"/>
              <a:t>     (</a:t>
            </a:r>
            <a:r>
              <a:rPr lang="en-US" altLang="zh-CN" sz="1800" dirty="0"/>
              <a:t>CBI   Critical   Business  Issues)</a:t>
            </a:r>
          </a:p>
          <a:p>
            <a:pPr>
              <a:lnSpc>
                <a:spcPct val="200000"/>
              </a:lnSpc>
            </a:pPr>
            <a:r>
              <a:rPr lang="en-US" altLang="zh-CN" sz="1800" dirty="0"/>
              <a:t>——</a:t>
            </a:r>
            <a:r>
              <a:rPr lang="zh-CN" altLang="en-US" sz="1800"/>
              <a:t>是指保障条件。具备了这些条件就会能更好地完成任务。如，销售技巧、</a:t>
            </a:r>
          </a:p>
          <a:p>
            <a:pPr>
              <a:lnSpc>
                <a:spcPct val="200000"/>
              </a:lnSpc>
            </a:pPr>
            <a:r>
              <a:rPr lang="zh-CN" altLang="en-US" sz="1800"/>
              <a:t>        培训、客户满意度，新业务领域的开发等。</a:t>
            </a:r>
          </a:p>
        </p:txBody>
      </p:sp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1371600" y="762000"/>
            <a:ext cx="1403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主要挑战</a:t>
            </a:r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1295400" y="4038600"/>
            <a:ext cx="6096000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800"/>
              <a:t>可思考：木桶效应</a:t>
            </a:r>
          </a:p>
          <a:p>
            <a:pPr>
              <a:lnSpc>
                <a:spcPct val="200000"/>
              </a:lnSpc>
              <a:buFont typeface="Wingdings" pitchFamily="2" charset="2"/>
              <a:buChar char="Ø"/>
            </a:pPr>
            <a:r>
              <a:rPr lang="zh-CN" altLang="en-US" sz="1800"/>
              <a:t>木桶由桶帮组成，桶帮整齐，木桶才能装满水</a:t>
            </a:r>
          </a:p>
          <a:p>
            <a:pPr>
              <a:lnSpc>
                <a:spcPct val="200000"/>
              </a:lnSpc>
              <a:buFont typeface="Wingdings" pitchFamily="2" charset="2"/>
              <a:buChar char="Ø"/>
            </a:pPr>
            <a:r>
              <a:rPr lang="zh-CN" altLang="en-US" sz="1800"/>
              <a:t>如果桶帮参差不齐，木桶的装水能力由最短的那根决定。</a:t>
            </a:r>
          </a:p>
          <a:p>
            <a:pPr>
              <a:lnSpc>
                <a:spcPct val="200000"/>
              </a:lnSpc>
              <a:buFont typeface="Wingdings" pitchFamily="2" charset="2"/>
              <a:buNone/>
            </a:pPr>
            <a:r>
              <a:rPr lang="zh-CN" altLang="en-US" sz="1800"/>
              <a:t>   最短的地方就是你的</a:t>
            </a:r>
            <a:r>
              <a:rPr lang="en-US" altLang="zh-CN" sz="1800" dirty="0"/>
              <a:t>CBI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AutoShape 2"/>
          <p:cNvSpPr>
            <a:spLocks noChangeArrowheads="1"/>
          </p:cNvSpPr>
          <p:nvPr/>
        </p:nvSpPr>
        <p:spPr bwMode="auto">
          <a:xfrm>
            <a:off x="5105400" y="533400"/>
            <a:ext cx="38100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ea typeface="宋体" pitchFamily="2" charset="-122"/>
            </a:endParaRP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1219200" y="533400"/>
            <a:ext cx="37338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kumimoji="1" lang="zh-CN" altLang="en-US" sz="2400">
              <a:solidFill>
                <a:schemeClr val="bg2"/>
              </a:solidFill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1143000" y="3505200"/>
            <a:ext cx="3886200" cy="29718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>
              <a:solidFill>
                <a:schemeClr val="bg2"/>
              </a:solidFill>
              <a:ea typeface="宋体" pitchFamily="2" charset="-122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5105400" y="3505200"/>
            <a:ext cx="3886200" cy="30480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r>
              <a:rPr kumimoji="1" lang="zh-CN" altLang="en-US" sz="1600">
                <a:solidFill>
                  <a:schemeClr val="bg2"/>
                </a:solidFill>
              </a:rPr>
              <a:t>  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</a:t>
            </a:r>
          </a:p>
          <a:p>
            <a:pPr eaLnBrk="1" hangingPunct="1"/>
            <a:endParaRPr kumimoji="1" lang="zh-CN" altLang="en-US" sz="1800">
              <a:ea typeface="宋体" pitchFamily="2" charset="-122"/>
            </a:endParaRPr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1508125" y="10112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en-US" sz="2400"/>
          </a:p>
        </p:txBody>
      </p:sp>
      <p:sp>
        <p:nvSpPr>
          <p:cNvPr id="63496" name="Text Box 8"/>
          <p:cNvSpPr txBox="1">
            <a:spLocks noChangeArrowheads="1"/>
          </p:cNvSpPr>
          <p:nvPr/>
        </p:nvSpPr>
        <p:spPr bwMode="auto">
          <a:xfrm>
            <a:off x="1447800" y="1219200"/>
            <a:ext cx="3292475" cy="119062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1800">
                <a:solidFill>
                  <a:schemeClr val="bg2"/>
                </a:solidFill>
              </a:rPr>
              <a:t>策略——指挥官的艺术</a:t>
            </a:r>
          </a:p>
          <a:p>
            <a:r>
              <a:rPr lang="zh-CN" altLang="en-US" sz="1800">
                <a:solidFill>
                  <a:schemeClr val="bg2"/>
                </a:solidFill>
              </a:rPr>
              <a:t>来源于古希腊语。</a:t>
            </a:r>
          </a:p>
          <a:p>
            <a:r>
              <a:rPr lang="zh-CN" altLang="en-US" sz="1800">
                <a:solidFill>
                  <a:schemeClr val="bg2"/>
                </a:solidFill>
              </a:rPr>
              <a:t>是企业达到自己目标的计划</a:t>
            </a:r>
          </a:p>
          <a:p>
            <a:endParaRPr lang="zh-CN" altLang="en-US" sz="1800">
              <a:solidFill>
                <a:schemeClr val="bg2"/>
              </a:solidFill>
            </a:endParaRPr>
          </a:p>
        </p:txBody>
      </p:sp>
      <p:sp>
        <p:nvSpPr>
          <p:cNvPr id="63497" name="Text Box 9"/>
          <p:cNvSpPr txBox="1">
            <a:spLocks noChangeArrowheads="1"/>
          </p:cNvSpPr>
          <p:nvPr/>
        </p:nvSpPr>
        <p:spPr bwMode="auto">
          <a:xfrm>
            <a:off x="5257800" y="1219200"/>
            <a:ext cx="3429000" cy="17399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1800">
                <a:solidFill>
                  <a:schemeClr val="bg2"/>
                </a:solidFill>
              </a:rPr>
              <a:t>策略</a:t>
            </a:r>
          </a:p>
          <a:p>
            <a:r>
              <a:rPr lang="zh-CN" altLang="en-US" sz="1800">
                <a:solidFill>
                  <a:schemeClr val="bg2"/>
                </a:solidFill>
              </a:rPr>
              <a:t>军事术语，是指在真正的战斗打响之前，将指挥员的资源调配到最有利位置的艺术和科学。</a:t>
            </a:r>
            <a:endParaRPr lang="en-US" altLang="zh-CN" sz="1800" dirty="0">
              <a:solidFill>
                <a:schemeClr val="bg2"/>
              </a:solidFill>
            </a:endParaRPr>
          </a:p>
          <a:p>
            <a:endParaRPr lang="zh-CN" altLang="en-US" sz="1800">
              <a:solidFill>
                <a:schemeClr val="bg2"/>
              </a:solidFill>
            </a:endParaRPr>
          </a:p>
          <a:p>
            <a:endParaRPr lang="zh-CN" altLang="en-US" sz="1800">
              <a:solidFill>
                <a:schemeClr val="bg2"/>
              </a:solidFill>
            </a:endParaRPr>
          </a:p>
        </p:txBody>
      </p:sp>
      <p:sp>
        <p:nvSpPr>
          <p:cNvPr id="63498" name="Text Box 10"/>
          <p:cNvSpPr txBox="1">
            <a:spLocks noChangeArrowheads="1"/>
          </p:cNvSpPr>
          <p:nvPr/>
        </p:nvSpPr>
        <p:spPr bwMode="auto">
          <a:xfrm>
            <a:off x="1828800" y="4038600"/>
            <a:ext cx="2241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800" u="sng">
                <a:solidFill>
                  <a:schemeClr val="bg2"/>
                </a:solidFill>
              </a:rPr>
              <a:t>策略思考的三个级别</a:t>
            </a:r>
          </a:p>
        </p:txBody>
      </p:sp>
      <p:sp>
        <p:nvSpPr>
          <p:cNvPr id="63499" name="Text Box 11"/>
          <p:cNvSpPr txBox="1">
            <a:spLocks noChangeArrowheads="1"/>
          </p:cNvSpPr>
          <p:nvPr/>
        </p:nvSpPr>
        <p:spPr bwMode="auto">
          <a:xfrm>
            <a:off x="1905000" y="4648200"/>
            <a:ext cx="1635125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zh-CN" altLang="en-US" sz="1800">
                <a:solidFill>
                  <a:schemeClr val="bg2"/>
                </a:solidFill>
              </a:rPr>
              <a:t>功能级别策略</a:t>
            </a:r>
          </a:p>
          <a:p>
            <a:pPr>
              <a:buFontTx/>
              <a:buChar char="•"/>
            </a:pPr>
            <a:r>
              <a:rPr lang="zh-CN" altLang="en-US" sz="1800">
                <a:solidFill>
                  <a:schemeClr val="bg2"/>
                </a:solidFill>
              </a:rPr>
              <a:t>业务级别策略</a:t>
            </a:r>
          </a:p>
          <a:p>
            <a:pPr>
              <a:buFontTx/>
              <a:buChar char="•"/>
            </a:pPr>
            <a:r>
              <a:rPr lang="zh-CN" altLang="en-US" sz="1800">
                <a:solidFill>
                  <a:schemeClr val="bg2"/>
                </a:solidFill>
              </a:rPr>
              <a:t>公司级别策略</a:t>
            </a:r>
          </a:p>
        </p:txBody>
      </p:sp>
      <p:sp>
        <p:nvSpPr>
          <p:cNvPr id="63500" name="Text Box 12"/>
          <p:cNvSpPr txBox="1">
            <a:spLocks noChangeArrowheads="1"/>
          </p:cNvSpPr>
          <p:nvPr/>
        </p:nvSpPr>
        <p:spPr bwMode="auto">
          <a:xfrm>
            <a:off x="6750050" y="4213225"/>
            <a:ext cx="641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800">
                <a:solidFill>
                  <a:schemeClr val="bg2"/>
                </a:solidFill>
              </a:rPr>
              <a:t>战术</a:t>
            </a:r>
          </a:p>
        </p:txBody>
      </p:sp>
      <p:sp>
        <p:nvSpPr>
          <p:cNvPr id="63501" name="Text Box 13"/>
          <p:cNvSpPr txBox="1">
            <a:spLocks noChangeArrowheads="1"/>
          </p:cNvSpPr>
          <p:nvPr/>
        </p:nvSpPr>
        <p:spPr bwMode="auto">
          <a:xfrm>
            <a:off x="5318125" y="4692650"/>
            <a:ext cx="3155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800">
                <a:solidFill>
                  <a:schemeClr val="bg2"/>
                </a:solidFill>
              </a:rPr>
              <a:t>军事术语，是指短兵相接时安</a:t>
            </a:r>
          </a:p>
          <a:p>
            <a:r>
              <a:rPr lang="zh-CN" altLang="en-US" sz="1800">
                <a:solidFill>
                  <a:schemeClr val="bg2"/>
                </a:solidFill>
              </a:rPr>
              <a:t>排及调度资源的艺术和科学。</a:t>
            </a:r>
          </a:p>
        </p:txBody>
      </p:sp>
      <p:sp>
        <p:nvSpPr>
          <p:cNvPr id="63502" name="Text Box 14"/>
          <p:cNvSpPr txBox="1">
            <a:spLocks noChangeArrowheads="1"/>
          </p:cNvSpPr>
          <p:nvPr/>
        </p:nvSpPr>
        <p:spPr bwMode="auto">
          <a:xfrm>
            <a:off x="7027863" y="5853113"/>
            <a:ext cx="18573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chemeClr val="bg2"/>
                </a:solidFill>
              </a:rPr>
              <a:t>Right  presentation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3581400" y="228600"/>
            <a:ext cx="2622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2400"/>
              <a:t>策略与运营的关系</a:t>
            </a:r>
          </a:p>
        </p:txBody>
      </p:sp>
      <p:sp>
        <p:nvSpPr>
          <p:cNvPr id="64515" name="Text Box 3"/>
          <p:cNvSpPr txBox="1">
            <a:spLocks noChangeArrowheads="1"/>
          </p:cNvSpPr>
          <p:nvPr/>
        </p:nvSpPr>
        <p:spPr bwMode="auto">
          <a:xfrm>
            <a:off x="1431925" y="860425"/>
            <a:ext cx="6584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800"/>
              <a:t>按：许多高级管理人员不懂得战略和战术的区别。是否明白这一</a:t>
            </a:r>
          </a:p>
          <a:p>
            <a:r>
              <a:rPr lang="zh-CN" altLang="en-US" sz="1800"/>
              <a:t>        区别是鉴别你是否是个成功的</a:t>
            </a:r>
            <a:r>
              <a:rPr lang="en-US" altLang="zh-CN" sz="1800" dirty="0"/>
              <a:t>CEO</a:t>
            </a:r>
            <a:r>
              <a:rPr lang="zh-CN" altLang="en-US" sz="1800"/>
              <a:t>的试金石。</a:t>
            </a:r>
          </a:p>
        </p:txBody>
      </p:sp>
      <p:sp>
        <p:nvSpPr>
          <p:cNvPr id="64516" name="AutoShape 4"/>
          <p:cNvSpPr>
            <a:spLocks noChangeArrowheads="1"/>
          </p:cNvSpPr>
          <p:nvPr/>
        </p:nvSpPr>
        <p:spPr bwMode="auto">
          <a:xfrm>
            <a:off x="5105400" y="2971800"/>
            <a:ext cx="38100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ea typeface="宋体" pitchFamily="2" charset="-122"/>
            </a:endParaRPr>
          </a:p>
        </p:txBody>
      </p:sp>
      <p:sp>
        <p:nvSpPr>
          <p:cNvPr id="64517" name="AutoShape 5"/>
          <p:cNvSpPr>
            <a:spLocks noChangeArrowheads="1"/>
          </p:cNvSpPr>
          <p:nvPr/>
        </p:nvSpPr>
        <p:spPr bwMode="auto">
          <a:xfrm>
            <a:off x="1219200" y="2971800"/>
            <a:ext cx="37338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kumimoji="1" lang="zh-CN" altLang="en-US" sz="2400">
              <a:solidFill>
                <a:schemeClr val="bg2"/>
              </a:solidFill>
            </a:endParaRPr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2041525" y="3241675"/>
            <a:ext cx="170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chemeClr val="bg2"/>
                </a:solidFill>
              </a:rPr>
              <a:t>策略</a:t>
            </a:r>
            <a:r>
              <a:rPr lang="en-US" altLang="zh-CN" sz="2400" dirty="0">
                <a:solidFill>
                  <a:schemeClr val="bg2"/>
                </a:solidFill>
              </a:rPr>
              <a:t>WHAT</a:t>
            </a:r>
          </a:p>
        </p:txBody>
      </p:sp>
      <p:sp>
        <p:nvSpPr>
          <p:cNvPr id="64519" name="Text Box 7"/>
          <p:cNvSpPr txBox="1">
            <a:spLocks noChangeArrowheads="1"/>
          </p:cNvSpPr>
          <p:nvPr/>
        </p:nvSpPr>
        <p:spPr bwMode="auto">
          <a:xfrm>
            <a:off x="1295400" y="4114800"/>
            <a:ext cx="3676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800">
                <a:solidFill>
                  <a:schemeClr val="bg2"/>
                </a:solidFill>
              </a:rPr>
              <a:t>——我们要做什么</a:t>
            </a:r>
          </a:p>
          <a:p>
            <a:r>
              <a:rPr lang="en-US" altLang="zh-CN" sz="1800" dirty="0">
                <a:solidFill>
                  <a:schemeClr val="bg2"/>
                </a:solidFill>
              </a:rPr>
              <a:t>——</a:t>
            </a:r>
            <a:r>
              <a:rPr lang="zh-CN" altLang="en-US" sz="1800">
                <a:solidFill>
                  <a:schemeClr val="bg2"/>
                </a:solidFill>
              </a:rPr>
              <a:t>我们要成为什么样的公司/部门</a:t>
            </a:r>
          </a:p>
        </p:txBody>
      </p:sp>
      <p:sp>
        <p:nvSpPr>
          <p:cNvPr id="64521" name="Text Box 9"/>
          <p:cNvSpPr txBox="1">
            <a:spLocks noChangeArrowheads="1"/>
          </p:cNvSpPr>
          <p:nvPr/>
        </p:nvSpPr>
        <p:spPr bwMode="auto">
          <a:xfrm>
            <a:off x="5927725" y="3241675"/>
            <a:ext cx="1522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chemeClr val="bg2"/>
                </a:solidFill>
              </a:rPr>
              <a:t>运营</a:t>
            </a:r>
            <a:r>
              <a:rPr lang="en-US" altLang="zh-CN" sz="2400" dirty="0">
                <a:solidFill>
                  <a:schemeClr val="bg2"/>
                </a:solidFill>
              </a:rPr>
              <a:t>HOW</a:t>
            </a:r>
          </a:p>
        </p:txBody>
      </p:sp>
      <p:sp>
        <p:nvSpPr>
          <p:cNvPr id="64522" name="Text Box 10"/>
          <p:cNvSpPr txBox="1">
            <a:spLocks noChangeArrowheads="1"/>
          </p:cNvSpPr>
          <p:nvPr/>
        </p:nvSpPr>
        <p:spPr bwMode="auto">
          <a:xfrm>
            <a:off x="5181600" y="4114800"/>
            <a:ext cx="2470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800">
                <a:solidFill>
                  <a:schemeClr val="bg2"/>
                </a:solidFill>
              </a:rPr>
              <a:t>——我们要怎样做</a:t>
            </a:r>
            <a:endParaRPr lang="en-US" altLang="zh-CN" sz="1800" dirty="0">
              <a:solidFill>
                <a:schemeClr val="bg2"/>
              </a:solidFill>
            </a:endParaRPr>
          </a:p>
          <a:p>
            <a:r>
              <a:rPr lang="en-US" altLang="zh-CN" sz="1800" dirty="0">
                <a:solidFill>
                  <a:schemeClr val="bg2"/>
                </a:solidFill>
              </a:rPr>
              <a:t>——</a:t>
            </a:r>
            <a:r>
              <a:rPr lang="zh-CN" altLang="en-US" sz="1800">
                <a:solidFill>
                  <a:schemeClr val="bg2"/>
                </a:solidFill>
              </a:rPr>
              <a:t>我们如何达到目标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1295400" y="228600"/>
            <a:ext cx="2012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策略思考矩阵</a:t>
            </a:r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1965325" y="1184275"/>
            <a:ext cx="4689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+           策略（关注“什么”）         -</a:t>
            </a:r>
          </a:p>
        </p:txBody>
      </p:sp>
      <p:sp>
        <p:nvSpPr>
          <p:cNvPr id="65540" name="Rectangle 4"/>
          <p:cNvSpPr>
            <a:spLocks noChangeArrowheads="1"/>
          </p:cNvSpPr>
          <p:nvPr/>
        </p:nvSpPr>
        <p:spPr bwMode="auto">
          <a:xfrm>
            <a:off x="2209800" y="2209800"/>
            <a:ext cx="6477000" cy="4114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sz="2400"/>
          </a:p>
        </p:txBody>
      </p:sp>
      <p:sp>
        <p:nvSpPr>
          <p:cNvPr id="65541" name="Line 5"/>
          <p:cNvSpPr>
            <a:spLocks noChangeShapeType="1"/>
          </p:cNvSpPr>
          <p:nvPr/>
        </p:nvSpPr>
        <p:spPr bwMode="auto">
          <a:xfrm>
            <a:off x="5334000" y="2209800"/>
            <a:ext cx="0" cy="411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5542" name="Line 6"/>
          <p:cNvSpPr>
            <a:spLocks noChangeShapeType="1"/>
          </p:cNvSpPr>
          <p:nvPr/>
        </p:nvSpPr>
        <p:spPr bwMode="auto">
          <a:xfrm>
            <a:off x="2209800" y="4267200"/>
            <a:ext cx="6477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5543" name="Text Box 7"/>
          <p:cNvSpPr txBox="1">
            <a:spLocks noChangeArrowheads="1"/>
          </p:cNvSpPr>
          <p:nvPr/>
        </p:nvSpPr>
        <p:spPr bwMode="auto">
          <a:xfrm>
            <a:off x="3032125" y="2532063"/>
            <a:ext cx="13271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800" dirty="0"/>
              <a:t>A</a:t>
            </a:r>
          </a:p>
          <a:p>
            <a:pPr algn="ctr"/>
            <a:r>
              <a:rPr lang="zh-CN" altLang="en-US" sz="1800"/>
              <a:t>明确的策略</a:t>
            </a:r>
          </a:p>
          <a:p>
            <a:pPr algn="ctr"/>
            <a:endParaRPr lang="zh-CN" altLang="en-US" sz="1800"/>
          </a:p>
          <a:p>
            <a:pPr algn="ctr"/>
            <a:r>
              <a:rPr lang="zh-CN" altLang="en-US" sz="1800"/>
              <a:t>运营良好</a:t>
            </a:r>
          </a:p>
        </p:txBody>
      </p:sp>
      <p:sp>
        <p:nvSpPr>
          <p:cNvPr id="65544" name="Text Box 8"/>
          <p:cNvSpPr txBox="1">
            <a:spLocks noChangeArrowheads="1"/>
          </p:cNvSpPr>
          <p:nvPr/>
        </p:nvSpPr>
        <p:spPr bwMode="auto">
          <a:xfrm>
            <a:off x="6254750" y="2543175"/>
            <a:ext cx="15557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800" dirty="0"/>
              <a:t>B</a:t>
            </a:r>
          </a:p>
          <a:p>
            <a:pPr algn="ctr"/>
            <a:r>
              <a:rPr lang="zh-CN" altLang="en-US" sz="1800"/>
              <a:t>不确定的策略</a:t>
            </a:r>
          </a:p>
          <a:p>
            <a:pPr algn="ctr"/>
            <a:endParaRPr lang="zh-CN" altLang="en-US" sz="1800"/>
          </a:p>
          <a:p>
            <a:pPr algn="ctr"/>
            <a:r>
              <a:rPr lang="zh-CN" altLang="en-US" sz="1800"/>
              <a:t>运营良好</a:t>
            </a:r>
          </a:p>
        </p:txBody>
      </p:sp>
      <p:sp>
        <p:nvSpPr>
          <p:cNvPr id="65545" name="Text Box 9"/>
          <p:cNvSpPr txBox="1">
            <a:spLocks noChangeArrowheads="1"/>
          </p:cNvSpPr>
          <p:nvPr/>
        </p:nvSpPr>
        <p:spPr bwMode="auto">
          <a:xfrm>
            <a:off x="3048000" y="4572000"/>
            <a:ext cx="13271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800" dirty="0"/>
              <a:t>C</a:t>
            </a:r>
          </a:p>
          <a:p>
            <a:pPr algn="ctr"/>
            <a:r>
              <a:rPr lang="zh-CN" altLang="en-US" sz="1800"/>
              <a:t>明确的策略</a:t>
            </a:r>
          </a:p>
          <a:p>
            <a:pPr algn="ctr"/>
            <a:endParaRPr lang="zh-CN" altLang="en-US" sz="1800"/>
          </a:p>
          <a:p>
            <a:pPr algn="ctr"/>
            <a:r>
              <a:rPr lang="zh-CN" altLang="en-US" sz="1800"/>
              <a:t>运营不佳</a:t>
            </a:r>
          </a:p>
        </p:txBody>
      </p:sp>
      <p:sp>
        <p:nvSpPr>
          <p:cNvPr id="65546" name="Text Box 10"/>
          <p:cNvSpPr txBox="1">
            <a:spLocks noChangeArrowheads="1"/>
          </p:cNvSpPr>
          <p:nvPr/>
        </p:nvSpPr>
        <p:spPr bwMode="auto">
          <a:xfrm>
            <a:off x="6270625" y="4583113"/>
            <a:ext cx="15557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800" dirty="0"/>
              <a:t>D</a:t>
            </a:r>
          </a:p>
          <a:p>
            <a:pPr algn="ctr"/>
            <a:r>
              <a:rPr lang="zh-CN" altLang="en-US" sz="1800"/>
              <a:t>不确定的策略</a:t>
            </a:r>
          </a:p>
          <a:p>
            <a:pPr algn="ctr"/>
            <a:endParaRPr lang="zh-CN" altLang="en-US" sz="1800"/>
          </a:p>
          <a:p>
            <a:pPr algn="ctr"/>
            <a:r>
              <a:rPr lang="zh-CN" altLang="en-US" sz="1800"/>
              <a:t>运营不佳</a:t>
            </a:r>
          </a:p>
        </p:txBody>
      </p:sp>
      <p:sp>
        <p:nvSpPr>
          <p:cNvPr id="65547" name="Text Box 11"/>
          <p:cNvSpPr txBox="1">
            <a:spLocks noChangeArrowheads="1"/>
          </p:cNvSpPr>
          <p:nvPr/>
        </p:nvSpPr>
        <p:spPr bwMode="auto">
          <a:xfrm>
            <a:off x="1371600" y="3200400"/>
            <a:ext cx="458788" cy="166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r>
              <a:rPr lang="zh-CN" altLang="en-US" sz="1800"/>
              <a:t>运营关注“如何”</a:t>
            </a:r>
          </a:p>
        </p:txBody>
      </p:sp>
      <p:sp>
        <p:nvSpPr>
          <p:cNvPr id="65548" name="Text Box 12"/>
          <p:cNvSpPr txBox="1">
            <a:spLocks noChangeArrowheads="1"/>
          </p:cNvSpPr>
          <p:nvPr/>
        </p:nvSpPr>
        <p:spPr bwMode="auto">
          <a:xfrm>
            <a:off x="1812925" y="3089275"/>
            <a:ext cx="35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+</a:t>
            </a:r>
          </a:p>
        </p:txBody>
      </p:sp>
      <p:sp>
        <p:nvSpPr>
          <p:cNvPr id="65549" name="Text Box 13"/>
          <p:cNvSpPr txBox="1">
            <a:spLocks noChangeArrowheads="1"/>
          </p:cNvSpPr>
          <p:nvPr/>
        </p:nvSpPr>
        <p:spPr bwMode="auto">
          <a:xfrm>
            <a:off x="1695450" y="5222875"/>
            <a:ext cx="285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-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AutoShape 2"/>
          <p:cNvSpPr>
            <a:spLocks noChangeArrowheads="1"/>
          </p:cNvSpPr>
          <p:nvPr/>
        </p:nvSpPr>
        <p:spPr bwMode="auto">
          <a:xfrm>
            <a:off x="5105400" y="533400"/>
            <a:ext cx="38100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ea typeface="宋体" pitchFamily="2" charset="-122"/>
            </a:endParaRPr>
          </a:p>
        </p:txBody>
      </p:sp>
      <p:sp>
        <p:nvSpPr>
          <p:cNvPr id="71683" name="AutoShape 3"/>
          <p:cNvSpPr>
            <a:spLocks noChangeArrowheads="1"/>
          </p:cNvSpPr>
          <p:nvPr/>
        </p:nvSpPr>
        <p:spPr bwMode="auto">
          <a:xfrm>
            <a:off x="1219200" y="533400"/>
            <a:ext cx="37338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kumimoji="1" lang="zh-CN" altLang="en-US" sz="2400">
              <a:solidFill>
                <a:schemeClr val="bg2"/>
              </a:solidFill>
            </a:endParaRPr>
          </a:p>
        </p:txBody>
      </p:sp>
      <p:sp>
        <p:nvSpPr>
          <p:cNvPr id="71684" name="AutoShape 4"/>
          <p:cNvSpPr>
            <a:spLocks noChangeArrowheads="1"/>
          </p:cNvSpPr>
          <p:nvPr/>
        </p:nvSpPr>
        <p:spPr bwMode="auto">
          <a:xfrm>
            <a:off x="1143000" y="3505200"/>
            <a:ext cx="3886200" cy="29718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>
              <a:solidFill>
                <a:schemeClr val="bg2"/>
              </a:solidFill>
              <a:ea typeface="宋体" pitchFamily="2" charset="-122"/>
            </a:endParaRPr>
          </a:p>
        </p:txBody>
      </p:sp>
      <p:sp>
        <p:nvSpPr>
          <p:cNvPr id="71685" name="AutoShape 5"/>
          <p:cNvSpPr>
            <a:spLocks noChangeArrowheads="1"/>
          </p:cNvSpPr>
          <p:nvPr/>
        </p:nvSpPr>
        <p:spPr bwMode="auto">
          <a:xfrm>
            <a:off x="5105400" y="3505200"/>
            <a:ext cx="3886200" cy="29718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600">
              <a:solidFill>
                <a:schemeClr val="bg2"/>
              </a:solidFill>
            </a:endParaRPr>
          </a:p>
          <a:p>
            <a:pPr eaLnBrk="1" hangingPunct="1"/>
            <a:r>
              <a:rPr kumimoji="1" lang="zh-CN" altLang="en-US" sz="1600">
                <a:solidFill>
                  <a:schemeClr val="bg2"/>
                </a:solidFill>
              </a:rPr>
              <a:t>  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</a:t>
            </a:r>
          </a:p>
          <a:p>
            <a:pPr eaLnBrk="1" hangingPunct="1"/>
            <a:endParaRPr kumimoji="1" lang="zh-CN" altLang="en-US" sz="1800">
              <a:ea typeface="宋体" pitchFamily="2" charset="-122"/>
            </a:endParaRPr>
          </a:p>
        </p:txBody>
      </p:sp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1981200" y="1447800"/>
            <a:ext cx="170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chemeClr val="bg2"/>
                </a:solidFill>
              </a:rPr>
              <a:t>策略的制定</a:t>
            </a:r>
          </a:p>
        </p:txBody>
      </p:sp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5394325" y="1012825"/>
            <a:ext cx="3108325" cy="201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zh-CN" altLang="en-US" sz="1800">
                <a:solidFill>
                  <a:schemeClr val="bg2"/>
                </a:solidFill>
              </a:rPr>
              <a:t>用于描述</a:t>
            </a:r>
            <a:r>
              <a:rPr lang="zh-CN" altLang="en-US" sz="1800" i="1" u="sng">
                <a:solidFill>
                  <a:schemeClr val="bg2"/>
                </a:solidFill>
              </a:rPr>
              <a:t>怎样</a:t>
            </a:r>
            <a:r>
              <a:rPr lang="zh-CN" altLang="en-US" sz="1800">
                <a:solidFill>
                  <a:schemeClr val="bg2"/>
                </a:solidFill>
              </a:rPr>
              <a:t>才能达到你</a:t>
            </a:r>
          </a:p>
          <a:p>
            <a:pPr>
              <a:buFont typeface="Wingdings" pitchFamily="2" charset="2"/>
              <a:buNone/>
            </a:pPr>
            <a:r>
              <a:rPr lang="zh-CN" altLang="en-US" sz="1800">
                <a:solidFill>
                  <a:schemeClr val="bg2"/>
                </a:solidFill>
              </a:rPr>
              <a:t>   为本组织设定的</a:t>
            </a:r>
            <a:r>
              <a:rPr lang="zh-CN" altLang="en-US" sz="1800" i="1" u="sng">
                <a:solidFill>
                  <a:schemeClr val="bg2"/>
                </a:solidFill>
              </a:rPr>
              <a:t>目标</a:t>
            </a:r>
          </a:p>
          <a:p>
            <a:pPr>
              <a:buFont typeface="Wingdings" pitchFamily="2" charset="2"/>
              <a:buNone/>
            </a:pPr>
            <a:endParaRPr lang="zh-CN" altLang="en-US" sz="1800" i="1" u="sng">
              <a:solidFill>
                <a:schemeClr val="bg2"/>
              </a:solidFill>
            </a:endParaRPr>
          </a:p>
          <a:p>
            <a:pPr>
              <a:buFont typeface="Wingdings" pitchFamily="2" charset="2"/>
              <a:buNone/>
            </a:pPr>
            <a:endParaRPr lang="zh-CN" altLang="en-US" sz="1800" i="1" u="sng">
              <a:solidFill>
                <a:schemeClr val="bg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sz="1800">
                <a:solidFill>
                  <a:schemeClr val="bg2"/>
                </a:solidFill>
              </a:rPr>
              <a:t>指导你</a:t>
            </a:r>
            <a:r>
              <a:rPr lang="zh-CN" altLang="en-US" sz="1800" i="1" u="sng">
                <a:solidFill>
                  <a:schemeClr val="bg2"/>
                </a:solidFill>
              </a:rPr>
              <a:t>如何</a:t>
            </a:r>
            <a:r>
              <a:rPr lang="zh-CN" altLang="en-US" sz="1800">
                <a:solidFill>
                  <a:schemeClr val="bg2"/>
                </a:solidFill>
              </a:rPr>
              <a:t>安排及使用人、</a:t>
            </a:r>
          </a:p>
          <a:p>
            <a:pPr>
              <a:buFont typeface="Wingdings" pitchFamily="2" charset="2"/>
              <a:buNone/>
            </a:pPr>
            <a:r>
              <a:rPr lang="zh-CN" altLang="en-US" sz="1800">
                <a:solidFill>
                  <a:schemeClr val="bg2"/>
                </a:solidFill>
              </a:rPr>
              <a:t>   财、物、资源</a:t>
            </a:r>
          </a:p>
          <a:p>
            <a:pPr>
              <a:buFont typeface="Wingdings" pitchFamily="2" charset="2"/>
              <a:buNone/>
            </a:pPr>
            <a:endParaRPr lang="zh-CN" altLang="en-US" sz="1800">
              <a:solidFill>
                <a:schemeClr val="bg2"/>
              </a:solidFill>
            </a:endParaRPr>
          </a:p>
        </p:txBody>
      </p:sp>
      <p:sp>
        <p:nvSpPr>
          <p:cNvPr id="71688" name="Text Box 8"/>
          <p:cNvSpPr txBox="1">
            <a:spLocks noChangeArrowheads="1"/>
          </p:cNvSpPr>
          <p:nvPr/>
        </p:nvSpPr>
        <p:spPr bwMode="auto">
          <a:xfrm>
            <a:off x="1660525" y="4137025"/>
            <a:ext cx="2879725" cy="201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zh-CN" altLang="en-US" sz="1800">
                <a:solidFill>
                  <a:schemeClr val="bg2"/>
                </a:solidFill>
              </a:rPr>
              <a:t>引导你通盘考虑与本组织</a:t>
            </a:r>
          </a:p>
          <a:p>
            <a:pPr>
              <a:buFont typeface="Wingdings" pitchFamily="2" charset="2"/>
              <a:buNone/>
            </a:pPr>
            <a:r>
              <a:rPr lang="zh-CN" altLang="en-US" sz="1800">
                <a:solidFill>
                  <a:schemeClr val="bg2"/>
                </a:solidFill>
              </a:rPr>
              <a:t>   有关的人及社会的价值</a:t>
            </a:r>
          </a:p>
          <a:p>
            <a:pPr>
              <a:buFont typeface="Wingdings" pitchFamily="2" charset="2"/>
              <a:buNone/>
            </a:pPr>
            <a:endParaRPr lang="zh-CN" altLang="en-US" sz="1800">
              <a:solidFill>
                <a:schemeClr val="bg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sz="1800">
                <a:solidFill>
                  <a:schemeClr val="bg2"/>
                </a:solidFill>
              </a:rPr>
              <a:t>帮助你在竞争中建立一种</a:t>
            </a:r>
          </a:p>
          <a:p>
            <a:pPr>
              <a:buFont typeface="Wingdings" pitchFamily="2" charset="2"/>
              <a:buNone/>
            </a:pPr>
            <a:r>
              <a:rPr lang="zh-CN" altLang="en-US" sz="1800">
                <a:solidFill>
                  <a:schemeClr val="bg2"/>
                </a:solidFill>
              </a:rPr>
              <a:t>   优势，这种优势使你立于</a:t>
            </a:r>
          </a:p>
          <a:p>
            <a:pPr>
              <a:buFont typeface="Wingdings" pitchFamily="2" charset="2"/>
              <a:buNone/>
            </a:pPr>
            <a:r>
              <a:rPr lang="zh-CN" altLang="en-US" sz="1800">
                <a:solidFill>
                  <a:schemeClr val="bg2"/>
                </a:solidFill>
              </a:rPr>
              <a:t>   不败之地。</a:t>
            </a:r>
          </a:p>
          <a:p>
            <a:pPr>
              <a:buFont typeface="Wingdings" pitchFamily="2" charset="2"/>
              <a:buNone/>
            </a:pPr>
            <a:endParaRPr lang="zh-CN" altLang="en-US" sz="1800">
              <a:solidFill>
                <a:schemeClr val="bg2"/>
              </a:solidFill>
            </a:endParaRPr>
          </a:p>
        </p:txBody>
      </p:sp>
      <p:sp>
        <p:nvSpPr>
          <p:cNvPr id="71689" name="Text Box 9"/>
          <p:cNvSpPr txBox="1">
            <a:spLocks noChangeArrowheads="1"/>
          </p:cNvSpPr>
          <p:nvPr/>
        </p:nvSpPr>
        <p:spPr bwMode="auto">
          <a:xfrm>
            <a:off x="5318125" y="4252913"/>
            <a:ext cx="3457575" cy="131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chemeClr val="bg2"/>
                </a:solidFill>
              </a:rPr>
              <a:t>The objective of  a good sales strategy</a:t>
            </a:r>
          </a:p>
          <a:p>
            <a:r>
              <a:rPr lang="en-US" altLang="zh-CN" sz="1600" b="1" dirty="0">
                <a:solidFill>
                  <a:schemeClr val="bg2"/>
                </a:solidFill>
              </a:rPr>
              <a:t>Is to get yourself in the </a:t>
            </a:r>
            <a:r>
              <a:rPr lang="en-US" altLang="zh-CN" sz="1600" b="1" i="1" u="sng" dirty="0">
                <a:solidFill>
                  <a:schemeClr val="bg2"/>
                </a:solidFill>
              </a:rPr>
              <a:t>right place </a:t>
            </a:r>
          </a:p>
          <a:p>
            <a:r>
              <a:rPr lang="en-US" altLang="zh-CN" sz="1600" b="1" dirty="0">
                <a:solidFill>
                  <a:schemeClr val="bg2"/>
                </a:solidFill>
              </a:rPr>
              <a:t>With the </a:t>
            </a:r>
            <a:r>
              <a:rPr lang="en-US" altLang="zh-CN" sz="1600" b="1" i="1" u="sng" dirty="0">
                <a:solidFill>
                  <a:schemeClr val="bg2"/>
                </a:solidFill>
              </a:rPr>
              <a:t>right people</a:t>
            </a:r>
            <a:r>
              <a:rPr lang="en-US" altLang="zh-CN" sz="1600" b="1" dirty="0">
                <a:solidFill>
                  <a:schemeClr val="bg2"/>
                </a:solidFill>
              </a:rPr>
              <a:t> at the </a:t>
            </a:r>
            <a:r>
              <a:rPr lang="en-US" altLang="zh-CN" sz="1600" b="1" i="1" u="sng" dirty="0">
                <a:solidFill>
                  <a:schemeClr val="bg2"/>
                </a:solidFill>
              </a:rPr>
              <a:t>right time</a:t>
            </a:r>
          </a:p>
          <a:p>
            <a:r>
              <a:rPr lang="en-US" altLang="zh-CN" sz="1600" b="1" dirty="0">
                <a:solidFill>
                  <a:schemeClr val="bg2"/>
                </a:solidFill>
              </a:rPr>
              <a:t>So you can tactically make the right</a:t>
            </a:r>
          </a:p>
          <a:p>
            <a:r>
              <a:rPr lang="en-US" altLang="zh-CN" sz="1600" b="1" dirty="0">
                <a:solidFill>
                  <a:schemeClr val="bg2"/>
                </a:solidFill>
              </a:rPr>
              <a:t>Presentation.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ext Box 2"/>
          <p:cNvSpPr txBox="1">
            <a:spLocks noChangeArrowheads="1"/>
          </p:cNvSpPr>
          <p:nvPr/>
        </p:nvSpPr>
        <p:spPr bwMode="auto">
          <a:xfrm>
            <a:off x="3184525" y="838200"/>
            <a:ext cx="2774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策  略  选  择  要  点</a:t>
            </a:r>
          </a:p>
        </p:txBody>
      </p:sp>
      <p:sp>
        <p:nvSpPr>
          <p:cNvPr id="72707" name="Text Box 3"/>
          <p:cNvSpPr txBox="1">
            <a:spLocks noChangeArrowheads="1"/>
          </p:cNvSpPr>
          <p:nvPr/>
        </p:nvSpPr>
        <p:spPr bwMode="auto">
          <a:xfrm>
            <a:off x="1692275" y="1916113"/>
            <a:ext cx="5622925" cy="421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800"/>
              <a:t>紧紧围绕你要实现的业务目标，从</a:t>
            </a:r>
            <a:r>
              <a:rPr lang="en-US" altLang="zh-CN" sz="1800" dirty="0"/>
              <a:t>KSF</a:t>
            </a:r>
            <a:r>
              <a:rPr lang="zh-CN" altLang="en-US" sz="1800"/>
              <a:t>和</a:t>
            </a:r>
            <a:r>
              <a:rPr lang="en-US" altLang="zh-CN" sz="1800" dirty="0"/>
              <a:t>CBI</a:t>
            </a:r>
            <a:endParaRPr lang="zh-CN" altLang="en-US" sz="1800"/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zh-CN" altLang="en-US" sz="1800"/>
              <a:t>   中找到实现目标的策略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800"/>
              <a:t>策略应该是简明扼要的、目标一致并可实现的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800"/>
              <a:t>强调你的核心优势以利保持这个势头，避开你的劣势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800"/>
              <a:t>记住你的假设条件，保证它们成立，如</a:t>
            </a:r>
            <a:r>
              <a:rPr lang="en-US" altLang="zh-CN" sz="1800" dirty="0"/>
              <a:t>KSF</a:t>
            </a:r>
            <a:r>
              <a:rPr lang="zh-CN" altLang="en-US" sz="1800"/>
              <a:t>，</a:t>
            </a:r>
            <a:r>
              <a:rPr lang="en-US" altLang="zh-CN" sz="1800" dirty="0"/>
              <a:t>CBI…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800"/>
              <a:t>策略应该具有灵活性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800"/>
              <a:t>熟知你的客户的特点，他们的需求和期望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800"/>
              <a:t>了解你的竞争对手，切勿低估他们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800"/>
              <a:t>务必要在深思熟虑后再思考你的策略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1800"/>
              <a:t>策略制定后要宣传而不是让人去猜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AutoShape 2"/>
          <p:cNvSpPr>
            <a:spLocks noChangeArrowheads="1"/>
          </p:cNvSpPr>
          <p:nvPr/>
        </p:nvSpPr>
        <p:spPr bwMode="auto">
          <a:xfrm>
            <a:off x="5105400" y="533400"/>
            <a:ext cx="38100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 u="sng">
              <a:ea typeface="宋体" pitchFamily="2" charset="-122"/>
            </a:endParaRPr>
          </a:p>
        </p:txBody>
      </p:sp>
      <p:sp>
        <p:nvSpPr>
          <p:cNvPr id="73731" name="AutoShape 3"/>
          <p:cNvSpPr>
            <a:spLocks noChangeArrowheads="1"/>
          </p:cNvSpPr>
          <p:nvPr/>
        </p:nvSpPr>
        <p:spPr bwMode="auto">
          <a:xfrm>
            <a:off x="1219200" y="533400"/>
            <a:ext cx="37338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kumimoji="1" lang="zh-CN" altLang="en-US" sz="2400">
              <a:solidFill>
                <a:schemeClr val="bg2"/>
              </a:solidFill>
            </a:endParaRPr>
          </a:p>
        </p:txBody>
      </p:sp>
      <p:sp>
        <p:nvSpPr>
          <p:cNvPr id="73732" name="AutoShape 4"/>
          <p:cNvSpPr>
            <a:spLocks noChangeArrowheads="1"/>
          </p:cNvSpPr>
          <p:nvPr/>
        </p:nvSpPr>
        <p:spPr bwMode="auto">
          <a:xfrm>
            <a:off x="1143000" y="3505200"/>
            <a:ext cx="3886200" cy="29718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>
              <a:solidFill>
                <a:schemeClr val="bg2"/>
              </a:solidFill>
              <a:ea typeface="宋体" pitchFamily="2" charset="-122"/>
            </a:endParaRPr>
          </a:p>
        </p:txBody>
      </p:sp>
      <p:sp>
        <p:nvSpPr>
          <p:cNvPr id="73733" name="AutoShape 5"/>
          <p:cNvSpPr>
            <a:spLocks noChangeArrowheads="1"/>
          </p:cNvSpPr>
          <p:nvPr/>
        </p:nvSpPr>
        <p:spPr bwMode="auto">
          <a:xfrm>
            <a:off x="5105400" y="3505200"/>
            <a:ext cx="3886200" cy="29718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>
              <a:solidFill>
                <a:schemeClr val="bg2"/>
              </a:solidFill>
              <a:ea typeface="宋体" pitchFamily="2" charset="-122"/>
            </a:endParaRPr>
          </a:p>
        </p:txBody>
      </p:sp>
      <p:sp>
        <p:nvSpPr>
          <p:cNvPr id="73734" name="Text Box 6"/>
          <p:cNvSpPr txBox="1">
            <a:spLocks noChangeArrowheads="1"/>
          </p:cNvSpPr>
          <p:nvPr/>
        </p:nvSpPr>
        <p:spPr bwMode="auto">
          <a:xfrm>
            <a:off x="1736725" y="1463675"/>
            <a:ext cx="26225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chemeClr val="bg2"/>
                </a:solidFill>
              </a:rPr>
              <a:t>例：对合作伙伴的</a:t>
            </a:r>
          </a:p>
          <a:p>
            <a:r>
              <a:rPr lang="zh-CN" altLang="en-US" sz="2400">
                <a:solidFill>
                  <a:schemeClr val="bg2"/>
                </a:solidFill>
              </a:rPr>
              <a:t>        两个核心策略</a:t>
            </a:r>
          </a:p>
        </p:txBody>
      </p:sp>
      <p:sp>
        <p:nvSpPr>
          <p:cNvPr id="73737" name="Text Box 9"/>
          <p:cNvSpPr txBox="1">
            <a:spLocks noChangeArrowheads="1"/>
          </p:cNvSpPr>
          <p:nvPr/>
        </p:nvSpPr>
        <p:spPr bwMode="auto">
          <a:xfrm>
            <a:off x="5241925" y="3924300"/>
            <a:ext cx="3400425" cy="201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zh-CN" altLang="en-US" sz="1800">
                <a:solidFill>
                  <a:schemeClr val="bg2"/>
                </a:solidFill>
              </a:rPr>
              <a:t>双赢是</a:t>
            </a:r>
            <a:r>
              <a:rPr lang="en-US" altLang="zh-CN" sz="1800" dirty="0">
                <a:solidFill>
                  <a:schemeClr val="bg2"/>
                </a:solidFill>
              </a:rPr>
              <a:t>HP</a:t>
            </a:r>
            <a:r>
              <a:rPr lang="zh-CN" altLang="en-US" sz="1800">
                <a:solidFill>
                  <a:schemeClr val="bg2"/>
                </a:solidFill>
              </a:rPr>
              <a:t>合作伙伴的核心策略</a:t>
            </a:r>
          </a:p>
          <a:p>
            <a:pPr>
              <a:buFont typeface="Wingdings" pitchFamily="2" charset="2"/>
              <a:buChar char="Ø"/>
            </a:pPr>
            <a:endParaRPr lang="zh-CN" altLang="en-US" sz="1800">
              <a:solidFill>
                <a:schemeClr val="bg2"/>
              </a:solidFill>
            </a:endParaRPr>
          </a:p>
          <a:p>
            <a:pPr>
              <a:buFont typeface="Wingdings" pitchFamily="2" charset="2"/>
              <a:buChar char="Ø"/>
            </a:pPr>
            <a:endParaRPr lang="zh-CN" altLang="en-US" sz="1800">
              <a:solidFill>
                <a:schemeClr val="bg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sz="1800">
                <a:solidFill>
                  <a:schemeClr val="bg2"/>
                </a:solidFill>
              </a:rPr>
              <a:t>关注本地市场需求（对代理商</a:t>
            </a:r>
          </a:p>
          <a:p>
            <a:pPr>
              <a:buFont typeface="Wingdings" pitchFamily="2" charset="2"/>
              <a:buNone/>
            </a:pPr>
            <a:r>
              <a:rPr lang="zh-CN" altLang="en-US" sz="1800">
                <a:solidFill>
                  <a:schemeClr val="bg2"/>
                </a:solidFill>
              </a:rPr>
              <a:t>   的需求和对解决方案的需求）</a:t>
            </a:r>
          </a:p>
          <a:p>
            <a:pPr>
              <a:buFont typeface="Wingdings" pitchFamily="2" charset="2"/>
              <a:buNone/>
            </a:pPr>
            <a:r>
              <a:rPr lang="zh-CN" altLang="en-US" sz="1800">
                <a:solidFill>
                  <a:schemeClr val="bg2"/>
                </a:solidFill>
              </a:rPr>
              <a:t>   是</a:t>
            </a:r>
            <a:r>
              <a:rPr lang="en-US" altLang="zh-CN" sz="1800" dirty="0">
                <a:solidFill>
                  <a:schemeClr val="bg2"/>
                </a:solidFill>
              </a:rPr>
              <a:t>HP</a:t>
            </a:r>
            <a:r>
              <a:rPr lang="zh-CN" altLang="en-US" sz="1800">
                <a:solidFill>
                  <a:schemeClr val="bg2"/>
                </a:solidFill>
              </a:rPr>
              <a:t>与合作伙伴走向市场的</a:t>
            </a:r>
          </a:p>
          <a:p>
            <a:pPr>
              <a:buFont typeface="Wingdings" pitchFamily="2" charset="2"/>
              <a:buNone/>
            </a:pPr>
            <a:r>
              <a:rPr lang="zh-CN" altLang="en-US" sz="1800">
                <a:solidFill>
                  <a:schemeClr val="bg2"/>
                </a:solidFill>
              </a:rPr>
              <a:t>   核心策略。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ext Box 2"/>
          <p:cNvSpPr txBox="1">
            <a:spLocks noChangeArrowheads="1"/>
          </p:cNvSpPr>
          <p:nvPr/>
        </p:nvSpPr>
        <p:spPr bwMode="auto">
          <a:xfrm>
            <a:off x="2438400" y="587375"/>
            <a:ext cx="46545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/>
              <a:t>九    大    实    施    策    略</a:t>
            </a:r>
          </a:p>
        </p:txBody>
      </p:sp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1219200" y="2209800"/>
            <a:ext cx="7385050" cy="393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800"/>
              <a:t>1、精雕细琢、打造更强大的高增值代理商队伍。</a:t>
            </a:r>
          </a:p>
          <a:p>
            <a:pPr>
              <a:lnSpc>
                <a:spcPct val="200000"/>
              </a:lnSpc>
            </a:pPr>
            <a:r>
              <a:rPr lang="zh-CN" altLang="en-US" sz="1800"/>
              <a:t>2、适度扩展</a:t>
            </a:r>
            <a:r>
              <a:rPr lang="en-US" altLang="zh-CN" sz="1800" dirty="0"/>
              <a:t>UNIX</a:t>
            </a:r>
            <a:r>
              <a:rPr lang="zh-CN" altLang="en-US" sz="1800"/>
              <a:t>产品分销阵容，以满足高速增长的市场需求。</a:t>
            </a:r>
          </a:p>
          <a:p>
            <a:pPr>
              <a:lnSpc>
                <a:spcPct val="200000"/>
              </a:lnSpc>
            </a:pPr>
            <a:r>
              <a:rPr lang="zh-CN" altLang="en-US" sz="1800"/>
              <a:t>3、以行业为主导，在复盖领域的分工上走出应用细分带动成长的新路。</a:t>
            </a:r>
          </a:p>
          <a:p>
            <a:pPr>
              <a:lnSpc>
                <a:spcPct val="200000"/>
              </a:lnSpc>
            </a:pPr>
            <a:r>
              <a:rPr lang="zh-CN" altLang="en-US" sz="1800"/>
              <a:t>4、结合不同行业典型发展趋势，倾注更多资源投向有优秀本地解决方</a:t>
            </a:r>
          </a:p>
          <a:p>
            <a:pPr>
              <a:lnSpc>
                <a:spcPct val="200000"/>
              </a:lnSpc>
            </a:pPr>
            <a:r>
              <a:rPr lang="zh-CN" altLang="en-US" sz="1800"/>
              <a:t>      案的独立软件开发商。</a:t>
            </a:r>
          </a:p>
          <a:p>
            <a:pPr>
              <a:lnSpc>
                <a:spcPct val="200000"/>
              </a:lnSpc>
            </a:pPr>
            <a:r>
              <a:rPr lang="zh-CN" altLang="en-US" sz="1800"/>
              <a:t>5、积极扶持希望在高领域一展风采的合作伙伴，带领并支持他们尽快进</a:t>
            </a:r>
          </a:p>
          <a:p>
            <a:pPr>
              <a:lnSpc>
                <a:spcPct val="200000"/>
              </a:lnSpc>
            </a:pPr>
            <a:r>
              <a:rPr lang="zh-CN" altLang="en-US" sz="1800"/>
              <a:t>      入以解决方案为中心的高端应用领域。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ext Box 2"/>
          <p:cNvSpPr txBox="1">
            <a:spLocks noChangeArrowheads="1"/>
          </p:cNvSpPr>
          <p:nvPr/>
        </p:nvSpPr>
        <p:spPr bwMode="auto">
          <a:xfrm>
            <a:off x="2438400" y="587375"/>
            <a:ext cx="46545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/>
              <a:t>九    大    实    施    策    略</a:t>
            </a:r>
          </a:p>
        </p:txBody>
      </p:sp>
      <p:sp>
        <p:nvSpPr>
          <p:cNvPr id="74755" name="Text Box 3"/>
          <p:cNvSpPr txBox="1">
            <a:spLocks noChangeArrowheads="1"/>
          </p:cNvSpPr>
          <p:nvPr/>
        </p:nvSpPr>
        <p:spPr bwMode="auto">
          <a:xfrm>
            <a:off x="1219200" y="1828800"/>
            <a:ext cx="7486650" cy="613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800"/>
              <a:t>6、以众多合作伙伴正策划准备上市及迎接</a:t>
            </a:r>
            <a:r>
              <a:rPr lang="en-US" altLang="zh-CN" sz="1800" dirty="0"/>
              <a:t>WTO，</a:t>
            </a:r>
            <a:r>
              <a:rPr lang="zh-CN" altLang="en-US" sz="1800"/>
              <a:t>迫切需求提高管理水平</a:t>
            </a:r>
          </a:p>
          <a:p>
            <a:pPr>
              <a:lnSpc>
                <a:spcPct val="200000"/>
              </a:lnSpc>
            </a:pPr>
            <a:r>
              <a:rPr lang="zh-CN" altLang="en-US" sz="1800"/>
              <a:t>      为契机，为伙伴的成长注入强大动力。也即秉承“授之予鱼、不如授之</a:t>
            </a:r>
          </a:p>
          <a:p>
            <a:pPr>
              <a:lnSpc>
                <a:spcPct val="200000"/>
              </a:lnSpc>
            </a:pPr>
            <a:r>
              <a:rPr lang="zh-CN" altLang="en-US" sz="1800"/>
              <a:t>      予渔”的宗旨，有重点的与伙伴公司共享</a:t>
            </a:r>
            <a:r>
              <a:rPr lang="en-US" altLang="zh-CN" sz="1800" dirty="0"/>
              <a:t>HP</a:t>
            </a:r>
            <a:r>
              <a:rPr lang="zh-CN" altLang="en-US" sz="1800"/>
              <a:t>的优秀管理理念和经验，</a:t>
            </a:r>
          </a:p>
          <a:p>
            <a:pPr>
              <a:lnSpc>
                <a:spcPct val="200000"/>
              </a:lnSpc>
            </a:pPr>
            <a:r>
              <a:rPr lang="zh-CN" altLang="en-US" sz="1800"/>
              <a:t>      使得伙伴公司的成长与惠普公司的成长真正有机地结合在一起。</a:t>
            </a:r>
          </a:p>
          <a:p>
            <a:pPr>
              <a:lnSpc>
                <a:spcPct val="200000"/>
              </a:lnSpc>
            </a:pPr>
            <a:r>
              <a:rPr lang="zh-CN" altLang="en-US" sz="1800"/>
              <a:t>7、为合作伙伴提供更高层次的、诸如国际</a:t>
            </a:r>
            <a:r>
              <a:rPr lang="en-US" altLang="zh-CN" sz="1800" dirty="0"/>
              <a:t>IT</a:t>
            </a:r>
            <a:r>
              <a:rPr lang="zh-CN" altLang="en-US" sz="1800"/>
              <a:t>市场前瞻、战略规划指导、</a:t>
            </a:r>
          </a:p>
          <a:p>
            <a:pPr>
              <a:lnSpc>
                <a:spcPct val="200000"/>
              </a:lnSpc>
            </a:pPr>
            <a:r>
              <a:rPr lang="zh-CN" altLang="en-US" sz="1800"/>
              <a:t>      融资渠道咨询等外向型协作导向，目的是为惠普合作伙伴铺路架桥。</a:t>
            </a:r>
          </a:p>
          <a:p>
            <a:pPr>
              <a:lnSpc>
                <a:spcPct val="200000"/>
              </a:lnSpc>
            </a:pPr>
            <a:r>
              <a:rPr lang="zh-CN" altLang="en-US" sz="1800"/>
              <a:t>8、在低端产品方面，我们除了继续沿用并扩展传统的分销模式之外，会</a:t>
            </a:r>
          </a:p>
          <a:p>
            <a:pPr>
              <a:lnSpc>
                <a:spcPct val="200000"/>
              </a:lnSpc>
            </a:pPr>
            <a:r>
              <a:rPr lang="zh-CN" altLang="en-US" sz="1800"/>
              <a:t>      更加重视行业及地域的用户的需求。我们将加大此方面的力度，突破</a:t>
            </a:r>
          </a:p>
          <a:p>
            <a:pPr>
              <a:lnSpc>
                <a:spcPct val="200000"/>
              </a:lnSpc>
            </a:pPr>
            <a:r>
              <a:rPr lang="zh-CN" altLang="en-US" sz="1800"/>
              <a:t>      旧有的销售模式，给予行业代理商更大的空间和支持。</a:t>
            </a:r>
          </a:p>
          <a:p>
            <a:pPr>
              <a:lnSpc>
                <a:spcPct val="200000"/>
              </a:lnSpc>
            </a:pPr>
            <a:endParaRPr lang="zh-CN" altLang="en-US" sz="1800"/>
          </a:p>
          <a:p>
            <a:pPr>
              <a:lnSpc>
                <a:spcPct val="200000"/>
              </a:lnSpc>
            </a:pPr>
            <a:endParaRPr lang="zh-CN" altLang="en-US" sz="180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ext Box 2"/>
          <p:cNvSpPr txBox="1">
            <a:spLocks noChangeArrowheads="1"/>
          </p:cNvSpPr>
          <p:nvPr/>
        </p:nvSpPr>
        <p:spPr bwMode="auto">
          <a:xfrm>
            <a:off x="2438400" y="587375"/>
            <a:ext cx="46545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/>
              <a:t>九    大    实    施    策    略</a:t>
            </a:r>
          </a:p>
        </p:txBody>
      </p:sp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1524000" y="2212975"/>
            <a:ext cx="6838950" cy="125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  <a:buFont typeface="Wingdings" pitchFamily="2" charset="2"/>
              <a:buNone/>
            </a:pPr>
            <a:r>
              <a:rPr lang="zh-CN" altLang="en-US" sz="1800"/>
              <a:t> </a:t>
            </a:r>
            <a:r>
              <a:rPr lang="en-US" altLang="zh-CN" sz="1800" dirty="0"/>
              <a:t>9 </a:t>
            </a:r>
            <a:r>
              <a:rPr lang="zh-CN" altLang="en-US"/>
              <a:t>、</a:t>
            </a:r>
            <a:r>
              <a:rPr lang="zh-CN" altLang="en-US" sz="1800"/>
              <a:t>主动地为优秀合作伙伴提供务实的、更灵活的财务支持政策，</a:t>
            </a:r>
          </a:p>
          <a:p>
            <a:pPr>
              <a:lnSpc>
                <a:spcPct val="200000"/>
              </a:lnSpc>
              <a:buFont typeface="Wingdings" pitchFamily="2" charset="2"/>
              <a:buNone/>
            </a:pPr>
            <a:r>
              <a:rPr lang="zh-CN" altLang="en-US" sz="1800"/>
              <a:t>   从伙伴最急需的地方做起。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Box 2"/>
          <p:cNvSpPr txBox="1">
            <a:spLocks noChangeArrowheads="1"/>
          </p:cNvSpPr>
          <p:nvPr/>
        </p:nvSpPr>
        <p:spPr bwMode="auto">
          <a:xfrm>
            <a:off x="1371600" y="381000"/>
            <a:ext cx="6889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潜在问题和风险分析及实施计划中的相互依存关系</a:t>
            </a:r>
          </a:p>
        </p:txBody>
      </p:sp>
      <p:sp>
        <p:nvSpPr>
          <p:cNvPr id="78851" name="Text Box 3"/>
          <p:cNvSpPr txBox="1">
            <a:spLocks noChangeArrowheads="1"/>
          </p:cNvSpPr>
          <p:nvPr/>
        </p:nvSpPr>
        <p:spPr bwMode="auto">
          <a:xfrm>
            <a:off x="1508125" y="1978025"/>
            <a:ext cx="7497763" cy="420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/>
              <a:t>目的：</a:t>
            </a:r>
          </a:p>
          <a:p>
            <a:endParaRPr lang="zh-CN" altLang="en-US"/>
          </a:p>
          <a:p>
            <a:pPr>
              <a:buFont typeface="Wingdings" pitchFamily="2" charset="2"/>
              <a:buChar char="Ø"/>
            </a:pPr>
            <a:r>
              <a:rPr lang="zh-CN" altLang="en-US"/>
              <a:t>了解潜在的风险并制定应急计划以对付外界环境变化，如市场、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zh-CN" altLang="en-US"/>
              <a:t>    客户、国家规定、国际条件，经济状况等。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endParaRPr lang="en-US" altLang="zh-CN" dirty="0"/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zh-CN" altLang="en-US"/>
              <a:t>做法：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/>
              <a:t>把潜在的问题一一列出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/>
              <a:t>分析问题发生的可能性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/>
              <a:t>制定应急计划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/>
              <a:t>指定处理这些问题的负责人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ext Box 2"/>
          <p:cNvSpPr txBox="1">
            <a:spLocks noChangeArrowheads="1"/>
          </p:cNvSpPr>
          <p:nvPr/>
        </p:nvSpPr>
        <p:spPr bwMode="auto">
          <a:xfrm>
            <a:off x="2590800" y="762000"/>
            <a:ext cx="3536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如何设定潜在问题的顺序</a:t>
            </a:r>
          </a:p>
        </p:txBody>
      </p:sp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1149350" y="2270125"/>
            <a:ext cx="6915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/>
              <a:t>               问题        危险性        发生可能性        重要性       计划</a:t>
            </a:r>
          </a:p>
          <a:p>
            <a:r>
              <a:rPr lang="zh-CN" altLang="en-US"/>
              <a:t>                             </a:t>
            </a:r>
            <a:r>
              <a:rPr lang="zh-CN" altLang="en-US" sz="1600"/>
              <a:t>（</a:t>
            </a:r>
            <a:r>
              <a:rPr lang="en-US" altLang="zh-CN" sz="1600" dirty="0"/>
              <a:t>A=1~10）      （B=0.1~1.0）      （C=A*B）</a:t>
            </a:r>
            <a:endParaRPr lang="en-US" altLang="zh-CN" dirty="0"/>
          </a:p>
        </p:txBody>
      </p:sp>
      <p:sp>
        <p:nvSpPr>
          <p:cNvPr id="79876" name="Text Box 4"/>
          <p:cNvSpPr txBox="1">
            <a:spLocks noChangeArrowheads="1"/>
          </p:cNvSpPr>
          <p:nvPr/>
        </p:nvSpPr>
        <p:spPr bwMode="auto">
          <a:xfrm rot="-5472679">
            <a:off x="-211137" y="4478337"/>
            <a:ext cx="3841750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/>
              <a:t>1</a:t>
            </a:r>
          </a:p>
          <a:p>
            <a:pPr>
              <a:lnSpc>
                <a:spcPct val="200000"/>
              </a:lnSpc>
            </a:pPr>
            <a:r>
              <a:rPr lang="zh-CN" altLang="en-US"/>
              <a:t>2</a:t>
            </a:r>
          </a:p>
          <a:p>
            <a:pPr>
              <a:lnSpc>
                <a:spcPct val="200000"/>
              </a:lnSpc>
            </a:pPr>
            <a:r>
              <a:rPr lang="zh-CN" altLang="en-US"/>
              <a:t>3</a:t>
            </a:r>
          </a:p>
          <a:p>
            <a:pPr>
              <a:lnSpc>
                <a:spcPct val="200000"/>
              </a:lnSpc>
            </a:pPr>
            <a:r>
              <a:rPr lang="zh-CN" altLang="en-US"/>
              <a:t>4</a:t>
            </a:r>
          </a:p>
          <a:p>
            <a:pPr>
              <a:lnSpc>
                <a:spcPct val="200000"/>
              </a:lnSpc>
            </a:pPr>
            <a:r>
              <a:rPr lang="zh-CN" altLang="en-US"/>
              <a:t>5</a:t>
            </a:r>
          </a:p>
          <a:p>
            <a:pPr>
              <a:lnSpc>
                <a:spcPct val="200000"/>
              </a:lnSpc>
            </a:pPr>
            <a:r>
              <a:rPr lang="zh-CN" altLang="en-US"/>
              <a:t>6</a:t>
            </a:r>
          </a:p>
        </p:txBody>
      </p:sp>
      <p:sp>
        <p:nvSpPr>
          <p:cNvPr id="79877" name="Line 5"/>
          <p:cNvSpPr>
            <a:spLocks noChangeShapeType="1"/>
          </p:cNvSpPr>
          <p:nvPr/>
        </p:nvSpPr>
        <p:spPr bwMode="auto">
          <a:xfrm>
            <a:off x="1371600" y="2895600"/>
            <a:ext cx="716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9878" name="Line 6"/>
          <p:cNvSpPr>
            <a:spLocks noChangeShapeType="1"/>
          </p:cNvSpPr>
          <p:nvPr/>
        </p:nvSpPr>
        <p:spPr bwMode="auto">
          <a:xfrm>
            <a:off x="1371600" y="5867400"/>
            <a:ext cx="716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9879" name="Line 7"/>
          <p:cNvSpPr>
            <a:spLocks noChangeShapeType="1"/>
          </p:cNvSpPr>
          <p:nvPr/>
        </p:nvSpPr>
        <p:spPr bwMode="auto">
          <a:xfrm>
            <a:off x="1371600" y="5257800"/>
            <a:ext cx="716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9880" name="Line 8"/>
          <p:cNvSpPr>
            <a:spLocks noChangeShapeType="1"/>
          </p:cNvSpPr>
          <p:nvPr/>
        </p:nvSpPr>
        <p:spPr bwMode="auto">
          <a:xfrm>
            <a:off x="1371600" y="4648200"/>
            <a:ext cx="716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9881" name="Line 9"/>
          <p:cNvSpPr>
            <a:spLocks noChangeShapeType="1"/>
          </p:cNvSpPr>
          <p:nvPr/>
        </p:nvSpPr>
        <p:spPr bwMode="auto">
          <a:xfrm>
            <a:off x="1371600" y="3429000"/>
            <a:ext cx="716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9882" name="Line 10"/>
          <p:cNvSpPr>
            <a:spLocks noChangeShapeType="1"/>
          </p:cNvSpPr>
          <p:nvPr/>
        </p:nvSpPr>
        <p:spPr bwMode="auto">
          <a:xfrm>
            <a:off x="1371600" y="4038600"/>
            <a:ext cx="716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9883" name="Line 11"/>
          <p:cNvSpPr>
            <a:spLocks noChangeShapeType="1"/>
          </p:cNvSpPr>
          <p:nvPr/>
        </p:nvSpPr>
        <p:spPr bwMode="auto">
          <a:xfrm>
            <a:off x="1371600" y="6400800"/>
            <a:ext cx="716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9884" name="Line 12"/>
          <p:cNvSpPr>
            <a:spLocks noChangeShapeType="1"/>
          </p:cNvSpPr>
          <p:nvPr/>
        </p:nvSpPr>
        <p:spPr bwMode="auto">
          <a:xfrm>
            <a:off x="2057400" y="2209800"/>
            <a:ext cx="0" cy="419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9885" name="Line 13"/>
          <p:cNvSpPr>
            <a:spLocks noChangeShapeType="1"/>
          </p:cNvSpPr>
          <p:nvPr/>
        </p:nvSpPr>
        <p:spPr bwMode="auto">
          <a:xfrm>
            <a:off x="2895600" y="2209800"/>
            <a:ext cx="0" cy="419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9886" name="Line 14"/>
          <p:cNvSpPr>
            <a:spLocks noChangeShapeType="1"/>
          </p:cNvSpPr>
          <p:nvPr/>
        </p:nvSpPr>
        <p:spPr bwMode="auto">
          <a:xfrm>
            <a:off x="4191000" y="2209800"/>
            <a:ext cx="0" cy="419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9887" name="Line 15"/>
          <p:cNvSpPr>
            <a:spLocks noChangeShapeType="1"/>
          </p:cNvSpPr>
          <p:nvPr/>
        </p:nvSpPr>
        <p:spPr bwMode="auto">
          <a:xfrm>
            <a:off x="6096000" y="2209800"/>
            <a:ext cx="0" cy="419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9888" name="Line 16"/>
          <p:cNvSpPr>
            <a:spLocks noChangeShapeType="1"/>
          </p:cNvSpPr>
          <p:nvPr/>
        </p:nvSpPr>
        <p:spPr bwMode="auto">
          <a:xfrm>
            <a:off x="7315200" y="2209800"/>
            <a:ext cx="0" cy="419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9889" name="Line 17"/>
          <p:cNvSpPr>
            <a:spLocks noChangeShapeType="1"/>
          </p:cNvSpPr>
          <p:nvPr/>
        </p:nvSpPr>
        <p:spPr bwMode="auto">
          <a:xfrm>
            <a:off x="8001000" y="2209800"/>
            <a:ext cx="0" cy="419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9890" name="Line 18"/>
          <p:cNvSpPr>
            <a:spLocks noChangeShapeType="1"/>
          </p:cNvSpPr>
          <p:nvPr/>
        </p:nvSpPr>
        <p:spPr bwMode="auto">
          <a:xfrm>
            <a:off x="1371600" y="2209800"/>
            <a:ext cx="716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9891" name="Text Box 19"/>
          <p:cNvSpPr txBox="1">
            <a:spLocks noChangeArrowheads="1"/>
          </p:cNvSpPr>
          <p:nvPr/>
        </p:nvSpPr>
        <p:spPr bwMode="auto">
          <a:xfrm>
            <a:off x="1431925" y="2452688"/>
            <a:ext cx="5524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dirty="0"/>
              <a:t>NO</a:t>
            </a:r>
          </a:p>
        </p:txBody>
      </p:sp>
      <p:sp>
        <p:nvSpPr>
          <p:cNvPr id="79892" name="Line 20"/>
          <p:cNvSpPr>
            <a:spLocks noChangeShapeType="1"/>
          </p:cNvSpPr>
          <p:nvPr/>
        </p:nvSpPr>
        <p:spPr bwMode="auto">
          <a:xfrm>
            <a:off x="1371600" y="2209800"/>
            <a:ext cx="0" cy="419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9893" name="Line 21"/>
          <p:cNvSpPr>
            <a:spLocks noChangeShapeType="1"/>
          </p:cNvSpPr>
          <p:nvPr/>
        </p:nvSpPr>
        <p:spPr bwMode="auto">
          <a:xfrm>
            <a:off x="8534400" y="2209800"/>
            <a:ext cx="0" cy="419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9894" name="Text Box 22"/>
          <p:cNvSpPr txBox="1">
            <a:spLocks noChangeArrowheads="1"/>
          </p:cNvSpPr>
          <p:nvPr/>
        </p:nvSpPr>
        <p:spPr bwMode="auto">
          <a:xfrm>
            <a:off x="8029575" y="2239963"/>
            <a:ext cx="4286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r>
              <a:rPr lang="zh-CN" altLang="en-US" sz="1600"/>
              <a:t>负责人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ext Box 2"/>
          <p:cNvSpPr txBox="1">
            <a:spLocks noChangeArrowheads="1"/>
          </p:cNvSpPr>
          <p:nvPr/>
        </p:nvSpPr>
        <p:spPr bwMode="auto">
          <a:xfrm>
            <a:off x="1371600" y="83820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例：</a:t>
            </a:r>
          </a:p>
        </p:txBody>
      </p:sp>
      <p:sp>
        <p:nvSpPr>
          <p:cNvPr id="80899" name="Text Box 3"/>
          <p:cNvSpPr txBox="1">
            <a:spLocks noChangeArrowheads="1"/>
          </p:cNvSpPr>
          <p:nvPr/>
        </p:nvSpPr>
        <p:spPr bwMode="auto">
          <a:xfrm>
            <a:off x="1149350" y="2270125"/>
            <a:ext cx="6534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/>
              <a:t>               问题        危险性      发生可能性   重要性        计划</a:t>
            </a:r>
          </a:p>
          <a:p>
            <a:r>
              <a:rPr lang="zh-CN" altLang="en-US"/>
              <a:t>                             </a:t>
            </a:r>
            <a:r>
              <a:rPr lang="zh-CN" altLang="en-US" sz="1600"/>
              <a:t>（</a:t>
            </a:r>
            <a:r>
              <a:rPr lang="en-US" altLang="zh-CN" sz="1600" dirty="0"/>
              <a:t>A=1~10）    B=0.1~1.0）     （C=A*B）</a:t>
            </a:r>
            <a:endParaRPr lang="en-US" altLang="zh-CN" dirty="0"/>
          </a:p>
        </p:txBody>
      </p:sp>
      <p:sp>
        <p:nvSpPr>
          <p:cNvPr id="80900" name="Text Box 4"/>
          <p:cNvSpPr txBox="1">
            <a:spLocks noChangeArrowheads="1"/>
          </p:cNvSpPr>
          <p:nvPr/>
        </p:nvSpPr>
        <p:spPr bwMode="auto">
          <a:xfrm rot="-5472679">
            <a:off x="-211137" y="4554537"/>
            <a:ext cx="3841750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/>
              <a:t>1</a:t>
            </a:r>
          </a:p>
          <a:p>
            <a:pPr>
              <a:lnSpc>
                <a:spcPct val="200000"/>
              </a:lnSpc>
            </a:pPr>
            <a:r>
              <a:rPr lang="zh-CN" altLang="en-US"/>
              <a:t>2</a:t>
            </a:r>
          </a:p>
          <a:p>
            <a:pPr>
              <a:lnSpc>
                <a:spcPct val="200000"/>
              </a:lnSpc>
            </a:pPr>
            <a:r>
              <a:rPr lang="zh-CN" altLang="en-US"/>
              <a:t>3</a:t>
            </a:r>
          </a:p>
          <a:p>
            <a:pPr>
              <a:lnSpc>
                <a:spcPct val="200000"/>
              </a:lnSpc>
            </a:pPr>
            <a:r>
              <a:rPr lang="zh-CN" altLang="en-US"/>
              <a:t>4</a:t>
            </a:r>
          </a:p>
          <a:p>
            <a:pPr>
              <a:lnSpc>
                <a:spcPct val="200000"/>
              </a:lnSpc>
            </a:pPr>
            <a:r>
              <a:rPr lang="zh-CN" altLang="en-US"/>
              <a:t>5</a:t>
            </a:r>
          </a:p>
          <a:p>
            <a:pPr>
              <a:lnSpc>
                <a:spcPct val="200000"/>
              </a:lnSpc>
            </a:pPr>
            <a:r>
              <a:rPr lang="zh-CN" altLang="en-US"/>
              <a:t>6</a:t>
            </a:r>
          </a:p>
        </p:txBody>
      </p:sp>
      <p:sp>
        <p:nvSpPr>
          <p:cNvPr id="80901" name="Line 5"/>
          <p:cNvSpPr>
            <a:spLocks noChangeShapeType="1"/>
          </p:cNvSpPr>
          <p:nvPr/>
        </p:nvSpPr>
        <p:spPr bwMode="auto">
          <a:xfrm>
            <a:off x="1371600" y="2895600"/>
            <a:ext cx="716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0902" name="Line 6"/>
          <p:cNvSpPr>
            <a:spLocks noChangeShapeType="1"/>
          </p:cNvSpPr>
          <p:nvPr/>
        </p:nvSpPr>
        <p:spPr bwMode="auto">
          <a:xfrm>
            <a:off x="1371600" y="5867400"/>
            <a:ext cx="716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0903" name="Line 7"/>
          <p:cNvSpPr>
            <a:spLocks noChangeShapeType="1"/>
          </p:cNvSpPr>
          <p:nvPr/>
        </p:nvSpPr>
        <p:spPr bwMode="auto">
          <a:xfrm>
            <a:off x="1371600" y="5257800"/>
            <a:ext cx="716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0904" name="Line 8"/>
          <p:cNvSpPr>
            <a:spLocks noChangeShapeType="1"/>
          </p:cNvSpPr>
          <p:nvPr/>
        </p:nvSpPr>
        <p:spPr bwMode="auto">
          <a:xfrm>
            <a:off x="1371600" y="4648200"/>
            <a:ext cx="716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0905" name="Line 9"/>
          <p:cNvSpPr>
            <a:spLocks noChangeShapeType="1"/>
          </p:cNvSpPr>
          <p:nvPr/>
        </p:nvSpPr>
        <p:spPr bwMode="auto">
          <a:xfrm>
            <a:off x="1371600" y="3429000"/>
            <a:ext cx="716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0906" name="Line 10"/>
          <p:cNvSpPr>
            <a:spLocks noChangeShapeType="1"/>
          </p:cNvSpPr>
          <p:nvPr/>
        </p:nvSpPr>
        <p:spPr bwMode="auto">
          <a:xfrm>
            <a:off x="1371600" y="4038600"/>
            <a:ext cx="716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0907" name="Line 11"/>
          <p:cNvSpPr>
            <a:spLocks noChangeShapeType="1"/>
          </p:cNvSpPr>
          <p:nvPr/>
        </p:nvSpPr>
        <p:spPr bwMode="auto">
          <a:xfrm>
            <a:off x="1371600" y="6400800"/>
            <a:ext cx="716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0908" name="Line 12"/>
          <p:cNvSpPr>
            <a:spLocks noChangeShapeType="1"/>
          </p:cNvSpPr>
          <p:nvPr/>
        </p:nvSpPr>
        <p:spPr bwMode="auto">
          <a:xfrm>
            <a:off x="2057400" y="2209800"/>
            <a:ext cx="0" cy="419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0909" name="Line 13"/>
          <p:cNvSpPr>
            <a:spLocks noChangeShapeType="1"/>
          </p:cNvSpPr>
          <p:nvPr/>
        </p:nvSpPr>
        <p:spPr bwMode="auto">
          <a:xfrm>
            <a:off x="3048000" y="2209800"/>
            <a:ext cx="0" cy="419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0910" name="Line 14"/>
          <p:cNvSpPr>
            <a:spLocks noChangeShapeType="1"/>
          </p:cNvSpPr>
          <p:nvPr/>
        </p:nvSpPr>
        <p:spPr bwMode="auto">
          <a:xfrm>
            <a:off x="4191000" y="2209800"/>
            <a:ext cx="0" cy="419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0911" name="Line 15"/>
          <p:cNvSpPr>
            <a:spLocks noChangeShapeType="1"/>
          </p:cNvSpPr>
          <p:nvPr/>
        </p:nvSpPr>
        <p:spPr bwMode="auto">
          <a:xfrm>
            <a:off x="5638800" y="2209800"/>
            <a:ext cx="0" cy="419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0912" name="Line 16"/>
          <p:cNvSpPr>
            <a:spLocks noChangeShapeType="1"/>
          </p:cNvSpPr>
          <p:nvPr/>
        </p:nvSpPr>
        <p:spPr bwMode="auto">
          <a:xfrm>
            <a:off x="6705600" y="2209800"/>
            <a:ext cx="0" cy="419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0913" name="Line 17"/>
          <p:cNvSpPr>
            <a:spLocks noChangeShapeType="1"/>
          </p:cNvSpPr>
          <p:nvPr/>
        </p:nvSpPr>
        <p:spPr bwMode="auto">
          <a:xfrm>
            <a:off x="8001000" y="2209800"/>
            <a:ext cx="0" cy="419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0914" name="Line 18"/>
          <p:cNvSpPr>
            <a:spLocks noChangeShapeType="1"/>
          </p:cNvSpPr>
          <p:nvPr/>
        </p:nvSpPr>
        <p:spPr bwMode="auto">
          <a:xfrm>
            <a:off x="1371600" y="2209800"/>
            <a:ext cx="716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0915" name="Text Box 19"/>
          <p:cNvSpPr txBox="1">
            <a:spLocks noChangeArrowheads="1"/>
          </p:cNvSpPr>
          <p:nvPr/>
        </p:nvSpPr>
        <p:spPr bwMode="auto">
          <a:xfrm>
            <a:off x="1431925" y="2452688"/>
            <a:ext cx="5524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dirty="0"/>
              <a:t>NO</a:t>
            </a:r>
          </a:p>
        </p:txBody>
      </p:sp>
      <p:sp>
        <p:nvSpPr>
          <p:cNvPr id="80916" name="Line 20"/>
          <p:cNvSpPr>
            <a:spLocks noChangeShapeType="1"/>
          </p:cNvSpPr>
          <p:nvPr/>
        </p:nvSpPr>
        <p:spPr bwMode="auto">
          <a:xfrm>
            <a:off x="1371600" y="2209800"/>
            <a:ext cx="0" cy="419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0917" name="Line 21"/>
          <p:cNvSpPr>
            <a:spLocks noChangeShapeType="1"/>
          </p:cNvSpPr>
          <p:nvPr/>
        </p:nvSpPr>
        <p:spPr bwMode="auto">
          <a:xfrm>
            <a:off x="8534400" y="2209800"/>
            <a:ext cx="0" cy="419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0918" name="Text Box 22"/>
          <p:cNvSpPr txBox="1">
            <a:spLocks noChangeArrowheads="1"/>
          </p:cNvSpPr>
          <p:nvPr/>
        </p:nvSpPr>
        <p:spPr bwMode="auto">
          <a:xfrm>
            <a:off x="8029575" y="2239963"/>
            <a:ext cx="4286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r>
              <a:rPr lang="zh-CN" altLang="en-US" sz="1600"/>
              <a:t>负责人</a:t>
            </a:r>
          </a:p>
        </p:txBody>
      </p:sp>
      <p:sp>
        <p:nvSpPr>
          <p:cNvPr id="80919" name="Text Box 23"/>
          <p:cNvSpPr txBox="1">
            <a:spLocks noChangeArrowheads="1"/>
          </p:cNvSpPr>
          <p:nvPr/>
        </p:nvSpPr>
        <p:spPr bwMode="auto">
          <a:xfrm>
            <a:off x="2101850" y="2971800"/>
            <a:ext cx="8953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400"/>
              <a:t>市场萎缩</a:t>
            </a:r>
          </a:p>
        </p:txBody>
      </p:sp>
      <p:sp>
        <p:nvSpPr>
          <p:cNvPr id="80920" name="Text Box 24"/>
          <p:cNvSpPr txBox="1">
            <a:spLocks noChangeArrowheads="1"/>
          </p:cNvSpPr>
          <p:nvPr/>
        </p:nvSpPr>
        <p:spPr bwMode="auto">
          <a:xfrm>
            <a:off x="2085975" y="3455988"/>
            <a:ext cx="1006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1200"/>
              <a:t>需求增加，</a:t>
            </a:r>
          </a:p>
          <a:p>
            <a:r>
              <a:rPr lang="zh-CN" altLang="en-US" sz="1200"/>
              <a:t>生产线不足</a:t>
            </a:r>
          </a:p>
        </p:txBody>
      </p:sp>
      <p:sp>
        <p:nvSpPr>
          <p:cNvPr id="80921" name="Text Box 25"/>
          <p:cNvSpPr txBox="1">
            <a:spLocks noChangeArrowheads="1"/>
          </p:cNvSpPr>
          <p:nvPr/>
        </p:nvSpPr>
        <p:spPr bwMode="auto">
          <a:xfrm>
            <a:off x="2025650" y="4114800"/>
            <a:ext cx="1098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/>
              <a:t>国家规定设</a:t>
            </a:r>
          </a:p>
          <a:p>
            <a:r>
              <a:rPr lang="zh-CN" altLang="en-US" sz="1200"/>
              <a:t>备更新期提前</a:t>
            </a:r>
          </a:p>
        </p:txBody>
      </p:sp>
      <p:sp>
        <p:nvSpPr>
          <p:cNvPr id="80922" name="Text Box 26"/>
          <p:cNvSpPr txBox="1">
            <a:spLocks noChangeArrowheads="1"/>
          </p:cNvSpPr>
          <p:nvPr/>
        </p:nvSpPr>
        <p:spPr bwMode="auto">
          <a:xfrm>
            <a:off x="3352800" y="2971800"/>
            <a:ext cx="2730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400"/>
              <a:t>8</a:t>
            </a:r>
          </a:p>
        </p:txBody>
      </p:sp>
      <p:sp>
        <p:nvSpPr>
          <p:cNvPr id="80923" name="Text Box 27"/>
          <p:cNvSpPr txBox="1">
            <a:spLocks noChangeArrowheads="1"/>
          </p:cNvSpPr>
          <p:nvPr/>
        </p:nvSpPr>
        <p:spPr bwMode="auto">
          <a:xfrm>
            <a:off x="3352800" y="3581400"/>
            <a:ext cx="457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1400"/>
              <a:t>7</a:t>
            </a:r>
          </a:p>
        </p:txBody>
      </p:sp>
      <p:sp>
        <p:nvSpPr>
          <p:cNvPr id="80924" name="Text Box 28"/>
          <p:cNvSpPr txBox="1">
            <a:spLocks noChangeArrowheads="1"/>
          </p:cNvSpPr>
          <p:nvPr/>
        </p:nvSpPr>
        <p:spPr bwMode="auto">
          <a:xfrm>
            <a:off x="3352800" y="4191000"/>
            <a:ext cx="2730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400"/>
              <a:t>5</a:t>
            </a:r>
          </a:p>
        </p:txBody>
      </p:sp>
      <p:sp>
        <p:nvSpPr>
          <p:cNvPr id="80925" name="Text Box 29"/>
          <p:cNvSpPr txBox="1">
            <a:spLocks noChangeArrowheads="1"/>
          </p:cNvSpPr>
          <p:nvPr/>
        </p:nvSpPr>
        <p:spPr bwMode="auto">
          <a:xfrm>
            <a:off x="4724400" y="2971800"/>
            <a:ext cx="406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400"/>
              <a:t>0.6</a:t>
            </a:r>
          </a:p>
        </p:txBody>
      </p:sp>
      <p:sp>
        <p:nvSpPr>
          <p:cNvPr id="80926" name="Text Box 30"/>
          <p:cNvSpPr txBox="1">
            <a:spLocks noChangeArrowheads="1"/>
          </p:cNvSpPr>
          <p:nvPr/>
        </p:nvSpPr>
        <p:spPr bwMode="auto">
          <a:xfrm>
            <a:off x="4724400" y="3581400"/>
            <a:ext cx="457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1400"/>
              <a:t>0.4</a:t>
            </a:r>
          </a:p>
        </p:txBody>
      </p:sp>
      <p:sp>
        <p:nvSpPr>
          <p:cNvPr id="80927" name="Text Box 31"/>
          <p:cNvSpPr txBox="1">
            <a:spLocks noChangeArrowheads="1"/>
          </p:cNvSpPr>
          <p:nvPr/>
        </p:nvSpPr>
        <p:spPr bwMode="auto">
          <a:xfrm>
            <a:off x="4724400" y="4191000"/>
            <a:ext cx="406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400"/>
              <a:t>0.4</a:t>
            </a:r>
          </a:p>
        </p:txBody>
      </p:sp>
      <p:sp>
        <p:nvSpPr>
          <p:cNvPr id="80928" name="Text Box 32"/>
          <p:cNvSpPr txBox="1">
            <a:spLocks noChangeArrowheads="1"/>
          </p:cNvSpPr>
          <p:nvPr/>
        </p:nvSpPr>
        <p:spPr bwMode="auto">
          <a:xfrm>
            <a:off x="6019800" y="2971800"/>
            <a:ext cx="406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400"/>
              <a:t>4.8</a:t>
            </a:r>
          </a:p>
        </p:txBody>
      </p:sp>
      <p:sp>
        <p:nvSpPr>
          <p:cNvPr id="80929" name="Text Box 33"/>
          <p:cNvSpPr txBox="1">
            <a:spLocks noChangeArrowheads="1"/>
          </p:cNvSpPr>
          <p:nvPr/>
        </p:nvSpPr>
        <p:spPr bwMode="auto">
          <a:xfrm>
            <a:off x="6019800" y="3581400"/>
            <a:ext cx="457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1400"/>
              <a:t>2.8</a:t>
            </a:r>
          </a:p>
        </p:txBody>
      </p:sp>
      <p:sp>
        <p:nvSpPr>
          <p:cNvPr id="80930" name="Text Box 34"/>
          <p:cNvSpPr txBox="1">
            <a:spLocks noChangeArrowheads="1"/>
          </p:cNvSpPr>
          <p:nvPr/>
        </p:nvSpPr>
        <p:spPr bwMode="auto">
          <a:xfrm>
            <a:off x="6019800" y="4191000"/>
            <a:ext cx="2730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400"/>
              <a:t>2</a:t>
            </a:r>
          </a:p>
        </p:txBody>
      </p:sp>
      <p:sp>
        <p:nvSpPr>
          <p:cNvPr id="80931" name="Text Box 35"/>
          <p:cNvSpPr txBox="1">
            <a:spLocks noChangeArrowheads="1"/>
          </p:cNvSpPr>
          <p:nvPr/>
        </p:nvSpPr>
        <p:spPr bwMode="auto">
          <a:xfrm>
            <a:off x="6629400" y="2895600"/>
            <a:ext cx="14239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/>
              <a:t>减少长期贷款10</a:t>
            </a:r>
            <a:r>
              <a:rPr lang="en-US" altLang="zh-CN" sz="1200" dirty="0"/>
              <a:t>M,</a:t>
            </a:r>
          </a:p>
          <a:p>
            <a:r>
              <a:rPr lang="zh-CN" altLang="en-US" sz="1200"/>
              <a:t>寻找新市场</a:t>
            </a:r>
          </a:p>
        </p:txBody>
      </p:sp>
      <p:sp>
        <p:nvSpPr>
          <p:cNvPr id="80932" name="Text Box 36"/>
          <p:cNvSpPr txBox="1">
            <a:spLocks noChangeArrowheads="1"/>
          </p:cNvSpPr>
          <p:nvPr/>
        </p:nvSpPr>
        <p:spPr bwMode="auto">
          <a:xfrm>
            <a:off x="6629400" y="3505200"/>
            <a:ext cx="13477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/>
              <a:t>紧急贷款5</a:t>
            </a:r>
            <a:r>
              <a:rPr lang="en-US" altLang="zh-CN" sz="1200" dirty="0"/>
              <a:t>M,</a:t>
            </a:r>
            <a:r>
              <a:rPr lang="zh-CN" altLang="en-US" sz="1200"/>
              <a:t>购买</a:t>
            </a:r>
          </a:p>
          <a:p>
            <a:r>
              <a:rPr lang="zh-CN" altLang="en-US" sz="1200"/>
              <a:t>1-2条急需生产线</a:t>
            </a:r>
          </a:p>
        </p:txBody>
      </p:sp>
      <p:sp>
        <p:nvSpPr>
          <p:cNvPr id="80933" name="Text Box 37"/>
          <p:cNvSpPr txBox="1">
            <a:spLocks noChangeArrowheads="1"/>
          </p:cNvSpPr>
          <p:nvPr/>
        </p:nvSpPr>
        <p:spPr bwMode="auto">
          <a:xfrm>
            <a:off x="6653213" y="4105275"/>
            <a:ext cx="1403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/>
              <a:t>减少非生产性开支</a:t>
            </a:r>
          </a:p>
          <a:p>
            <a:r>
              <a:rPr lang="zh-CN" altLang="en-US" sz="1200"/>
              <a:t>5%,投入设备更新</a:t>
            </a:r>
          </a:p>
        </p:txBody>
      </p:sp>
      <p:sp>
        <p:nvSpPr>
          <p:cNvPr id="80934" name="Text Box 38"/>
          <p:cNvSpPr txBox="1">
            <a:spLocks noChangeArrowheads="1"/>
          </p:cNvSpPr>
          <p:nvPr/>
        </p:nvSpPr>
        <p:spPr bwMode="auto">
          <a:xfrm>
            <a:off x="8110538" y="3001963"/>
            <a:ext cx="3667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r>
              <a:rPr lang="zh-CN" altLang="en-US" sz="1200"/>
              <a:t>张其</a:t>
            </a:r>
          </a:p>
        </p:txBody>
      </p:sp>
      <p:sp>
        <p:nvSpPr>
          <p:cNvPr id="80935" name="Text Box 39"/>
          <p:cNvSpPr txBox="1">
            <a:spLocks noChangeArrowheads="1"/>
          </p:cNvSpPr>
          <p:nvPr/>
        </p:nvSpPr>
        <p:spPr bwMode="auto">
          <a:xfrm>
            <a:off x="8091488" y="3505200"/>
            <a:ext cx="3667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r>
              <a:rPr lang="zh-CN" altLang="en-US" sz="1200"/>
              <a:t>李强</a:t>
            </a:r>
          </a:p>
        </p:txBody>
      </p:sp>
      <p:sp>
        <p:nvSpPr>
          <p:cNvPr id="80936" name="Text Box 40"/>
          <p:cNvSpPr txBox="1">
            <a:spLocks noChangeArrowheads="1"/>
          </p:cNvSpPr>
          <p:nvPr/>
        </p:nvSpPr>
        <p:spPr bwMode="auto">
          <a:xfrm>
            <a:off x="8077200" y="4191000"/>
            <a:ext cx="366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r>
              <a:rPr lang="zh-CN" altLang="en-US" sz="1200"/>
              <a:t>王惠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Text Box 2050"/>
          <p:cNvSpPr txBox="1">
            <a:spLocks noChangeArrowheads="1"/>
          </p:cNvSpPr>
          <p:nvPr/>
        </p:nvSpPr>
        <p:spPr bwMode="auto">
          <a:xfrm>
            <a:off x="1371600" y="1014413"/>
            <a:ext cx="1403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分析目的</a:t>
            </a:r>
          </a:p>
        </p:txBody>
      </p:sp>
      <p:sp>
        <p:nvSpPr>
          <p:cNvPr id="81923" name="Text Box 2051"/>
          <p:cNvSpPr txBox="1">
            <a:spLocks noChangeArrowheads="1"/>
          </p:cNvSpPr>
          <p:nvPr/>
        </p:nvSpPr>
        <p:spPr bwMode="auto">
          <a:xfrm>
            <a:off x="1143000" y="1919288"/>
            <a:ext cx="4267200" cy="466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Tx/>
              <a:buChar char="•"/>
            </a:pPr>
            <a:r>
              <a:rPr lang="zh-CN" altLang="en-US"/>
              <a:t>搞清组织机构内与其他部门的相互依存关系(如,火车与汽车的关系)</a:t>
            </a:r>
          </a:p>
          <a:p>
            <a:pPr>
              <a:lnSpc>
                <a:spcPct val="150000"/>
              </a:lnSpc>
              <a:buFontTx/>
              <a:buChar char="•"/>
            </a:pPr>
            <a:endParaRPr lang="zh-CN" altLang="en-US"/>
          </a:p>
          <a:p>
            <a:pPr>
              <a:lnSpc>
                <a:spcPct val="150000"/>
              </a:lnSpc>
              <a:buFontTx/>
              <a:buChar char="•"/>
            </a:pPr>
            <a:r>
              <a:rPr lang="zh-CN" altLang="en-US"/>
              <a:t>自己需要谁的、什么样的支持？</a:t>
            </a:r>
          </a:p>
          <a:p>
            <a:pPr>
              <a:lnSpc>
                <a:spcPct val="150000"/>
              </a:lnSpc>
            </a:pPr>
            <a:r>
              <a:rPr lang="zh-CN" altLang="en-US"/>
              <a:t>例如：</a:t>
            </a:r>
          </a:p>
          <a:p>
            <a:pPr>
              <a:lnSpc>
                <a:spcPct val="150000"/>
              </a:lnSpc>
            </a:pPr>
            <a:r>
              <a:rPr lang="zh-CN" altLang="en-US"/>
              <a:t>1、企业客户</a:t>
            </a:r>
            <a:r>
              <a:rPr lang="en-US" altLang="zh-CN" dirty="0"/>
              <a:t>UNIX</a:t>
            </a:r>
            <a:r>
              <a:rPr lang="zh-CN" altLang="en-US"/>
              <a:t>系统的销售量</a:t>
            </a:r>
          </a:p>
          <a:p>
            <a:pPr>
              <a:lnSpc>
                <a:spcPct val="150000"/>
              </a:lnSpc>
            </a:pPr>
            <a:r>
              <a:rPr lang="zh-CN" altLang="en-US"/>
              <a:t>2、计算中心的新客服系统准时交用</a:t>
            </a:r>
          </a:p>
          <a:p>
            <a:pPr>
              <a:lnSpc>
                <a:spcPct val="150000"/>
              </a:lnSpc>
            </a:pPr>
            <a:r>
              <a:rPr lang="zh-CN" altLang="en-US"/>
              <a:t>3、人事部人员增加计划的早日批复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zh-CN" altLang="en-US"/>
              <a:t>让上级和同级单位了解如何配合你的工作</a:t>
            </a:r>
          </a:p>
        </p:txBody>
      </p:sp>
      <p:sp>
        <p:nvSpPr>
          <p:cNvPr id="81924" name="Text Box 2052"/>
          <p:cNvSpPr txBox="1">
            <a:spLocks noChangeArrowheads="1"/>
          </p:cNvSpPr>
          <p:nvPr/>
        </p:nvSpPr>
        <p:spPr bwMode="auto">
          <a:xfrm>
            <a:off x="5410200" y="2590800"/>
            <a:ext cx="3241675" cy="406400"/>
          </a:xfrm>
          <a:prstGeom prst="rect">
            <a:avLst/>
          </a:prstGeom>
          <a:noFill/>
          <a:ln w="9525" cap="rnd">
            <a:solidFill>
              <a:schemeClr val="bg2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/>
              <a:t>实施计划中的相互依存关系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2"/>
          <p:cNvSpPr txBox="1">
            <a:spLocks noChangeArrowheads="1"/>
          </p:cNvSpPr>
          <p:nvPr/>
        </p:nvSpPr>
        <p:spPr bwMode="auto">
          <a:xfrm>
            <a:off x="1371600" y="633413"/>
            <a:ext cx="2622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例：依赖关系简表</a:t>
            </a:r>
          </a:p>
        </p:txBody>
      </p:sp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1660525" y="2422525"/>
            <a:ext cx="6026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/>
              <a:t>关系部门名称              急需支持详述              时间期限</a:t>
            </a:r>
          </a:p>
        </p:txBody>
      </p:sp>
      <p:sp>
        <p:nvSpPr>
          <p:cNvPr id="82948" name="Line 4"/>
          <p:cNvSpPr>
            <a:spLocks noChangeShapeType="1"/>
          </p:cNvSpPr>
          <p:nvPr/>
        </p:nvSpPr>
        <p:spPr bwMode="auto">
          <a:xfrm>
            <a:off x="1600200" y="2362200"/>
            <a:ext cx="6553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949" name="Line 5"/>
          <p:cNvSpPr>
            <a:spLocks noChangeShapeType="1"/>
          </p:cNvSpPr>
          <p:nvPr/>
        </p:nvSpPr>
        <p:spPr bwMode="auto">
          <a:xfrm>
            <a:off x="1600200" y="2895600"/>
            <a:ext cx="6553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950" name="Line 6"/>
          <p:cNvSpPr>
            <a:spLocks noChangeShapeType="1"/>
          </p:cNvSpPr>
          <p:nvPr/>
        </p:nvSpPr>
        <p:spPr bwMode="auto">
          <a:xfrm>
            <a:off x="1600200" y="3886200"/>
            <a:ext cx="6553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951" name="Line 7"/>
          <p:cNvSpPr>
            <a:spLocks noChangeShapeType="1"/>
          </p:cNvSpPr>
          <p:nvPr/>
        </p:nvSpPr>
        <p:spPr bwMode="auto">
          <a:xfrm>
            <a:off x="1600200" y="4800600"/>
            <a:ext cx="6553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952" name="Line 8"/>
          <p:cNvSpPr>
            <a:spLocks noChangeShapeType="1"/>
          </p:cNvSpPr>
          <p:nvPr/>
        </p:nvSpPr>
        <p:spPr bwMode="auto">
          <a:xfrm>
            <a:off x="1600200" y="5791200"/>
            <a:ext cx="6553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953" name="Line 9"/>
          <p:cNvSpPr>
            <a:spLocks noChangeShapeType="1"/>
          </p:cNvSpPr>
          <p:nvPr/>
        </p:nvSpPr>
        <p:spPr bwMode="auto">
          <a:xfrm>
            <a:off x="1600200" y="2362200"/>
            <a:ext cx="0" cy="3429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954" name="Line 10"/>
          <p:cNvSpPr>
            <a:spLocks noChangeShapeType="1"/>
          </p:cNvSpPr>
          <p:nvPr/>
        </p:nvSpPr>
        <p:spPr bwMode="auto">
          <a:xfrm>
            <a:off x="8153400" y="2362200"/>
            <a:ext cx="0" cy="3429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955" name="Line 11"/>
          <p:cNvSpPr>
            <a:spLocks noChangeShapeType="1"/>
          </p:cNvSpPr>
          <p:nvPr/>
        </p:nvSpPr>
        <p:spPr bwMode="auto">
          <a:xfrm>
            <a:off x="3657600" y="2362200"/>
            <a:ext cx="0" cy="3429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956" name="Line 12"/>
          <p:cNvSpPr>
            <a:spLocks noChangeShapeType="1"/>
          </p:cNvSpPr>
          <p:nvPr/>
        </p:nvSpPr>
        <p:spPr bwMode="auto">
          <a:xfrm>
            <a:off x="6096000" y="2362200"/>
            <a:ext cx="0" cy="3429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ext Box 2"/>
          <p:cNvSpPr txBox="1">
            <a:spLocks noChangeArrowheads="1"/>
          </p:cNvSpPr>
          <p:nvPr/>
        </p:nvSpPr>
        <p:spPr bwMode="auto">
          <a:xfrm>
            <a:off x="2895600" y="838200"/>
            <a:ext cx="3841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组织结构和公司运作的关系</a:t>
            </a:r>
          </a:p>
        </p:txBody>
      </p:sp>
      <p:sp>
        <p:nvSpPr>
          <p:cNvPr id="83971" name="Text Box 3"/>
          <p:cNvSpPr txBox="1">
            <a:spLocks noChangeArrowheads="1"/>
          </p:cNvSpPr>
          <p:nvPr/>
        </p:nvSpPr>
        <p:spPr bwMode="auto">
          <a:xfrm>
            <a:off x="1371600" y="2011363"/>
            <a:ext cx="7550150" cy="283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/>
              <a:t>一个组织结构如何，常常影响个人的情绪和业绩。有一种军队式的</a:t>
            </a:r>
          </a:p>
          <a:p>
            <a:pPr>
              <a:lnSpc>
                <a:spcPct val="150000"/>
              </a:lnSpc>
            </a:pPr>
            <a:r>
              <a:rPr lang="zh-CN" altLang="en-US"/>
              <a:t>组织方式，然后一直传达到最低一层的人，直到叫他们做什么就做</a:t>
            </a:r>
          </a:p>
          <a:p>
            <a:pPr>
              <a:lnSpc>
                <a:spcPct val="150000"/>
              </a:lnSpc>
            </a:pPr>
            <a:r>
              <a:rPr lang="zh-CN" altLang="en-US"/>
              <a:t>什么，不准提问，也不要说明原因。我们惠普公司过去和现在都不</a:t>
            </a:r>
          </a:p>
          <a:p>
            <a:pPr>
              <a:lnSpc>
                <a:spcPct val="150000"/>
              </a:lnSpc>
            </a:pPr>
            <a:r>
              <a:rPr lang="zh-CN" altLang="en-US"/>
              <a:t>希望这样做。我们认为，要实现我们的目标，必须得到人们的理解</a:t>
            </a:r>
          </a:p>
          <a:p>
            <a:pPr>
              <a:lnSpc>
                <a:spcPct val="150000"/>
              </a:lnSpc>
            </a:pPr>
            <a:r>
              <a:rPr lang="zh-CN" altLang="en-US"/>
              <a:t>和支持，允许他们在致力于实现共同目标中有灵活性，帮助公司确</a:t>
            </a:r>
          </a:p>
          <a:p>
            <a:pPr>
              <a:lnSpc>
                <a:spcPct val="150000"/>
              </a:lnSpc>
            </a:pPr>
            <a:r>
              <a:rPr lang="zh-CN" altLang="en-US"/>
              <a:t>定最适于其运作和组织的方式行事。</a:t>
            </a: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AutoShape 2"/>
          <p:cNvSpPr>
            <a:spLocks noChangeArrowheads="1"/>
          </p:cNvSpPr>
          <p:nvPr/>
        </p:nvSpPr>
        <p:spPr bwMode="auto">
          <a:xfrm>
            <a:off x="5105400" y="533400"/>
            <a:ext cx="38100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目的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制定今后12个月的工作实施计划</a:t>
            </a:r>
          </a:p>
        </p:txBody>
      </p:sp>
      <p:sp>
        <p:nvSpPr>
          <p:cNvPr id="84995" name="AutoShape 3"/>
          <p:cNvSpPr>
            <a:spLocks noChangeArrowheads="1"/>
          </p:cNvSpPr>
          <p:nvPr/>
        </p:nvSpPr>
        <p:spPr bwMode="auto">
          <a:xfrm>
            <a:off x="1219200" y="533400"/>
            <a:ext cx="3733800" cy="28194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kumimoji="1" lang="zh-CN" altLang="en-US" sz="2400">
                <a:solidFill>
                  <a:schemeClr val="bg2"/>
                </a:solidFill>
              </a:rPr>
              <a:t>第一年计划</a:t>
            </a:r>
          </a:p>
        </p:txBody>
      </p:sp>
      <p:sp>
        <p:nvSpPr>
          <p:cNvPr id="84996" name="AutoShape 4"/>
          <p:cNvSpPr>
            <a:spLocks noChangeArrowheads="1"/>
          </p:cNvSpPr>
          <p:nvPr/>
        </p:nvSpPr>
        <p:spPr bwMode="auto">
          <a:xfrm>
            <a:off x="1143000" y="3505200"/>
            <a:ext cx="3886200" cy="29718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800">
              <a:solidFill>
                <a:schemeClr val="bg2"/>
              </a:solidFill>
            </a:endParaRP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要点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明确定出今年的业务考核指标和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实施策略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根据今年的实施策略，定出行动</a:t>
            </a:r>
          </a:p>
          <a:p>
            <a:pPr eaLnBrk="1" hangingPunct="1"/>
            <a:r>
              <a:rPr kumimoji="1" lang="zh-CN" altLang="en-US" sz="1800">
                <a:solidFill>
                  <a:schemeClr val="bg2"/>
                </a:solidFill>
              </a:rPr>
              <a:t> 计划的具体内容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责任到人</a:t>
            </a:r>
          </a:p>
          <a:p>
            <a:pPr eaLnBrk="1" hangingPunct="1">
              <a:buFontTx/>
              <a:buChar char="•"/>
            </a:pPr>
            <a:r>
              <a:rPr kumimoji="1" lang="zh-CN" altLang="en-US" sz="1800">
                <a:solidFill>
                  <a:schemeClr val="bg2"/>
                </a:solidFill>
              </a:rPr>
              <a:t>做出预算</a:t>
            </a:r>
          </a:p>
        </p:txBody>
      </p:sp>
      <p:sp>
        <p:nvSpPr>
          <p:cNvPr id="84997" name="AutoShape 5"/>
          <p:cNvSpPr>
            <a:spLocks noChangeArrowheads="1"/>
          </p:cNvSpPr>
          <p:nvPr/>
        </p:nvSpPr>
        <p:spPr bwMode="auto">
          <a:xfrm>
            <a:off x="5105400" y="3505200"/>
            <a:ext cx="3886200" cy="3048000"/>
          </a:xfrm>
          <a:prstGeom prst="flowChartAlternateProcess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1" lang="zh-CN" altLang="en-US" sz="14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4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4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4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4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4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4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400" u="sng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4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4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4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4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4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4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400">
              <a:solidFill>
                <a:schemeClr val="bg2"/>
              </a:solidFill>
            </a:endParaRPr>
          </a:p>
          <a:p>
            <a:pPr eaLnBrk="1" hangingPunct="1"/>
            <a:endParaRPr kumimoji="1" lang="zh-CN" altLang="en-US" sz="1400">
              <a:solidFill>
                <a:schemeClr val="bg2"/>
              </a:solidFill>
            </a:endParaRPr>
          </a:p>
          <a:p>
            <a:pPr eaLnBrk="1" hangingPunct="1"/>
            <a:r>
              <a:rPr kumimoji="1" lang="zh-CN" altLang="en-US" sz="1400">
                <a:solidFill>
                  <a:schemeClr val="bg2"/>
                </a:solidFill>
              </a:rPr>
              <a:t>  </a:t>
            </a:r>
          </a:p>
          <a:p>
            <a:pPr eaLnBrk="1" hangingPunct="1"/>
            <a:r>
              <a:rPr kumimoji="1" lang="zh-CN" altLang="en-US" sz="1400">
                <a:solidFill>
                  <a:schemeClr val="bg2"/>
                </a:solidFill>
              </a:rPr>
              <a:t> </a:t>
            </a:r>
          </a:p>
          <a:p>
            <a:pPr eaLnBrk="1" hangingPunct="1"/>
            <a:endParaRPr kumimoji="1" lang="zh-CN" altLang="en-US" sz="1400">
              <a:ea typeface="宋体" pitchFamily="2" charset="-122"/>
            </a:endParaRPr>
          </a:p>
        </p:txBody>
      </p:sp>
      <p:sp>
        <p:nvSpPr>
          <p:cNvPr id="84999" name="AutoShape 7"/>
          <p:cNvSpPr>
            <a:spLocks noChangeArrowheads="1"/>
          </p:cNvSpPr>
          <p:nvPr/>
        </p:nvSpPr>
        <p:spPr bwMode="auto">
          <a:xfrm>
            <a:off x="6248400" y="4572000"/>
            <a:ext cx="1752600" cy="838200"/>
          </a:xfrm>
          <a:prstGeom prst="bevel">
            <a:avLst>
              <a:gd name="adj" fmla="val 12500"/>
            </a:avLst>
          </a:prstGeom>
          <a:solidFill>
            <a:srgbClr val="FF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>
              <a:solidFill>
                <a:schemeClr val="bg2"/>
              </a:solidFill>
            </a:endParaRPr>
          </a:p>
        </p:txBody>
      </p:sp>
      <p:sp>
        <p:nvSpPr>
          <p:cNvPr id="85000" name="AutoShape 8"/>
          <p:cNvSpPr>
            <a:spLocks noChangeArrowheads="1"/>
          </p:cNvSpPr>
          <p:nvPr/>
        </p:nvSpPr>
        <p:spPr bwMode="auto">
          <a:xfrm>
            <a:off x="5486400" y="4648200"/>
            <a:ext cx="685800" cy="609600"/>
          </a:xfrm>
          <a:prstGeom prst="rightArrow">
            <a:avLst>
              <a:gd name="adj1" fmla="val 50000"/>
              <a:gd name="adj2" fmla="val 28125"/>
            </a:avLst>
          </a:pr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>
                <a:solidFill>
                  <a:schemeClr val="bg2"/>
                </a:solidFill>
              </a:rPr>
              <a:t>想法</a:t>
            </a:r>
          </a:p>
        </p:txBody>
      </p:sp>
      <p:sp>
        <p:nvSpPr>
          <p:cNvPr id="85001" name="AutoShape 9"/>
          <p:cNvSpPr>
            <a:spLocks noChangeArrowheads="1"/>
          </p:cNvSpPr>
          <p:nvPr/>
        </p:nvSpPr>
        <p:spPr bwMode="auto">
          <a:xfrm>
            <a:off x="8153400" y="4724400"/>
            <a:ext cx="685800" cy="609600"/>
          </a:xfrm>
          <a:prstGeom prst="rightArrow">
            <a:avLst>
              <a:gd name="adj1" fmla="val 50000"/>
              <a:gd name="adj2" fmla="val 28125"/>
            </a:avLst>
          </a:pr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>
                <a:solidFill>
                  <a:schemeClr val="bg2"/>
                </a:solidFill>
              </a:rPr>
              <a:t>行动</a:t>
            </a:r>
          </a:p>
        </p:txBody>
      </p:sp>
      <p:sp>
        <p:nvSpPr>
          <p:cNvPr id="85002" name="Rectangle 10"/>
          <p:cNvSpPr>
            <a:spLocks noChangeArrowheads="1"/>
          </p:cNvSpPr>
          <p:nvPr/>
        </p:nvSpPr>
        <p:spPr bwMode="auto">
          <a:xfrm>
            <a:off x="6477000" y="4876800"/>
            <a:ext cx="457200" cy="304800"/>
          </a:xfrm>
          <a:prstGeom prst="rect">
            <a:avLst/>
          </a:pr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1400">
                <a:solidFill>
                  <a:schemeClr val="bg2"/>
                </a:solidFill>
              </a:rPr>
              <a:t>转换</a:t>
            </a:r>
          </a:p>
        </p:txBody>
      </p:sp>
      <p:sp>
        <p:nvSpPr>
          <p:cNvPr id="85003" name="Rectangle 11"/>
          <p:cNvSpPr>
            <a:spLocks noChangeArrowheads="1"/>
          </p:cNvSpPr>
          <p:nvPr/>
        </p:nvSpPr>
        <p:spPr bwMode="auto">
          <a:xfrm>
            <a:off x="7315200" y="4876800"/>
            <a:ext cx="457200" cy="304800"/>
          </a:xfrm>
          <a:prstGeom prst="rect">
            <a:avLst/>
          </a:prstGeom>
          <a:solidFill>
            <a:schemeClr val="tx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1400">
                <a:solidFill>
                  <a:schemeClr val="bg2"/>
                </a:solidFill>
              </a:rPr>
              <a:t>计划</a:t>
            </a:r>
          </a:p>
        </p:txBody>
      </p:sp>
      <p:sp>
        <p:nvSpPr>
          <p:cNvPr id="85004" name="Line 12"/>
          <p:cNvSpPr>
            <a:spLocks noChangeShapeType="1"/>
          </p:cNvSpPr>
          <p:nvPr/>
        </p:nvSpPr>
        <p:spPr bwMode="auto">
          <a:xfrm>
            <a:off x="7162800" y="4648200"/>
            <a:ext cx="0" cy="6858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ext Box 2"/>
          <p:cNvSpPr txBox="1">
            <a:spLocks noChangeArrowheads="1"/>
          </p:cNvSpPr>
          <p:nvPr/>
        </p:nvSpPr>
        <p:spPr bwMode="auto">
          <a:xfrm>
            <a:off x="1736725" y="301625"/>
            <a:ext cx="18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86019" name="Text Box 3"/>
          <p:cNvSpPr txBox="1">
            <a:spLocks noChangeArrowheads="1"/>
          </p:cNvSpPr>
          <p:nvPr/>
        </p:nvSpPr>
        <p:spPr bwMode="auto">
          <a:xfrm>
            <a:off x="1371600" y="228600"/>
            <a:ext cx="1708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/>
              <a:t>例：当年计划</a:t>
            </a:r>
          </a:p>
        </p:txBody>
      </p:sp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1371600" y="838200"/>
            <a:ext cx="3841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800"/>
              <a:t>有步骤的制定策略性的当年销售计划</a:t>
            </a:r>
          </a:p>
        </p:txBody>
      </p:sp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1828800" y="1219200"/>
            <a:ext cx="4070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800" u="sng"/>
              <a:t>做计划的过程是选择和决定方向的过程</a:t>
            </a:r>
          </a:p>
        </p:txBody>
      </p:sp>
      <p:sp>
        <p:nvSpPr>
          <p:cNvPr id="86022" name="Text Box 6"/>
          <p:cNvSpPr txBox="1">
            <a:spLocks noChangeArrowheads="1"/>
          </p:cNvSpPr>
          <p:nvPr/>
        </p:nvSpPr>
        <p:spPr bwMode="auto">
          <a:xfrm>
            <a:off x="1371600" y="1981200"/>
            <a:ext cx="6781800" cy="466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Tx/>
              <a:buChar char="•"/>
            </a:pPr>
            <a:r>
              <a:rPr lang="zh-CN" altLang="en-US"/>
              <a:t>分析本地市场、用户及对手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zh-CN" altLang="en-US"/>
              <a:t>选好行业和地域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zh-CN" altLang="en-US"/>
              <a:t>确定并量化年度销售任务目标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zh-CN" altLang="en-US"/>
              <a:t> 预估实现毛利指标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zh-CN" altLang="en-US"/>
              <a:t>确定人力资源投入及组织机构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zh-CN" altLang="en-US"/>
              <a:t>找出关键性成功因素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zh-CN" altLang="en-US"/>
              <a:t>定位急待解决的问题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zh-CN" altLang="en-US"/>
              <a:t>确定市场销售策略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zh-CN" altLang="en-US"/>
              <a:t>根据策略制定详细实施计划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lang="zh-CN" altLang="en-US"/>
              <a:t>得到完整资源计划及检查时间表</a:t>
            </a: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ext Box 2"/>
          <p:cNvSpPr txBox="1">
            <a:spLocks noChangeArrowheads="1"/>
          </p:cNvSpPr>
          <p:nvPr/>
        </p:nvSpPr>
        <p:spPr bwMode="auto">
          <a:xfrm>
            <a:off x="1371600" y="838200"/>
            <a:ext cx="3232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/>
              <a:t>中国企业战略规划的落后面</a:t>
            </a:r>
          </a:p>
        </p:txBody>
      </p:sp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1279525" y="1908175"/>
            <a:ext cx="6788150" cy="504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1800"/>
              <a:t>错误认为“企业有战略在管理，没有战略也在管理”。因此还没有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zh-CN" altLang="en-US" sz="1800"/>
              <a:t>    意识到没有战略就活不下去。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1800"/>
              <a:t>企业、尤其是国营企业，甚至应该由谁来制定战略都没搞清楚。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zh-CN" altLang="en-US" sz="1800"/>
              <a:t>    因，企业战略规划的制定不按市场规律来跟进而是按国家标准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zh-CN" altLang="en-US" sz="1800"/>
              <a:t>    来拟就。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1800"/>
              <a:t>无法集中在核心业务赢利问题上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1800"/>
              <a:t>不能找到业务增长发动机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1800"/>
              <a:t>业务发展的层次不清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1800"/>
              <a:t>对客户的价值定位凌乱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1800"/>
              <a:t>执行的决心不坚定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1800"/>
              <a:t>组织架构中各层的业绩考核不清晰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endParaRPr lang="zh-CN" altLang="en-US" sz="1800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Text Box 2"/>
          <p:cNvSpPr txBox="1">
            <a:spLocks noChangeArrowheads="1"/>
          </p:cNvSpPr>
          <p:nvPr/>
        </p:nvSpPr>
        <p:spPr bwMode="auto">
          <a:xfrm>
            <a:off x="1600200" y="838200"/>
            <a:ext cx="2216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/>
              <a:t>惠普实际案例分析</a:t>
            </a:r>
          </a:p>
        </p:txBody>
      </p:sp>
      <p:sp>
        <p:nvSpPr>
          <p:cNvPr id="90116" name="Text Box 4"/>
          <p:cNvSpPr txBox="1">
            <a:spLocks noChangeArrowheads="1"/>
          </p:cNvSpPr>
          <p:nvPr/>
        </p:nvSpPr>
        <p:spPr bwMode="auto">
          <a:xfrm>
            <a:off x="1263650" y="2082800"/>
            <a:ext cx="7042150" cy="448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Blip>
                <a:blip r:embed="rId2"/>
              </a:buBlip>
            </a:pPr>
            <a:r>
              <a:rPr lang="zh-CN" altLang="en-US" sz="1800"/>
              <a:t>公司背景</a:t>
            </a:r>
          </a:p>
          <a:p>
            <a:r>
              <a:rPr lang="zh-CN" altLang="en-US" sz="1800"/>
              <a:t>——成立于1994年11月1日</a:t>
            </a:r>
          </a:p>
          <a:p>
            <a:r>
              <a:rPr lang="zh-CN" altLang="en-US" sz="1800"/>
              <a:t>——原名“</a:t>
            </a:r>
            <a:r>
              <a:rPr lang="en-US" altLang="zh-CN" sz="1800" dirty="0"/>
              <a:t>PT</a:t>
            </a:r>
            <a:r>
              <a:rPr lang="zh-CN" altLang="en-US" sz="1800"/>
              <a:t>光机电系统集成公司”</a:t>
            </a:r>
          </a:p>
          <a:p>
            <a:r>
              <a:rPr lang="zh-CN" altLang="en-US" sz="1800"/>
              <a:t>——投资：100万美元</a:t>
            </a:r>
          </a:p>
          <a:p>
            <a:r>
              <a:rPr lang="zh-CN" altLang="en-US" sz="1800"/>
              <a:t>——股份：原航天部—70%</a:t>
            </a:r>
          </a:p>
          <a:p>
            <a:r>
              <a:rPr lang="zh-CN" altLang="en-US" sz="1800"/>
              <a:t>                    惠普公司—30%</a:t>
            </a:r>
          </a:p>
          <a:p>
            <a:pPr>
              <a:buFontTx/>
              <a:buBlip>
                <a:blip r:embed="rId2"/>
              </a:buBlip>
            </a:pPr>
            <a:r>
              <a:rPr lang="zh-CN" altLang="en-US" sz="1800"/>
              <a:t>97年以前基本状况</a:t>
            </a:r>
          </a:p>
          <a:p>
            <a:r>
              <a:rPr lang="zh-CN" altLang="en-US" sz="1800"/>
              <a:t>——没有定义公司宗旨</a:t>
            </a:r>
          </a:p>
          <a:p>
            <a:r>
              <a:rPr lang="zh-CN" altLang="en-US" sz="1800"/>
              <a:t>——从未做过战略规划</a:t>
            </a:r>
          </a:p>
          <a:p>
            <a:r>
              <a:rPr lang="zh-CN" altLang="en-US" sz="1800"/>
              <a:t>——业务定位方向不清</a:t>
            </a:r>
          </a:p>
          <a:p>
            <a:r>
              <a:rPr lang="zh-CN" altLang="en-US" sz="1800"/>
              <a:t>——没有形成公司文化</a:t>
            </a:r>
          </a:p>
          <a:p>
            <a:r>
              <a:rPr lang="zh-CN" altLang="en-US" sz="1800"/>
              <a:t>——公司管理水平低，人际关系复杂，士气低落，员工人数逐年递减</a:t>
            </a:r>
          </a:p>
          <a:p>
            <a:r>
              <a:rPr lang="zh-CN" altLang="en-US" sz="1800"/>
              <a:t>——国营企业遗风甚强，出工不出力者众</a:t>
            </a:r>
          </a:p>
          <a:p>
            <a:r>
              <a:rPr lang="zh-CN" altLang="en-US" sz="1800"/>
              <a:t>——营业额开始回落</a:t>
            </a:r>
          </a:p>
          <a:p>
            <a:r>
              <a:rPr lang="zh-CN" altLang="en-US" sz="1800"/>
              <a:t>——帐面虽未亏损，其实架子已空</a:t>
            </a:r>
          </a:p>
          <a:p>
            <a:endParaRPr lang="zh-CN" altLang="en-US" sz="180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Text Box 2"/>
          <p:cNvSpPr txBox="1">
            <a:spLocks noChangeArrowheads="1"/>
          </p:cNvSpPr>
          <p:nvPr/>
        </p:nvSpPr>
        <p:spPr bwMode="auto">
          <a:xfrm>
            <a:off x="1371600" y="1066800"/>
            <a:ext cx="3232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/>
              <a:t>情况明确后采取的主要措施</a:t>
            </a:r>
          </a:p>
        </p:txBody>
      </p:sp>
      <p:sp>
        <p:nvSpPr>
          <p:cNvPr id="91139" name="Text Box 3"/>
          <p:cNvSpPr txBox="1">
            <a:spLocks noChangeArrowheads="1"/>
          </p:cNvSpPr>
          <p:nvPr/>
        </p:nvSpPr>
        <p:spPr bwMode="auto">
          <a:xfrm>
            <a:off x="1371600" y="1981200"/>
            <a:ext cx="4527550" cy="463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800"/>
              <a:t>1、主要负责人更替</a:t>
            </a:r>
          </a:p>
          <a:p>
            <a:pPr>
              <a:lnSpc>
                <a:spcPct val="150000"/>
              </a:lnSpc>
            </a:pPr>
            <a:r>
              <a:rPr lang="zh-CN" altLang="en-US" sz="1800"/>
              <a:t>2、制定公司宗旨</a:t>
            </a:r>
          </a:p>
          <a:p>
            <a:pPr>
              <a:lnSpc>
                <a:spcPct val="150000"/>
              </a:lnSpc>
            </a:pPr>
            <a:r>
              <a:rPr lang="zh-CN" altLang="en-US" sz="1800"/>
              <a:t>3、制定公司文化及价值观</a:t>
            </a:r>
          </a:p>
          <a:p>
            <a:pPr>
              <a:lnSpc>
                <a:spcPct val="150000"/>
              </a:lnSpc>
            </a:pPr>
            <a:r>
              <a:rPr lang="zh-CN" altLang="en-US" sz="1800"/>
              <a:t>4、制定公司战略规划</a:t>
            </a:r>
          </a:p>
          <a:p>
            <a:pPr>
              <a:lnSpc>
                <a:spcPct val="150000"/>
              </a:lnSpc>
            </a:pPr>
            <a:r>
              <a:rPr lang="zh-CN" altLang="en-US" sz="1800"/>
              <a:t>5、整理销售人员队伍</a:t>
            </a:r>
          </a:p>
          <a:p>
            <a:pPr>
              <a:lnSpc>
                <a:spcPct val="150000"/>
              </a:lnSpc>
            </a:pPr>
            <a:r>
              <a:rPr lang="zh-CN" altLang="en-US" sz="1800"/>
              <a:t>6、建立人员招聘任用规章</a:t>
            </a:r>
          </a:p>
          <a:p>
            <a:pPr>
              <a:lnSpc>
                <a:spcPct val="150000"/>
              </a:lnSpc>
            </a:pPr>
            <a:r>
              <a:rPr lang="zh-CN" altLang="en-US" sz="1800"/>
              <a:t>7、建立竞争上岗机制</a:t>
            </a:r>
          </a:p>
          <a:p>
            <a:pPr>
              <a:lnSpc>
                <a:spcPct val="150000"/>
              </a:lnSpc>
            </a:pPr>
            <a:r>
              <a:rPr lang="zh-CN" altLang="en-US" sz="1800"/>
              <a:t>8、调整业绩/薪酬架构</a:t>
            </a:r>
          </a:p>
          <a:p>
            <a:pPr>
              <a:lnSpc>
                <a:spcPct val="150000"/>
              </a:lnSpc>
            </a:pPr>
            <a:r>
              <a:rPr lang="zh-CN" altLang="en-US" sz="1800"/>
              <a:t>9、设定员工业绩考核标准</a:t>
            </a:r>
          </a:p>
          <a:p>
            <a:pPr>
              <a:lnSpc>
                <a:spcPct val="150000"/>
              </a:lnSpc>
            </a:pPr>
            <a:r>
              <a:rPr lang="zh-CN" altLang="en-US" sz="1800"/>
              <a:t>10、重新分析市场状况，调整销售行业领域</a:t>
            </a:r>
          </a:p>
          <a:p>
            <a:pPr>
              <a:lnSpc>
                <a:spcPct val="150000"/>
              </a:lnSpc>
            </a:pPr>
            <a:r>
              <a:rPr lang="zh-CN" altLang="en-US" sz="1800"/>
              <a:t>11、进行全员培训并定为公司基本举措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Text Box 2"/>
          <p:cNvSpPr txBox="1">
            <a:spLocks noChangeArrowheads="1"/>
          </p:cNvSpPr>
          <p:nvPr/>
        </p:nvSpPr>
        <p:spPr bwMode="auto">
          <a:xfrm>
            <a:off x="3657600" y="914400"/>
            <a:ext cx="17510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dirty="0"/>
              <a:t>PT</a:t>
            </a:r>
            <a:r>
              <a:rPr lang="zh-CN" altLang="en-US"/>
              <a:t>公司的宗旨</a:t>
            </a:r>
          </a:p>
        </p:txBody>
      </p:sp>
      <p:sp>
        <p:nvSpPr>
          <p:cNvPr id="92163" name="Text Box 3"/>
          <p:cNvSpPr txBox="1">
            <a:spLocks noChangeArrowheads="1"/>
          </p:cNvSpPr>
          <p:nvPr/>
        </p:nvSpPr>
        <p:spPr bwMode="auto">
          <a:xfrm>
            <a:off x="1371600" y="1981200"/>
            <a:ext cx="678815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/>
              <a:t>        面向信息技术应用市场，结合航天及惠普的先进技术与</a:t>
            </a:r>
          </a:p>
          <a:p>
            <a:pPr>
              <a:lnSpc>
                <a:spcPct val="200000"/>
              </a:lnSpc>
            </a:pPr>
            <a:r>
              <a:rPr lang="zh-CN" altLang="en-US"/>
              <a:t>产品，有效地为用户提供复杂系统的整体解决方案，推</a:t>
            </a:r>
          </a:p>
          <a:p>
            <a:pPr>
              <a:lnSpc>
                <a:spcPct val="200000"/>
              </a:lnSpc>
            </a:pPr>
            <a:r>
              <a:rPr lang="zh-CN" altLang="en-US"/>
              <a:t>动中国信息技术应用的发展。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Text Box 2"/>
          <p:cNvSpPr txBox="1">
            <a:spLocks noChangeArrowheads="1"/>
          </p:cNvSpPr>
          <p:nvPr/>
        </p:nvSpPr>
        <p:spPr bwMode="auto">
          <a:xfrm>
            <a:off x="1524000" y="914400"/>
            <a:ext cx="20050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dirty="0"/>
              <a:t>PT</a:t>
            </a:r>
            <a:r>
              <a:rPr lang="zh-CN" altLang="en-US"/>
              <a:t>公司的价值观</a:t>
            </a:r>
          </a:p>
        </p:txBody>
      </p:sp>
      <p:sp>
        <p:nvSpPr>
          <p:cNvPr id="93187" name="Text Box 3"/>
          <p:cNvSpPr txBox="1">
            <a:spLocks noChangeArrowheads="1"/>
          </p:cNvSpPr>
          <p:nvPr/>
        </p:nvSpPr>
        <p:spPr bwMode="auto">
          <a:xfrm>
            <a:off x="1371600" y="2133600"/>
            <a:ext cx="7662863" cy="466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zh-CN" altLang="en-US" u="sng"/>
              <a:t>理解尊重</a:t>
            </a:r>
          </a:p>
          <a:p>
            <a:r>
              <a:rPr lang="zh-CN" altLang="en-US"/>
              <a:t>       我们理解和尊重个人。我们认为人是公司重要的财富，理应受</a:t>
            </a:r>
          </a:p>
          <a:p>
            <a:r>
              <a:rPr lang="zh-CN" altLang="en-US"/>
              <a:t>到信任和尊重。</a:t>
            </a:r>
          </a:p>
          <a:p>
            <a:endParaRPr lang="zh-CN" altLang="en-US"/>
          </a:p>
          <a:p>
            <a:pPr>
              <a:buFontTx/>
              <a:buChar char="•"/>
            </a:pPr>
            <a:r>
              <a:rPr lang="zh-CN" altLang="en-US" u="sng"/>
              <a:t>协作贡献</a:t>
            </a:r>
          </a:p>
          <a:p>
            <a:r>
              <a:rPr lang="zh-CN" altLang="en-US"/>
              <a:t>         我们提倡协作并鼓励贡献。我们坚信团队精神和追求贡献是我</a:t>
            </a:r>
          </a:p>
          <a:p>
            <a:r>
              <a:rPr lang="zh-CN" altLang="en-US"/>
              <a:t>们不断进步的基石。</a:t>
            </a:r>
          </a:p>
          <a:p>
            <a:endParaRPr lang="zh-CN" altLang="en-US"/>
          </a:p>
          <a:p>
            <a:pPr>
              <a:buFontTx/>
              <a:buChar char="•"/>
            </a:pPr>
            <a:r>
              <a:rPr lang="zh-CN" altLang="en-US" u="sng"/>
              <a:t>诚信经营</a:t>
            </a:r>
          </a:p>
          <a:p>
            <a:r>
              <a:rPr lang="zh-CN" altLang="en-US"/>
              <a:t>         我们在经营活动中坚守诚实和讲信誉的原则。因为我们着眼于</a:t>
            </a:r>
          </a:p>
          <a:p>
            <a:r>
              <a:rPr lang="zh-CN" altLang="en-US"/>
              <a:t>和客户建立长期合作系。</a:t>
            </a:r>
          </a:p>
          <a:p>
            <a:endParaRPr lang="zh-CN" altLang="en-US"/>
          </a:p>
          <a:p>
            <a:pPr>
              <a:buFontTx/>
              <a:buChar char="•"/>
            </a:pPr>
            <a:r>
              <a:rPr lang="zh-CN" altLang="en-US" u="sng"/>
              <a:t>创新发展</a:t>
            </a:r>
          </a:p>
          <a:p>
            <a:r>
              <a:rPr lang="zh-CN" altLang="en-US"/>
              <a:t>          我们追求创新与发展，缘由我们面对</a:t>
            </a:r>
            <a:r>
              <a:rPr lang="en-US" altLang="zh-CN" dirty="0"/>
              <a:t>IT</a:t>
            </a:r>
            <a:r>
              <a:rPr lang="zh-CN" altLang="en-US"/>
              <a:t>行业的高速变化和强大</a:t>
            </a:r>
          </a:p>
          <a:p>
            <a:r>
              <a:rPr lang="zh-CN" altLang="en-US"/>
              <a:t>竞争。在我们的工作没有最好，只有更好。</a:t>
            </a: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Text Box 2"/>
          <p:cNvSpPr txBox="1">
            <a:spLocks noChangeArrowheads="1"/>
          </p:cNvSpPr>
          <p:nvPr/>
        </p:nvSpPr>
        <p:spPr bwMode="auto">
          <a:xfrm>
            <a:off x="1981200" y="838200"/>
            <a:ext cx="53070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dirty="0"/>
              <a:t>PT</a:t>
            </a:r>
            <a:r>
              <a:rPr lang="zh-CN" altLang="en-US"/>
              <a:t>公司1997年提出的2000年主要战略规划指标</a:t>
            </a:r>
          </a:p>
        </p:txBody>
      </p:sp>
      <p:sp>
        <p:nvSpPr>
          <p:cNvPr id="94211" name="Text Box 3"/>
          <p:cNvSpPr txBox="1">
            <a:spLocks noChangeArrowheads="1"/>
          </p:cNvSpPr>
          <p:nvPr/>
        </p:nvSpPr>
        <p:spPr bwMode="auto">
          <a:xfrm>
            <a:off x="1371600" y="2239963"/>
            <a:ext cx="3232150" cy="237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/>
              <a:t>公司规模业绩标准</a:t>
            </a:r>
          </a:p>
          <a:p>
            <a:pPr>
              <a:lnSpc>
                <a:spcPct val="150000"/>
              </a:lnSpc>
            </a:pPr>
            <a:r>
              <a:rPr lang="zh-CN" altLang="en-US"/>
              <a:t>——实现20</a:t>
            </a:r>
            <a:r>
              <a:rPr lang="en-US" altLang="zh-CN" dirty="0"/>
              <a:t>M</a:t>
            </a:r>
            <a:r>
              <a:rPr lang="zh-CN" altLang="en-US"/>
              <a:t>年度订单</a:t>
            </a:r>
          </a:p>
          <a:p>
            <a:pPr>
              <a:lnSpc>
                <a:spcPct val="150000"/>
              </a:lnSpc>
            </a:pPr>
            <a:r>
              <a:rPr lang="zh-CN" altLang="en-US"/>
              <a:t>——公司拥有&gt;60</a:t>
            </a:r>
            <a:r>
              <a:rPr lang="en-US" altLang="zh-CN" dirty="0"/>
              <a:t>0</a:t>
            </a:r>
            <a:r>
              <a:rPr lang="zh-CN" altLang="en-US"/>
              <a:t>名员工</a:t>
            </a:r>
          </a:p>
          <a:p>
            <a:pPr>
              <a:lnSpc>
                <a:spcPct val="150000"/>
              </a:lnSpc>
            </a:pPr>
            <a:r>
              <a:rPr lang="zh-CN" altLang="en-US"/>
              <a:t>——有自己的行业解决方案</a:t>
            </a:r>
          </a:p>
          <a:p>
            <a:pPr>
              <a:lnSpc>
                <a:spcPct val="150000"/>
              </a:lnSpc>
            </a:pPr>
            <a:r>
              <a:rPr lang="zh-CN" altLang="en-US"/>
              <a:t>——在全国有4个分支机构</a:t>
            </a: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3" name="Text Box 3"/>
          <p:cNvSpPr txBox="1">
            <a:spLocks noChangeArrowheads="1"/>
          </p:cNvSpPr>
          <p:nvPr/>
        </p:nvSpPr>
        <p:spPr bwMode="auto">
          <a:xfrm>
            <a:off x="3810000" y="712788"/>
            <a:ext cx="1555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/>
              <a:t>谢      谢！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整洁型模板">
  <a:themeElements>
    <a:clrScheme name="整洁型模板 1">
      <a:dk1>
        <a:srgbClr val="001932"/>
      </a:dk1>
      <a:lt1>
        <a:srgbClr val="FFFFFF"/>
      </a:lt1>
      <a:dk2>
        <a:srgbClr val="2181B7"/>
      </a:dk2>
      <a:lt2>
        <a:srgbClr val="CCFFFF"/>
      </a:lt2>
      <a:accent1>
        <a:srgbClr val="99FFCC"/>
      </a:accent1>
      <a:accent2>
        <a:srgbClr val="01B0FF"/>
      </a:accent2>
      <a:accent3>
        <a:srgbClr val="ABC1D8"/>
      </a:accent3>
      <a:accent4>
        <a:srgbClr val="DADADA"/>
      </a:accent4>
      <a:accent5>
        <a:srgbClr val="CAFFE2"/>
      </a:accent5>
      <a:accent6>
        <a:srgbClr val="019FE7"/>
      </a:accent6>
      <a:hlink>
        <a:srgbClr val="6666FF"/>
      </a:hlink>
      <a:folHlink>
        <a:srgbClr val="1C6D9A"/>
      </a:folHlink>
    </a:clrScheme>
    <a:fontScheme name="整洁型模板">
      <a:majorFont>
        <a:latin typeface="Impact"/>
        <a:ea typeface="宋体"/>
        <a:cs typeface=""/>
      </a:majorFont>
      <a:minorFont>
        <a:latin typeface="Impact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隶书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隶书" pitchFamily="49" charset="-122"/>
          </a:defRPr>
        </a:defPPr>
      </a:lstStyle>
    </a:lnDef>
  </a:objectDefaults>
  <a:extraClrSchemeLst>
    <a:extraClrScheme>
      <a:clrScheme name="整洁型模板 1">
        <a:dk1>
          <a:srgbClr val="001932"/>
        </a:dk1>
        <a:lt1>
          <a:srgbClr val="FFFFFF"/>
        </a:lt1>
        <a:dk2>
          <a:srgbClr val="2181B7"/>
        </a:dk2>
        <a:lt2>
          <a:srgbClr val="CCFFFF"/>
        </a:lt2>
        <a:accent1>
          <a:srgbClr val="99FFCC"/>
        </a:accent1>
        <a:accent2>
          <a:srgbClr val="01B0FF"/>
        </a:accent2>
        <a:accent3>
          <a:srgbClr val="ABC1D8"/>
        </a:accent3>
        <a:accent4>
          <a:srgbClr val="DADADA"/>
        </a:accent4>
        <a:accent5>
          <a:srgbClr val="CAFFE2"/>
        </a:accent5>
        <a:accent6>
          <a:srgbClr val="019FE7"/>
        </a:accent6>
        <a:hlink>
          <a:srgbClr val="6666FF"/>
        </a:hlink>
        <a:folHlink>
          <a:srgbClr val="1C6D9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整洁型模板 2">
        <a:dk1>
          <a:srgbClr val="000000"/>
        </a:dk1>
        <a:lt1>
          <a:srgbClr val="FFFFFF"/>
        </a:lt1>
        <a:dk2>
          <a:srgbClr val="000066"/>
        </a:dk2>
        <a:lt2>
          <a:srgbClr val="969696"/>
        </a:lt2>
        <a:accent1>
          <a:srgbClr val="666699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B8B8CA"/>
        </a:accent5>
        <a:accent6>
          <a:srgbClr val="B9B9E7"/>
        </a:accent6>
        <a:hlink>
          <a:srgbClr val="CC00CC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整洁型模板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整洁型模板 4">
        <a:dk1>
          <a:srgbClr val="000000"/>
        </a:dk1>
        <a:lt1>
          <a:srgbClr val="FFFFCC"/>
        </a:lt1>
        <a:dk2>
          <a:srgbClr val="FF6600"/>
        </a:dk2>
        <a:lt2>
          <a:srgbClr val="333300"/>
        </a:lt2>
        <a:accent1>
          <a:srgbClr val="800000"/>
        </a:accent1>
        <a:accent2>
          <a:srgbClr val="CC6600"/>
        </a:accent2>
        <a:accent3>
          <a:srgbClr val="FFFFE2"/>
        </a:accent3>
        <a:accent4>
          <a:srgbClr val="000000"/>
        </a:accent4>
        <a:accent5>
          <a:srgbClr val="C0AAAA"/>
        </a:accent5>
        <a:accent6>
          <a:srgbClr val="B95C00"/>
        </a:accent6>
        <a:hlink>
          <a:srgbClr val="8080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整洁型模板 5">
        <a:dk1>
          <a:srgbClr val="1C3956"/>
        </a:dk1>
        <a:lt1>
          <a:srgbClr val="FFFFFF"/>
        </a:lt1>
        <a:dk2>
          <a:srgbClr val="003366"/>
        </a:dk2>
        <a:lt2>
          <a:srgbClr val="DDDDDD"/>
        </a:lt2>
        <a:accent1>
          <a:srgbClr val="3D7CBB"/>
        </a:accent1>
        <a:accent2>
          <a:srgbClr val="00152A"/>
        </a:accent2>
        <a:accent3>
          <a:srgbClr val="AAADB8"/>
        </a:accent3>
        <a:accent4>
          <a:srgbClr val="DADADA"/>
        </a:accent4>
        <a:accent5>
          <a:srgbClr val="AFBFDA"/>
        </a:accent5>
        <a:accent6>
          <a:srgbClr val="001225"/>
        </a:accent6>
        <a:hlink>
          <a:srgbClr val="33CCCC"/>
        </a:hlink>
        <a:folHlink>
          <a:srgbClr val="96B9D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整洁型模板 6">
        <a:dk1>
          <a:srgbClr val="000000"/>
        </a:dk1>
        <a:lt1>
          <a:srgbClr val="FFFFFF"/>
        </a:lt1>
        <a:dk2>
          <a:srgbClr val="440044"/>
        </a:dk2>
        <a:lt2>
          <a:srgbClr val="491D49"/>
        </a:lt2>
        <a:accent1>
          <a:srgbClr val="9D9DBD"/>
        </a:accent1>
        <a:accent2>
          <a:srgbClr val="14213C"/>
        </a:accent2>
        <a:accent3>
          <a:srgbClr val="FFFFFF"/>
        </a:accent3>
        <a:accent4>
          <a:srgbClr val="000000"/>
        </a:accent4>
        <a:accent5>
          <a:srgbClr val="CCCCDB"/>
        </a:accent5>
        <a:accent6>
          <a:srgbClr val="111D35"/>
        </a:accent6>
        <a:hlink>
          <a:srgbClr val="666699"/>
        </a:hlink>
        <a:folHlink>
          <a:srgbClr val="DBDBF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整洁型模板 7">
        <a:dk1>
          <a:srgbClr val="000000"/>
        </a:dk1>
        <a:lt1>
          <a:srgbClr val="FFFFFF"/>
        </a:lt1>
        <a:dk2>
          <a:srgbClr val="000000"/>
        </a:dk2>
        <a:lt2>
          <a:srgbClr val="001A00"/>
        </a:lt2>
        <a:accent1>
          <a:srgbClr val="339966"/>
        </a:accent1>
        <a:accent2>
          <a:srgbClr val="003300"/>
        </a:accent2>
        <a:accent3>
          <a:srgbClr val="FFFFFF"/>
        </a:accent3>
        <a:accent4>
          <a:srgbClr val="000000"/>
        </a:accent4>
        <a:accent5>
          <a:srgbClr val="ADCAB8"/>
        </a:accent5>
        <a:accent6>
          <a:srgbClr val="002D00"/>
        </a:accent6>
        <a:hlink>
          <a:srgbClr val="FF9933"/>
        </a:hlink>
        <a:folHlink>
          <a:srgbClr val="AFE9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整洁型模板 8">
        <a:dk1>
          <a:srgbClr val="000000"/>
        </a:dk1>
        <a:lt1>
          <a:srgbClr val="FFFFFF"/>
        </a:lt1>
        <a:dk2>
          <a:srgbClr val="000000"/>
        </a:dk2>
        <a:lt2>
          <a:srgbClr val="FFCC00"/>
        </a:lt2>
        <a:accent1>
          <a:srgbClr val="FF9900"/>
        </a:accent1>
        <a:accent2>
          <a:srgbClr val="D60093"/>
        </a:accent2>
        <a:accent3>
          <a:srgbClr val="AAAAAA"/>
        </a:accent3>
        <a:accent4>
          <a:srgbClr val="DADADA"/>
        </a:accent4>
        <a:accent5>
          <a:srgbClr val="FFCAAA"/>
        </a:accent5>
        <a:accent6>
          <a:srgbClr val="C20085"/>
        </a:accent6>
        <a:hlink>
          <a:srgbClr val="9966FF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Office\Templates\演示文稿设计\整洁型模板.pot</Template>
  <TotalTime>1275</TotalTime>
  <Words>5153</Words>
  <Application>Microsoft Office PowerPoint</Application>
  <PresentationFormat>全屏显示(4:3)</PresentationFormat>
  <Paragraphs>1114</Paragraphs>
  <Slides>73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73</vt:i4>
      </vt:variant>
    </vt:vector>
  </HeadingPairs>
  <TitlesOfParts>
    <vt:vector size="76" baseType="lpstr">
      <vt:lpstr>整洁型模板</vt:lpstr>
      <vt:lpstr>剪辑</vt:lpstr>
      <vt:lpstr>工作表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  <vt:lpstr>幻灯片 43</vt:lpstr>
      <vt:lpstr>幻灯片 44</vt:lpstr>
      <vt:lpstr>幻灯片 45</vt:lpstr>
      <vt:lpstr>幻灯片 46</vt:lpstr>
      <vt:lpstr>幻灯片 47</vt:lpstr>
      <vt:lpstr>幻灯片 48</vt:lpstr>
      <vt:lpstr>幻灯片 49</vt:lpstr>
      <vt:lpstr>幻灯片 50</vt:lpstr>
      <vt:lpstr>幻灯片 51</vt:lpstr>
      <vt:lpstr>幻灯片 52</vt:lpstr>
      <vt:lpstr>幻灯片 53</vt:lpstr>
      <vt:lpstr>幻灯片 54</vt:lpstr>
      <vt:lpstr>幻灯片 55</vt:lpstr>
      <vt:lpstr>幻灯片 56</vt:lpstr>
      <vt:lpstr>幻灯片 57</vt:lpstr>
      <vt:lpstr>幻灯片 58</vt:lpstr>
      <vt:lpstr>幻灯片 59</vt:lpstr>
      <vt:lpstr>幻灯片 60</vt:lpstr>
      <vt:lpstr>幻灯片 61</vt:lpstr>
      <vt:lpstr>幻灯片 62</vt:lpstr>
      <vt:lpstr>幻灯片 63</vt:lpstr>
      <vt:lpstr>幻灯片 64</vt:lpstr>
      <vt:lpstr>幻灯片 65</vt:lpstr>
      <vt:lpstr>幻灯片 66</vt:lpstr>
      <vt:lpstr>幻灯片 67</vt:lpstr>
      <vt:lpstr>幻灯片 68</vt:lpstr>
      <vt:lpstr>幻灯片 69</vt:lpstr>
      <vt:lpstr>幻灯片 70</vt:lpstr>
      <vt:lpstr>幻灯片 71</vt:lpstr>
      <vt:lpstr>幻灯片 72</vt:lpstr>
      <vt:lpstr>幻灯片 73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没有幻灯片标题</dc:title>
  <dc:creator>LEGEND</dc:creator>
  <cp:lastModifiedBy>微软用户</cp:lastModifiedBy>
  <cp:revision>281</cp:revision>
  <dcterms:created xsi:type="dcterms:W3CDTF">2001-04-09T06:15:04Z</dcterms:created>
  <dcterms:modified xsi:type="dcterms:W3CDTF">2011-02-25T02:52:58Z</dcterms:modified>
</cp:coreProperties>
</file>