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sldIdLst>
    <p:sldId id="256" r:id="rId2"/>
    <p:sldId id="261" r:id="rId3"/>
    <p:sldId id="262" r:id="rId4"/>
    <p:sldId id="272" r:id="rId5"/>
    <p:sldId id="274" r:id="rId6"/>
    <p:sldId id="273" r:id="rId7"/>
    <p:sldId id="275" r:id="rId8"/>
    <p:sldId id="277" r:id="rId9"/>
    <p:sldId id="278" r:id="rId10"/>
    <p:sldId id="279" r:id="rId11"/>
    <p:sldId id="280" r:id="rId12"/>
    <p:sldId id="284" r:id="rId13"/>
    <p:sldId id="283" r:id="rId14"/>
    <p:sldId id="285" r:id="rId15"/>
    <p:sldId id="286" r:id="rId16"/>
    <p:sldId id="266" r:id="rId17"/>
    <p:sldId id="267" r:id="rId18"/>
    <p:sldId id="287" r:id="rId19"/>
    <p:sldId id="268" r:id="rId20"/>
    <p:sldId id="288" r:id="rId21"/>
    <p:sldId id="289" r:id="rId22"/>
    <p:sldId id="265" r:id="rId23"/>
    <p:sldId id="258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ZUO Tianzu" initials="ZT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浅色样式 1 - 强调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0" autoAdjust="0"/>
    <p:restoredTop sz="94660"/>
  </p:normalViewPr>
  <p:slideViewPr>
    <p:cSldViewPr>
      <p:cViewPr varScale="1">
        <p:scale>
          <a:sx n="68" d="100"/>
          <a:sy n="68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67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117D31-6B88-4858-9EEA-A307D42C15B7}" type="datetimeFigureOut">
              <a:rPr lang="zh-CN" altLang="en-US" smtClean="0"/>
              <a:pPr/>
              <a:t>2011-12-29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30BAC-E463-4BE3-B675-91C1105F732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A15BE-878E-4D99-BFF0-97CB38523A33}" type="slidenum">
              <a:rPr lang="en-US" altLang="zh-CN" smtClean="0"/>
              <a:pPr/>
              <a:t>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A15BE-878E-4D99-BFF0-97CB38523A33}" type="slidenum">
              <a:rPr lang="en-US" altLang="zh-CN" smtClean="0"/>
              <a:pPr/>
              <a:t>7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A2628-607E-46E0-A114-0973A48367D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A15BE-878E-4D99-BFF0-97CB38523A33}" type="slidenum">
              <a:rPr lang="en-US" altLang="zh-CN" smtClean="0"/>
              <a:pPr/>
              <a:t>10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A15BE-878E-4D99-BFF0-97CB38523A33}" type="slidenum">
              <a:rPr lang="en-US" altLang="zh-CN" smtClean="0"/>
              <a:pPr/>
              <a:t>15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A15BE-878E-4D99-BFF0-97CB38523A33}" type="slidenum">
              <a:rPr lang="en-US" altLang="zh-CN" smtClean="0"/>
              <a:pPr/>
              <a:t>18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30BAC-E463-4BE3-B675-91C1105F7326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ppt模板1-封面-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-24"/>
            <a:ext cx="9144000" cy="394692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4286256"/>
            <a:ext cx="7772400" cy="1184273"/>
          </a:xfrm>
        </p:spPr>
        <p:txBody>
          <a:bodyPr>
            <a:normAutofit/>
          </a:bodyPr>
          <a:lstStyle>
            <a:lvl1pPr>
              <a:defRPr sz="3200">
                <a:solidFill>
                  <a:srgbClr val="CC330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1530" y="5600712"/>
            <a:ext cx="6400800" cy="61437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6929454" y="6357958"/>
            <a:ext cx="1928826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600" b="1" cap="all">
                <a:solidFill>
                  <a:srgbClr val="CC330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857496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57158" y="1357298"/>
            <a:ext cx="4138642" cy="476886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57298"/>
            <a:ext cx="4138642" cy="476886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57158" y="1357298"/>
            <a:ext cx="414023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57158" y="2071678"/>
            <a:ext cx="4140230" cy="414340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357298"/>
            <a:ext cx="41418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071678"/>
            <a:ext cx="4141817" cy="414340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3008313" cy="798496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1231903"/>
            <a:ext cx="5111750" cy="5054617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214422"/>
            <a:ext cx="3008313" cy="50006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ppt模板4-内页-白2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-24"/>
            <a:ext cx="9144000" cy="1446609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57158" y="71414"/>
            <a:ext cx="7286676" cy="868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57158" y="1285860"/>
            <a:ext cx="8501122" cy="48403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214678" y="63579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35715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8" name="图片 7"/>
          <p:cNvPicPr/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286644" y="6395135"/>
            <a:ext cx="1571636" cy="24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bg1"/>
          </a:solidFill>
          <a:latin typeface="微软雅黑" pitchFamily="34" charset="-122"/>
          <a:ea typeface="微软雅黑" pitchFamily="34" charset="-122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smportal.net.cn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ppt模板首页改2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4816495"/>
            <a:ext cx="7772400" cy="755645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中国</a:t>
            </a:r>
            <a:r>
              <a:rPr lang="en-US" altLang="zh-CN" dirty="0" smtClean="0"/>
              <a:t>IT</a:t>
            </a:r>
            <a:r>
              <a:rPr lang="zh-CN" altLang="en-US" dirty="0" smtClean="0"/>
              <a:t>服务管理指南（第二版）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项目介绍及项目成果发布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1530" y="4005064"/>
            <a:ext cx="6400800" cy="471494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6286520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51C58CE3-68D1-48B3-AFAF-A28F91EFEECE}" type="datetime2">
              <a:rPr lang="zh-CN" altLang="en-US" smtClean="0">
                <a:latin typeface="微软雅黑" pitchFamily="34" charset="-122"/>
                <a:ea typeface="微软雅黑" pitchFamily="34" charset="-122"/>
              </a:rPr>
              <a:pPr/>
              <a:t>2011年12月29日</a:t>
            </a:fld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标注 4"/>
          <p:cNvSpPr/>
          <p:nvPr/>
        </p:nvSpPr>
        <p:spPr>
          <a:xfrm>
            <a:off x="-1643106" y="5000636"/>
            <a:ext cx="1357322" cy="428628"/>
          </a:xfrm>
          <a:prstGeom prst="wedgeRectCallout">
            <a:avLst>
              <a:gd name="adj1" fmla="val 69044"/>
              <a:gd name="adj2" fmla="val 35444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文档主标题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6" name="矩形标注 5"/>
          <p:cNvSpPr/>
          <p:nvPr/>
        </p:nvSpPr>
        <p:spPr>
          <a:xfrm>
            <a:off x="-1643106" y="5572140"/>
            <a:ext cx="1357322" cy="500066"/>
          </a:xfrm>
          <a:prstGeom prst="wedgeRectCallout">
            <a:avLst>
              <a:gd name="adj1" fmla="val 66722"/>
              <a:gd name="adj2" fmla="val 33553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文档作者单位名称和作者姓名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7" name="矩形标注 6"/>
          <p:cNvSpPr/>
          <p:nvPr/>
        </p:nvSpPr>
        <p:spPr>
          <a:xfrm>
            <a:off x="-1643106" y="6215106"/>
            <a:ext cx="1357322" cy="500042"/>
          </a:xfrm>
          <a:prstGeom prst="wedgeRectCallout">
            <a:avLst>
              <a:gd name="adj1" fmla="val 65559"/>
              <a:gd name="adj2" fmla="val 18105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文档创建、更新日期。自动更新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5786454"/>
            <a:ext cx="742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总编 刘亿舟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标注 8"/>
          <p:cNvSpPr/>
          <p:nvPr/>
        </p:nvSpPr>
        <p:spPr>
          <a:xfrm>
            <a:off x="-1643106" y="4429132"/>
            <a:ext cx="1357322" cy="428628"/>
          </a:xfrm>
          <a:prstGeom prst="wedgeRectCallout">
            <a:avLst>
              <a:gd name="adj1" fmla="val 70206"/>
              <a:gd name="adj2" fmla="val -8694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文档副标题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 rot="5400000">
            <a:off x="-1946274" y="15509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tIns="91440" bIns="91440" anchor="ctr">
            <a:spAutoFit/>
          </a:bodyPr>
          <a:lstStyle/>
          <a:p>
            <a:endParaRPr lang="zh-CN" altLang="en-US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ltGray">
          <a:xfrm rot="5400000" flipH="1">
            <a:off x="-1515267" y="1983581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gray">
          <a:xfrm>
            <a:off x="3109914" y="3581400"/>
            <a:ext cx="44196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定位及内容简介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gray">
          <a:xfrm>
            <a:off x="2957514" y="2743200"/>
            <a:ext cx="45720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Opensource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开发模式介绍</a:t>
            </a:r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gray">
          <a:xfrm>
            <a:off x="2347914" y="1905000"/>
            <a:ext cx="5181600" cy="5080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1》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开发项目回顾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09" name="Text Box 21"/>
          <p:cNvSpPr txBox="1">
            <a:spLocks noChangeArrowheads="1"/>
          </p:cNvSpPr>
          <p:nvPr/>
        </p:nvSpPr>
        <p:spPr bwMode="auto">
          <a:xfrm>
            <a:off x="519114" y="3429000"/>
            <a:ext cx="1828800" cy="164352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《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中国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IT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服务管理指南（第二版）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》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项目介绍及成果发布</a:t>
            </a:r>
            <a:endParaRPr lang="zh-CN" altLang="en-US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3510" name="AutoShape 22"/>
          <p:cNvSpPr>
            <a:spLocks noChangeArrowheads="1"/>
          </p:cNvSpPr>
          <p:nvPr/>
        </p:nvSpPr>
        <p:spPr bwMode="gray">
          <a:xfrm>
            <a:off x="2957514" y="4405958"/>
            <a:ext cx="45720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开发历程及参与单位与人员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27" name="AutoShape 39"/>
          <p:cNvSpPr>
            <a:spLocks noChangeArrowheads="1"/>
          </p:cNvSpPr>
          <p:nvPr/>
        </p:nvSpPr>
        <p:spPr bwMode="gray">
          <a:xfrm>
            <a:off x="2538434" y="5278454"/>
            <a:ext cx="51054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项目成果及后续计划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标题 4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议程 </a:t>
            </a:r>
            <a:r>
              <a:rPr lang="en-US" altLang="zh-CN" dirty="0" smtClean="0"/>
              <a:t>/ Agenda</a:t>
            </a:r>
            <a:endParaRPr lang="zh-CN" altLang="en-US" dirty="0"/>
          </a:p>
        </p:txBody>
      </p:sp>
      <p:sp>
        <p:nvSpPr>
          <p:cNvPr id="48" name="流程图: 联系 47"/>
          <p:cNvSpPr/>
          <p:nvPr/>
        </p:nvSpPr>
        <p:spPr>
          <a:xfrm>
            <a:off x="1928794" y="2071678"/>
            <a:ext cx="285752" cy="285752"/>
          </a:xfrm>
          <a:prstGeom prst="flowChartConnecto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流程图: 联系 48"/>
          <p:cNvSpPr/>
          <p:nvPr/>
        </p:nvSpPr>
        <p:spPr>
          <a:xfrm>
            <a:off x="2500298" y="2857496"/>
            <a:ext cx="285752" cy="285752"/>
          </a:xfrm>
          <a:prstGeom prst="flowChartConnector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流程图: 联系 49"/>
          <p:cNvSpPr/>
          <p:nvPr/>
        </p:nvSpPr>
        <p:spPr>
          <a:xfrm>
            <a:off x="2714612" y="3714752"/>
            <a:ext cx="285752" cy="285752"/>
          </a:xfrm>
          <a:prstGeom prst="flowChartConnector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流程图: 联系 50"/>
          <p:cNvSpPr/>
          <p:nvPr/>
        </p:nvSpPr>
        <p:spPr>
          <a:xfrm>
            <a:off x="2571736" y="4500570"/>
            <a:ext cx="285752" cy="285752"/>
          </a:xfrm>
          <a:prstGeom prst="flowChartConnector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流程图: 联系 51"/>
          <p:cNvSpPr/>
          <p:nvPr/>
        </p:nvSpPr>
        <p:spPr>
          <a:xfrm>
            <a:off x="2143108" y="5357826"/>
            <a:ext cx="285752" cy="285752"/>
          </a:xfrm>
          <a:prstGeom prst="flowChartConnector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标注 54"/>
          <p:cNvSpPr/>
          <p:nvPr/>
        </p:nvSpPr>
        <p:spPr>
          <a:xfrm>
            <a:off x="9501222" y="785794"/>
            <a:ext cx="1357322" cy="1500198"/>
          </a:xfrm>
          <a:prstGeom prst="wedgeRectCallout">
            <a:avLst>
              <a:gd name="adj1" fmla="val -71499"/>
              <a:gd name="adj2" fmla="val 43537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当值章节对应的椭圆框使用效果：绘图工具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形状样式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红色系列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细微效果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强调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2</a:t>
            </a:r>
          </a:p>
          <a:p>
            <a:r>
              <a:rPr lang="zh-CN" altLang="en-US" sz="1200" dirty="0" smtClean="0">
                <a:solidFill>
                  <a:schemeClr val="tx1"/>
                </a:solidFill>
              </a:rPr>
              <a:t>此椭圆框亦使用了“百叶窗”自定义动画效果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6" name="矩形标注 55"/>
          <p:cNvSpPr/>
          <p:nvPr/>
        </p:nvSpPr>
        <p:spPr>
          <a:xfrm>
            <a:off x="9501222" y="3500438"/>
            <a:ext cx="1357322" cy="714380"/>
          </a:xfrm>
          <a:prstGeom prst="wedgeRectCallout">
            <a:avLst>
              <a:gd name="adj1" fmla="val -74984"/>
              <a:gd name="adj2" fmla="val 1116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其他章节对应椭圆框不使用任何效果，包括动画效果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7" name="矩形标注 56"/>
          <p:cNvSpPr/>
          <p:nvPr/>
        </p:nvSpPr>
        <p:spPr>
          <a:xfrm>
            <a:off x="-1714544" y="3429000"/>
            <a:ext cx="1428760" cy="571504"/>
          </a:xfrm>
          <a:prstGeom prst="wedgeRectCallout">
            <a:avLst>
              <a:gd name="adj1" fmla="val 65850"/>
              <a:gd name="adj2" fmla="val 8961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用文档主标题替换右侧半圆球中的问好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灯片编号占位符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21" name="矩形标注 20"/>
          <p:cNvSpPr/>
          <p:nvPr/>
        </p:nvSpPr>
        <p:spPr>
          <a:xfrm>
            <a:off x="-1714544" y="-24"/>
            <a:ext cx="1500198" cy="1357322"/>
          </a:xfrm>
          <a:prstGeom prst="wedgeRectCallout">
            <a:avLst>
              <a:gd name="adj1" fmla="val 58756"/>
              <a:gd name="adj2" fmla="val 25914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此页面相当于</a:t>
            </a:r>
            <a:r>
              <a:rPr lang="en-US" altLang="zh-CN" sz="1200" dirty="0" smtClean="0">
                <a:solidFill>
                  <a:schemeClr val="tx1"/>
                </a:solidFill>
              </a:rPr>
              <a:t>Word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文档的一级标题页面，即</a:t>
            </a:r>
            <a:r>
              <a:rPr lang="en-US" altLang="zh-CN" sz="1200" dirty="0" smtClean="0">
                <a:solidFill>
                  <a:schemeClr val="tx1"/>
                </a:solidFill>
              </a:rPr>
              <a:t>PPT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文档的所有一级标题列在此。二级标题使用方法见下页。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1》</a:t>
            </a:r>
            <a:r>
              <a:rPr lang="zh-CN" altLang="en-US" dirty="0" smtClean="0"/>
              <a:t>开发背景（</a:t>
            </a:r>
            <a:r>
              <a:rPr lang="en-US" altLang="zh-CN" dirty="0" smtClean="0"/>
              <a:t>2003</a:t>
            </a:r>
            <a:r>
              <a:rPr lang="zh-CN" altLang="en-US" dirty="0" smtClean="0"/>
              <a:t>年左右）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683568" y="2780928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通过国内最早的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服务管理专业门户网站</a:t>
            </a:r>
            <a:r>
              <a:rPr lang="en-US" altLang="zh-CN" dirty="0" smtClean="0">
                <a:solidFill>
                  <a:schemeClr val="tx1"/>
                </a:solidFill>
                <a:hlinkClick r:id="rId3"/>
              </a:rPr>
              <a:t>www.itsmportal.net.cn</a:t>
            </a:r>
            <a:r>
              <a:rPr lang="zh-CN" altLang="en-US" dirty="0" smtClean="0">
                <a:solidFill>
                  <a:schemeClr val="tx1"/>
                </a:solidFill>
              </a:rPr>
              <a:t>的传播，</a:t>
            </a:r>
            <a:r>
              <a:rPr lang="en-US" altLang="zh-CN" dirty="0" smtClean="0">
                <a:solidFill>
                  <a:schemeClr val="tx1"/>
                </a:solidFill>
              </a:rPr>
              <a:t>ITSM</a:t>
            </a:r>
            <a:r>
              <a:rPr lang="zh-CN" altLang="en-US" dirty="0" smtClean="0">
                <a:solidFill>
                  <a:schemeClr val="tx1"/>
                </a:solidFill>
              </a:rPr>
              <a:t>以及</a:t>
            </a:r>
            <a:r>
              <a:rPr lang="en-US" altLang="zh-CN" dirty="0" smtClean="0">
                <a:solidFill>
                  <a:schemeClr val="tx1"/>
                </a:solidFill>
              </a:rPr>
              <a:t>ITIL</a:t>
            </a:r>
            <a:r>
              <a:rPr lang="zh-CN" altLang="en-US" dirty="0" smtClean="0">
                <a:solidFill>
                  <a:schemeClr val="tx1"/>
                </a:solidFill>
              </a:rPr>
              <a:t>理念已经引起国内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服务管理实践者及爱好者的关注</a:t>
            </a:r>
            <a:r>
              <a:rPr lang="en-US" altLang="zh-CN" dirty="0" smtClean="0">
                <a:solidFill>
                  <a:schemeClr val="tx1"/>
                </a:solidFill>
              </a:rPr>
              <a:t> </a:t>
            </a:r>
            <a:r>
              <a:rPr lang="zh-CN" altLang="en-US" dirty="0" smtClean="0">
                <a:solidFill>
                  <a:schemeClr val="tx1"/>
                </a:solidFill>
              </a:rPr>
              <a:t>；</a:t>
            </a:r>
            <a:endParaRPr lang="zh-CN" altLang="en-US" dirty="0"/>
          </a:p>
        </p:txBody>
      </p:sp>
      <p:sp>
        <p:nvSpPr>
          <p:cNvPr id="13" name="圆角矩形 12"/>
          <p:cNvSpPr/>
          <p:nvPr/>
        </p:nvSpPr>
        <p:spPr>
          <a:xfrm>
            <a:off x="683568" y="5301208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国内尚无一本全面介绍</a:t>
            </a:r>
            <a:r>
              <a:rPr lang="en-US" altLang="zh-CN" dirty="0" smtClean="0">
                <a:solidFill>
                  <a:schemeClr val="tx1"/>
                </a:solidFill>
              </a:rPr>
              <a:t>ITIL</a:t>
            </a:r>
            <a:r>
              <a:rPr lang="zh-CN" altLang="en-US" dirty="0" smtClean="0">
                <a:solidFill>
                  <a:schemeClr val="tx1"/>
                </a:solidFill>
              </a:rPr>
              <a:t>最佳实践体系的中文图书；</a:t>
            </a:r>
            <a:endParaRPr lang="zh-CN" altLang="en-US" dirty="0"/>
          </a:p>
        </p:txBody>
      </p:sp>
      <p:sp>
        <p:nvSpPr>
          <p:cNvPr id="14" name="圆角矩形 13"/>
          <p:cNvSpPr/>
          <p:nvPr/>
        </p:nvSpPr>
        <p:spPr>
          <a:xfrm>
            <a:off x="683568" y="1412776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国外网站上有大量的</a:t>
            </a:r>
            <a:r>
              <a:rPr lang="en-US" altLang="zh-CN" dirty="0" smtClean="0">
                <a:solidFill>
                  <a:schemeClr val="tx1"/>
                </a:solidFill>
              </a:rPr>
              <a:t>ITIL</a:t>
            </a:r>
            <a:r>
              <a:rPr lang="zh-CN" altLang="en-US" dirty="0" smtClean="0">
                <a:solidFill>
                  <a:schemeClr val="tx1"/>
                </a:solidFill>
              </a:rPr>
              <a:t>英文资料，但尚未引起国内人士的广泛关注；</a:t>
            </a:r>
            <a:endParaRPr lang="zh-CN" altLang="en-US" dirty="0"/>
          </a:p>
        </p:txBody>
      </p:sp>
      <p:sp>
        <p:nvSpPr>
          <p:cNvPr id="15" name="圆角矩形 14"/>
          <p:cNvSpPr/>
          <p:nvPr/>
        </p:nvSpPr>
        <p:spPr>
          <a:xfrm>
            <a:off x="683568" y="4077072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部分</a:t>
            </a:r>
            <a:r>
              <a:rPr lang="en-US" altLang="zh-CN" dirty="0" smtClean="0">
                <a:solidFill>
                  <a:schemeClr val="tx1"/>
                </a:solidFill>
              </a:rPr>
              <a:t>ITSM</a:t>
            </a:r>
            <a:r>
              <a:rPr lang="zh-CN" altLang="en-US" dirty="0" smtClean="0">
                <a:solidFill>
                  <a:schemeClr val="tx1"/>
                </a:solidFill>
              </a:rPr>
              <a:t>工具厂商在国内进行早期的</a:t>
            </a:r>
            <a:r>
              <a:rPr lang="en-US" altLang="zh-CN" dirty="0" smtClean="0">
                <a:solidFill>
                  <a:schemeClr val="tx1"/>
                </a:solidFill>
              </a:rPr>
              <a:t>case by case</a:t>
            </a:r>
            <a:r>
              <a:rPr lang="zh-CN" altLang="en-US" dirty="0" smtClean="0">
                <a:solidFill>
                  <a:schemeClr val="tx1"/>
                </a:solidFill>
              </a:rPr>
              <a:t>的用户教育并已有部分实施案例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1》</a:t>
            </a:r>
            <a:r>
              <a:rPr lang="zh-CN" altLang="en-US" dirty="0" smtClean="0"/>
              <a:t>定位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683568" y="1772816"/>
            <a:ext cx="7920880" cy="316835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中国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服务管理指南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的定位是：从宏观的角度全面而简明扼要地向读者介绍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服务管理的基本原理和实践，以及它在我国的发展状况，并为读者进一步了解、学习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服务管理有关理论和实践知识提供指导。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tx1"/>
                </a:solidFill>
              </a:rPr>
              <a:t>                                                       —— </a:t>
            </a:r>
            <a:r>
              <a:rPr lang="zh-CN" altLang="en-US" dirty="0" smtClean="0">
                <a:solidFill>
                  <a:schemeClr val="tx1"/>
                </a:solidFill>
              </a:rPr>
              <a:t>摘自</a:t>
            </a:r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中国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服务管理指南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前言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1》</a:t>
            </a:r>
            <a:r>
              <a:rPr lang="zh-CN" altLang="en-US" dirty="0" smtClean="0"/>
              <a:t>开发历程及参与人员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683568" y="2780928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2003</a:t>
            </a:r>
            <a:r>
              <a:rPr lang="zh-CN" altLang="en-US" dirty="0" smtClean="0">
                <a:solidFill>
                  <a:schemeClr val="tx1"/>
                </a:solidFill>
              </a:rPr>
              <a:t>年</a:t>
            </a:r>
            <a:r>
              <a:rPr lang="en-US" altLang="zh-CN" dirty="0" smtClean="0">
                <a:solidFill>
                  <a:schemeClr val="tx1"/>
                </a:solidFill>
              </a:rPr>
              <a:t>7</a:t>
            </a:r>
            <a:r>
              <a:rPr lang="zh-CN" altLang="en-US" dirty="0" smtClean="0">
                <a:solidFill>
                  <a:schemeClr val="tx1"/>
                </a:solidFill>
              </a:rPr>
              <a:t>月</a:t>
            </a:r>
            <a:r>
              <a:rPr lang="en-US" altLang="zh-CN" dirty="0" smtClean="0">
                <a:solidFill>
                  <a:schemeClr val="tx1"/>
                </a:solidFill>
              </a:rPr>
              <a:t>1</a:t>
            </a:r>
            <a:r>
              <a:rPr lang="zh-CN" altLang="en-US" dirty="0" smtClean="0">
                <a:solidFill>
                  <a:schemeClr val="tx1"/>
                </a:solidFill>
              </a:rPr>
              <a:t>日，基于网络沟通方式组建的虚拟项目团队组建完毕；</a:t>
            </a:r>
            <a:endParaRPr lang="zh-CN" altLang="en-US" dirty="0"/>
          </a:p>
        </p:txBody>
      </p:sp>
      <p:sp>
        <p:nvSpPr>
          <p:cNvPr id="13" name="圆角矩形 12"/>
          <p:cNvSpPr/>
          <p:nvPr/>
        </p:nvSpPr>
        <p:spPr>
          <a:xfrm>
            <a:off x="683568" y="5301208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主编：左天祖、刘伟；编委：冯立超、刘多、李向阳、杨刚、钱晨、雷铮</a:t>
            </a:r>
            <a:endParaRPr lang="en-US" altLang="zh-CN" dirty="0" smtClean="0">
              <a:solidFill>
                <a:schemeClr val="tx1"/>
              </a:solidFill>
            </a:endParaRPr>
          </a:p>
          <a:p>
            <a:r>
              <a:rPr lang="zh-CN" altLang="en-US" dirty="0" smtClean="0">
                <a:solidFill>
                  <a:schemeClr val="tx1"/>
                </a:solidFill>
              </a:rPr>
              <a:t>作序： 埃丹</a:t>
            </a:r>
            <a:r>
              <a:rPr lang="en-US" altLang="zh-CN" dirty="0" smtClean="0">
                <a:solidFill>
                  <a:schemeClr val="tx1"/>
                </a:solidFill>
              </a:rPr>
              <a:t>· </a:t>
            </a:r>
            <a:r>
              <a:rPr lang="zh-CN" altLang="en-US" dirty="0" smtClean="0">
                <a:solidFill>
                  <a:schemeClr val="tx1"/>
                </a:solidFill>
              </a:rPr>
              <a:t>拉维斯（</a:t>
            </a:r>
            <a:r>
              <a:rPr lang="en-US" altLang="zh-CN" dirty="0" smtClean="0">
                <a:solidFill>
                  <a:schemeClr val="tx1"/>
                </a:solidFill>
              </a:rPr>
              <a:t>itSMF</a:t>
            </a:r>
            <a:r>
              <a:rPr lang="zh-CN" altLang="en-US" dirty="0" smtClean="0">
                <a:solidFill>
                  <a:schemeClr val="tx1"/>
                </a:solidFill>
              </a:rPr>
              <a:t>主席）</a:t>
            </a:r>
            <a:endParaRPr lang="zh-CN" altLang="en-US" dirty="0"/>
          </a:p>
        </p:txBody>
      </p:sp>
      <p:sp>
        <p:nvSpPr>
          <p:cNvPr id="14" name="圆角矩形 13"/>
          <p:cNvSpPr/>
          <p:nvPr/>
        </p:nvSpPr>
        <p:spPr>
          <a:xfrm>
            <a:off x="683568" y="1412776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2003</a:t>
            </a:r>
            <a:r>
              <a:rPr lang="zh-CN" altLang="en-US" dirty="0" smtClean="0">
                <a:solidFill>
                  <a:schemeClr val="tx1"/>
                </a:solidFill>
              </a:rPr>
              <a:t>年</a:t>
            </a:r>
            <a:r>
              <a:rPr lang="en-US" altLang="zh-CN" dirty="0" smtClean="0">
                <a:solidFill>
                  <a:schemeClr val="tx1"/>
                </a:solidFill>
              </a:rPr>
              <a:t>6</a:t>
            </a:r>
            <a:r>
              <a:rPr lang="zh-CN" altLang="en-US" dirty="0" smtClean="0">
                <a:solidFill>
                  <a:schemeClr val="tx1"/>
                </a:solidFill>
              </a:rPr>
              <a:t>月</a:t>
            </a:r>
            <a:r>
              <a:rPr lang="en-US" altLang="zh-CN" dirty="0" smtClean="0">
                <a:solidFill>
                  <a:schemeClr val="tx1"/>
                </a:solidFill>
              </a:rPr>
              <a:t>6</a:t>
            </a:r>
            <a:r>
              <a:rPr lang="zh-CN" altLang="en-US" dirty="0" smtClean="0">
                <a:solidFill>
                  <a:schemeClr val="tx1"/>
                </a:solidFill>
              </a:rPr>
              <a:t>日，由左天祖、刘亿舟（原名刘伟）正式发起该项目；</a:t>
            </a:r>
            <a:endParaRPr lang="zh-CN" altLang="en-US" dirty="0"/>
          </a:p>
        </p:txBody>
      </p:sp>
      <p:sp>
        <p:nvSpPr>
          <p:cNvPr id="15" name="圆角矩形 14"/>
          <p:cNvSpPr/>
          <p:nvPr/>
        </p:nvSpPr>
        <p:spPr>
          <a:xfrm>
            <a:off x="683568" y="4077072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经过近</a:t>
            </a:r>
            <a:r>
              <a:rPr lang="en-US" altLang="zh-CN" dirty="0" smtClean="0">
                <a:solidFill>
                  <a:schemeClr val="tx1"/>
                </a:solidFill>
              </a:rPr>
              <a:t>6</a:t>
            </a:r>
            <a:r>
              <a:rPr lang="zh-CN" altLang="en-US" dirty="0" smtClean="0">
                <a:solidFill>
                  <a:schemeClr val="tx1"/>
                </a:solidFill>
              </a:rPr>
              <a:t>年的编写和评审，</a:t>
            </a:r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中国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服务管理指南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第一版于</a:t>
            </a:r>
            <a:r>
              <a:rPr lang="en-US" altLang="zh-CN" dirty="0" smtClean="0">
                <a:solidFill>
                  <a:schemeClr val="tx1"/>
                </a:solidFill>
              </a:rPr>
              <a:t>2004</a:t>
            </a:r>
            <a:r>
              <a:rPr lang="zh-CN" altLang="en-US" dirty="0" smtClean="0">
                <a:solidFill>
                  <a:schemeClr val="tx1"/>
                </a:solidFill>
              </a:rPr>
              <a:t>年</a:t>
            </a:r>
            <a:r>
              <a:rPr lang="en-US" altLang="zh-CN" dirty="0" smtClean="0">
                <a:solidFill>
                  <a:schemeClr val="tx1"/>
                </a:solidFill>
              </a:rPr>
              <a:t>3</a:t>
            </a:r>
            <a:r>
              <a:rPr lang="zh-CN" altLang="en-US" dirty="0" smtClean="0">
                <a:solidFill>
                  <a:schemeClr val="tx1"/>
                </a:solidFill>
              </a:rPr>
              <a:t>月由北京大学出版社正式出版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1》</a:t>
            </a:r>
            <a:r>
              <a:rPr lang="zh-CN" altLang="en-US" dirty="0" smtClean="0"/>
              <a:t>内容提要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683568" y="1124744"/>
            <a:ext cx="4032448" cy="525658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tx1"/>
                </a:solidFill>
              </a:rPr>
              <a:t>全书共计</a:t>
            </a:r>
            <a:r>
              <a:rPr lang="en-US" altLang="zh-CN" dirty="0" smtClean="0">
                <a:solidFill>
                  <a:schemeClr val="tx1"/>
                </a:solidFill>
              </a:rPr>
              <a:t>150</a:t>
            </a:r>
            <a:r>
              <a:rPr lang="zh-CN" altLang="en-US" dirty="0" smtClean="0">
                <a:solidFill>
                  <a:schemeClr val="tx1"/>
                </a:solidFill>
              </a:rPr>
              <a:t>页，分为</a:t>
            </a:r>
            <a:r>
              <a:rPr lang="en-US" altLang="zh-CN" dirty="0" smtClean="0">
                <a:solidFill>
                  <a:schemeClr val="tx1"/>
                </a:solidFill>
              </a:rPr>
              <a:t>10</a:t>
            </a:r>
            <a:r>
              <a:rPr lang="zh-CN" altLang="en-US" dirty="0" smtClean="0">
                <a:solidFill>
                  <a:schemeClr val="tx1"/>
                </a:solidFill>
              </a:rPr>
              <a:t>个部分：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前    言</a:t>
            </a:r>
            <a:endParaRPr lang="en-US" altLang="zh-CN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第一章  </a:t>
            </a:r>
            <a:r>
              <a:rPr lang="zh-CN" altLang="en-US" dirty="0" smtClean="0">
                <a:solidFill>
                  <a:schemeClr val="tx1"/>
                </a:solidFill>
              </a:rPr>
              <a:t>蓬勃兴起的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第二章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服务管理领域的相关标       准和方法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第三章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服务管理的核心流程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第四章   </a:t>
            </a:r>
            <a:r>
              <a:rPr lang="zh-CN" altLang="en-US" dirty="0" smtClean="0">
                <a:solidFill>
                  <a:schemeClr val="tx1"/>
                </a:solidFill>
              </a:rPr>
              <a:t>走近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第五章 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服务管理的规划与实施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第六章    </a:t>
            </a:r>
            <a:r>
              <a:rPr lang="zh-CN" altLang="en-US" dirty="0" smtClean="0">
                <a:solidFill>
                  <a:schemeClr val="tx1"/>
                </a:solidFill>
              </a:rPr>
              <a:t>典型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服务解决方案介绍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第七章 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服务管理实施案例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第八章    </a:t>
            </a:r>
            <a:r>
              <a:rPr lang="zh-CN" altLang="en-US" dirty="0" smtClean="0">
                <a:solidFill>
                  <a:schemeClr val="tx1"/>
                </a:solidFill>
              </a:rPr>
              <a:t>总结和展望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</a:rPr>
              <a:t>附     录 </a:t>
            </a:r>
            <a:endParaRPr lang="en-US" altLang="zh-CN" b="1" dirty="0" smtClean="0">
              <a:solidFill>
                <a:schemeClr val="tx1"/>
              </a:solidFill>
            </a:endParaRPr>
          </a:p>
        </p:txBody>
      </p:sp>
      <p:pic>
        <p:nvPicPr>
          <p:cNvPr id="1027" name="Picture 3" descr="C:\Documents and Settings\zzx\桌面\指南系列封面图片\指南1封面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2424" y="2439144"/>
            <a:ext cx="2286000" cy="2286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 rot="5400000">
            <a:off x="-1946274" y="15509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tIns="91440" bIns="91440" anchor="ctr">
            <a:spAutoFit/>
          </a:bodyPr>
          <a:lstStyle/>
          <a:p>
            <a:endParaRPr lang="zh-CN" altLang="en-US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ltGray">
          <a:xfrm rot="5400000" flipH="1">
            <a:off x="-1515267" y="1983581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gray">
          <a:xfrm>
            <a:off x="3109914" y="3581400"/>
            <a:ext cx="44196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定位及内容简介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gray">
          <a:xfrm>
            <a:off x="2957514" y="2743200"/>
            <a:ext cx="4572000" cy="508000"/>
          </a:xfrm>
          <a:prstGeom prst="roundRect">
            <a:avLst>
              <a:gd name="adj" fmla="val 50000"/>
            </a:avLst>
          </a:prstGeom>
          <a:gradFill>
            <a:gsLst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Opensource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开发模式介绍</a:t>
            </a:r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gray">
          <a:xfrm>
            <a:off x="2347914" y="1905000"/>
            <a:ext cx="5181600" cy="50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1》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开发项目回顾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09" name="Text Box 21"/>
          <p:cNvSpPr txBox="1">
            <a:spLocks noChangeArrowheads="1"/>
          </p:cNvSpPr>
          <p:nvPr/>
        </p:nvSpPr>
        <p:spPr bwMode="auto">
          <a:xfrm>
            <a:off x="519114" y="3429000"/>
            <a:ext cx="1828800" cy="164352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《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中国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IT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服务管理指南（第二版）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》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项目介绍及成果发布</a:t>
            </a:r>
            <a:endParaRPr lang="zh-CN" altLang="en-US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3510" name="AutoShape 22"/>
          <p:cNvSpPr>
            <a:spLocks noChangeArrowheads="1"/>
          </p:cNvSpPr>
          <p:nvPr/>
        </p:nvSpPr>
        <p:spPr bwMode="gray">
          <a:xfrm>
            <a:off x="2957514" y="4405958"/>
            <a:ext cx="45720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开发历程及参与单位与人员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27" name="AutoShape 39"/>
          <p:cNvSpPr>
            <a:spLocks noChangeArrowheads="1"/>
          </p:cNvSpPr>
          <p:nvPr/>
        </p:nvSpPr>
        <p:spPr bwMode="gray">
          <a:xfrm>
            <a:off x="2538434" y="5278454"/>
            <a:ext cx="51054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项目成果及后续计划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标题 4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议程 </a:t>
            </a:r>
            <a:r>
              <a:rPr lang="en-US" altLang="zh-CN" dirty="0" smtClean="0"/>
              <a:t>/ Agenda</a:t>
            </a:r>
            <a:endParaRPr lang="zh-CN" altLang="en-US" dirty="0"/>
          </a:p>
        </p:txBody>
      </p:sp>
      <p:sp>
        <p:nvSpPr>
          <p:cNvPr id="48" name="流程图: 联系 47"/>
          <p:cNvSpPr/>
          <p:nvPr/>
        </p:nvSpPr>
        <p:spPr>
          <a:xfrm>
            <a:off x="1928794" y="2071678"/>
            <a:ext cx="285752" cy="285752"/>
          </a:xfrm>
          <a:prstGeom prst="flowChartConnecto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流程图: 联系 48"/>
          <p:cNvSpPr/>
          <p:nvPr/>
        </p:nvSpPr>
        <p:spPr>
          <a:xfrm>
            <a:off x="2500298" y="2857496"/>
            <a:ext cx="285752" cy="285752"/>
          </a:xfrm>
          <a:prstGeom prst="flowChartConnector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流程图: 联系 49"/>
          <p:cNvSpPr/>
          <p:nvPr/>
        </p:nvSpPr>
        <p:spPr>
          <a:xfrm>
            <a:off x="2714612" y="3714752"/>
            <a:ext cx="285752" cy="285752"/>
          </a:xfrm>
          <a:prstGeom prst="flowChartConnector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流程图: 联系 50"/>
          <p:cNvSpPr/>
          <p:nvPr/>
        </p:nvSpPr>
        <p:spPr>
          <a:xfrm>
            <a:off x="2571736" y="4500570"/>
            <a:ext cx="285752" cy="285752"/>
          </a:xfrm>
          <a:prstGeom prst="flowChartConnector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流程图: 联系 51"/>
          <p:cNvSpPr/>
          <p:nvPr/>
        </p:nvSpPr>
        <p:spPr>
          <a:xfrm>
            <a:off x="2143108" y="5357826"/>
            <a:ext cx="285752" cy="285752"/>
          </a:xfrm>
          <a:prstGeom prst="flowChartConnector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标注 54"/>
          <p:cNvSpPr/>
          <p:nvPr/>
        </p:nvSpPr>
        <p:spPr>
          <a:xfrm>
            <a:off x="9501222" y="785794"/>
            <a:ext cx="1357322" cy="1500198"/>
          </a:xfrm>
          <a:prstGeom prst="wedgeRectCallout">
            <a:avLst>
              <a:gd name="adj1" fmla="val -71499"/>
              <a:gd name="adj2" fmla="val 43537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当值章节对应的椭圆框使用效果：绘图工具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形状样式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红色系列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细微效果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强调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2</a:t>
            </a:r>
          </a:p>
          <a:p>
            <a:r>
              <a:rPr lang="zh-CN" altLang="en-US" sz="1200" dirty="0" smtClean="0">
                <a:solidFill>
                  <a:schemeClr val="tx1"/>
                </a:solidFill>
              </a:rPr>
              <a:t>此椭圆框亦使用了“百叶窗”自定义动画效果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6" name="矩形标注 55"/>
          <p:cNvSpPr/>
          <p:nvPr/>
        </p:nvSpPr>
        <p:spPr>
          <a:xfrm>
            <a:off x="9501222" y="3500438"/>
            <a:ext cx="1357322" cy="714380"/>
          </a:xfrm>
          <a:prstGeom prst="wedgeRectCallout">
            <a:avLst>
              <a:gd name="adj1" fmla="val -74984"/>
              <a:gd name="adj2" fmla="val 1116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其他章节对应椭圆框不使用任何效果，包括动画效果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7" name="矩形标注 56"/>
          <p:cNvSpPr/>
          <p:nvPr/>
        </p:nvSpPr>
        <p:spPr>
          <a:xfrm>
            <a:off x="-1714544" y="3429000"/>
            <a:ext cx="1428760" cy="571504"/>
          </a:xfrm>
          <a:prstGeom prst="wedgeRectCallout">
            <a:avLst>
              <a:gd name="adj1" fmla="val 65850"/>
              <a:gd name="adj2" fmla="val 8961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用文档主标题替换右侧半圆球中的问好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灯片编号占位符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21" name="矩形标注 20"/>
          <p:cNvSpPr/>
          <p:nvPr/>
        </p:nvSpPr>
        <p:spPr>
          <a:xfrm>
            <a:off x="-1714544" y="-24"/>
            <a:ext cx="1500198" cy="1357322"/>
          </a:xfrm>
          <a:prstGeom prst="wedgeRectCallout">
            <a:avLst>
              <a:gd name="adj1" fmla="val 58756"/>
              <a:gd name="adj2" fmla="val 25914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此页面相当于</a:t>
            </a:r>
            <a:r>
              <a:rPr lang="en-US" altLang="zh-CN" sz="1200" dirty="0" smtClean="0">
                <a:solidFill>
                  <a:schemeClr val="tx1"/>
                </a:solidFill>
              </a:rPr>
              <a:t>Word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文档的一级标题页面，即</a:t>
            </a:r>
            <a:r>
              <a:rPr lang="en-US" altLang="zh-CN" sz="1200" dirty="0" smtClean="0">
                <a:solidFill>
                  <a:schemeClr val="tx1"/>
                </a:solidFill>
              </a:rPr>
              <a:t>PPT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文档的所有一级标题列在此。二级标题使用方法见下页。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Opensource</a:t>
            </a:r>
            <a:r>
              <a:rPr lang="zh-CN" altLang="en-US" dirty="0" smtClean="0"/>
              <a:t>开发模式特点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683568" y="2780928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solidFill>
                  <a:srgbClr val="0070C0"/>
                </a:solidFill>
              </a:rPr>
              <a:t>公开评审</a:t>
            </a:r>
            <a:r>
              <a:rPr lang="en-US" altLang="zh-CN" dirty="0" smtClean="0">
                <a:solidFill>
                  <a:schemeClr val="tx1"/>
                </a:solidFill>
              </a:rPr>
              <a:t>——</a:t>
            </a:r>
            <a:r>
              <a:rPr lang="zh-CN" altLang="en-US" dirty="0" smtClean="0">
                <a:solidFill>
                  <a:schemeClr val="tx1"/>
                </a:solidFill>
              </a:rPr>
              <a:t>每本书都由质量保证小组进行多轮评审，评审过程和结果是公开的</a:t>
            </a:r>
            <a:endParaRPr lang="zh-CN" altLang="en-US" dirty="0"/>
          </a:p>
        </p:txBody>
      </p:sp>
      <p:sp>
        <p:nvSpPr>
          <p:cNvPr id="13" name="圆角矩形 12"/>
          <p:cNvSpPr/>
          <p:nvPr/>
        </p:nvSpPr>
        <p:spPr>
          <a:xfrm>
            <a:off x="683568" y="5301208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solidFill>
                  <a:srgbClr val="0070C0"/>
                </a:solidFill>
              </a:rPr>
              <a:t>持续改进</a:t>
            </a:r>
            <a:r>
              <a:rPr lang="en-US" altLang="zh-CN" dirty="0" smtClean="0">
                <a:solidFill>
                  <a:schemeClr val="tx1"/>
                </a:solidFill>
              </a:rPr>
              <a:t>——</a:t>
            </a:r>
            <a:r>
              <a:rPr lang="zh-CN" altLang="en-US" dirty="0" smtClean="0">
                <a:solidFill>
                  <a:schemeClr val="tx1"/>
                </a:solidFill>
              </a:rPr>
              <a:t>充分发挥网络的优势，持续地堆出版的成果进行改进和提高</a:t>
            </a:r>
            <a:endParaRPr lang="zh-CN" altLang="en-US" dirty="0"/>
          </a:p>
        </p:txBody>
      </p:sp>
      <p:sp>
        <p:nvSpPr>
          <p:cNvPr id="14" name="圆角矩形 13"/>
          <p:cNvSpPr/>
          <p:nvPr/>
        </p:nvSpPr>
        <p:spPr>
          <a:xfrm>
            <a:off x="683568" y="1412776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solidFill>
                  <a:srgbClr val="0070C0"/>
                </a:solidFill>
              </a:rPr>
              <a:t>专家编写</a:t>
            </a:r>
            <a:r>
              <a:rPr lang="en-US" altLang="zh-CN" dirty="0" smtClean="0">
                <a:solidFill>
                  <a:schemeClr val="tx1"/>
                </a:solidFill>
              </a:rPr>
              <a:t>——</a:t>
            </a:r>
            <a:r>
              <a:rPr lang="zh-CN" altLang="en-US" dirty="0" smtClean="0">
                <a:solidFill>
                  <a:schemeClr val="tx1"/>
                </a:solidFill>
              </a:rPr>
              <a:t>针对某个主题，邀请行业内的专家进行撰写</a:t>
            </a:r>
            <a:endParaRPr lang="zh-CN" altLang="en-US" dirty="0"/>
          </a:p>
        </p:txBody>
      </p:sp>
      <p:sp>
        <p:nvSpPr>
          <p:cNvPr id="15" name="圆角矩形 14"/>
          <p:cNvSpPr/>
          <p:nvPr/>
        </p:nvSpPr>
        <p:spPr>
          <a:xfrm>
            <a:off x="683568" y="4077072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solidFill>
                  <a:srgbClr val="0070C0"/>
                </a:solidFill>
              </a:rPr>
              <a:t>共同受益</a:t>
            </a:r>
            <a:r>
              <a:rPr lang="en-US" altLang="zh-CN" dirty="0" smtClean="0">
                <a:solidFill>
                  <a:schemeClr val="tx1"/>
                </a:solidFill>
              </a:rPr>
              <a:t>——</a:t>
            </a:r>
            <a:r>
              <a:rPr lang="zh-CN" altLang="en-US" dirty="0" smtClean="0">
                <a:solidFill>
                  <a:schemeClr val="tx1"/>
                </a:solidFill>
              </a:rPr>
              <a:t>参与项目开发的成员共享项目成果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3"/>
          <p:cNvSpPr txBox="1">
            <a:spLocks/>
          </p:cNvSpPr>
          <p:nvPr/>
        </p:nvSpPr>
        <p:spPr>
          <a:xfrm>
            <a:off x="251520" y="215430"/>
            <a:ext cx="7286676" cy="76529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三权分立的项目组织结构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857224" y="1849954"/>
            <a:ext cx="6955136" cy="4243342"/>
            <a:chOff x="857224" y="1849954"/>
            <a:chExt cx="6955136" cy="4243342"/>
          </a:xfrm>
        </p:grpSpPr>
        <p:sp>
          <p:nvSpPr>
            <p:cNvPr id="4" name="圆角矩形 3"/>
            <p:cNvSpPr/>
            <p:nvPr/>
          </p:nvSpPr>
          <p:spPr>
            <a:xfrm>
              <a:off x="3286116" y="1849954"/>
              <a:ext cx="2071702" cy="642942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/>
                <a:t>项目管理委员会</a:t>
              </a:r>
              <a:endParaRPr lang="zh-CN" altLang="en-US" sz="1600" dirty="0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857224" y="5445224"/>
              <a:ext cx="2000264" cy="642942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/>
                <a:t>编写</a:t>
              </a:r>
              <a:r>
                <a:rPr lang="zh-CN" altLang="en-US" sz="1600" dirty="0" smtClean="0"/>
                <a:t>委员会</a:t>
              </a:r>
              <a:endParaRPr lang="en-US" altLang="zh-CN" sz="1600" dirty="0" smtClean="0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5724128" y="5445224"/>
              <a:ext cx="2000264" cy="642942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/>
                <a:t>顾问委员会</a:t>
              </a:r>
              <a:endParaRPr lang="en-US" altLang="zh-CN" sz="1600" dirty="0" smtClean="0"/>
            </a:p>
          </p:txBody>
        </p:sp>
        <p:cxnSp>
          <p:nvCxnSpPr>
            <p:cNvPr id="12" name="肘形连接符 11"/>
            <p:cNvCxnSpPr/>
            <p:nvPr/>
          </p:nvCxnSpPr>
          <p:spPr>
            <a:xfrm rot="5400000">
              <a:off x="2076420" y="3199676"/>
              <a:ext cx="2026484" cy="2464611"/>
            </a:xfrm>
            <a:prstGeom prst="bentConnector3">
              <a:avLst>
                <a:gd name="adj1" fmla="val 5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肘形连接符 14"/>
            <p:cNvCxnSpPr/>
            <p:nvPr/>
          </p:nvCxnSpPr>
          <p:spPr>
            <a:xfrm rot="16200000" flipH="1">
              <a:off x="4436438" y="3309398"/>
              <a:ext cx="2021354" cy="2250297"/>
            </a:xfrm>
            <a:prstGeom prst="bentConnector3">
              <a:avLst>
                <a:gd name="adj1" fmla="val 5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圆角矩形 33"/>
            <p:cNvSpPr/>
            <p:nvPr/>
          </p:nvSpPr>
          <p:spPr>
            <a:xfrm>
              <a:off x="5740658" y="3073520"/>
              <a:ext cx="2071702" cy="57150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/>
                <a:t>责任编辑</a:t>
              </a:r>
              <a:endParaRPr lang="en-US" altLang="zh-CN" sz="1600" dirty="0" smtClean="0"/>
            </a:p>
            <a:p>
              <a:pPr algn="ctr"/>
              <a:r>
                <a:rPr lang="en-US" altLang="zh-CN" sz="1600" dirty="0" smtClean="0"/>
                <a:t>(</a:t>
              </a:r>
              <a:r>
                <a:rPr lang="zh-CN" altLang="en-US" sz="1600" dirty="0" smtClean="0"/>
                <a:t>出版社</a:t>
              </a:r>
              <a:r>
                <a:rPr lang="en-US" altLang="zh-CN" sz="1600" dirty="0" smtClean="0"/>
                <a:t>)</a:t>
              </a:r>
              <a:endParaRPr lang="zh-CN" altLang="en-US" sz="1600" dirty="0"/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3275856" y="5450354"/>
              <a:ext cx="2000264" cy="642942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/>
                <a:t>评审</a:t>
              </a:r>
              <a:r>
                <a:rPr lang="zh-CN" altLang="en-US" sz="1600" dirty="0" smtClean="0"/>
                <a:t>委员会</a:t>
              </a:r>
              <a:endParaRPr lang="en-US" altLang="zh-CN" sz="1600" dirty="0" smtClean="0"/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435262" y="3073520"/>
              <a:ext cx="1928826" cy="57150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/>
                <a:t>总编</a:t>
              </a:r>
              <a:endParaRPr lang="en-US" altLang="zh-CN" sz="1600" dirty="0" smtClean="0"/>
            </a:p>
            <a:p>
              <a:pPr algn="ctr"/>
              <a:r>
                <a:rPr lang="zh-CN" altLang="en-US" sz="1600" dirty="0" smtClean="0"/>
                <a:t>（翰纬）</a:t>
              </a:r>
              <a:endParaRPr lang="en-US" altLang="zh-CN" sz="1600" dirty="0" smtClean="0"/>
            </a:p>
          </p:txBody>
        </p:sp>
        <p:cxnSp>
          <p:nvCxnSpPr>
            <p:cNvPr id="38" name="直接连接符 37"/>
            <p:cNvCxnSpPr>
              <a:stCxn id="31" idx="3"/>
              <a:endCxn id="34" idx="1"/>
            </p:cNvCxnSpPr>
            <p:nvPr/>
          </p:nvCxnSpPr>
          <p:spPr>
            <a:xfrm>
              <a:off x="5364088" y="3359272"/>
              <a:ext cx="37657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rot="5400000">
              <a:off x="3803161" y="4939743"/>
              <a:ext cx="1013242" cy="79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5400000">
              <a:off x="3995936" y="2780928"/>
              <a:ext cx="57606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 rot="5400000">
            <a:off x="-1946274" y="15509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tIns="91440" bIns="91440" anchor="ctr">
            <a:spAutoFit/>
          </a:bodyPr>
          <a:lstStyle/>
          <a:p>
            <a:endParaRPr lang="zh-CN" altLang="en-US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ltGray">
          <a:xfrm rot="5400000" flipH="1">
            <a:off x="-1515267" y="1983581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gray">
          <a:xfrm>
            <a:off x="3109914" y="3581400"/>
            <a:ext cx="4419600" cy="508000"/>
          </a:xfrm>
          <a:prstGeom prst="roundRect">
            <a:avLst>
              <a:gd name="adj" fmla="val 50000"/>
            </a:avLst>
          </a:prstGeom>
          <a:gradFill>
            <a:gsLst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定位及内容简介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gray">
          <a:xfrm>
            <a:off x="2957514" y="2743200"/>
            <a:ext cx="4572000" cy="50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Opensource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开发模式介绍</a:t>
            </a:r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gray">
          <a:xfrm>
            <a:off x="2347914" y="1905000"/>
            <a:ext cx="5181600" cy="50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1》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开发项目回顾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09" name="Text Box 21"/>
          <p:cNvSpPr txBox="1">
            <a:spLocks noChangeArrowheads="1"/>
          </p:cNvSpPr>
          <p:nvPr/>
        </p:nvSpPr>
        <p:spPr bwMode="auto">
          <a:xfrm>
            <a:off x="519114" y="3429000"/>
            <a:ext cx="1828800" cy="164352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《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中国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IT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服务管理指南（第二版）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》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项目介绍及成果发布</a:t>
            </a:r>
            <a:endParaRPr lang="zh-CN" altLang="en-US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3510" name="AutoShape 22"/>
          <p:cNvSpPr>
            <a:spLocks noChangeArrowheads="1"/>
          </p:cNvSpPr>
          <p:nvPr/>
        </p:nvSpPr>
        <p:spPr bwMode="gray">
          <a:xfrm>
            <a:off x="2957514" y="4405958"/>
            <a:ext cx="45720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开发历程及参与单位与人员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27" name="AutoShape 39"/>
          <p:cNvSpPr>
            <a:spLocks noChangeArrowheads="1"/>
          </p:cNvSpPr>
          <p:nvPr/>
        </p:nvSpPr>
        <p:spPr bwMode="gray">
          <a:xfrm>
            <a:off x="2538434" y="5278454"/>
            <a:ext cx="51054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项目成果及后续计划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标题 4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议程 </a:t>
            </a:r>
            <a:r>
              <a:rPr lang="en-US" altLang="zh-CN" dirty="0" smtClean="0"/>
              <a:t>/ Agenda</a:t>
            </a:r>
            <a:endParaRPr lang="zh-CN" altLang="en-US" dirty="0"/>
          </a:p>
        </p:txBody>
      </p:sp>
      <p:sp>
        <p:nvSpPr>
          <p:cNvPr id="48" name="流程图: 联系 47"/>
          <p:cNvSpPr/>
          <p:nvPr/>
        </p:nvSpPr>
        <p:spPr>
          <a:xfrm>
            <a:off x="1928794" y="2071678"/>
            <a:ext cx="285752" cy="285752"/>
          </a:xfrm>
          <a:prstGeom prst="flowChartConnecto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流程图: 联系 48"/>
          <p:cNvSpPr/>
          <p:nvPr/>
        </p:nvSpPr>
        <p:spPr>
          <a:xfrm>
            <a:off x="2500298" y="2857496"/>
            <a:ext cx="285752" cy="285752"/>
          </a:xfrm>
          <a:prstGeom prst="flowChartConnector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流程图: 联系 49"/>
          <p:cNvSpPr/>
          <p:nvPr/>
        </p:nvSpPr>
        <p:spPr>
          <a:xfrm>
            <a:off x="2714612" y="3714752"/>
            <a:ext cx="285752" cy="285752"/>
          </a:xfrm>
          <a:prstGeom prst="flowChartConnector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流程图: 联系 50"/>
          <p:cNvSpPr/>
          <p:nvPr/>
        </p:nvSpPr>
        <p:spPr>
          <a:xfrm>
            <a:off x="2571736" y="4500570"/>
            <a:ext cx="285752" cy="285752"/>
          </a:xfrm>
          <a:prstGeom prst="flowChartConnector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流程图: 联系 51"/>
          <p:cNvSpPr/>
          <p:nvPr/>
        </p:nvSpPr>
        <p:spPr>
          <a:xfrm>
            <a:off x="2143108" y="5357826"/>
            <a:ext cx="285752" cy="285752"/>
          </a:xfrm>
          <a:prstGeom prst="flowChartConnector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标注 54"/>
          <p:cNvSpPr/>
          <p:nvPr/>
        </p:nvSpPr>
        <p:spPr>
          <a:xfrm>
            <a:off x="9501222" y="785794"/>
            <a:ext cx="1357322" cy="1500198"/>
          </a:xfrm>
          <a:prstGeom prst="wedgeRectCallout">
            <a:avLst>
              <a:gd name="adj1" fmla="val -71499"/>
              <a:gd name="adj2" fmla="val 43537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当值章节对应的椭圆框使用效果：绘图工具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形状样式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红色系列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细微效果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强调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2</a:t>
            </a:r>
          </a:p>
          <a:p>
            <a:r>
              <a:rPr lang="zh-CN" altLang="en-US" sz="1200" dirty="0" smtClean="0">
                <a:solidFill>
                  <a:schemeClr val="tx1"/>
                </a:solidFill>
              </a:rPr>
              <a:t>此椭圆框亦使用了“百叶窗”自定义动画效果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6" name="矩形标注 55"/>
          <p:cNvSpPr/>
          <p:nvPr/>
        </p:nvSpPr>
        <p:spPr>
          <a:xfrm>
            <a:off x="9501222" y="3500438"/>
            <a:ext cx="1357322" cy="714380"/>
          </a:xfrm>
          <a:prstGeom prst="wedgeRectCallout">
            <a:avLst>
              <a:gd name="adj1" fmla="val -74984"/>
              <a:gd name="adj2" fmla="val 1116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其他章节对应椭圆框不使用任何效果，包括动画效果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7" name="矩形标注 56"/>
          <p:cNvSpPr/>
          <p:nvPr/>
        </p:nvSpPr>
        <p:spPr>
          <a:xfrm>
            <a:off x="-1714544" y="3429000"/>
            <a:ext cx="1428760" cy="571504"/>
          </a:xfrm>
          <a:prstGeom prst="wedgeRectCallout">
            <a:avLst>
              <a:gd name="adj1" fmla="val 65850"/>
              <a:gd name="adj2" fmla="val 8961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用文档主标题替换右侧半圆球中的问好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灯片编号占位符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21" name="矩形标注 20"/>
          <p:cNvSpPr/>
          <p:nvPr/>
        </p:nvSpPr>
        <p:spPr>
          <a:xfrm>
            <a:off x="-1714544" y="-24"/>
            <a:ext cx="1500198" cy="1357322"/>
          </a:xfrm>
          <a:prstGeom prst="wedgeRectCallout">
            <a:avLst>
              <a:gd name="adj1" fmla="val 58756"/>
              <a:gd name="adj2" fmla="val 25914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此页面相当于</a:t>
            </a:r>
            <a:r>
              <a:rPr lang="en-US" altLang="zh-CN" sz="1200" dirty="0" smtClean="0">
                <a:solidFill>
                  <a:schemeClr val="tx1"/>
                </a:solidFill>
              </a:rPr>
              <a:t>Word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文档的一级标题页面，即</a:t>
            </a:r>
            <a:r>
              <a:rPr lang="en-US" altLang="zh-CN" sz="1200" dirty="0" smtClean="0">
                <a:solidFill>
                  <a:schemeClr val="tx1"/>
                </a:solidFill>
              </a:rPr>
              <a:t>PPT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文档的所有一级标题列在此。二级标题使用方法见下页。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2》</a:t>
            </a:r>
            <a:r>
              <a:rPr lang="zh-CN" altLang="en-US" dirty="0" smtClean="0"/>
              <a:t>定位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683568" y="2780928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理论篇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定位为一本全面介绍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服务管理最佳实践知识体系的理论参考工具书，主要对</a:t>
            </a:r>
            <a:r>
              <a:rPr lang="en-US" altLang="zh-CN" dirty="0" smtClean="0">
                <a:solidFill>
                  <a:schemeClr val="tx1"/>
                </a:solidFill>
              </a:rPr>
              <a:t>ITIL V3</a:t>
            </a:r>
            <a:r>
              <a:rPr lang="zh-CN" altLang="en-US" dirty="0" smtClean="0">
                <a:solidFill>
                  <a:schemeClr val="tx1"/>
                </a:solidFill>
              </a:rPr>
              <a:t>知识体系进行了较为深入的解读，为</a:t>
            </a:r>
            <a:r>
              <a:rPr lang="en-US" altLang="zh-CN" dirty="0" smtClean="0">
                <a:solidFill>
                  <a:schemeClr val="tx1"/>
                </a:solidFill>
              </a:rPr>
              <a:t>ITSM</a:t>
            </a:r>
            <a:r>
              <a:rPr lang="zh-CN" altLang="en-US" dirty="0" smtClean="0">
                <a:solidFill>
                  <a:schemeClr val="tx1"/>
                </a:solidFill>
              </a:rPr>
              <a:t>实践者提供理论指导。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683568" y="5301208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解决方案与案例篇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定位为一本汇总和总结中国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服务管理主流解决方案及典型实施案例的实践参考工具书。</a:t>
            </a:r>
            <a:endParaRPr lang="zh-CN" altLang="en-US" dirty="0"/>
          </a:p>
        </p:txBody>
      </p:sp>
      <p:sp>
        <p:nvSpPr>
          <p:cNvPr id="14" name="圆角矩形 13"/>
          <p:cNvSpPr/>
          <p:nvPr/>
        </p:nvSpPr>
        <p:spPr>
          <a:xfrm>
            <a:off x="683568" y="1412776"/>
            <a:ext cx="7920880" cy="93610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指南</a:t>
            </a:r>
            <a:r>
              <a:rPr lang="en-US" altLang="zh-CN" dirty="0" smtClean="0">
                <a:solidFill>
                  <a:schemeClr val="tx1"/>
                </a:solidFill>
              </a:rPr>
              <a:t>2》</a:t>
            </a:r>
            <a:r>
              <a:rPr lang="zh-CN" altLang="en-US" dirty="0" smtClean="0">
                <a:solidFill>
                  <a:schemeClr val="tx1"/>
                </a:solidFill>
              </a:rPr>
              <a:t>不是一本书，而是一套丛书，共分三篇（三本书），即</a:t>
            </a:r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理论篇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、</a:t>
            </a:r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实践篇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、</a:t>
            </a:r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解决方案与案例篇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。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683568" y="4077072"/>
            <a:ext cx="7920880" cy="108012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《</a:t>
            </a:r>
            <a:r>
              <a:rPr lang="zh-CN" altLang="en-US" dirty="0" smtClean="0">
                <a:solidFill>
                  <a:schemeClr val="tx1"/>
                </a:solidFill>
              </a:rPr>
              <a:t>实践篇</a:t>
            </a:r>
            <a:r>
              <a:rPr lang="en-US" altLang="zh-CN" dirty="0" smtClean="0">
                <a:solidFill>
                  <a:schemeClr val="tx1"/>
                </a:solidFill>
              </a:rPr>
              <a:t>》</a:t>
            </a:r>
            <a:r>
              <a:rPr lang="zh-CN" altLang="en-US" dirty="0" smtClean="0">
                <a:solidFill>
                  <a:schemeClr val="tx1"/>
                </a:solidFill>
              </a:rPr>
              <a:t>定位为一本总结中国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服务管理实践经验的实践参考工具书，主要介绍了</a:t>
            </a:r>
            <a:r>
              <a:rPr lang="en-US" altLang="zh-CN" dirty="0" smtClean="0">
                <a:solidFill>
                  <a:schemeClr val="tx1"/>
                </a:solidFill>
              </a:rPr>
              <a:t>ITSM</a:t>
            </a:r>
            <a:r>
              <a:rPr lang="zh-CN" altLang="en-US" dirty="0" smtClean="0">
                <a:solidFill>
                  <a:schemeClr val="tx1"/>
                </a:solidFill>
              </a:rPr>
              <a:t>实施方法论、流程设计、工具选型、流程实施与推广、</a:t>
            </a:r>
            <a:r>
              <a:rPr lang="en-US" altLang="zh-CN" dirty="0" smtClean="0">
                <a:solidFill>
                  <a:schemeClr val="tx1"/>
                </a:solidFill>
              </a:rPr>
              <a:t>ISO20000</a:t>
            </a:r>
            <a:r>
              <a:rPr lang="zh-CN" altLang="en-US" dirty="0" smtClean="0">
                <a:solidFill>
                  <a:schemeClr val="tx1"/>
                </a:solidFill>
              </a:rPr>
              <a:t>认证实施等方面的实践经验总结。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2</a:t>
            </a:r>
            <a:r>
              <a:rPr lang="zh-CN" altLang="en-US" dirty="0" smtClean="0"/>
              <a:t>理论篇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内容提要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179512" y="1124744"/>
            <a:ext cx="8352928" cy="540060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0070C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43608" y="1196752"/>
            <a:ext cx="4392488" cy="51845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tx1"/>
                </a:solidFill>
              </a:rPr>
              <a:t> 全书共约</a:t>
            </a:r>
            <a:r>
              <a:rPr lang="en-US" altLang="zh-CN" dirty="0" smtClean="0">
                <a:solidFill>
                  <a:schemeClr val="tx1"/>
                </a:solidFill>
              </a:rPr>
              <a:t>460</a:t>
            </a:r>
            <a:r>
              <a:rPr lang="zh-CN" altLang="en-US" dirty="0" smtClean="0">
                <a:solidFill>
                  <a:schemeClr val="tx1"/>
                </a:solidFill>
              </a:rPr>
              <a:t>页，分为</a:t>
            </a:r>
            <a:r>
              <a:rPr lang="en-US" altLang="zh-CN" dirty="0" smtClean="0">
                <a:solidFill>
                  <a:schemeClr val="tx1"/>
                </a:solidFill>
              </a:rPr>
              <a:t>12</a:t>
            </a:r>
            <a:r>
              <a:rPr lang="zh-CN" altLang="en-US" dirty="0" smtClean="0">
                <a:solidFill>
                  <a:schemeClr val="tx1"/>
                </a:solidFill>
              </a:rPr>
              <a:t>个部分：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第一章</a:t>
            </a:r>
            <a:r>
              <a:rPr lang="zh-CN" altLang="en-US" dirty="0" smtClean="0">
                <a:solidFill>
                  <a:schemeClr val="tx1"/>
                </a:solidFill>
              </a:rPr>
              <a:t>  前言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第二章</a:t>
            </a:r>
            <a:r>
              <a:rPr lang="zh-CN" altLang="en-US" dirty="0" smtClean="0">
                <a:solidFill>
                  <a:schemeClr val="tx1"/>
                </a:solidFill>
              </a:rPr>
              <a:t>  企业管理概论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第三章</a:t>
            </a:r>
            <a:r>
              <a:rPr lang="zh-CN" altLang="en-US" dirty="0" smtClean="0">
                <a:solidFill>
                  <a:schemeClr val="tx1"/>
                </a:solidFill>
              </a:rPr>
              <a:t>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管理概论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第四章</a:t>
            </a:r>
            <a:r>
              <a:rPr lang="zh-CN" altLang="en-US" dirty="0" smtClean="0">
                <a:solidFill>
                  <a:schemeClr val="tx1"/>
                </a:solidFill>
              </a:rPr>
              <a:t>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服务管理导论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第五章</a:t>
            </a:r>
            <a:r>
              <a:rPr lang="zh-CN" altLang="en-US" dirty="0" smtClean="0">
                <a:solidFill>
                  <a:schemeClr val="tx1"/>
                </a:solidFill>
              </a:rPr>
              <a:t>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基础架构库（</a:t>
            </a:r>
            <a:r>
              <a:rPr lang="en-US" altLang="zh-CN" dirty="0" smtClean="0">
                <a:solidFill>
                  <a:schemeClr val="tx1"/>
                </a:solidFill>
              </a:rPr>
              <a:t>ITIL</a:t>
            </a:r>
            <a:r>
              <a:rPr lang="zh-CN" altLang="en-US" dirty="0" smtClean="0">
                <a:solidFill>
                  <a:schemeClr val="tx1"/>
                </a:solidFill>
              </a:rPr>
              <a:t>）简介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第六章</a:t>
            </a:r>
            <a:r>
              <a:rPr lang="zh-CN" altLang="en-US" dirty="0" smtClean="0">
                <a:solidFill>
                  <a:schemeClr val="tx1"/>
                </a:solidFill>
              </a:rPr>
              <a:t>   服务战略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第七章</a:t>
            </a:r>
            <a:r>
              <a:rPr lang="zh-CN" altLang="en-US" dirty="0" smtClean="0">
                <a:solidFill>
                  <a:schemeClr val="tx1"/>
                </a:solidFill>
              </a:rPr>
              <a:t>   服务设计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第八章</a:t>
            </a:r>
            <a:r>
              <a:rPr lang="zh-CN" altLang="en-US" dirty="0" smtClean="0">
                <a:solidFill>
                  <a:schemeClr val="tx1"/>
                </a:solidFill>
              </a:rPr>
              <a:t>   服务转换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第九章   </a:t>
            </a:r>
            <a:r>
              <a:rPr lang="zh-CN" altLang="en-US" dirty="0" smtClean="0">
                <a:solidFill>
                  <a:schemeClr val="tx1"/>
                </a:solidFill>
              </a:rPr>
              <a:t>服务运营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第十章</a:t>
            </a:r>
            <a:r>
              <a:rPr lang="zh-CN" altLang="en-US" dirty="0" smtClean="0">
                <a:solidFill>
                  <a:schemeClr val="tx1"/>
                </a:solidFill>
              </a:rPr>
              <a:t>    持续服务改进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第十一章   </a:t>
            </a:r>
            <a:r>
              <a:rPr lang="zh-CN" altLang="en-US" dirty="0" smtClean="0">
                <a:solidFill>
                  <a:schemeClr val="tx1"/>
                </a:solidFill>
              </a:rPr>
              <a:t>总结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附     录</a:t>
            </a:r>
            <a:r>
              <a:rPr lang="zh-CN" altLang="en-US" dirty="0" smtClean="0">
                <a:solidFill>
                  <a:schemeClr val="tx1"/>
                </a:solidFill>
              </a:rPr>
              <a:t> 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Documents and Settings\zzx\桌面\指南系列封面图片\指南2理论篇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3932" y="2102823"/>
            <a:ext cx="2028428" cy="291035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2</a:t>
            </a:r>
            <a:r>
              <a:rPr lang="zh-CN" altLang="en-US" dirty="0" smtClean="0"/>
              <a:t>实践篇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内容提要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179512" y="1124744"/>
            <a:ext cx="8352928" cy="540060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0070C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43608" y="1196752"/>
            <a:ext cx="4392488" cy="51845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tx1"/>
                </a:solidFill>
              </a:rPr>
              <a:t> 全书共约</a:t>
            </a:r>
            <a:r>
              <a:rPr lang="en-US" altLang="zh-CN" dirty="0" smtClean="0">
                <a:solidFill>
                  <a:schemeClr val="tx1"/>
                </a:solidFill>
              </a:rPr>
              <a:t>340</a:t>
            </a:r>
            <a:r>
              <a:rPr lang="zh-CN" altLang="en-US" dirty="0" smtClean="0">
                <a:solidFill>
                  <a:schemeClr val="tx1"/>
                </a:solidFill>
              </a:rPr>
              <a:t>页，分为</a:t>
            </a:r>
            <a:r>
              <a:rPr lang="en-US" altLang="zh-CN" dirty="0" smtClean="0">
                <a:solidFill>
                  <a:schemeClr val="tx1"/>
                </a:solidFill>
              </a:rPr>
              <a:t>12</a:t>
            </a:r>
            <a:r>
              <a:rPr lang="zh-CN" altLang="en-US" dirty="0" smtClean="0">
                <a:solidFill>
                  <a:schemeClr val="tx1"/>
                </a:solidFill>
              </a:rPr>
              <a:t>个部分：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第一章</a:t>
            </a:r>
            <a:r>
              <a:rPr lang="zh-CN" altLang="en-US" dirty="0" smtClean="0">
                <a:solidFill>
                  <a:schemeClr val="tx1"/>
                </a:solidFill>
              </a:rPr>
              <a:t>  前言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第二章</a:t>
            </a:r>
            <a:r>
              <a:rPr lang="zh-CN" altLang="en-US" dirty="0" smtClean="0">
                <a:solidFill>
                  <a:schemeClr val="tx1"/>
                </a:solidFill>
              </a:rPr>
              <a:t>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服务管理典型应用场景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第三章</a:t>
            </a:r>
            <a:r>
              <a:rPr lang="zh-CN" altLang="en-US" dirty="0" smtClean="0">
                <a:solidFill>
                  <a:schemeClr val="tx1"/>
                </a:solidFill>
              </a:rPr>
              <a:t>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服务管理实践方法概述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第四章</a:t>
            </a:r>
            <a:r>
              <a:rPr lang="zh-CN" altLang="en-US" dirty="0" smtClean="0">
                <a:solidFill>
                  <a:schemeClr val="tx1"/>
                </a:solidFill>
              </a:rPr>
              <a:t>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服务管理评估与规划实践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第五章</a:t>
            </a:r>
            <a:r>
              <a:rPr lang="zh-CN" altLang="en-US" dirty="0" smtClean="0">
                <a:solidFill>
                  <a:schemeClr val="tx1"/>
                </a:solidFill>
              </a:rPr>
              <a:t> 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服务管理流程设计实践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第六章</a:t>
            </a:r>
            <a:r>
              <a:rPr lang="zh-CN" altLang="en-US" dirty="0" smtClean="0">
                <a:solidFill>
                  <a:schemeClr val="tx1"/>
                </a:solidFill>
              </a:rPr>
              <a:t> 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服务管理工具选型与实施实践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第七章</a:t>
            </a:r>
            <a:r>
              <a:rPr lang="zh-CN" altLang="en-US" dirty="0" smtClean="0">
                <a:solidFill>
                  <a:schemeClr val="tx1"/>
                </a:solidFill>
              </a:rPr>
              <a:t> 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服务管理项目管理实践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第八章</a:t>
            </a:r>
            <a:r>
              <a:rPr lang="zh-CN" altLang="en-US" dirty="0" smtClean="0">
                <a:solidFill>
                  <a:schemeClr val="tx1"/>
                </a:solidFill>
              </a:rPr>
              <a:t> 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服务管理应用推广实践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第九章</a:t>
            </a:r>
            <a:r>
              <a:rPr lang="zh-CN" altLang="en-US" dirty="0" smtClean="0">
                <a:solidFill>
                  <a:schemeClr val="tx1"/>
                </a:solidFill>
              </a:rPr>
              <a:t>     </a:t>
            </a:r>
            <a:r>
              <a:rPr lang="en-US" altLang="zh-CN" dirty="0" smtClean="0">
                <a:solidFill>
                  <a:schemeClr val="tx1"/>
                </a:solidFill>
              </a:rPr>
              <a:t>ISO20000</a:t>
            </a:r>
            <a:r>
              <a:rPr lang="zh-CN" altLang="en-US" dirty="0" smtClean="0">
                <a:solidFill>
                  <a:schemeClr val="tx1"/>
                </a:solidFill>
              </a:rPr>
              <a:t>实践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第十章</a:t>
            </a:r>
            <a:r>
              <a:rPr lang="zh-CN" altLang="en-US" dirty="0" smtClean="0">
                <a:solidFill>
                  <a:schemeClr val="tx1"/>
                </a:solidFill>
              </a:rPr>
              <a:t>      </a:t>
            </a:r>
            <a:r>
              <a:rPr lang="en-US" altLang="zh-CN" dirty="0" smtClean="0">
                <a:solidFill>
                  <a:schemeClr val="tx1"/>
                </a:solidFill>
              </a:rPr>
              <a:t>IT</a:t>
            </a:r>
            <a:r>
              <a:rPr lang="zh-CN" altLang="en-US" dirty="0" smtClean="0">
                <a:solidFill>
                  <a:schemeClr val="tx1"/>
                </a:solidFill>
              </a:rPr>
              <a:t>服务管理杂谈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第十一章   </a:t>
            </a:r>
            <a:r>
              <a:rPr lang="zh-CN" altLang="en-US" dirty="0" smtClean="0">
                <a:solidFill>
                  <a:schemeClr val="tx1"/>
                </a:solidFill>
              </a:rPr>
              <a:t>总结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/>
                </a:solidFill>
              </a:rPr>
              <a:t>附     录</a:t>
            </a:r>
            <a:r>
              <a:rPr lang="zh-CN" altLang="en-US" dirty="0" smtClean="0">
                <a:solidFill>
                  <a:schemeClr val="tx1"/>
                </a:solidFill>
              </a:rPr>
              <a:t> 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Documents and Settings\zzx\桌面\指南系列封面图片\指南2实践篇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348880"/>
            <a:ext cx="1868747" cy="24288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2</a:t>
            </a:r>
            <a:r>
              <a:rPr lang="zh-CN" altLang="en-US" dirty="0" smtClean="0"/>
              <a:t>解决方案与案例篇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内容提要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8" name="单圆角矩形 7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单圆角矩形 8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179512" y="1124744"/>
            <a:ext cx="8352928" cy="540060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0070C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43608" y="1196752"/>
            <a:ext cx="4392488" cy="51845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3600" dirty="0" smtClean="0">
                <a:solidFill>
                  <a:srgbClr val="FF0000"/>
                </a:solidFill>
              </a:rPr>
              <a:t>计划中！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Documents and Settings\zzx\桌面\指南系列封面图片\指南2案例篇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7948" y="2348880"/>
            <a:ext cx="1812404" cy="260040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 rot="5400000">
            <a:off x="-1946274" y="15509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tIns="91440" bIns="91440" anchor="ctr">
            <a:spAutoFit/>
          </a:bodyPr>
          <a:lstStyle/>
          <a:p>
            <a:endParaRPr lang="zh-CN" altLang="en-US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ltGray">
          <a:xfrm rot="5400000" flipH="1">
            <a:off x="-1515267" y="1983581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gray">
          <a:xfrm>
            <a:off x="3109914" y="3581400"/>
            <a:ext cx="44196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定位及内容简介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gray">
          <a:xfrm>
            <a:off x="2957514" y="2743200"/>
            <a:ext cx="4572000" cy="50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Opensource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开发模式介绍</a:t>
            </a:r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gray">
          <a:xfrm>
            <a:off x="2347914" y="1905000"/>
            <a:ext cx="5181600" cy="50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1》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开发项目回顾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09" name="Text Box 21"/>
          <p:cNvSpPr txBox="1">
            <a:spLocks noChangeArrowheads="1"/>
          </p:cNvSpPr>
          <p:nvPr/>
        </p:nvSpPr>
        <p:spPr bwMode="auto">
          <a:xfrm>
            <a:off x="519114" y="3429000"/>
            <a:ext cx="1828800" cy="164352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《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中国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IT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服务管理指南（第二版）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》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项目介绍及成果发布</a:t>
            </a:r>
            <a:endParaRPr lang="zh-CN" altLang="en-US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3510" name="AutoShape 22"/>
          <p:cNvSpPr>
            <a:spLocks noChangeArrowheads="1"/>
          </p:cNvSpPr>
          <p:nvPr/>
        </p:nvSpPr>
        <p:spPr bwMode="gray">
          <a:xfrm>
            <a:off x="2957514" y="4405958"/>
            <a:ext cx="4572000" cy="508000"/>
          </a:xfrm>
          <a:prstGeom prst="roundRect">
            <a:avLst>
              <a:gd name="adj" fmla="val 50000"/>
            </a:avLst>
          </a:prstGeom>
          <a:gradFill>
            <a:gsLst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开发历程及参与单位与人员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27" name="AutoShape 39"/>
          <p:cNvSpPr>
            <a:spLocks noChangeArrowheads="1"/>
          </p:cNvSpPr>
          <p:nvPr/>
        </p:nvSpPr>
        <p:spPr bwMode="gray">
          <a:xfrm>
            <a:off x="2538434" y="5278454"/>
            <a:ext cx="51054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项目成果及后续计划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标题 4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议程 </a:t>
            </a:r>
            <a:r>
              <a:rPr lang="en-US" altLang="zh-CN" dirty="0" smtClean="0"/>
              <a:t>/ Agenda</a:t>
            </a:r>
            <a:endParaRPr lang="zh-CN" altLang="en-US" dirty="0"/>
          </a:p>
        </p:txBody>
      </p:sp>
      <p:sp>
        <p:nvSpPr>
          <p:cNvPr id="48" name="流程图: 联系 47"/>
          <p:cNvSpPr/>
          <p:nvPr/>
        </p:nvSpPr>
        <p:spPr>
          <a:xfrm>
            <a:off x="1928794" y="2071678"/>
            <a:ext cx="285752" cy="285752"/>
          </a:xfrm>
          <a:prstGeom prst="flowChartConnecto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流程图: 联系 48"/>
          <p:cNvSpPr/>
          <p:nvPr/>
        </p:nvSpPr>
        <p:spPr>
          <a:xfrm>
            <a:off x="2500298" y="2857496"/>
            <a:ext cx="285752" cy="285752"/>
          </a:xfrm>
          <a:prstGeom prst="flowChartConnector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流程图: 联系 49"/>
          <p:cNvSpPr/>
          <p:nvPr/>
        </p:nvSpPr>
        <p:spPr>
          <a:xfrm>
            <a:off x="2714612" y="3714752"/>
            <a:ext cx="285752" cy="285752"/>
          </a:xfrm>
          <a:prstGeom prst="flowChartConnector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流程图: 联系 50"/>
          <p:cNvSpPr/>
          <p:nvPr/>
        </p:nvSpPr>
        <p:spPr>
          <a:xfrm>
            <a:off x="2571736" y="4500570"/>
            <a:ext cx="285752" cy="285752"/>
          </a:xfrm>
          <a:prstGeom prst="flowChartConnector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流程图: 联系 51"/>
          <p:cNvSpPr/>
          <p:nvPr/>
        </p:nvSpPr>
        <p:spPr>
          <a:xfrm>
            <a:off x="2143108" y="5357826"/>
            <a:ext cx="285752" cy="285752"/>
          </a:xfrm>
          <a:prstGeom prst="flowChartConnector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标注 54"/>
          <p:cNvSpPr/>
          <p:nvPr/>
        </p:nvSpPr>
        <p:spPr>
          <a:xfrm>
            <a:off x="9501222" y="785794"/>
            <a:ext cx="1357322" cy="1500198"/>
          </a:xfrm>
          <a:prstGeom prst="wedgeRectCallout">
            <a:avLst>
              <a:gd name="adj1" fmla="val -71499"/>
              <a:gd name="adj2" fmla="val 43537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当值章节对应的椭圆框使用效果：绘图工具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形状样式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红色系列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细微效果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强调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2</a:t>
            </a:r>
          </a:p>
          <a:p>
            <a:r>
              <a:rPr lang="zh-CN" altLang="en-US" sz="1200" dirty="0" smtClean="0">
                <a:solidFill>
                  <a:schemeClr val="tx1"/>
                </a:solidFill>
              </a:rPr>
              <a:t>此椭圆框亦使用了“百叶窗”自定义动画效果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6" name="矩形标注 55"/>
          <p:cNvSpPr/>
          <p:nvPr/>
        </p:nvSpPr>
        <p:spPr>
          <a:xfrm>
            <a:off x="9501222" y="3500438"/>
            <a:ext cx="1357322" cy="714380"/>
          </a:xfrm>
          <a:prstGeom prst="wedgeRectCallout">
            <a:avLst>
              <a:gd name="adj1" fmla="val -74984"/>
              <a:gd name="adj2" fmla="val 1116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其他章节对应椭圆框不使用任何效果，包括动画效果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7" name="矩形标注 56"/>
          <p:cNvSpPr/>
          <p:nvPr/>
        </p:nvSpPr>
        <p:spPr>
          <a:xfrm>
            <a:off x="-1714544" y="3429000"/>
            <a:ext cx="1428760" cy="571504"/>
          </a:xfrm>
          <a:prstGeom prst="wedgeRectCallout">
            <a:avLst>
              <a:gd name="adj1" fmla="val 65850"/>
              <a:gd name="adj2" fmla="val 8961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用文档主标题替换右侧半圆球中的问好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灯片编号占位符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21" name="矩形标注 20"/>
          <p:cNvSpPr/>
          <p:nvPr/>
        </p:nvSpPr>
        <p:spPr>
          <a:xfrm>
            <a:off x="-1714544" y="-24"/>
            <a:ext cx="1500198" cy="1357322"/>
          </a:xfrm>
          <a:prstGeom prst="wedgeRectCallout">
            <a:avLst>
              <a:gd name="adj1" fmla="val 58756"/>
              <a:gd name="adj2" fmla="val 25914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此页面相当于</a:t>
            </a:r>
            <a:r>
              <a:rPr lang="en-US" altLang="zh-CN" sz="1200" dirty="0" smtClean="0">
                <a:solidFill>
                  <a:schemeClr val="tx1"/>
                </a:solidFill>
              </a:rPr>
              <a:t>Word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文档的一级标题页面，即</a:t>
            </a:r>
            <a:r>
              <a:rPr lang="en-US" altLang="zh-CN" sz="1200" dirty="0" smtClean="0">
                <a:solidFill>
                  <a:schemeClr val="tx1"/>
                </a:solidFill>
              </a:rPr>
              <a:t>PPT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文档的所有一级标题列在此。二级标题使用方法见下页。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2》</a:t>
            </a:r>
            <a:r>
              <a:rPr lang="zh-CN" altLang="en-US" dirty="0" smtClean="0"/>
              <a:t>开发历程</a:t>
            </a: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Copyright @ 2004-2010 </a:t>
            </a:r>
            <a:r>
              <a:rPr lang="zh-CN" altLang="en-US" smtClean="0"/>
              <a:t>翰纬公司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sp>
        <p:nvSpPr>
          <p:cNvPr id="6" name="单圆角矩形 5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单圆角矩形 6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 descr="01-启动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2160" y="1124744"/>
            <a:ext cx="2383532" cy="1728192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611560" y="1052736"/>
            <a:ext cx="4896544" cy="1800200"/>
            <a:chOff x="611560" y="1268760"/>
            <a:chExt cx="4896544" cy="1800200"/>
          </a:xfrm>
        </p:grpSpPr>
        <p:sp>
          <p:nvSpPr>
            <p:cNvPr id="10" name="矩形 9"/>
            <p:cNvSpPr/>
            <p:nvPr/>
          </p:nvSpPr>
          <p:spPr>
            <a:xfrm>
              <a:off x="611560" y="1268760"/>
              <a:ext cx="4896544" cy="158417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zh-CN" altLang="en-US" b="1" dirty="0" smtClean="0">
                  <a:solidFill>
                    <a:schemeClr val="tx1"/>
                  </a:solidFill>
                </a:rPr>
                <a:t>启动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：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2008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年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7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月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26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日</a:t>
              </a:r>
              <a:endParaRPr lang="en-US" altLang="zh-CN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11560" y="1700808"/>
              <a:ext cx="4896544" cy="13681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dirty="0" smtClean="0">
                  <a:solidFill>
                    <a:schemeClr val="tx1"/>
                  </a:solidFill>
                </a:rPr>
                <a:t>2008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年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7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月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26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日，翰纬与北京大学出版社、中国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IT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服务管理论坛（筹）在北京长城饭店召开联合新闻发布会，宣布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《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中国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IT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服务管理指南（第二版）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》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开发工作正式启动！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1560" y="3068960"/>
            <a:ext cx="4896544" cy="1512168"/>
            <a:chOff x="611560" y="1268760"/>
            <a:chExt cx="4896544" cy="1512168"/>
          </a:xfrm>
        </p:grpSpPr>
        <p:sp>
          <p:nvSpPr>
            <p:cNvPr id="15" name="矩形 14"/>
            <p:cNvSpPr/>
            <p:nvPr/>
          </p:nvSpPr>
          <p:spPr>
            <a:xfrm>
              <a:off x="611560" y="1268760"/>
              <a:ext cx="4896544" cy="144016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zh-CN" altLang="en-US" b="1" dirty="0" smtClean="0">
                  <a:solidFill>
                    <a:schemeClr val="tx1"/>
                  </a:solidFill>
                </a:rPr>
                <a:t>编写和评审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：历时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2.5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年</a:t>
              </a:r>
              <a:endParaRPr lang="en-US" altLang="zh-CN" dirty="0" smtClean="0">
                <a:solidFill>
                  <a:schemeClr val="tx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11560" y="1700808"/>
              <a:ext cx="4896544" cy="10801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zh-CN" altLang="zh-CN" dirty="0" smtClean="0">
                  <a:solidFill>
                    <a:schemeClr val="tx1"/>
                  </a:solidFill>
                </a:rPr>
                <a:t>《理论篇》、《实践篇》、《解决方案和案例篇》三本图书的开发可谓是一波三折，编写团队遇到了理论、实践和时间等方面的重大挑战。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1560" y="4797152"/>
            <a:ext cx="4896544" cy="1584176"/>
            <a:chOff x="611560" y="1268760"/>
            <a:chExt cx="4896544" cy="1584176"/>
          </a:xfrm>
        </p:grpSpPr>
        <p:sp>
          <p:nvSpPr>
            <p:cNvPr id="18" name="矩形 17"/>
            <p:cNvSpPr/>
            <p:nvPr/>
          </p:nvSpPr>
          <p:spPr>
            <a:xfrm>
              <a:off x="611560" y="1268760"/>
              <a:ext cx="4896544" cy="158417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zh-CN" altLang="en-US" b="1" dirty="0" smtClean="0">
                  <a:solidFill>
                    <a:schemeClr val="tx1"/>
                  </a:solidFill>
                </a:rPr>
                <a:t>发布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：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2011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年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月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26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日</a:t>
              </a:r>
              <a:endParaRPr lang="en-US" altLang="zh-CN" dirty="0" smtClean="0">
                <a:solidFill>
                  <a:schemeClr val="tx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11560" y="1700808"/>
              <a:ext cx="4896544" cy="115212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zh-CN" dirty="0" smtClean="0">
                  <a:solidFill>
                    <a:schemeClr val="tx1"/>
                  </a:solidFill>
                </a:rPr>
                <a:t>2011</a:t>
              </a:r>
              <a:r>
                <a:rPr lang="zh-CN" altLang="zh-CN" dirty="0" smtClean="0">
                  <a:solidFill>
                    <a:schemeClr val="tx1"/>
                  </a:solidFill>
                </a:rPr>
                <a:t>年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</a:t>
              </a:r>
              <a:r>
                <a:rPr lang="zh-CN" altLang="zh-CN" dirty="0" smtClean="0">
                  <a:solidFill>
                    <a:schemeClr val="tx1"/>
                  </a:solidFill>
                </a:rPr>
                <a:t>月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26</a:t>
              </a:r>
              <a:r>
                <a:rPr lang="zh-CN" altLang="zh-CN" dirty="0" smtClean="0">
                  <a:solidFill>
                    <a:schemeClr val="tx1"/>
                  </a:solidFill>
                </a:rPr>
                <a:t>日，翰纬与中国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IT</a:t>
              </a:r>
              <a:r>
                <a:rPr lang="zh-CN" altLang="zh-CN" dirty="0" smtClean="0">
                  <a:solidFill>
                    <a:schemeClr val="tx1"/>
                  </a:solidFill>
                </a:rPr>
                <a:t>服务管理论坛在中国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IT</a:t>
              </a:r>
              <a:r>
                <a:rPr lang="zh-CN" altLang="zh-CN" dirty="0" smtClean="0">
                  <a:solidFill>
                    <a:schemeClr val="tx1"/>
                  </a:solidFill>
                </a:rPr>
                <a:t>服务管理论坛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2011</a:t>
              </a:r>
              <a:r>
                <a:rPr lang="zh-CN" altLang="zh-CN" dirty="0" smtClean="0">
                  <a:solidFill>
                    <a:schemeClr val="tx1"/>
                  </a:solidFill>
                </a:rPr>
                <a:t>年会上共同举办《理论篇》和《实践篇》项目一期成果发布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！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83696" y="4896991"/>
            <a:ext cx="2476736" cy="1412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指南</a:t>
            </a:r>
            <a:r>
              <a:rPr lang="en-US" altLang="zh-CN" dirty="0" smtClean="0"/>
              <a:t>2》</a:t>
            </a:r>
            <a:r>
              <a:rPr lang="zh-CN" altLang="en-US" dirty="0" smtClean="0"/>
              <a:t>编写参与人员</a:t>
            </a: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Copyright @ 2004-2010 </a:t>
            </a:r>
            <a:r>
              <a:rPr lang="zh-CN" altLang="en-US" smtClean="0"/>
              <a:t>翰纬公司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6" name="单圆角矩形 5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单圆角矩形 6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115616" y="1556792"/>
            <a:ext cx="720080" cy="424847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dirty="0" smtClean="0">
              <a:solidFill>
                <a:schemeClr val="tx1"/>
              </a:solidFill>
            </a:endParaRPr>
          </a:p>
          <a:p>
            <a:pPr algn="ctr"/>
            <a:r>
              <a:rPr lang="zh-CN" altLang="en-US" sz="2000" dirty="0" smtClean="0">
                <a:solidFill>
                  <a:schemeClr val="tx1"/>
                </a:solidFill>
              </a:rPr>
              <a:t>刘</a:t>
            </a:r>
            <a:endParaRPr lang="en-US" altLang="zh-CN" sz="2000" dirty="0" smtClean="0">
              <a:solidFill>
                <a:schemeClr val="tx1"/>
              </a:solidFill>
            </a:endParaRPr>
          </a:p>
          <a:p>
            <a:pPr algn="ctr"/>
            <a:r>
              <a:rPr lang="zh-CN" altLang="en-US" sz="2000" dirty="0" smtClean="0">
                <a:solidFill>
                  <a:schemeClr val="tx1"/>
                </a:solidFill>
              </a:rPr>
              <a:t>亿</a:t>
            </a:r>
            <a:endParaRPr lang="en-US" altLang="zh-CN" sz="2000" dirty="0" smtClean="0">
              <a:solidFill>
                <a:schemeClr val="tx1"/>
              </a:solidFill>
            </a:endParaRPr>
          </a:p>
          <a:p>
            <a:pPr algn="ctr"/>
            <a:r>
              <a:rPr lang="zh-CN" altLang="en-US" sz="2000" dirty="0" smtClean="0">
                <a:solidFill>
                  <a:schemeClr val="tx1"/>
                </a:solidFill>
              </a:rPr>
              <a:t>舟</a:t>
            </a:r>
            <a:endParaRPr lang="zh-CN" altLang="en-US" sz="2000" dirty="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1560" y="1556792"/>
            <a:ext cx="504056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chemeClr val="tx1"/>
                </a:solidFill>
              </a:rPr>
              <a:t>总编</a:t>
            </a:r>
            <a:endParaRPr lang="en-US" altLang="zh-CN" sz="2000" dirty="0" smtClean="0">
              <a:solidFill>
                <a:schemeClr val="tx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051720" y="1556792"/>
            <a:ext cx="6336704" cy="1224136"/>
            <a:chOff x="2051720" y="1556792"/>
            <a:chExt cx="6336704" cy="1224136"/>
          </a:xfrm>
        </p:grpSpPr>
        <p:sp>
          <p:nvSpPr>
            <p:cNvPr id="11" name="矩形 10"/>
            <p:cNvSpPr/>
            <p:nvPr/>
          </p:nvSpPr>
          <p:spPr>
            <a:xfrm>
              <a:off x="2987824" y="1556792"/>
              <a:ext cx="5400600" cy="122413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</a:rPr>
                <a:t>主编：陈宏峰  副主编：刘颋</a:t>
              </a:r>
              <a:endParaRPr lang="en-US" altLang="zh-CN" dirty="0" smtClean="0">
                <a:solidFill>
                  <a:schemeClr val="tx1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</a:rPr>
                <a:t>编委：郭晓英、傅贵、杨利梅、程秀野、樊忠林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051720" y="1556792"/>
              <a:ext cx="936104" cy="122413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</a:rPr>
                <a:t>理论篇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051720" y="3068960"/>
            <a:ext cx="6336704" cy="1224136"/>
            <a:chOff x="2051720" y="1556792"/>
            <a:chExt cx="6336704" cy="1224136"/>
          </a:xfrm>
        </p:grpSpPr>
        <p:sp>
          <p:nvSpPr>
            <p:cNvPr id="17" name="矩形 16"/>
            <p:cNvSpPr/>
            <p:nvPr/>
          </p:nvSpPr>
          <p:spPr>
            <a:xfrm>
              <a:off x="2987824" y="1556792"/>
              <a:ext cx="5400600" cy="122413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</a:rPr>
                <a:t>主编：程    栋   副主编：黄新峰</a:t>
              </a:r>
              <a:endParaRPr lang="en-US" altLang="zh-CN" dirty="0" smtClean="0">
                <a:solidFill>
                  <a:schemeClr val="tx1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</a:rPr>
                <a:t>编委：杜肖辉、张彤、焦智虹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051720" y="1556792"/>
              <a:ext cx="936104" cy="122413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</a:rPr>
                <a:t>实践篇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051720" y="4581128"/>
            <a:ext cx="6336704" cy="1224136"/>
            <a:chOff x="2051720" y="1556792"/>
            <a:chExt cx="6336704" cy="1224136"/>
          </a:xfrm>
        </p:grpSpPr>
        <p:sp>
          <p:nvSpPr>
            <p:cNvPr id="20" name="矩形 19"/>
            <p:cNvSpPr/>
            <p:nvPr/>
          </p:nvSpPr>
          <p:spPr>
            <a:xfrm>
              <a:off x="2987824" y="1556792"/>
              <a:ext cx="5400600" cy="122413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</a:rPr>
                <a:t>确认中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051720" y="1556792"/>
              <a:ext cx="936104" cy="122413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</a:rPr>
                <a:t>案例篇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 rot="5400000">
            <a:off x="-1946274" y="15509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tIns="91440" bIns="91440" anchor="ctr">
            <a:spAutoFit/>
          </a:bodyPr>
          <a:lstStyle/>
          <a:p>
            <a:endParaRPr lang="zh-CN" altLang="en-US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ltGray">
          <a:xfrm rot="5400000" flipH="1">
            <a:off x="-1515267" y="1983581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gray">
          <a:xfrm>
            <a:off x="3109914" y="3581400"/>
            <a:ext cx="44196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定位及内容简介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gray">
          <a:xfrm>
            <a:off x="2957514" y="2743200"/>
            <a:ext cx="4572000" cy="50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Opensource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开发模式介绍</a:t>
            </a:r>
          </a:p>
        </p:txBody>
      </p:sp>
      <p:sp>
        <p:nvSpPr>
          <p:cNvPr id="63494" name="AutoShape 6"/>
          <p:cNvSpPr>
            <a:spLocks noChangeArrowheads="1"/>
          </p:cNvSpPr>
          <p:nvPr/>
        </p:nvSpPr>
        <p:spPr bwMode="gray">
          <a:xfrm>
            <a:off x="2347914" y="1905000"/>
            <a:ext cx="5181600" cy="50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1》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开发项目回顾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09" name="Text Box 21"/>
          <p:cNvSpPr txBox="1">
            <a:spLocks noChangeArrowheads="1"/>
          </p:cNvSpPr>
          <p:nvPr/>
        </p:nvSpPr>
        <p:spPr bwMode="auto">
          <a:xfrm>
            <a:off x="519114" y="3429000"/>
            <a:ext cx="1828800" cy="164352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《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中国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IT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服务管理指南（第二版）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》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项目介绍及成果发布</a:t>
            </a:r>
            <a:endParaRPr lang="zh-CN" altLang="en-US" b="1" dirty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3510" name="AutoShape 22"/>
          <p:cNvSpPr>
            <a:spLocks noChangeArrowheads="1"/>
          </p:cNvSpPr>
          <p:nvPr/>
        </p:nvSpPr>
        <p:spPr bwMode="gray">
          <a:xfrm>
            <a:off x="2957514" y="4405958"/>
            <a:ext cx="45720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指南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2》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开发历程及参与单位与人员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527" name="AutoShape 39"/>
          <p:cNvSpPr>
            <a:spLocks noChangeArrowheads="1"/>
          </p:cNvSpPr>
          <p:nvPr/>
        </p:nvSpPr>
        <p:spPr bwMode="gray">
          <a:xfrm>
            <a:off x="2538434" y="5278454"/>
            <a:ext cx="5105400" cy="508000"/>
          </a:xfrm>
          <a:prstGeom prst="roundRect">
            <a:avLst>
              <a:gd name="adj" fmla="val 50000"/>
            </a:avLst>
          </a:prstGeom>
          <a:gradFill>
            <a:gsLst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lin ang="16200000" scaled="1"/>
          </a:gradFill>
          <a:ln w="28575" algn="ctr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项目成果及后续计划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标题 4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议程 </a:t>
            </a:r>
            <a:r>
              <a:rPr lang="en-US" altLang="zh-CN" dirty="0" smtClean="0"/>
              <a:t>/ Agenda</a:t>
            </a:r>
            <a:endParaRPr lang="zh-CN" altLang="en-US" dirty="0"/>
          </a:p>
        </p:txBody>
      </p:sp>
      <p:sp>
        <p:nvSpPr>
          <p:cNvPr id="48" name="流程图: 联系 47"/>
          <p:cNvSpPr/>
          <p:nvPr/>
        </p:nvSpPr>
        <p:spPr>
          <a:xfrm>
            <a:off x="1928794" y="2071678"/>
            <a:ext cx="285752" cy="285752"/>
          </a:xfrm>
          <a:prstGeom prst="flowChartConnecto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流程图: 联系 48"/>
          <p:cNvSpPr/>
          <p:nvPr/>
        </p:nvSpPr>
        <p:spPr>
          <a:xfrm>
            <a:off x="2500298" y="2857496"/>
            <a:ext cx="285752" cy="285752"/>
          </a:xfrm>
          <a:prstGeom prst="flowChartConnector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流程图: 联系 49"/>
          <p:cNvSpPr/>
          <p:nvPr/>
        </p:nvSpPr>
        <p:spPr>
          <a:xfrm>
            <a:off x="2714612" y="3714752"/>
            <a:ext cx="285752" cy="285752"/>
          </a:xfrm>
          <a:prstGeom prst="flowChartConnector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流程图: 联系 50"/>
          <p:cNvSpPr/>
          <p:nvPr/>
        </p:nvSpPr>
        <p:spPr>
          <a:xfrm>
            <a:off x="2571736" y="4500570"/>
            <a:ext cx="285752" cy="285752"/>
          </a:xfrm>
          <a:prstGeom prst="flowChartConnector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流程图: 联系 51"/>
          <p:cNvSpPr/>
          <p:nvPr/>
        </p:nvSpPr>
        <p:spPr>
          <a:xfrm>
            <a:off x="2143108" y="5357826"/>
            <a:ext cx="285752" cy="285752"/>
          </a:xfrm>
          <a:prstGeom prst="flowChartConnector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标注 54"/>
          <p:cNvSpPr/>
          <p:nvPr/>
        </p:nvSpPr>
        <p:spPr>
          <a:xfrm>
            <a:off x="9501222" y="785794"/>
            <a:ext cx="1357322" cy="1500198"/>
          </a:xfrm>
          <a:prstGeom prst="wedgeRectCallout">
            <a:avLst>
              <a:gd name="adj1" fmla="val -71499"/>
              <a:gd name="adj2" fmla="val 43537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当值章节对应的椭圆框使用效果：绘图工具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形状样式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dirty="0" smtClean="0">
                <a:solidFill>
                  <a:schemeClr val="tx1"/>
                </a:solidFill>
              </a:rPr>
              <a:t>红色系列</a:t>
            </a:r>
            <a:r>
              <a:rPr lang="en-US" altLang="zh-CN" sz="1200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细微效果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-</a:t>
            </a:r>
            <a:r>
              <a:rPr lang="zh-CN" altLang="en-US" sz="1200" b="1" dirty="0" smtClean="0">
                <a:solidFill>
                  <a:schemeClr val="tx1"/>
                </a:solidFill>
              </a:rPr>
              <a:t>强调</a:t>
            </a:r>
            <a:r>
              <a:rPr lang="en-US" altLang="zh-CN" sz="1200" b="1" dirty="0" smtClean="0">
                <a:solidFill>
                  <a:schemeClr val="tx1"/>
                </a:solidFill>
              </a:rPr>
              <a:t>2</a:t>
            </a:r>
          </a:p>
          <a:p>
            <a:r>
              <a:rPr lang="zh-CN" altLang="en-US" sz="1200" dirty="0" smtClean="0">
                <a:solidFill>
                  <a:schemeClr val="tx1"/>
                </a:solidFill>
              </a:rPr>
              <a:t>此椭圆框亦使用了“百叶窗”自定义动画效果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6" name="矩形标注 55"/>
          <p:cNvSpPr/>
          <p:nvPr/>
        </p:nvSpPr>
        <p:spPr>
          <a:xfrm>
            <a:off x="9501222" y="3500438"/>
            <a:ext cx="1357322" cy="714380"/>
          </a:xfrm>
          <a:prstGeom prst="wedgeRectCallout">
            <a:avLst>
              <a:gd name="adj1" fmla="val -74984"/>
              <a:gd name="adj2" fmla="val 1116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其他章节对应椭圆框不使用任何效果，包括动画效果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57" name="矩形标注 56"/>
          <p:cNvSpPr/>
          <p:nvPr/>
        </p:nvSpPr>
        <p:spPr>
          <a:xfrm>
            <a:off x="-1714544" y="3429000"/>
            <a:ext cx="1428760" cy="571504"/>
          </a:xfrm>
          <a:prstGeom prst="wedgeRectCallout">
            <a:avLst>
              <a:gd name="adj1" fmla="val 65850"/>
              <a:gd name="adj2" fmla="val 8961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用文档主标题替换右侧半圆球中的问好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灯片编号占位符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21" name="矩形标注 20"/>
          <p:cNvSpPr/>
          <p:nvPr/>
        </p:nvSpPr>
        <p:spPr>
          <a:xfrm>
            <a:off x="-1714544" y="-24"/>
            <a:ext cx="1500198" cy="1357322"/>
          </a:xfrm>
          <a:prstGeom prst="wedgeRectCallout">
            <a:avLst>
              <a:gd name="adj1" fmla="val 58756"/>
              <a:gd name="adj2" fmla="val 25914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 smtClean="0">
                <a:solidFill>
                  <a:schemeClr val="tx1"/>
                </a:solidFill>
              </a:rPr>
              <a:t>此页面相当于</a:t>
            </a:r>
            <a:r>
              <a:rPr lang="en-US" altLang="zh-CN" sz="1200" dirty="0" smtClean="0">
                <a:solidFill>
                  <a:schemeClr val="tx1"/>
                </a:solidFill>
              </a:rPr>
              <a:t>Word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文档的一级标题页面，即</a:t>
            </a:r>
            <a:r>
              <a:rPr lang="en-US" altLang="zh-CN" sz="1200" dirty="0" smtClean="0">
                <a:solidFill>
                  <a:schemeClr val="tx1"/>
                </a:solidFill>
              </a:rPr>
              <a:t>PPT</a:t>
            </a:r>
            <a:r>
              <a:rPr lang="zh-CN" altLang="en-US" sz="1200" dirty="0" smtClean="0">
                <a:solidFill>
                  <a:schemeClr val="tx1"/>
                </a:solidFill>
              </a:rPr>
              <a:t>文档的所有一级标题列在此。二级标题使用方法见下页。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项目成果</a:t>
            </a: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Copyright @ 2004-2010 </a:t>
            </a:r>
            <a:r>
              <a:rPr lang="zh-CN" altLang="en-US" smtClean="0"/>
              <a:t>翰纬公司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sp>
        <p:nvSpPr>
          <p:cNvPr id="6" name="单圆角矩形 5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单圆角矩形 6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99592" y="1412776"/>
            <a:ext cx="6840760" cy="1728192"/>
            <a:chOff x="899592" y="1844824"/>
            <a:chExt cx="6840760" cy="792088"/>
          </a:xfrm>
        </p:grpSpPr>
        <p:sp>
          <p:nvSpPr>
            <p:cNvPr id="10" name="矩形 9"/>
            <p:cNvSpPr/>
            <p:nvPr/>
          </p:nvSpPr>
          <p:spPr>
            <a:xfrm>
              <a:off x="899592" y="1844824"/>
              <a:ext cx="1224136" cy="7920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理论篇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123728" y="1844824"/>
              <a:ext cx="5616624" cy="792088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</a:rPr>
                <a:t>已形成内部评审确认稿，即将进入公开评审阶段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9592" y="3573016"/>
            <a:ext cx="6840760" cy="1656184"/>
            <a:chOff x="899592" y="1844824"/>
            <a:chExt cx="6840760" cy="792088"/>
          </a:xfrm>
        </p:grpSpPr>
        <p:sp>
          <p:nvSpPr>
            <p:cNvPr id="15" name="矩形 14"/>
            <p:cNvSpPr/>
            <p:nvPr/>
          </p:nvSpPr>
          <p:spPr>
            <a:xfrm>
              <a:off x="899592" y="1844824"/>
              <a:ext cx="1224136" cy="7920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/>
                  </a:solidFill>
                </a:rPr>
                <a:t>实践篇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123728" y="1844824"/>
              <a:ext cx="5616624" cy="792088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</a:rPr>
                <a:t>已形成内部评审确认稿，即将进入公开评审阶段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Copyright @ 2004-2010 </a:t>
            </a:r>
            <a:r>
              <a:rPr lang="zh-CN" altLang="en-US" smtClean="0"/>
              <a:t>翰纬公司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sp>
        <p:nvSpPr>
          <p:cNvPr id="6" name="单圆角矩形 5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单圆角矩形 6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547664" y="2204864"/>
            <a:ext cx="6480720" cy="280831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C00000"/>
                </a:solidFill>
              </a:rPr>
              <a:t>衷心感谢</a:t>
            </a:r>
            <a:endParaRPr lang="en-US" altLang="zh-CN" sz="3200" b="1" dirty="0" smtClean="0">
              <a:solidFill>
                <a:srgbClr val="C00000"/>
              </a:solidFill>
            </a:endParaRPr>
          </a:p>
          <a:p>
            <a:pPr algn="ctr"/>
            <a:endParaRPr lang="en-US" altLang="zh-CN" sz="3200" dirty="0" smtClean="0">
              <a:solidFill>
                <a:schemeClr val="tx1"/>
              </a:solidFill>
            </a:endParaRPr>
          </a:p>
          <a:p>
            <a:pPr algn="ctr"/>
            <a:r>
              <a:rPr lang="zh-CN" altLang="en-US" sz="3200" dirty="0" smtClean="0">
                <a:solidFill>
                  <a:srgbClr val="00B0F0"/>
                </a:solidFill>
              </a:rPr>
              <a:t>所有关注</a:t>
            </a:r>
            <a:r>
              <a:rPr lang="en-US" altLang="zh-CN" sz="3200" dirty="0" smtClean="0">
                <a:solidFill>
                  <a:srgbClr val="00B0F0"/>
                </a:solidFill>
              </a:rPr>
              <a:t>《</a:t>
            </a:r>
            <a:r>
              <a:rPr lang="zh-CN" altLang="en-US" sz="3200" dirty="0" smtClean="0">
                <a:solidFill>
                  <a:srgbClr val="00B0F0"/>
                </a:solidFill>
              </a:rPr>
              <a:t>指南</a:t>
            </a:r>
            <a:r>
              <a:rPr lang="en-US" altLang="zh-CN" sz="3200" dirty="0" smtClean="0">
                <a:solidFill>
                  <a:srgbClr val="00B0F0"/>
                </a:solidFill>
              </a:rPr>
              <a:t>2》</a:t>
            </a:r>
            <a:r>
              <a:rPr lang="zh-CN" altLang="en-US" sz="3200" dirty="0" smtClean="0">
                <a:solidFill>
                  <a:srgbClr val="00B0F0"/>
                </a:solidFill>
              </a:rPr>
              <a:t>系列丛书和为本项目作出贡献和提供支持的</a:t>
            </a:r>
            <a:endParaRPr lang="en-US" altLang="zh-CN" sz="3200" dirty="0" smtClean="0">
              <a:solidFill>
                <a:srgbClr val="00B0F0"/>
              </a:solidFill>
            </a:endParaRPr>
          </a:p>
          <a:p>
            <a:pPr algn="ctr"/>
            <a:r>
              <a:rPr lang="zh-CN" altLang="en-US" sz="3200" dirty="0" smtClean="0">
                <a:solidFill>
                  <a:srgbClr val="00B0F0"/>
                </a:solidFill>
              </a:rPr>
              <a:t>朋友们！</a:t>
            </a:r>
            <a:endParaRPr lang="zh-CN" altLang="en-US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Copyright @ 2004-2010 </a:t>
            </a:r>
            <a:r>
              <a:rPr lang="zh-CN" altLang="en-US" smtClean="0"/>
              <a:t>翰纬公司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3DFE3-3EEA-4AF2-B4A7-1ED1FE19833E}" type="slidenum">
              <a:rPr lang="zh-CN" altLang="en-US" smtClean="0"/>
              <a:pPr/>
              <a:t>21</a:t>
            </a:fld>
            <a:endParaRPr lang="zh-CN" altLang="en-US" dirty="0"/>
          </a:p>
        </p:txBody>
      </p:sp>
      <p:sp>
        <p:nvSpPr>
          <p:cNvPr id="6" name="单圆角矩形 5"/>
          <p:cNvSpPr/>
          <p:nvPr/>
        </p:nvSpPr>
        <p:spPr>
          <a:xfrm>
            <a:off x="9358346" y="1142984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单圆角矩形 6"/>
          <p:cNvSpPr/>
          <p:nvPr/>
        </p:nvSpPr>
        <p:spPr>
          <a:xfrm>
            <a:off x="9358346" y="1714488"/>
            <a:ext cx="1357322" cy="428628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9358346" y="2357430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9358346" y="2928934"/>
            <a:ext cx="1428760" cy="428628"/>
          </a:xfrm>
          <a:prstGeom prst="homePlate">
            <a:avLst>
              <a:gd name="adj" fmla="val 18628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547664" y="2204864"/>
            <a:ext cx="6480720" cy="280831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C00000"/>
                </a:solidFill>
              </a:rPr>
              <a:t>热诚欢迎</a:t>
            </a:r>
            <a:endParaRPr lang="en-US" altLang="zh-CN" sz="3200" b="1" dirty="0" smtClean="0">
              <a:solidFill>
                <a:srgbClr val="C00000"/>
              </a:solidFill>
            </a:endParaRPr>
          </a:p>
          <a:p>
            <a:pPr algn="ctr"/>
            <a:endParaRPr lang="en-US" altLang="zh-CN" sz="3200" dirty="0" smtClean="0">
              <a:solidFill>
                <a:schemeClr val="tx1"/>
              </a:solidFill>
            </a:endParaRPr>
          </a:p>
          <a:p>
            <a:pPr algn="ctr"/>
            <a:r>
              <a:rPr lang="zh-CN" altLang="en-US" sz="3200" dirty="0" smtClean="0">
                <a:solidFill>
                  <a:srgbClr val="00B0F0"/>
                </a:solidFill>
              </a:rPr>
              <a:t>有意于参加</a:t>
            </a:r>
            <a:r>
              <a:rPr lang="en-US" altLang="zh-CN" sz="3200" dirty="0" smtClean="0">
                <a:solidFill>
                  <a:srgbClr val="00B0F0"/>
                </a:solidFill>
              </a:rPr>
              <a:t>《</a:t>
            </a:r>
            <a:r>
              <a:rPr lang="zh-CN" altLang="en-US" sz="3200" dirty="0" smtClean="0">
                <a:solidFill>
                  <a:srgbClr val="00B0F0"/>
                </a:solidFill>
              </a:rPr>
              <a:t>指南</a:t>
            </a:r>
            <a:r>
              <a:rPr lang="en-US" altLang="zh-CN" sz="3200" dirty="0" smtClean="0">
                <a:solidFill>
                  <a:srgbClr val="00B0F0"/>
                </a:solidFill>
              </a:rPr>
              <a:t>2》</a:t>
            </a:r>
            <a:r>
              <a:rPr lang="zh-CN" altLang="en-US" sz="3200" dirty="0" smtClean="0">
                <a:solidFill>
                  <a:srgbClr val="00B0F0"/>
                </a:solidFill>
              </a:rPr>
              <a:t>系列丛书公开评审的朋友与我们取得联系！</a:t>
            </a:r>
            <a:endParaRPr lang="zh-CN" altLang="en-US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关于翰纬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22</a:t>
            </a:fld>
            <a:endParaRPr lang="zh-CN" altLang="en-US"/>
          </a:p>
        </p:txBody>
      </p:sp>
      <p:sp>
        <p:nvSpPr>
          <p:cNvPr id="7" name="单圆角矩形 6"/>
          <p:cNvSpPr/>
          <p:nvPr/>
        </p:nvSpPr>
        <p:spPr>
          <a:xfrm>
            <a:off x="428596" y="1285860"/>
            <a:ext cx="8286808" cy="1357322"/>
          </a:xfrm>
          <a:prstGeom prst="round1Rect">
            <a:avLst>
              <a:gd name="adj" fmla="val 96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翰纬公司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于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2004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月创建于中国上海，现已发展成为员工数量近百名的中国本土最具规模的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服务管理机构。作为“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服务管理专家”，翰纬致力于为金融、电信、政府和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等多个行业、不同规模的客户提供涵盖培训、咨询、软件和服务在内的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全价值链服务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，助力客户实现卓越的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运营。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3286124"/>
            <a:ext cx="378621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                  依托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年以上培训经验、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人以上   全职讲师团队、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5000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人规模校友库，翰纬可为企业和个人提供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认证培训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职业培训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就业培训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学历教育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四大类培训产品，超过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50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门课程，全程助力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服务管理人士的职业发展。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单圆角矩形 9"/>
          <p:cNvSpPr/>
          <p:nvPr/>
        </p:nvSpPr>
        <p:spPr>
          <a:xfrm>
            <a:off x="428596" y="3071810"/>
            <a:ext cx="1071570" cy="357190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翰纬培训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472" y="4929198"/>
            <a:ext cx="37862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                 “咨询而优则软件”，翰纬依托深厚的咨询项目经验积累，整合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SOA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等业界先进技术，历经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年的大规模研发，推出自有知识产权的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软件产品 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– 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面向大中型企业客户的“</a:t>
            </a:r>
            <a:r>
              <a:rPr lang="en-US" altLang="zh-CN" sz="1400" b="1" dirty="0" smtClean="0">
                <a:latin typeface="微软雅黑" pitchFamily="34" charset="-122"/>
                <a:ea typeface="微软雅黑" pitchFamily="34" charset="-122"/>
              </a:rPr>
              <a:t>ERP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伴侣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”（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RunERP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）和面向成长型客户的“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维易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”（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WeEasy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）。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单圆角矩形 11"/>
          <p:cNvSpPr/>
          <p:nvPr/>
        </p:nvSpPr>
        <p:spPr>
          <a:xfrm>
            <a:off x="428596" y="4714884"/>
            <a:ext cx="1071570" cy="357190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翰纬软件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29190" y="3286124"/>
            <a:ext cx="378621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                 “全球经验，本土实践”，翰纬为金融、电信、政府等行业客户提供基于国际最佳实践的</a:t>
            </a:r>
            <a:r>
              <a:rPr lang="en-US" altLang="zh-CN" sz="1400" b="1" dirty="0" smtClean="0">
                <a:latin typeface="微软雅黑" pitchFamily="34" charset="-122"/>
                <a:ea typeface="微软雅黑" pitchFamily="34" charset="-122"/>
              </a:rPr>
              <a:t>ITSM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流程咨询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1400" b="1" dirty="0" smtClean="0">
                <a:latin typeface="微软雅黑" pitchFamily="34" charset="-122"/>
                <a:ea typeface="微软雅黑" pitchFamily="34" charset="-122"/>
              </a:rPr>
              <a:t>ISO20000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认证咨询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产品，整合超过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名全职顾问和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50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个以上项目经验，助力客户构建卓越的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运营体系。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单圆角矩形 13"/>
          <p:cNvSpPr/>
          <p:nvPr/>
        </p:nvSpPr>
        <p:spPr>
          <a:xfrm>
            <a:off x="4786314" y="3071810"/>
            <a:ext cx="1071570" cy="357190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翰纬咨询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29190" y="4929198"/>
            <a:ext cx="37862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                  翰纬致力于基于首创的“云运维”理念，革新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服务模式，全力打造云运维平台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–</a:t>
            </a: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维易网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WeEasy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），为最广泛的客户提供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IT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运维服务。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单圆角矩形 15"/>
          <p:cNvSpPr/>
          <p:nvPr/>
        </p:nvSpPr>
        <p:spPr>
          <a:xfrm>
            <a:off x="4786314" y="4714884"/>
            <a:ext cx="1071570" cy="357190"/>
          </a:xfrm>
          <a:prstGeom prst="round1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翰纬服务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dirty="0" smtClean="0">
              <a:solidFill>
                <a:schemeClr val="tx1"/>
              </a:solidFill>
            </a:endParaRPr>
          </a:p>
          <a:p>
            <a:pPr algn="ctr"/>
            <a:endParaRPr lang="en-US" altLang="zh-CN" dirty="0" smtClean="0">
              <a:solidFill>
                <a:schemeClr val="tx1"/>
              </a:solidFill>
            </a:endParaRPr>
          </a:p>
          <a:p>
            <a:pPr algn="ctr"/>
            <a:endParaRPr lang="en-US" altLang="zh-CN" dirty="0" smtClean="0">
              <a:solidFill>
                <a:schemeClr val="tx1"/>
              </a:solidFill>
            </a:endParaRPr>
          </a:p>
          <a:p>
            <a:pPr algn="ctr"/>
            <a:endParaRPr lang="en-US" altLang="zh-CN" sz="3600" dirty="0" smtClean="0">
              <a:solidFill>
                <a:schemeClr val="tx1"/>
              </a:solidFill>
            </a:endParaRPr>
          </a:p>
          <a:p>
            <a:pPr algn="ctr"/>
            <a:endParaRPr lang="en-US" altLang="zh-CN" sz="4000" b="1" dirty="0" smtClean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endParaRPr lang="en-US" altLang="zh-CN" sz="4000" b="1" dirty="0" smtClean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endParaRPr lang="en-US" altLang="zh-CN" sz="4000" b="1" dirty="0" smtClean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endParaRPr lang="en-US" altLang="zh-CN" sz="2600" b="1" dirty="0" smtClean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4" name="图片 13" descr="ppt模板答谢页改2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14338"/>
            <a:ext cx="9144000" cy="6858000"/>
          </a:xfrm>
          <a:prstGeom prst="rect">
            <a:avLst/>
          </a:prstGeom>
        </p:spPr>
      </p:pic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23</a:t>
            </a:fld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Copyright @ 2004-2010 </a:t>
            </a:r>
            <a:r>
              <a:rPr lang="zh-CN" altLang="en-US" dirty="0" smtClean="0"/>
              <a:t>翰纬公司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428860" y="4286256"/>
            <a:ext cx="4286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Thanks </a:t>
            </a:r>
            <a:r>
              <a:rPr lang="zh-CN" altLang="en-US" sz="40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谢谢！</a:t>
            </a:r>
          </a:p>
        </p:txBody>
      </p:sp>
      <p:pic>
        <p:nvPicPr>
          <p:cNvPr id="1026" name="Picture 2" descr="C:\翰纬logoIT服务专家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5643578"/>
            <a:ext cx="2071702" cy="6968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2308</Words>
  <Application>Microsoft Office PowerPoint</Application>
  <PresentationFormat>全屏显示(4:3)</PresentationFormat>
  <Paragraphs>314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《中国IT服务管理指南（第二版）》项目介绍及项目成果发布</vt:lpstr>
      <vt:lpstr>议程 / Agenda</vt:lpstr>
      <vt:lpstr>《指南1》开发背景（2003年左右）</vt:lpstr>
      <vt:lpstr>《指南1》定位</vt:lpstr>
      <vt:lpstr>《指南1》开发历程及参与人员</vt:lpstr>
      <vt:lpstr>《指南1》内容提要</vt:lpstr>
      <vt:lpstr>议程 / Agenda</vt:lpstr>
      <vt:lpstr>Opensource开发模式特点</vt:lpstr>
      <vt:lpstr>幻灯片 9</vt:lpstr>
      <vt:lpstr>议程 / Agenda</vt:lpstr>
      <vt:lpstr>《指南2》定位</vt:lpstr>
      <vt:lpstr>《指南2理论篇》内容提要</vt:lpstr>
      <vt:lpstr>《指南2实践篇》内容提要</vt:lpstr>
      <vt:lpstr>《指南2解决方案与案例篇》内容提要</vt:lpstr>
      <vt:lpstr>议程 / Agenda</vt:lpstr>
      <vt:lpstr>《指南2》开发历程</vt:lpstr>
      <vt:lpstr>《指南2》编写参与人员</vt:lpstr>
      <vt:lpstr>议程 / Agenda</vt:lpstr>
      <vt:lpstr>项目成果</vt:lpstr>
      <vt:lpstr>幻灯片 20</vt:lpstr>
      <vt:lpstr>幻灯片 21</vt:lpstr>
      <vt:lpstr>关于翰纬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ZUO Tianzu</dc:creator>
  <cp:lastModifiedBy>刘亿舟</cp:lastModifiedBy>
  <cp:revision>85</cp:revision>
  <dcterms:created xsi:type="dcterms:W3CDTF">2008-08-23T01:25:52Z</dcterms:created>
  <dcterms:modified xsi:type="dcterms:W3CDTF">2011-12-29T12:09:42Z</dcterms:modified>
</cp:coreProperties>
</file>