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663" r:id="rId2"/>
    <p:sldId id="4666" r:id="rId3"/>
    <p:sldId id="4667" r:id="rId4"/>
    <p:sldId id="4668" r:id="rId5"/>
    <p:sldId id="4670" r:id="rId6"/>
    <p:sldId id="4671" r:id="rId7"/>
    <p:sldId id="4672" r:id="rId8"/>
    <p:sldId id="4674" r:id="rId9"/>
    <p:sldId id="4673" r:id="rId10"/>
    <p:sldId id="4665" r:id="rId11"/>
  </p:sldIdLst>
  <p:sldSz cx="9144000" cy="6858000" type="screen4x3"/>
  <p:notesSz cx="7315200" cy="96012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微软雅黑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gray" frameSlides="1"/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64A2"/>
    <a:srgbClr val="96D137"/>
    <a:srgbClr val="C68DDD"/>
    <a:srgbClr val="AB76C8"/>
    <a:srgbClr val="FFC000"/>
    <a:srgbClr val="00DE64"/>
    <a:srgbClr val="BA74D6"/>
    <a:srgbClr val="D08F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浅色样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中度样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64" autoAdjust="0"/>
    <p:restoredTop sz="84178" autoAdjust="0"/>
  </p:normalViewPr>
  <p:slideViewPr>
    <p:cSldViewPr>
      <p:cViewPr varScale="1">
        <p:scale>
          <a:sx n="63" d="100"/>
          <a:sy n="63" d="100"/>
        </p:scale>
        <p:origin x="126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9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84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 b="0">
                <a:ea typeface="宋体" pitchFamily="2" charset="-122"/>
              </a:defRPr>
            </a:lvl1pPr>
          </a:lstStyle>
          <a:p>
            <a:pPr>
              <a:defRPr/>
            </a:pPr>
            <a:r>
              <a:rPr lang="en-US" altLang="zh-CN" smtClean="0"/>
              <a:t>ITIL</a:t>
            </a:r>
            <a:r>
              <a:rPr lang="zh-CN" altLang="en-US" smtClean="0"/>
              <a:t>落地实战培训课程讲义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 b="0">
                <a:ea typeface="宋体" pitchFamily="2" charset="-122"/>
              </a:defRPr>
            </a:lvl1pPr>
          </a:lstStyle>
          <a:p>
            <a:pPr>
              <a:defRPr/>
            </a:pPr>
            <a:fld id="{0F174424-A673-4A82-9C1B-6723172215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651028"/>
      </p:ext>
    </p:extLst>
  </p:cSld>
  <p:clrMap bg1="dk1" tx1="lt1" bg2="dk2" tx2="lt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zh-CN" smtClean="0"/>
              <a:t>ITIL</a:t>
            </a:r>
            <a:r>
              <a:rPr lang="zh-CN" altLang="en-US" smtClean="0"/>
              <a:t>落地实战培训课程讲义</a:t>
            </a:r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D3E4D809-F8AA-45A1-8BE8-E281AC6CD7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19092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25FE8D-8756-4E7A-BD62-040D76F778B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ITIL</a:t>
            </a:r>
            <a:r>
              <a:rPr lang="zh-CN" altLang="en-US" smtClean="0"/>
              <a:t>落地实战培训课程讲义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595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14366" y="71414"/>
            <a:ext cx="7253978" cy="714380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11459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68313" y="0"/>
            <a:ext cx="6983412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itchFamily="34" charset="0"/>
          <a:ea typeface="宋体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itchFamily="34" charset="0"/>
          <a:ea typeface="宋体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itchFamily="34" charset="0"/>
          <a:ea typeface="宋体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Microsoft_Word_97_-_2003_Document1.doc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/>
          <p:cNvSpPr>
            <a:spLocks noGrp="1"/>
          </p:cNvSpPr>
          <p:nvPr>
            <p:ph type="title" idx="4294967295"/>
          </p:nvPr>
        </p:nvSpPr>
        <p:spPr>
          <a:xfrm>
            <a:off x="251520" y="-3175"/>
            <a:ext cx="7469188" cy="714375"/>
          </a:xfrm>
        </p:spPr>
        <p:txBody>
          <a:bodyPr/>
          <a:lstStyle/>
          <a:p>
            <a:r>
              <a:rPr lang="en-US" altLang="zh-CN" sz="3200" dirty="0">
                <a:latin typeface="方正姚体" pitchFamily="2" charset="-122"/>
                <a:ea typeface="方正姚体" pitchFamily="2" charset="-122"/>
              </a:rPr>
              <a:t>ITIL</a:t>
            </a:r>
            <a:r>
              <a:rPr lang="zh-CN" altLang="en-US" sz="3200" dirty="0">
                <a:latin typeface="方正姚体" pitchFamily="2" charset="-122"/>
                <a:ea typeface="方正姚体" pitchFamily="2" charset="-122"/>
              </a:rPr>
              <a:t>先锋论坛系列培训课程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2771800" y="4780309"/>
            <a:ext cx="36583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0" dirty="0">
                <a:latin typeface="微软雅黑" pitchFamily="34" charset="-122"/>
              </a:rPr>
              <a:t>ITIL</a:t>
            </a:r>
            <a:r>
              <a:rPr lang="zh-CN" altLang="en-US" sz="2800" b="0" dirty="0">
                <a:latin typeface="微软雅黑" pitchFamily="34" charset="-122"/>
              </a:rPr>
              <a:t>落地</a:t>
            </a:r>
            <a:r>
              <a:rPr lang="zh-CN" altLang="en-US" sz="2800" b="0" dirty="0" smtClean="0">
                <a:latin typeface="微软雅黑" pitchFamily="34" charset="-122"/>
              </a:rPr>
              <a:t>实战培训课</a:t>
            </a:r>
            <a:r>
              <a:rPr lang="zh-CN" altLang="en-US" sz="2800" b="0" dirty="0" smtClean="0">
                <a:latin typeface="微软雅黑" pitchFamily="34" charset="-122"/>
              </a:rPr>
              <a:t>程</a:t>
            </a:r>
            <a:endParaRPr lang="en-US" altLang="zh-CN" sz="2800" b="0" dirty="0" smtClean="0">
              <a:latin typeface="微软雅黑" pitchFamily="34" charset="-122"/>
            </a:endParaRPr>
          </a:p>
          <a:p>
            <a:endParaRPr lang="en-US" sz="2800" b="0" dirty="0">
              <a:latin typeface="微软雅黑" pitchFamily="34" charset="-122"/>
            </a:endParaRPr>
          </a:p>
          <a:p>
            <a:pPr algn="ctr"/>
            <a:r>
              <a:rPr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长河</a:t>
            </a:r>
            <a:endParaRPr 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123" name="Picture 2" descr="C:\Documents and Settings\DamonS01\My Documents\Stewart\Service Strateg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1196975"/>
            <a:ext cx="23558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010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/>
              <a:t>本环</a:t>
            </a:r>
            <a:r>
              <a:rPr lang="zh-CN" altLang="en-US" sz="1800" b="0" dirty="0" smtClean="0"/>
              <a:t>节，将讨论以下</a:t>
            </a:r>
            <a:r>
              <a:rPr lang="en-US" altLang="zh-CN" sz="1800" b="0" dirty="0" smtClean="0"/>
              <a:t>6</a:t>
            </a:r>
            <a:r>
              <a:rPr lang="zh-CN" altLang="en-US" sz="1800" b="0" dirty="0" smtClean="0"/>
              <a:t>个方面的话题：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技术工程师的特点</a:t>
            </a:r>
            <a:r>
              <a:rPr lang="zh-CN" altLang="en-US" sz="1800" b="0" dirty="0" smtClean="0"/>
              <a:t>和</a:t>
            </a:r>
            <a:r>
              <a:rPr lang="zh-CN" altLang="en-US" sz="1800" b="0" dirty="0"/>
              <a:t>不足之处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技术工程师转</a:t>
            </a:r>
            <a:r>
              <a:rPr lang="zh-CN" altLang="en-US" sz="1800" b="0" dirty="0"/>
              <a:t>变为咨询顾问的难</a:t>
            </a:r>
            <a:r>
              <a:rPr lang="zh-CN" altLang="en-US" sz="1800" b="0" dirty="0" smtClean="0"/>
              <a:t>点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咨</a:t>
            </a:r>
            <a:r>
              <a:rPr lang="zh-CN" altLang="en-US" sz="1800" b="0" dirty="0"/>
              <a:t>询顾问需要掌握的知</a:t>
            </a:r>
            <a:r>
              <a:rPr lang="zh-CN" altLang="en-US" sz="1800" b="0" dirty="0" smtClean="0"/>
              <a:t>识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咨询顾问需要具备的能</a:t>
            </a:r>
            <a:r>
              <a:rPr lang="zh-CN" altLang="en-US" sz="1800" b="0" dirty="0" smtClean="0"/>
              <a:t>力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如</a:t>
            </a:r>
            <a:r>
              <a:rPr lang="zh-CN" altLang="en-US" sz="1800" b="0" dirty="0"/>
              <a:t>何提升咨</a:t>
            </a:r>
            <a:r>
              <a:rPr lang="zh-CN" altLang="en-US" sz="1800" b="0" dirty="0" smtClean="0"/>
              <a:t>询能力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咨</a:t>
            </a:r>
            <a:r>
              <a:rPr lang="zh-CN" altLang="en-US" sz="1800" b="0" dirty="0"/>
              <a:t>询顾问的职业发展前</a:t>
            </a:r>
            <a:r>
              <a:rPr lang="zh-CN" altLang="en-US" sz="1800" b="0" dirty="0" smtClean="0"/>
              <a:t>途</a:t>
            </a:r>
            <a:endParaRPr lang="en-US" altLang="zh-CN" sz="1800" b="0" dirty="0" smtClean="0"/>
          </a:p>
        </p:txBody>
      </p:sp>
    </p:spTree>
    <p:extLst>
      <p:ext uri="{BB962C8B-B14F-4D97-AF65-F5344CB8AC3E}">
        <p14:creationId xmlns:p14="http://schemas.microsoft.com/office/powerpoint/2010/main" val="350032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一、技</a:t>
            </a:r>
            <a:r>
              <a:rPr lang="zh-CN" altLang="en-US" sz="1800" b="0" dirty="0"/>
              <a:t>术工程师的特点和不足之</a:t>
            </a:r>
            <a:r>
              <a:rPr lang="zh-CN" altLang="en-US" sz="1800" b="0" dirty="0" smtClean="0"/>
              <a:t>处：</a:t>
            </a:r>
            <a:endParaRPr lang="en-US" altLang="zh-CN" sz="1800" b="0" dirty="0" smtClean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工</a:t>
            </a:r>
            <a:r>
              <a:rPr lang="zh-CN" altLang="en-US" sz="1800" b="0" dirty="0" smtClean="0"/>
              <a:t>作思路直接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认死</a:t>
            </a:r>
            <a:r>
              <a:rPr lang="zh-CN" altLang="en-US" sz="1800" b="0" dirty="0" smtClean="0"/>
              <a:t>理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协同工作困</a:t>
            </a:r>
            <a:r>
              <a:rPr lang="zh-CN" altLang="en-US" sz="1800" b="0" dirty="0" smtClean="0"/>
              <a:t>难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软技能缺</a:t>
            </a:r>
            <a:r>
              <a:rPr lang="zh-CN" altLang="en-US" sz="1800" b="0" dirty="0" smtClean="0"/>
              <a:t>乏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行业视</a:t>
            </a:r>
            <a:r>
              <a:rPr lang="zh-CN" altLang="en-US" sz="1800" b="0" dirty="0"/>
              <a:t>野不开</a:t>
            </a:r>
            <a:r>
              <a:rPr lang="zh-CN" altLang="en-US" sz="1800" b="0" dirty="0" smtClean="0"/>
              <a:t>阔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职业方向</a:t>
            </a:r>
            <a:r>
              <a:rPr lang="zh-CN" altLang="en-US" sz="1800" b="0" dirty="0" smtClean="0"/>
              <a:t>不明确</a:t>
            </a:r>
            <a:endParaRPr lang="en-US" altLang="zh-CN" sz="1800" b="0" dirty="0" smtClean="0"/>
          </a:p>
        </p:txBody>
      </p:sp>
    </p:spTree>
    <p:extLst>
      <p:ext uri="{BB962C8B-B14F-4D97-AF65-F5344CB8AC3E}">
        <p14:creationId xmlns:p14="http://schemas.microsoft.com/office/powerpoint/2010/main" val="248358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二、技</a:t>
            </a:r>
            <a:r>
              <a:rPr lang="zh-CN" altLang="en-US" sz="1800" b="0" dirty="0"/>
              <a:t>术工程师转变为咨询顾问的难</a:t>
            </a:r>
            <a:r>
              <a:rPr lang="zh-CN" altLang="en-US" sz="1800" b="0" dirty="0" smtClean="0"/>
              <a:t>点：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跳出纯技术思维逻</a:t>
            </a:r>
            <a:r>
              <a:rPr lang="zh-CN" altLang="en-US" sz="1800" b="0" dirty="0" smtClean="0"/>
              <a:t>辑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了</a:t>
            </a:r>
            <a:r>
              <a:rPr lang="zh-CN" altLang="en-US" sz="1800" b="0" dirty="0" smtClean="0"/>
              <a:t>解人</a:t>
            </a:r>
            <a:r>
              <a:rPr lang="zh-CN" altLang="en-US" sz="1800" b="0" dirty="0"/>
              <a:t>的因素的重要</a:t>
            </a:r>
            <a:r>
              <a:rPr lang="zh-CN" altLang="en-US" sz="1800" b="0" dirty="0" smtClean="0"/>
              <a:t>性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向</a:t>
            </a:r>
            <a:r>
              <a:rPr lang="zh-CN" altLang="en-US" sz="1800" b="0" dirty="0"/>
              <a:t>领导推销自己的观点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站在行业的高</a:t>
            </a:r>
            <a:r>
              <a:rPr lang="zh-CN" altLang="en-US" sz="1800" b="0" dirty="0" smtClean="0"/>
              <a:t>度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掌</a:t>
            </a:r>
            <a:r>
              <a:rPr lang="zh-CN" altLang="en-US" sz="1800" b="0" dirty="0" smtClean="0"/>
              <a:t>握研</a:t>
            </a:r>
            <a:r>
              <a:rPr lang="zh-CN" altLang="en-US" sz="1800" b="0" dirty="0"/>
              <a:t>究和思考问题的方</a:t>
            </a:r>
            <a:r>
              <a:rPr lang="zh-CN" altLang="en-US" sz="1800" b="0" dirty="0" smtClean="0"/>
              <a:t>法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形成个人独特的见解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周</a:t>
            </a:r>
            <a:r>
              <a:rPr lang="zh-CN" altLang="en-US" sz="1800" b="0" dirty="0"/>
              <a:t>密、科学地思考问题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如何过渡</a:t>
            </a:r>
            <a:endParaRPr lang="en-US" altLang="zh-CN" sz="1800" b="0" dirty="0"/>
          </a:p>
        </p:txBody>
      </p:sp>
    </p:spTree>
    <p:extLst>
      <p:ext uri="{BB962C8B-B14F-4D97-AF65-F5344CB8AC3E}">
        <p14:creationId xmlns:p14="http://schemas.microsoft.com/office/powerpoint/2010/main" val="46959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三、</a:t>
            </a:r>
            <a:r>
              <a:rPr lang="zh-CN" altLang="en-US" sz="1800" b="0" dirty="0"/>
              <a:t>咨询顾问需要掌握的知</a:t>
            </a:r>
            <a:r>
              <a:rPr lang="zh-CN" altLang="en-US" sz="1800" b="0" dirty="0" smtClean="0"/>
              <a:t>识：</a:t>
            </a:r>
            <a:endParaRPr lang="en-US" altLang="zh-CN" sz="1800" b="0" dirty="0" smtClean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管理</a:t>
            </a:r>
            <a:r>
              <a:rPr lang="zh-CN" altLang="en-US" sz="1800" b="0" dirty="0" smtClean="0"/>
              <a:t>类方法论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逻辑推导方</a:t>
            </a:r>
            <a:r>
              <a:rPr lang="zh-CN" altLang="en-US" sz="1800" b="0" dirty="0" smtClean="0"/>
              <a:t>法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体系框架性知识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分析研究和归纳总结的知</a:t>
            </a:r>
            <a:r>
              <a:rPr lang="zh-CN" altLang="en-US" sz="1800" b="0" dirty="0" smtClean="0"/>
              <a:t>识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必要的</a:t>
            </a:r>
            <a:r>
              <a:rPr lang="en-US" sz="1800" b="0" dirty="0"/>
              <a:t>IT</a:t>
            </a:r>
            <a:r>
              <a:rPr lang="zh-CN" altLang="en-US" sz="1800" b="0" dirty="0"/>
              <a:t>基础知</a:t>
            </a:r>
            <a:r>
              <a:rPr lang="zh-CN" altLang="en-US" sz="1800" b="0" dirty="0" smtClean="0"/>
              <a:t>识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sz="1800" b="0" dirty="0"/>
              <a:t>Excel</a:t>
            </a:r>
            <a:r>
              <a:rPr lang="zh-CN" altLang="en-US" sz="1800" b="0" dirty="0"/>
              <a:t>表格的高级用法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相关行业知识和应用系</a:t>
            </a:r>
            <a:r>
              <a:rPr lang="zh-CN" altLang="en-US" sz="1800" b="0" dirty="0" smtClean="0"/>
              <a:t>统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咨询方法</a:t>
            </a:r>
            <a:r>
              <a:rPr lang="zh-CN" altLang="en-US" sz="1800" b="0" dirty="0" smtClean="0"/>
              <a:t>论</a:t>
            </a:r>
            <a:endParaRPr lang="en-US" altLang="zh-CN" sz="1800" b="0" dirty="0"/>
          </a:p>
        </p:txBody>
      </p:sp>
    </p:spTree>
    <p:extLst>
      <p:ext uri="{BB962C8B-B14F-4D97-AF65-F5344CB8AC3E}">
        <p14:creationId xmlns:p14="http://schemas.microsoft.com/office/powerpoint/2010/main" val="336998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四、</a:t>
            </a:r>
            <a:r>
              <a:rPr lang="zh-CN" altLang="en-US" sz="1800" b="0" dirty="0"/>
              <a:t>咨询顾问需</a:t>
            </a:r>
            <a:r>
              <a:rPr lang="zh-CN" altLang="en-US" sz="1800" b="0" dirty="0" smtClean="0"/>
              <a:t>要具备的能力：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沟通和表达能</a:t>
            </a:r>
            <a:r>
              <a:rPr lang="zh-CN" altLang="en-US" sz="1800" b="0" dirty="0" smtClean="0"/>
              <a:t>力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同</a:t>
            </a:r>
            <a:r>
              <a:rPr lang="zh-CN" altLang="en-US" sz="1800" b="0" dirty="0"/>
              <a:t>步记录思考能力和总结能</a:t>
            </a:r>
            <a:r>
              <a:rPr lang="zh-CN" altLang="en-US" sz="1800" b="0" dirty="0" smtClean="0"/>
              <a:t>力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快</a:t>
            </a:r>
            <a:r>
              <a:rPr lang="zh-CN" altLang="en-US" sz="1800" b="0" dirty="0"/>
              <a:t>速学习和整合能</a:t>
            </a:r>
            <a:r>
              <a:rPr lang="zh-CN" altLang="en-US" sz="1800" b="0" dirty="0" smtClean="0"/>
              <a:t>力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观</a:t>
            </a:r>
            <a:r>
              <a:rPr lang="zh-CN" altLang="en-US" sz="1800" b="0" dirty="0"/>
              <a:t>察能</a:t>
            </a:r>
            <a:r>
              <a:rPr lang="zh-CN" altLang="en-US" sz="1800" b="0" dirty="0" smtClean="0"/>
              <a:t>力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结</a:t>
            </a:r>
            <a:r>
              <a:rPr lang="zh-CN" altLang="en-US" sz="1800" b="0" dirty="0"/>
              <a:t>构</a:t>
            </a:r>
            <a:r>
              <a:rPr lang="zh-CN" altLang="en-US" sz="1800" b="0" dirty="0" smtClean="0"/>
              <a:t>化思</a:t>
            </a:r>
            <a:r>
              <a:rPr lang="zh-CN" altLang="en-US" sz="1800" b="0" dirty="0"/>
              <a:t>维能</a:t>
            </a:r>
            <a:r>
              <a:rPr lang="zh-CN" altLang="en-US" sz="1800" b="0" dirty="0" smtClean="0"/>
              <a:t>力</a:t>
            </a:r>
            <a:endParaRPr lang="en-US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文</a:t>
            </a:r>
            <a:r>
              <a:rPr lang="zh-CN" altLang="en-US" sz="1800" b="0" dirty="0"/>
              <a:t>案快枪</a:t>
            </a:r>
            <a:r>
              <a:rPr lang="zh-CN" altLang="en-US" sz="1800" b="0" dirty="0" smtClean="0"/>
              <a:t>手</a:t>
            </a:r>
            <a:endParaRPr lang="en-US" altLang="zh-CN" sz="1800" b="0" dirty="0"/>
          </a:p>
        </p:txBody>
      </p:sp>
    </p:spTree>
    <p:extLst>
      <p:ext uri="{BB962C8B-B14F-4D97-AF65-F5344CB8AC3E}">
        <p14:creationId xmlns:p14="http://schemas.microsoft.com/office/powerpoint/2010/main" val="184928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五、</a:t>
            </a:r>
            <a:r>
              <a:rPr lang="zh-CN" altLang="en-US" sz="1800" b="0" dirty="0"/>
              <a:t>如何练习提高咨询能力</a:t>
            </a:r>
            <a:r>
              <a:rPr lang="zh-CN" altLang="en-US" sz="1800" b="0" dirty="0" smtClean="0"/>
              <a:t>：</a:t>
            </a:r>
            <a:endParaRPr lang="en-US" altLang="zh-CN" sz="1800" b="0" dirty="0" smtClean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尽量参与到项目中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丰富理</a:t>
            </a:r>
            <a:r>
              <a:rPr lang="zh-CN" altLang="en-US" sz="1800" b="0" dirty="0"/>
              <a:t>论知识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多读实际的交付文档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从小处做</a:t>
            </a:r>
            <a:r>
              <a:rPr lang="zh-CN" altLang="en-US" sz="1800" b="0" dirty="0" smtClean="0"/>
              <a:t>起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在模拟的项目环境</a:t>
            </a:r>
            <a:r>
              <a:rPr lang="zh-CN" altLang="en-US" sz="1800" b="0" dirty="0" smtClean="0"/>
              <a:t>中学</a:t>
            </a:r>
            <a:r>
              <a:rPr lang="zh-CN" altLang="en-US" sz="1800" b="0" dirty="0"/>
              <a:t>习</a:t>
            </a:r>
            <a:endParaRPr lang="en-US" sz="1800" b="0" dirty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多思</a:t>
            </a:r>
            <a:r>
              <a:rPr lang="zh-CN" altLang="en-US" sz="1800" b="0" dirty="0" smtClean="0"/>
              <a:t>考</a:t>
            </a:r>
            <a:endParaRPr lang="en-US" altLang="zh-CN" sz="1800" b="0" dirty="0" smtClean="0"/>
          </a:p>
          <a:p>
            <a:pPr marL="285750" lvl="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多</a:t>
            </a:r>
            <a:r>
              <a:rPr lang="zh-CN" altLang="en-US" sz="1800" b="0" dirty="0"/>
              <a:t>练</a:t>
            </a:r>
            <a:r>
              <a:rPr lang="zh-CN" altLang="en-US" sz="1800" b="0" dirty="0" smtClean="0"/>
              <a:t>习</a:t>
            </a:r>
            <a:endParaRPr lang="en-US" altLang="zh-CN" sz="1800" b="0" dirty="0"/>
          </a:p>
        </p:txBody>
      </p:sp>
    </p:spTree>
    <p:extLst>
      <p:ext uri="{BB962C8B-B14F-4D97-AF65-F5344CB8AC3E}">
        <p14:creationId xmlns:p14="http://schemas.microsoft.com/office/powerpoint/2010/main" val="353731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如何从技术工程师转变为咨询顾问？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六、</a:t>
            </a:r>
            <a:r>
              <a:rPr lang="zh-CN" altLang="en-US" sz="1800" b="0" dirty="0"/>
              <a:t>咨询顾问的发展前途</a:t>
            </a:r>
            <a:r>
              <a:rPr lang="zh-CN" altLang="en-US" sz="1800" b="0" dirty="0" smtClean="0"/>
              <a:t>：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咨询工作分类</a:t>
            </a:r>
            <a:endParaRPr lang="en-US" altLang="zh-CN" sz="1800" b="0" dirty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社会价值</a:t>
            </a:r>
            <a:r>
              <a:rPr lang="en-US" altLang="zh-CN" sz="1800" b="0" dirty="0" smtClean="0"/>
              <a:t>-</a:t>
            </a:r>
            <a:r>
              <a:rPr lang="zh-CN" altLang="en-US" sz="1800" b="0" dirty="0" smtClean="0"/>
              <a:t>做优</a:t>
            </a:r>
            <a:r>
              <a:rPr lang="zh-CN" altLang="en-US" sz="1800" b="0" dirty="0"/>
              <a:t>秀的老</a:t>
            </a:r>
            <a:r>
              <a:rPr lang="zh-CN" altLang="en-US" sz="1800" b="0" dirty="0" smtClean="0"/>
              <a:t>师和专</a:t>
            </a:r>
            <a:r>
              <a:rPr lang="zh-CN" altLang="en-US" sz="1800" b="0" dirty="0"/>
              <a:t>业的医</a:t>
            </a:r>
            <a:r>
              <a:rPr lang="zh-CN" altLang="en-US" sz="1800" b="0" dirty="0" smtClean="0"/>
              <a:t>生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/>
              <a:t>个</a:t>
            </a:r>
            <a:r>
              <a:rPr lang="zh-CN" altLang="en-US" sz="1800" b="0" dirty="0" smtClean="0"/>
              <a:t>人价值</a:t>
            </a:r>
            <a:endParaRPr lang="en-US" altLang="zh-CN" sz="1800" b="0" dirty="0"/>
          </a:p>
        </p:txBody>
      </p:sp>
    </p:spTree>
    <p:extLst>
      <p:ext uri="{BB962C8B-B14F-4D97-AF65-F5344CB8AC3E}">
        <p14:creationId xmlns:p14="http://schemas.microsoft.com/office/powerpoint/2010/main" val="152335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83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 smtClean="0">
                <a:latin typeface="方正姚体" pitchFamily="2" charset="-122"/>
                <a:ea typeface="方正姚体" pitchFamily="2" charset="-122"/>
              </a:rPr>
              <a:t>ITIL</a:t>
            </a:r>
            <a:r>
              <a:rPr lang="zh-CN" altLang="en-US" sz="3200" dirty="0" smtClean="0">
                <a:latin typeface="方正姚体" pitchFamily="2" charset="-122"/>
                <a:ea typeface="方正姚体" pitchFamily="2" charset="-122"/>
              </a:rPr>
              <a:t>落地实战演练课程目标</a:t>
            </a:r>
            <a:endParaRPr lang="en-US" sz="32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801216" y="1124744"/>
            <a:ext cx="749885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 b="0" dirty="0" smtClean="0"/>
              <a:t>具有</a:t>
            </a:r>
            <a:r>
              <a:rPr lang="en-US" altLang="zh-CN" sz="1800" b="0" dirty="0" smtClean="0"/>
              <a:t>ITIL Foundation</a:t>
            </a:r>
            <a:r>
              <a:rPr lang="zh-CN" altLang="en-US" sz="1800" b="0" dirty="0" smtClean="0"/>
              <a:t>同等水平的学员，在成功完成本课程并通过结业考试后，将会具备以下能力：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深入了解</a:t>
            </a:r>
            <a:r>
              <a:rPr lang="en-US" altLang="zh-CN" sz="1800" b="0" dirty="0" smtClean="0"/>
              <a:t>ITIL</a:t>
            </a:r>
            <a:r>
              <a:rPr lang="zh-CN" altLang="en-US" sz="1800" b="0" dirty="0" smtClean="0"/>
              <a:t>事件、问题、变更、配置流程和服务台职能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掌握业务需求调研方法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掌握</a:t>
            </a:r>
            <a:r>
              <a:rPr lang="en-US" altLang="zh-CN" sz="1800" b="0" dirty="0" smtClean="0"/>
              <a:t>ITIL</a:t>
            </a:r>
            <a:r>
              <a:rPr lang="zh-CN" altLang="en-US" sz="1800" b="0" dirty="0" smtClean="0"/>
              <a:t>流程的咨询设计方法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有能力在甲方企业实践</a:t>
            </a:r>
            <a:r>
              <a:rPr lang="en-US" altLang="zh-CN" sz="1800" b="0" dirty="0" smtClean="0"/>
              <a:t>ITIL</a:t>
            </a:r>
            <a:r>
              <a:rPr lang="zh-CN" altLang="en-US" sz="1800" b="0" dirty="0" smtClean="0"/>
              <a:t>流程</a:t>
            </a:r>
            <a:endParaRPr lang="en-US" altLang="zh-CN" sz="1800" b="0" dirty="0" smtClean="0"/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1800" b="0" dirty="0" smtClean="0"/>
              <a:t>有能力</a:t>
            </a:r>
            <a:r>
              <a:rPr lang="zh-CN" altLang="en-US" sz="1800" b="0" dirty="0"/>
              <a:t>担任</a:t>
            </a:r>
            <a:r>
              <a:rPr lang="zh-CN" altLang="en-US" sz="1800" b="0" dirty="0" smtClean="0"/>
              <a:t>乙方</a:t>
            </a:r>
            <a:r>
              <a:rPr lang="zh-CN" altLang="en-US" sz="1800" b="0" dirty="0"/>
              <a:t>初级</a:t>
            </a:r>
            <a:r>
              <a:rPr lang="en-US" altLang="zh-CN" sz="1800" b="0" dirty="0" smtClean="0"/>
              <a:t>ITIL</a:t>
            </a:r>
            <a:r>
              <a:rPr lang="zh-CN" altLang="en-US" sz="1800" b="0" dirty="0"/>
              <a:t>咨询</a:t>
            </a:r>
            <a:r>
              <a:rPr lang="zh-CN" altLang="en-US" sz="1800" b="0" dirty="0" smtClean="0"/>
              <a:t>顾问</a:t>
            </a:r>
            <a:endParaRPr lang="en-US" altLang="zh-CN" sz="1800" b="0" dirty="0" smtClean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6035749"/>
              </p:ext>
            </p:extLst>
          </p:nvPr>
        </p:nvGraphicFramePr>
        <p:xfrm>
          <a:off x="6444208" y="4266387"/>
          <a:ext cx="91440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cument" showAsIcon="1" r:id="rId4" imgW="914400" imgH="828720" progId="Word.Document.8">
                  <p:embed/>
                </p:oleObj>
              </mc:Choice>
              <mc:Fallback>
                <p:oleObj name="Document" showAsIcon="1" r:id="rId4" imgW="914400" imgH="82872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44208" y="4266387"/>
                        <a:ext cx="914400" cy="828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714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"/>
    </mc:Choice>
    <mc:Fallback xmlns="">
      <p:transition spd="slow" advTm="183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45638</TotalTime>
  <Words>726</Words>
  <Application>Microsoft Office PowerPoint</Application>
  <PresentationFormat>On-screen Show (4:3)</PresentationFormat>
  <Paragraphs>71</Paragraphs>
  <Slides>10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方正姚体</vt:lpstr>
      <vt:lpstr>楷体</vt:lpstr>
      <vt:lpstr>宋体</vt:lpstr>
      <vt:lpstr>微软雅黑</vt:lpstr>
      <vt:lpstr>Arial</vt:lpstr>
      <vt:lpstr>Calibri</vt:lpstr>
      <vt:lpstr>Office 主题</vt:lpstr>
      <vt:lpstr>Document</vt:lpstr>
      <vt:lpstr>ITIL先锋论坛系列培训课程</vt:lpstr>
      <vt:lpstr>如何从技术工程师转变为咨询顾问？</vt:lpstr>
      <vt:lpstr>如何从技术工程师转变为咨询顾问？</vt:lpstr>
      <vt:lpstr>如何从技术工程师转变为咨询顾问？</vt:lpstr>
      <vt:lpstr>如何从技术工程师转变为咨询顾问？</vt:lpstr>
      <vt:lpstr>如何从技术工程师转变为咨询顾问？</vt:lpstr>
      <vt:lpstr>如何从技术工程师转变为咨询顾问？</vt:lpstr>
      <vt:lpstr>如何从技术工程师转变为咨询顾问？</vt:lpstr>
      <vt:lpstr>PowerPoint Presentation</vt:lpstr>
      <vt:lpstr>ITIL落地实战演练课程目标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wangzp</dc:creator>
  <cp:lastModifiedBy>Cao, Kun-Liang (TS-GSD-China-GZ)</cp:lastModifiedBy>
  <cp:revision>2002</cp:revision>
  <cp:lastPrinted>2013-03-19T04:46:56Z</cp:lastPrinted>
  <dcterms:created xsi:type="dcterms:W3CDTF">2010-11-04T03:18:22Z</dcterms:created>
  <dcterms:modified xsi:type="dcterms:W3CDTF">2014-11-06T11:57:28Z</dcterms:modified>
</cp:coreProperties>
</file>