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1"/>
  </p:notesMasterIdLst>
  <p:sldIdLst>
    <p:sldId id="256" r:id="rId2"/>
    <p:sldId id="263" r:id="rId3"/>
    <p:sldId id="290" r:id="rId4"/>
    <p:sldId id="365" r:id="rId5"/>
    <p:sldId id="328" r:id="rId6"/>
    <p:sldId id="366" r:id="rId7"/>
    <p:sldId id="330" r:id="rId8"/>
    <p:sldId id="331" r:id="rId9"/>
    <p:sldId id="357" r:id="rId10"/>
    <p:sldId id="356" r:id="rId11"/>
    <p:sldId id="367" r:id="rId12"/>
    <p:sldId id="336" r:id="rId13"/>
    <p:sldId id="358" r:id="rId14"/>
    <p:sldId id="359" r:id="rId15"/>
    <p:sldId id="360" r:id="rId16"/>
    <p:sldId id="368" r:id="rId17"/>
    <p:sldId id="369" r:id="rId18"/>
    <p:sldId id="339" r:id="rId19"/>
    <p:sldId id="372" r:id="rId20"/>
    <p:sldId id="341" r:id="rId21"/>
    <p:sldId id="342" r:id="rId22"/>
    <p:sldId id="343" r:id="rId23"/>
    <p:sldId id="373" r:id="rId24"/>
    <p:sldId id="332" r:id="rId25"/>
    <p:sldId id="335" r:id="rId26"/>
    <p:sldId id="345" r:id="rId27"/>
    <p:sldId id="346" r:id="rId28"/>
    <p:sldId id="347" r:id="rId29"/>
    <p:sldId id="289" r:id="rId30"/>
  </p:sldIdLst>
  <p:sldSz cx="9144000" cy="6858000" type="screen4x3"/>
  <p:notesSz cx="6858000" cy="9144000"/>
  <p:defaultTextStyle>
    <a:defPPr>
      <a:defRPr lang="zh-CN"/>
    </a:defPPr>
    <a:lvl1pPr algn="l" rtl="0" fontAlgn="base">
      <a:spcBef>
        <a:spcPct val="0"/>
      </a:spcBef>
      <a:spcAft>
        <a:spcPct val="0"/>
      </a:spcAft>
      <a:defRPr sz="1600" kern="1200">
        <a:solidFill>
          <a:srgbClr val="1C1C1C"/>
        </a:solidFill>
        <a:latin typeface="Arial" charset="0"/>
        <a:ea typeface="宋体" charset="-122"/>
        <a:cs typeface="+mn-cs"/>
      </a:defRPr>
    </a:lvl1pPr>
    <a:lvl2pPr marL="457200" algn="l" rtl="0" fontAlgn="base">
      <a:spcBef>
        <a:spcPct val="0"/>
      </a:spcBef>
      <a:spcAft>
        <a:spcPct val="0"/>
      </a:spcAft>
      <a:defRPr sz="1600" kern="1200">
        <a:solidFill>
          <a:srgbClr val="1C1C1C"/>
        </a:solidFill>
        <a:latin typeface="Arial" charset="0"/>
        <a:ea typeface="宋体" charset="-122"/>
        <a:cs typeface="+mn-cs"/>
      </a:defRPr>
    </a:lvl2pPr>
    <a:lvl3pPr marL="914400" algn="l" rtl="0" fontAlgn="base">
      <a:spcBef>
        <a:spcPct val="0"/>
      </a:spcBef>
      <a:spcAft>
        <a:spcPct val="0"/>
      </a:spcAft>
      <a:defRPr sz="1600" kern="1200">
        <a:solidFill>
          <a:srgbClr val="1C1C1C"/>
        </a:solidFill>
        <a:latin typeface="Arial" charset="0"/>
        <a:ea typeface="宋体" charset="-122"/>
        <a:cs typeface="+mn-cs"/>
      </a:defRPr>
    </a:lvl3pPr>
    <a:lvl4pPr marL="1371600" algn="l" rtl="0" fontAlgn="base">
      <a:spcBef>
        <a:spcPct val="0"/>
      </a:spcBef>
      <a:spcAft>
        <a:spcPct val="0"/>
      </a:spcAft>
      <a:defRPr sz="1600" kern="1200">
        <a:solidFill>
          <a:srgbClr val="1C1C1C"/>
        </a:solidFill>
        <a:latin typeface="Arial" charset="0"/>
        <a:ea typeface="宋体" charset="-122"/>
        <a:cs typeface="+mn-cs"/>
      </a:defRPr>
    </a:lvl4pPr>
    <a:lvl5pPr marL="1828800" algn="l" rtl="0" fontAlgn="base">
      <a:spcBef>
        <a:spcPct val="0"/>
      </a:spcBef>
      <a:spcAft>
        <a:spcPct val="0"/>
      </a:spcAft>
      <a:defRPr sz="1600" kern="1200">
        <a:solidFill>
          <a:srgbClr val="1C1C1C"/>
        </a:solidFill>
        <a:latin typeface="Arial" charset="0"/>
        <a:ea typeface="宋体" charset="-122"/>
        <a:cs typeface="+mn-cs"/>
      </a:defRPr>
    </a:lvl5pPr>
    <a:lvl6pPr marL="2286000" algn="l" defTabSz="914400" rtl="0" eaLnBrk="1" latinLnBrk="0" hangingPunct="1">
      <a:defRPr sz="1600" kern="1200">
        <a:solidFill>
          <a:srgbClr val="1C1C1C"/>
        </a:solidFill>
        <a:latin typeface="Arial" charset="0"/>
        <a:ea typeface="宋体" charset="-122"/>
        <a:cs typeface="+mn-cs"/>
      </a:defRPr>
    </a:lvl6pPr>
    <a:lvl7pPr marL="2743200" algn="l" defTabSz="914400" rtl="0" eaLnBrk="1" latinLnBrk="0" hangingPunct="1">
      <a:defRPr sz="1600" kern="1200">
        <a:solidFill>
          <a:srgbClr val="1C1C1C"/>
        </a:solidFill>
        <a:latin typeface="Arial" charset="0"/>
        <a:ea typeface="宋体" charset="-122"/>
        <a:cs typeface="+mn-cs"/>
      </a:defRPr>
    </a:lvl7pPr>
    <a:lvl8pPr marL="3200400" algn="l" defTabSz="914400" rtl="0" eaLnBrk="1" latinLnBrk="0" hangingPunct="1">
      <a:defRPr sz="1600" kern="1200">
        <a:solidFill>
          <a:srgbClr val="1C1C1C"/>
        </a:solidFill>
        <a:latin typeface="Arial" charset="0"/>
        <a:ea typeface="宋体" charset="-122"/>
        <a:cs typeface="+mn-cs"/>
      </a:defRPr>
    </a:lvl8pPr>
    <a:lvl9pPr marL="3657600" algn="l" defTabSz="914400" rtl="0" eaLnBrk="1" latinLnBrk="0" hangingPunct="1">
      <a:defRPr sz="1600" kern="1200">
        <a:solidFill>
          <a:srgbClr val="1C1C1C"/>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274C"/>
    <a:srgbClr val="CC0000"/>
    <a:srgbClr val="92D050"/>
    <a:srgbClr val="009900"/>
    <a:srgbClr val="1D6AB7"/>
    <a:srgbClr val="000099"/>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38" autoAdjust="0"/>
    <p:restoredTop sz="94737" autoAdjust="0"/>
  </p:normalViewPr>
  <p:slideViewPr>
    <p:cSldViewPr>
      <p:cViewPr>
        <p:scale>
          <a:sx n="70" d="100"/>
          <a:sy n="70" d="100"/>
        </p:scale>
        <p:origin x="-816" y="-7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kumimoji="1" sz="1200">
                <a:solidFill>
                  <a:schemeClr val="tx1"/>
                </a:solidFill>
                <a:latin typeface="Times New Roman" pitchFamily="18" charset="0"/>
                <a:ea typeface="宋体" pitchFamily="2" charset="-122"/>
              </a:defRPr>
            </a:lvl1pPr>
          </a:lstStyle>
          <a:p>
            <a:pPr>
              <a:defRPr/>
            </a:pPr>
            <a:endParaRPr lang="en-US" altLang="zh-CN" dirty="0"/>
          </a:p>
        </p:txBody>
      </p:sp>
      <p:sp>
        <p:nvSpPr>
          <p:cNvPr id="122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a:solidFill>
                  <a:schemeClr val="tx1"/>
                </a:solidFill>
                <a:latin typeface="Times New Roman" pitchFamily="18" charset="0"/>
                <a:ea typeface="宋体" pitchFamily="2" charset="-122"/>
              </a:defRPr>
            </a:lvl1pPr>
          </a:lstStyle>
          <a:p>
            <a:pPr>
              <a:defRPr/>
            </a:pPr>
            <a:endParaRPr lang="en-US" altLang="zh-CN" dirty="0"/>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kumimoji="1" sz="1200">
                <a:solidFill>
                  <a:schemeClr val="tx1"/>
                </a:solidFill>
                <a:latin typeface="Times New Roman" pitchFamily="18" charset="0"/>
                <a:ea typeface="宋体" pitchFamily="2" charset="-122"/>
              </a:defRPr>
            </a:lvl1pPr>
          </a:lstStyle>
          <a:p>
            <a:pPr>
              <a:defRPr/>
            </a:pPr>
            <a:endParaRPr lang="en-US" altLang="zh-CN" dirty="0"/>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1" sz="1200">
                <a:solidFill>
                  <a:schemeClr val="tx1"/>
                </a:solidFill>
                <a:latin typeface="Times New Roman" pitchFamily="18" charset="0"/>
                <a:ea typeface="宋体" pitchFamily="2" charset="-122"/>
              </a:defRPr>
            </a:lvl1pPr>
          </a:lstStyle>
          <a:p>
            <a:pPr>
              <a:defRPr/>
            </a:pPr>
            <a:fld id="{E152190F-E4E2-4D96-8EC4-FC86A24EFE5C}" type="slidenum">
              <a:rPr lang="en-US" altLang="zh-CN"/>
              <a:pPr>
                <a:defRPr/>
              </a:pPr>
              <a:t>‹#›</a:t>
            </a:fld>
            <a:endParaRPr lang="en-US" altLang="zh-CN" dirty="0"/>
          </a:p>
        </p:txBody>
      </p:sp>
    </p:spTree>
    <p:extLst>
      <p:ext uri="{BB962C8B-B14F-4D97-AF65-F5344CB8AC3E}">
        <p14:creationId xmlns:p14="http://schemas.microsoft.com/office/powerpoint/2010/main" val="41588640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17C455EC-4399-49E5-9F4C-60AD77D66602}" type="slidenum">
              <a:rPr lang="en-US" altLang="zh-CN" smtClean="0">
                <a:ea typeface="宋体" charset="-122"/>
              </a:rPr>
              <a:pPr/>
              <a:t>2</a:t>
            </a:fld>
            <a:endParaRPr lang="en-US" altLang="zh-CN" dirty="0" smtClean="0">
              <a:ea typeface="宋体" charset="-122"/>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zh-CN" altLang="zh-CN"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07C776F-8712-48D0-BF8C-70B7B0C2D4D3}" type="slidenum">
              <a:rPr kumimoji="1" lang="en-US" altLang="zh-CN" sz="1200">
                <a:solidFill>
                  <a:schemeClr val="tx1"/>
                </a:solidFill>
                <a:latin typeface="Times New Roman" pitchFamily="18" charset="0"/>
              </a:rPr>
              <a:pPr algn="r"/>
              <a:t>5</a:t>
            </a:fld>
            <a:endParaRPr kumimoji="1" lang="en-US" altLang="zh-CN" sz="1200" dirty="0">
              <a:solidFill>
                <a:schemeClr val="tx1"/>
              </a:solidFill>
              <a:latin typeface="Times New Roman" pitchFamily="18"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zh-CN" altLang="zh-CN" smtClean="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94C5B55-AE1A-4058-9E35-B820432C3916}" type="slidenum">
              <a:rPr kumimoji="1" lang="en-US" altLang="zh-CN" sz="1200">
                <a:solidFill>
                  <a:schemeClr val="tx1"/>
                </a:solidFill>
                <a:latin typeface="Times New Roman" pitchFamily="18" charset="0"/>
              </a:rPr>
              <a:pPr algn="r"/>
              <a:t>7</a:t>
            </a:fld>
            <a:endParaRPr kumimoji="1" lang="en-US" altLang="zh-CN" sz="1200" dirty="0">
              <a:solidFill>
                <a:schemeClr val="tx1"/>
              </a:solidFill>
              <a:latin typeface="Times New Roman" pitchFamily="18"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zh-CN" altLang="zh-CN" smtClean="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E152190F-E4E2-4D96-8EC4-FC86A24EFE5C}" type="slidenum">
              <a:rPr lang="en-US" altLang="zh-CN" smtClean="0"/>
              <a:pPr>
                <a:defRPr/>
              </a:pPr>
              <a:t>23</a:t>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B67FE22-3876-4D77-AC07-8C452596EB7C}" type="slidenum">
              <a:rPr kumimoji="1" lang="en-US" altLang="zh-CN" sz="1200">
                <a:solidFill>
                  <a:schemeClr val="tx1"/>
                </a:solidFill>
                <a:latin typeface="Times New Roman" pitchFamily="18" charset="0"/>
              </a:rPr>
              <a:pPr algn="r"/>
              <a:t>24</a:t>
            </a:fld>
            <a:endParaRPr kumimoji="1" lang="en-US" altLang="zh-CN" sz="1200" dirty="0">
              <a:solidFill>
                <a:schemeClr val="tx1"/>
              </a:solidFill>
              <a:latin typeface="Times New Roman" pitchFamily="18"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endParaRPr lang="zh-CN" altLang="zh-CN" smtClean="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E152190F-E4E2-4D96-8EC4-FC86A24EFE5C}" type="slidenum">
              <a:rPr lang="en-US" altLang="zh-CN" smtClean="0"/>
              <a:pPr>
                <a:defRPr/>
              </a:pPr>
              <a:t>28</a:t>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2662B40-C9BA-4E53-BE98-96210DC3D0F2}" type="datetimeFigureOut">
              <a:rPr lang="en-US"/>
              <a:pPr>
                <a:defRPr/>
              </a:pPr>
              <a:t>2/9/2012</a:t>
            </a:fld>
            <a:endParaRPr lang="en-US" dirty="0">
              <a:solidFill>
                <a:srgbClr val="FFFFFF"/>
              </a:solidFill>
            </a:endParaRPr>
          </a:p>
        </p:txBody>
      </p:sp>
      <p:sp>
        <p:nvSpPr>
          <p:cNvPr id="5" name="页脚占位符 4"/>
          <p:cNvSpPr>
            <a:spLocks noGrp="1"/>
          </p:cNvSpPr>
          <p:nvPr>
            <p:ph type="ftr" sz="quarter" idx="11"/>
          </p:nvPr>
        </p:nvSpPr>
        <p:spPr/>
        <p:txBody>
          <a:bodyPr/>
          <a:lstStyle>
            <a:lvl1pPr algn="ctr">
              <a:defRPr sz="1200">
                <a:solidFill>
                  <a:srgbClr val="FFFFFF"/>
                </a:solidFill>
              </a:defRPr>
            </a:lvl1pPr>
          </a:lstStyle>
          <a:p>
            <a:pPr>
              <a:defRPr/>
            </a:pPr>
            <a:endParaRPr lang="en-US" dirty="0"/>
          </a:p>
        </p:txBody>
      </p:sp>
      <p:sp>
        <p:nvSpPr>
          <p:cNvPr id="6" name="灯片编号占位符 5"/>
          <p:cNvSpPr>
            <a:spLocks noGrp="1"/>
          </p:cNvSpPr>
          <p:nvPr>
            <p:ph type="sldNum" sz="quarter" idx="12"/>
          </p:nvPr>
        </p:nvSpPr>
        <p:spPr/>
        <p:txBody>
          <a:bodyPr/>
          <a:lstStyle>
            <a:lvl1pPr>
              <a:defRPr/>
            </a:lvl1pPr>
          </a:lstStyle>
          <a:p>
            <a:pPr>
              <a:defRPr/>
            </a:pPr>
            <a:fld id="{5849F3D1-6547-4B2B-BC6D-F4D9C99033C6}" type="slidenum">
              <a:rPr lang="en-US"/>
              <a:pPr>
                <a:defRPr/>
              </a:pPr>
              <a:t>‹#›</a:t>
            </a:fld>
            <a:endParaRPr lang="en-US" dirty="0">
              <a:solidFill>
                <a:srgbClr val="FFFF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0C1C723-A47B-4757-BC72-EB55DD1BAA78}" type="datetimeFigureOut">
              <a:rPr lang="en-US"/>
              <a:pPr>
                <a:defRPr/>
              </a:pPr>
              <a:t>2/9/2012</a:t>
            </a:fld>
            <a:endParaRPr lang="en-US" dirty="0"/>
          </a:p>
        </p:txBody>
      </p:sp>
      <p:sp>
        <p:nvSpPr>
          <p:cNvPr id="5" name="页脚占位符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dirty="0"/>
          </a:p>
        </p:txBody>
      </p:sp>
      <p:sp>
        <p:nvSpPr>
          <p:cNvPr id="6" name="灯片编号占位符 5"/>
          <p:cNvSpPr>
            <a:spLocks noGrp="1"/>
          </p:cNvSpPr>
          <p:nvPr>
            <p:ph type="sldNum" sz="quarter" idx="12"/>
          </p:nvPr>
        </p:nvSpPr>
        <p:spPr/>
        <p:txBody>
          <a:bodyPr/>
          <a:lstStyle>
            <a:lvl1pPr>
              <a:defRPr/>
            </a:lvl1pPr>
          </a:lstStyle>
          <a:p>
            <a:pPr>
              <a:defRPr/>
            </a:pPr>
            <a:fld id="{AA78762B-536D-4E85-8820-E1DDEF3F2CE9}"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46ED180-5717-4C7A-9A0C-759C302A7919}" type="datetimeFigureOut">
              <a:rPr lang="en-US"/>
              <a:pPr>
                <a:defRPr/>
              </a:pPr>
              <a:t>2/9/2012</a:t>
            </a:fld>
            <a:endParaRPr lang="en-US" dirty="0">
              <a:solidFill>
                <a:schemeClr val="tx2"/>
              </a:solidFill>
            </a:endParaRPr>
          </a:p>
        </p:txBody>
      </p:sp>
      <p:sp>
        <p:nvSpPr>
          <p:cNvPr id="5" name="页脚占位符 4"/>
          <p:cNvSpPr>
            <a:spLocks noGrp="1"/>
          </p:cNvSpPr>
          <p:nvPr>
            <p:ph type="ftr" sz="quarter" idx="11"/>
          </p:nvPr>
        </p:nvSpPr>
        <p:spPr/>
        <p:txBody>
          <a:bodyPr/>
          <a:lstStyle>
            <a:lvl1pPr algn="ctr">
              <a:defRPr sz="1200"/>
            </a:lvl1pPr>
          </a:lstStyle>
          <a:p>
            <a:pPr>
              <a:defRPr/>
            </a:pPr>
            <a:endParaRPr lang="en-US" dirty="0"/>
          </a:p>
        </p:txBody>
      </p:sp>
      <p:sp>
        <p:nvSpPr>
          <p:cNvPr id="6" name="灯片编号占位符 5"/>
          <p:cNvSpPr>
            <a:spLocks noGrp="1"/>
          </p:cNvSpPr>
          <p:nvPr>
            <p:ph type="sldNum" sz="quarter" idx="12"/>
          </p:nvPr>
        </p:nvSpPr>
        <p:spPr/>
        <p:txBody>
          <a:bodyPr/>
          <a:lstStyle>
            <a:lvl1pPr>
              <a:defRPr/>
            </a:lvl1pPr>
          </a:lstStyle>
          <a:p>
            <a:pPr>
              <a:defRPr/>
            </a:pPr>
            <a:fld id="{4ECD875F-7FD6-4C4E-A6A5-6F483A3AE689}"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fld id="{76F3F9DA-9F71-4AE3-9413-66E96898EAFB}" type="datetimeFigureOut">
              <a:rPr lang="en-US"/>
              <a:pPr>
                <a:defRPr/>
              </a:pPr>
              <a:t>2/9/2012</a:t>
            </a:fld>
            <a:endParaRPr lang="en-US" dirty="0"/>
          </a:p>
        </p:txBody>
      </p:sp>
      <p:sp>
        <p:nvSpPr>
          <p:cNvPr id="6" name="页脚占位符 5"/>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dirty="0"/>
          </a:p>
        </p:txBody>
      </p:sp>
      <p:sp>
        <p:nvSpPr>
          <p:cNvPr id="7" name="灯片编号占位符 6"/>
          <p:cNvSpPr>
            <a:spLocks noGrp="1"/>
          </p:cNvSpPr>
          <p:nvPr>
            <p:ph type="sldNum" sz="quarter" idx="12"/>
          </p:nvPr>
        </p:nvSpPr>
        <p:spPr/>
        <p:txBody>
          <a:bodyPr/>
          <a:lstStyle>
            <a:lvl1pPr>
              <a:defRPr/>
            </a:lvl1pPr>
          </a:lstStyle>
          <a:p>
            <a:pPr>
              <a:defRPr/>
            </a:pPr>
            <a:fld id="{71B202BD-C67F-4CE4-A0A1-961E22FE606F}"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fld id="{B9327F64-A6A3-44A6-8D7E-49D25DC3DCC6}" type="datetimeFigureOut">
              <a:rPr lang="en-US"/>
              <a:pPr>
                <a:defRPr/>
              </a:pPr>
              <a:t>2/9/2012</a:t>
            </a:fld>
            <a:endParaRPr lang="en-US" dirty="0"/>
          </a:p>
        </p:txBody>
      </p:sp>
      <p:sp>
        <p:nvSpPr>
          <p:cNvPr id="8" name="页脚占位符 7"/>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dirty="0"/>
          </a:p>
        </p:txBody>
      </p:sp>
      <p:sp>
        <p:nvSpPr>
          <p:cNvPr id="9" name="灯片编号占位符 8"/>
          <p:cNvSpPr>
            <a:spLocks noGrp="1"/>
          </p:cNvSpPr>
          <p:nvPr>
            <p:ph type="sldNum" sz="quarter" idx="12"/>
          </p:nvPr>
        </p:nvSpPr>
        <p:spPr/>
        <p:txBody>
          <a:bodyPr/>
          <a:lstStyle>
            <a:lvl1pPr>
              <a:defRPr/>
            </a:lvl1pPr>
          </a:lstStyle>
          <a:p>
            <a:pPr>
              <a:defRPr/>
            </a:pPr>
            <a:fld id="{F2885FBC-8BF0-4CA7-BDAE-4D2CAA38A62D}"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7EC0D248-113C-40ED-88AC-70F2BD732E15}" type="datetimeFigureOut">
              <a:rPr lang="en-US"/>
              <a:pPr>
                <a:defRPr/>
              </a:pPr>
              <a:t>2/9/2012</a:t>
            </a:fld>
            <a:endParaRPr lang="en-US" dirty="0"/>
          </a:p>
        </p:txBody>
      </p:sp>
      <p:sp>
        <p:nvSpPr>
          <p:cNvPr id="6" name="页脚占位符 5"/>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dirty="0"/>
          </a:p>
        </p:txBody>
      </p:sp>
      <p:sp>
        <p:nvSpPr>
          <p:cNvPr id="7" name="灯片编号占位符 6"/>
          <p:cNvSpPr>
            <a:spLocks noGrp="1"/>
          </p:cNvSpPr>
          <p:nvPr>
            <p:ph type="sldNum" sz="quarter" idx="12"/>
          </p:nvPr>
        </p:nvSpPr>
        <p:spPr/>
        <p:txBody>
          <a:bodyPr/>
          <a:lstStyle>
            <a:lvl1pPr>
              <a:defRPr/>
            </a:lvl1pPr>
          </a:lstStyle>
          <a:p>
            <a:pPr>
              <a:defRPr/>
            </a:pPr>
            <a:fld id="{C5014F97-B28F-4C46-B584-3D47704A6943}"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fld id="{EBBE0C48-1CCF-4F86-A04B-B5E47B8AC346}" type="datetimeFigureOut">
              <a:rPr lang="en-US"/>
              <a:pPr>
                <a:defRPr/>
              </a:pPr>
              <a:t>2/9/2012</a:t>
            </a:fld>
            <a:endParaRPr lang="en-US" dirty="0"/>
          </a:p>
        </p:txBody>
      </p:sp>
      <p:sp>
        <p:nvSpPr>
          <p:cNvPr id="6" name="页脚占位符 5"/>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dirty="0"/>
          </a:p>
        </p:txBody>
      </p:sp>
      <p:sp>
        <p:nvSpPr>
          <p:cNvPr id="7" name="灯片编号占位符 6"/>
          <p:cNvSpPr>
            <a:spLocks noGrp="1"/>
          </p:cNvSpPr>
          <p:nvPr>
            <p:ph type="sldNum" sz="quarter" idx="12"/>
          </p:nvPr>
        </p:nvSpPr>
        <p:spPr/>
        <p:txBody>
          <a:bodyPr/>
          <a:lstStyle>
            <a:lvl1pPr>
              <a:defRPr/>
            </a:lvl1pPr>
          </a:lstStyle>
          <a:p>
            <a:pPr>
              <a:defRPr/>
            </a:pPr>
            <a:fld id="{33CF6EBA-983B-4477-82DC-7F9CAEAE86D9}"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DB92397-4C3D-4341-AF9A-5F7121D743A0}" type="datetimeFigureOut">
              <a:rPr lang="en-US"/>
              <a:pPr>
                <a:defRPr/>
              </a:pPr>
              <a:t>2/9/2012</a:t>
            </a:fld>
            <a:endParaRPr lang="en-US" dirty="0"/>
          </a:p>
        </p:txBody>
      </p:sp>
      <p:sp>
        <p:nvSpPr>
          <p:cNvPr id="5" name="页脚占位符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dirty="0"/>
          </a:p>
        </p:txBody>
      </p:sp>
      <p:sp>
        <p:nvSpPr>
          <p:cNvPr id="6" name="灯片编号占位符 5"/>
          <p:cNvSpPr>
            <a:spLocks noGrp="1"/>
          </p:cNvSpPr>
          <p:nvPr>
            <p:ph type="sldNum" sz="quarter" idx="12"/>
          </p:nvPr>
        </p:nvSpPr>
        <p:spPr/>
        <p:txBody>
          <a:bodyPr/>
          <a:lstStyle>
            <a:lvl1pPr>
              <a:defRPr/>
            </a:lvl1pPr>
          </a:lstStyle>
          <a:p>
            <a:pPr>
              <a:defRPr/>
            </a:pPr>
            <a:fld id="{A4939F71-D0D6-46BA-A9C7-CC40054675C4}"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6ADDBAC-FB39-4004-8C2E-CBE2B5518696}" type="datetimeFigureOut">
              <a:rPr lang="en-US"/>
              <a:pPr>
                <a:defRPr/>
              </a:pPr>
              <a:t>2/9/2012</a:t>
            </a:fld>
            <a:endParaRPr lang="en-US" dirty="0"/>
          </a:p>
        </p:txBody>
      </p:sp>
      <p:sp>
        <p:nvSpPr>
          <p:cNvPr id="5" name="页脚占位符 4"/>
          <p:cNvSpPr>
            <a:spLocks noGrp="1"/>
          </p:cNvSpPr>
          <p:nvPr>
            <p:ph type="ftr" sz="quarter" idx="11"/>
          </p:nvPr>
        </p:nvSpPr>
        <p:spPr/>
        <p:txBody>
          <a:bodyPr/>
          <a:lstStyle>
            <a:lvl1pPr algn="ctr">
              <a:defRPr sz="1200">
                <a:solidFill>
                  <a:schemeClr val="tx1">
                    <a:tint val="75000"/>
                  </a:schemeClr>
                </a:solidFill>
              </a:defRPr>
            </a:lvl1pPr>
          </a:lstStyle>
          <a:p>
            <a:pPr>
              <a:defRPr/>
            </a:pPr>
            <a:endParaRPr lang="en-US" dirty="0"/>
          </a:p>
        </p:txBody>
      </p:sp>
      <p:sp>
        <p:nvSpPr>
          <p:cNvPr id="6" name="灯片编号占位符 5"/>
          <p:cNvSpPr>
            <a:spLocks noGrp="1"/>
          </p:cNvSpPr>
          <p:nvPr>
            <p:ph type="sldNum" sz="quarter" idx="12"/>
          </p:nvPr>
        </p:nvSpPr>
        <p:spPr/>
        <p:txBody>
          <a:bodyPr/>
          <a:lstStyle>
            <a:lvl1pPr>
              <a:defRPr/>
            </a:lvl1pPr>
          </a:lstStyle>
          <a:p>
            <a:pPr>
              <a:defRPr/>
            </a:pPr>
            <a:fld id="{6707C09C-C2C4-47DC-B3C6-A16021D7A99F}" type="slidenum">
              <a:rPr lang="en-US"/>
              <a:pPr>
                <a:defRPr/>
              </a:pPr>
              <a:t>‹#›</a:t>
            </a:fld>
            <a:endParaRPr lang="en-US" dirty="0">
              <a:solidFill>
                <a:schemeClr val="tx2"/>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ea typeface="黑体" pitchFamily="2" charset="-122"/>
              </a:defRPr>
            </a:lvl1pPr>
          </a:lstStyle>
          <a:p>
            <a:pPr>
              <a:defRPr/>
            </a:pPr>
            <a:fld id="{5F061651-F091-46AD-8D77-20210E5F831E}" type="datetimeFigureOut">
              <a:rPr lang="en-US"/>
              <a:pPr>
                <a:defRPr/>
              </a:pPr>
              <a:t>2/9/2012</a:t>
            </a:fld>
            <a:endParaRPr lang="en-US" sz="1000" dirty="0">
              <a:solidFill>
                <a:schemeClr val="tx2"/>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a:defRPr sz="1000">
                <a:solidFill>
                  <a:schemeClr val="tx2"/>
                </a:solidFill>
                <a:latin typeface="Arial" charset="0"/>
                <a:ea typeface="黑体" pitchFamily="2" charset="-122"/>
              </a:defRPr>
            </a:lvl1pPr>
          </a:lstStyle>
          <a:p>
            <a:pPr>
              <a:defRPr/>
            </a:pPr>
            <a:endParaRPr 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ea typeface="黑体" pitchFamily="2" charset="-122"/>
              </a:defRPr>
            </a:lvl1pPr>
          </a:lstStyle>
          <a:p>
            <a:pPr>
              <a:defRPr/>
            </a:pPr>
            <a:fld id="{C37C7D52-C863-4DAA-91AA-0F6F217704ED}" type="slidenum">
              <a:rPr lang="en-US"/>
              <a:pPr>
                <a:defRPr/>
              </a:pPr>
              <a:t>‹#›</a:t>
            </a:fld>
            <a:endParaRPr lang="en-US" sz="1100" dirty="0">
              <a:solidFill>
                <a:schemeClr val="tx2"/>
              </a:solidFill>
            </a:endParaRPr>
          </a:p>
        </p:txBody>
      </p:sp>
      <p:pic>
        <p:nvPicPr>
          <p:cNvPr id="1031" name="Picture 10" descr="内页副本"/>
          <p:cNvPicPr>
            <a:picLocks noChangeAspect="1" noChangeArrowheads="1"/>
          </p:cNvPicPr>
          <p:nvPr userDrawn="1"/>
        </p:nvPicPr>
        <p:blipFill>
          <a:blip r:embed="rId11"/>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openxmlformats.org/officeDocument/2006/relationships/image" Target="../media/image18.png"/><Relationship Id="rId4" Type="http://schemas.openxmlformats.org/officeDocument/2006/relationships/tags" Target="../tags/tag6.xml"/><Relationship Id="rId9"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20.jpeg"/><Relationship Id="rId7" Type="http://schemas.openxmlformats.org/officeDocument/2006/relationships/hyperlink" Target="http://image.baidu.com/i?ct=503316480&amp;z=&amp;tn=baiduimagedetail&amp;word=%B0%D7%C1%EC%CD%BC%C6%AC&amp;in=3344&amp;cl=2&amp;lm=-1&amp;pn=826&amp;rn=1&amp;di=29175461145&amp;ln=2000&amp;fr=ala0&amp;fmq=&amp;ic=&amp;s=&amp;se=&amp;sme=0&amp;tab=&amp;width=&amp;height=&amp;face=&amp;is=&amp;istype=" TargetMode="External"/><Relationship Id="rId2" Type="http://schemas.openxmlformats.org/officeDocument/2006/relationships/hyperlink" Target="http://image.baidu.com/i?ct=503316480&amp;z=&amp;tn=baiduimagedetail&amp;word=%B1%CA%BC%C7%B1%BE%CD%BC%C6%AC&amp;in=22282&amp;cl=2&amp;lm=-1&amp;pn=183&amp;rn=1&amp;di=4307011566&amp;ln=2000&amp;fr=ala0&amp;fmq=&amp;ic=&amp;s=&amp;se=&amp;sme=0&amp;tab=&amp;width=&amp;height=&amp;face=&amp;is=&amp;istype=" TargetMode="Externa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hyperlink" Target="http://image.baidu.com/i?ct=503316480&amp;z=&amp;tn=baiduimagedetail&amp;word=%B0%D7%C1%EC%CD%BC%C6%AC&amp;in=26922&amp;cl=2&amp;lm=-1&amp;pn=697&amp;rn=1&amp;di=40844323455&amp;ln=2000&amp;fr=ala0&amp;fmq=&amp;ic=&amp;s=&amp;se=&amp;sme=0&amp;tab=&amp;width=&amp;height=&amp;face=&amp;is=&amp;istype=" TargetMode="External"/><Relationship Id="rId10" Type="http://schemas.openxmlformats.org/officeDocument/2006/relationships/image" Target="../media/image25.png"/><Relationship Id="rId4" Type="http://schemas.openxmlformats.org/officeDocument/2006/relationships/image" Target="../media/image21.jpeg"/><Relationship Id="rId9"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image.baidu.com/i?ct=503316480&amp;z=&amp;tn=baiduimagedetail&amp;word=%B1%CA%BC%C7%B1%BE%CD%BC%C6%AC&amp;in=22282&amp;cl=2&amp;lm=-1&amp;pn=183&amp;rn=1&amp;di=4307011566&amp;ln=2000&amp;fr=ala0&amp;fmq=&amp;ic=&amp;s=&amp;se=&amp;sme=0&amp;tab=&amp;width=&amp;height=&amp;face=&amp;is=&amp;istype=" TargetMode="Externa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tags" Target="../tags/tag13.xml"/><Relationship Id="rId7" Type="http://schemas.openxmlformats.org/officeDocument/2006/relationships/image" Target="../media/image3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4.xml"/><Relationship Id="rId5" Type="http://schemas.openxmlformats.org/officeDocument/2006/relationships/slideLayout" Target="../slideLayouts/slideLayout2.xml"/><Relationship Id="rId10" Type="http://schemas.openxmlformats.org/officeDocument/2006/relationships/image" Target="../media/image37.png"/><Relationship Id="rId4" Type="http://schemas.openxmlformats.org/officeDocument/2006/relationships/tags" Target="../tags/tag14.xml"/><Relationship Id="rId9"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41.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封面"/>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3315" name="Text Box 9"/>
          <p:cNvSpPr txBox="1">
            <a:spLocks noChangeArrowheads="1"/>
          </p:cNvSpPr>
          <p:nvPr/>
        </p:nvSpPr>
        <p:spPr bwMode="auto">
          <a:xfrm>
            <a:off x="1835150" y="2133600"/>
            <a:ext cx="6337300" cy="646331"/>
          </a:xfrm>
          <a:prstGeom prst="rect">
            <a:avLst/>
          </a:prstGeom>
          <a:noFill/>
          <a:ln w="9525">
            <a:noFill/>
            <a:miter lim="800000"/>
            <a:headEnd/>
            <a:tailEnd/>
          </a:ln>
        </p:spPr>
        <p:txBody>
          <a:bodyPr>
            <a:spAutoFit/>
          </a:bodyPr>
          <a:lstStyle/>
          <a:p>
            <a:pPr algn="ctr" fontAlgn="ctr">
              <a:spcBef>
                <a:spcPct val="50000"/>
              </a:spcBef>
            </a:pPr>
            <a:r>
              <a:rPr kumimoji="1" lang="zh-CN" altLang="en-US" sz="3600" b="1" dirty="0" smtClean="0">
                <a:solidFill>
                  <a:schemeClr val="hlink"/>
                </a:solidFill>
                <a:latin typeface="Times New Roman" pitchFamily="18" charset="0"/>
                <a:ea typeface="黑体" pitchFamily="2" charset="-122"/>
              </a:rPr>
              <a:t>移动项目</a:t>
            </a:r>
            <a:r>
              <a:rPr kumimoji="1" lang="zh-CN" altLang="en-US" sz="3600" b="1" dirty="0" smtClean="0">
                <a:solidFill>
                  <a:schemeClr val="hlink"/>
                </a:solidFill>
                <a:latin typeface="Times New Roman" pitchFamily="18" charset="0"/>
                <a:ea typeface="黑体" pitchFamily="2" charset="-122"/>
              </a:rPr>
              <a:t>运维方案</a:t>
            </a:r>
            <a:r>
              <a:rPr kumimoji="1" lang="zh-CN" altLang="en-US" sz="3600" b="1" dirty="0">
                <a:solidFill>
                  <a:schemeClr val="hlink"/>
                </a:solidFill>
                <a:latin typeface="Times New Roman" pitchFamily="18" charset="0"/>
                <a:ea typeface="黑体" pitchFamily="2" charset="-122"/>
              </a:rPr>
              <a:t>汇报材料</a:t>
            </a:r>
          </a:p>
        </p:txBody>
      </p:sp>
      <p:sp>
        <p:nvSpPr>
          <p:cNvPr id="13316" name="Text Box 9"/>
          <p:cNvSpPr txBox="1">
            <a:spLocks noChangeArrowheads="1"/>
          </p:cNvSpPr>
          <p:nvPr/>
        </p:nvSpPr>
        <p:spPr bwMode="auto">
          <a:xfrm>
            <a:off x="3786188" y="4572000"/>
            <a:ext cx="4000500" cy="584775"/>
          </a:xfrm>
          <a:prstGeom prst="rect">
            <a:avLst/>
          </a:prstGeom>
          <a:noFill/>
          <a:ln w="9525">
            <a:noFill/>
            <a:miter lim="800000"/>
            <a:headEnd/>
            <a:tailEnd/>
          </a:ln>
        </p:spPr>
        <p:txBody>
          <a:bodyPr>
            <a:spAutoFit/>
          </a:bodyPr>
          <a:lstStyle/>
          <a:p>
            <a:pPr algn="ctr"/>
            <a:r>
              <a:rPr kumimoji="1" lang="en-US" altLang="zh-CN" dirty="0" smtClean="0">
                <a:solidFill>
                  <a:schemeClr val="tx1"/>
                </a:solidFill>
                <a:latin typeface="楷体_GB2312" pitchFamily="49" charset="-122"/>
                <a:ea typeface="楷体_GB2312" pitchFamily="49" charset="-122"/>
              </a:rPr>
              <a:t>2011</a:t>
            </a:r>
            <a:r>
              <a:rPr kumimoji="1" lang="zh-CN" altLang="en-US" dirty="0">
                <a:solidFill>
                  <a:schemeClr val="tx1"/>
                </a:solidFill>
                <a:latin typeface="楷体_GB2312" pitchFamily="49" charset="-122"/>
                <a:ea typeface="楷体_GB2312" pitchFamily="49" charset="-122"/>
              </a:rPr>
              <a:t>年</a:t>
            </a:r>
            <a:r>
              <a:rPr kumimoji="1" lang="en-US" altLang="zh-CN" dirty="0">
                <a:solidFill>
                  <a:schemeClr val="tx1"/>
                </a:solidFill>
                <a:latin typeface="楷体_GB2312" pitchFamily="49" charset="-122"/>
                <a:ea typeface="楷体_GB2312" pitchFamily="49" charset="-122"/>
              </a:rPr>
              <a:t>12</a:t>
            </a:r>
            <a:r>
              <a:rPr kumimoji="1" lang="zh-CN" altLang="en-US" dirty="0">
                <a:solidFill>
                  <a:schemeClr val="tx1"/>
                </a:solidFill>
                <a:latin typeface="楷体_GB2312" pitchFamily="49" charset="-122"/>
                <a:ea typeface="楷体_GB2312" pitchFamily="49" charset="-122"/>
              </a:rPr>
              <a:t>月</a:t>
            </a:r>
          </a:p>
          <a:p>
            <a:pPr algn="ctr"/>
            <a:endParaRPr kumimoji="1" lang="en-US" altLang="zh-CN" dirty="0">
              <a:solidFill>
                <a:schemeClr val="tx1"/>
              </a:solidFill>
              <a:latin typeface="楷体_GB2312" pitchFamily="49" charset="-122"/>
              <a:ea typeface="楷体_GB2312" pitchFamily="49" charset="-122"/>
            </a:endParaRPr>
          </a:p>
        </p:txBody>
      </p:sp>
      <p:pic>
        <p:nvPicPr>
          <p:cNvPr id="13317" name="Picture 6" descr="messenger"/>
          <p:cNvPicPr>
            <a:picLocks noChangeAspect="1" noChangeArrowheads="1"/>
          </p:cNvPicPr>
          <p:nvPr/>
        </p:nvPicPr>
        <p:blipFill>
          <a:blip r:embed="rId3"/>
          <a:srcRect/>
          <a:stretch>
            <a:fillRect/>
          </a:stretch>
        </p:blipFill>
        <p:spPr bwMode="auto">
          <a:xfrm>
            <a:off x="3276600" y="4005263"/>
            <a:ext cx="12192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a:t>
            </a:r>
            <a:r>
              <a:rPr lang="zh-CN" altLang="en-US" sz="2800" dirty="0" smtClean="0"/>
              <a:t>概述</a:t>
            </a:r>
          </a:p>
        </p:txBody>
      </p:sp>
      <p:sp>
        <p:nvSpPr>
          <p:cNvPr id="10" name="TextBox 9"/>
          <p:cNvSpPr txBox="1"/>
          <p:nvPr/>
        </p:nvSpPr>
        <p:spPr>
          <a:xfrm>
            <a:off x="2643174" y="1142984"/>
            <a:ext cx="6215106" cy="307777"/>
          </a:xfrm>
          <a:prstGeom prst="rect">
            <a:avLst/>
          </a:prstGeom>
          <a:solidFill>
            <a:schemeClr val="bg1"/>
          </a:solidFill>
          <a:ln>
            <a:solidFill>
              <a:schemeClr val="bg1"/>
            </a:solidFill>
            <a:prstDash val="sysDot"/>
          </a:ln>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zh-CN" altLang="en-US" sz="1400" b="1" dirty="0">
              <a:solidFill>
                <a:srgbClr val="FF0000"/>
              </a:solidFill>
            </a:endParaRPr>
          </a:p>
        </p:txBody>
      </p:sp>
      <p:grpSp>
        <p:nvGrpSpPr>
          <p:cNvPr id="12" name="组合 11"/>
          <p:cNvGrpSpPr/>
          <p:nvPr/>
        </p:nvGrpSpPr>
        <p:grpSpPr>
          <a:xfrm>
            <a:off x="214282" y="2214554"/>
            <a:ext cx="8672401" cy="3631061"/>
            <a:chOff x="251520" y="3185681"/>
            <a:chExt cx="8672401" cy="3631061"/>
          </a:xfrm>
        </p:grpSpPr>
        <p:grpSp>
          <p:nvGrpSpPr>
            <p:cNvPr id="13" name="组合 3"/>
            <p:cNvGrpSpPr/>
            <p:nvPr/>
          </p:nvGrpSpPr>
          <p:grpSpPr>
            <a:xfrm>
              <a:off x="300733" y="3212976"/>
              <a:ext cx="1135062" cy="1482725"/>
              <a:chOff x="1570036" y="5380549"/>
              <a:chExt cx="1135062" cy="1482725"/>
            </a:xfrm>
          </p:grpSpPr>
          <p:sp>
            <p:nvSpPr>
              <p:cNvPr id="37" name="Freeform 7"/>
              <p:cNvSpPr>
                <a:spLocks/>
              </p:cNvSpPr>
              <p:nvPr/>
            </p:nvSpPr>
            <p:spPr bwMode="auto">
              <a:xfrm>
                <a:off x="1571623" y="6533074"/>
                <a:ext cx="1133475" cy="330200"/>
              </a:xfrm>
              <a:custGeom>
                <a:avLst/>
                <a:gdLst>
                  <a:gd name="T0" fmla="*/ 563 w 1126"/>
                  <a:gd name="T1" fmla="*/ 0 h 327"/>
                  <a:gd name="T2" fmla="*/ 0 w 1126"/>
                  <a:gd name="T3" fmla="*/ 327 h 327"/>
                  <a:gd name="T4" fmla="*/ 1126 w 1126"/>
                  <a:gd name="T5" fmla="*/ 327 h 327"/>
                  <a:gd name="T6" fmla="*/ 563 w 1126"/>
                  <a:gd name="T7" fmla="*/ 0 h 327"/>
                  <a:gd name="T8" fmla="*/ 0 60000 65536"/>
                  <a:gd name="T9" fmla="*/ 0 60000 65536"/>
                  <a:gd name="T10" fmla="*/ 0 60000 65536"/>
                  <a:gd name="T11" fmla="*/ 0 60000 65536"/>
                  <a:gd name="T12" fmla="*/ 0 w 1126"/>
                  <a:gd name="T13" fmla="*/ 0 h 327"/>
                  <a:gd name="T14" fmla="*/ 1126 w 1126"/>
                  <a:gd name="T15" fmla="*/ 327 h 327"/>
                </a:gdLst>
                <a:ahLst/>
                <a:cxnLst>
                  <a:cxn ang="T8">
                    <a:pos x="T0" y="T1"/>
                  </a:cxn>
                  <a:cxn ang="T9">
                    <a:pos x="T2" y="T3"/>
                  </a:cxn>
                  <a:cxn ang="T10">
                    <a:pos x="T4" y="T5"/>
                  </a:cxn>
                  <a:cxn ang="T11">
                    <a:pos x="T6" y="T7"/>
                  </a:cxn>
                </a:cxnLst>
                <a:rect l="T12" t="T13" r="T14" b="T15"/>
                <a:pathLst>
                  <a:path w="1126" h="327">
                    <a:moveTo>
                      <a:pt x="563" y="0"/>
                    </a:moveTo>
                    <a:cubicBezTo>
                      <a:pt x="322" y="0"/>
                      <a:pt x="112" y="132"/>
                      <a:pt x="0" y="327"/>
                    </a:cubicBezTo>
                    <a:cubicBezTo>
                      <a:pt x="1126" y="327"/>
                      <a:pt x="1126" y="327"/>
                      <a:pt x="1126" y="327"/>
                    </a:cubicBezTo>
                    <a:cubicBezTo>
                      <a:pt x="1014" y="132"/>
                      <a:pt x="804" y="0"/>
                      <a:pt x="563" y="0"/>
                    </a:cubicBezTo>
                    <a:close/>
                  </a:path>
                </a:pathLst>
              </a:custGeom>
              <a:gradFill rotWithShape="1">
                <a:gsLst>
                  <a:gs pos="0">
                    <a:srgbClr val="B2DE82"/>
                  </a:gs>
                  <a:gs pos="100000">
                    <a:srgbClr val="800000">
                      <a:alpha val="0"/>
                    </a:srgbClr>
                  </a:gs>
                </a:gsLst>
                <a:lin ang="5400000" scaled="1"/>
              </a:gradFill>
              <a:ln>
                <a:noFill/>
              </a:ln>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38" name="Oval 8"/>
              <p:cNvSpPr>
                <a:spLocks noChangeArrowheads="1"/>
              </p:cNvSpPr>
              <p:nvPr/>
            </p:nvSpPr>
            <p:spPr bwMode="auto">
              <a:xfrm>
                <a:off x="1570036" y="5380549"/>
                <a:ext cx="1128712" cy="1131888"/>
              </a:xfrm>
              <a:prstGeom prst="ellipse">
                <a:avLst/>
              </a:prstGeom>
              <a:gradFill rotWithShape="1">
                <a:gsLst>
                  <a:gs pos="0">
                    <a:schemeClr val="accent3"/>
                  </a:gs>
                  <a:gs pos="100000">
                    <a:srgbClr val="159B15"/>
                  </a:gs>
                </a:gsLst>
                <a:lin ang="2700000" scaled="1"/>
              </a:gradFill>
              <a:ln>
                <a:noFill/>
              </a:ln>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39" name="Freeform 9"/>
              <p:cNvSpPr>
                <a:spLocks/>
              </p:cNvSpPr>
              <p:nvPr/>
            </p:nvSpPr>
            <p:spPr bwMode="auto">
              <a:xfrm>
                <a:off x="1611311" y="5410712"/>
                <a:ext cx="1044575" cy="503237"/>
              </a:xfrm>
              <a:custGeom>
                <a:avLst/>
                <a:gdLst>
                  <a:gd name="T0" fmla="*/ 1038 w 1038"/>
                  <a:gd name="T1" fmla="*/ 499 h 499"/>
                  <a:gd name="T2" fmla="*/ 519 w 1038"/>
                  <a:gd name="T3" fmla="*/ 0 h 499"/>
                  <a:gd name="T4" fmla="*/ 0 w 1038"/>
                  <a:gd name="T5" fmla="*/ 499 h 499"/>
                  <a:gd name="T6" fmla="*/ 519 w 1038"/>
                  <a:gd name="T7" fmla="*/ 360 h 499"/>
                  <a:gd name="T8" fmla="*/ 1038 w 1038"/>
                  <a:gd name="T9" fmla="*/ 499 h 499"/>
                  <a:gd name="T10" fmla="*/ 0 60000 65536"/>
                  <a:gd name="T11" fmla="*/ 0 60000 65536"/>
                  <a:gd name="T12" fmla="*/ 0 60000 65536"/>
                  <a:gd name="T13" fmla="*/ 0 60000 65536"/>
                  <a:gd name="T14" fmla="*/ 0 60000 65536"/>
                  <a:gd name="T15" fmla="*/ 0 w 1038"/>
                  <a:gd name="T16" fmla="*/ 0 h 499"/>
                  <a:gd name="T17" fmla="*/ 1038 w 1038"/>
                  <a:gd name="T18" fmla="*/ 499 h 499"/>
                </a:gdLst>
                <a:ahLst/>
                <a:cxnLst>
                  <a:cxn ang="T10">
                    <a:pos x="T0" y="T1"/>
                  </a:cxn>
                  <a:cxn ang="T11">
                    <a:pos x="T2" y="T3"/>
                  </a:cxn>
                  <a:cxn ang="T12">
                    <a:pos x="T4" y="T5"/>
                  </a:cxn>
                  <a:cxn ang="T13">
                    <a:pos x="T6" y="T7"/>
                  </a:cxn>
                  <a:cxn ang="T14">
                    <a:pos x="T8" y="T9"/>
                  </a:cxn>
                </a:cxnLst>
                <a:rect l="T15" t="T16" r="T17" b="T18"/>
                <a:pathLst>
                  <a:path w="1038" h="499">
                    <a:moveTo>
                      <a:pt x="1038" y="499"/>
                    </a:moveTo>
                    <a:cubicBezTo>
                      <a:pt x="1037" y="223"/>
                      <a:pt x="805" y="0"/>
                      <a:pt x="519" y="0"/>
                    </a:cubicBezTo>
                    <a:cubicBezTo>
                      <a:pt x="233" y="0"/>
                      <a:pt x="1" y="223"/>
                      <a:pt x="0" y="499"/>
                    </a:cubicBezTo>
                    <a:cubicBezTo>
                      <a:pt x="132" y="413"/>
                      <a:pt x="315" y="360"/>
                      <a:pt x="519" y="360"/>
                    </a:cubicBezTo>
                    <a:cubicBezTo>
                      <a:pt x="723" y="360"/>
                      <a:pt x="907" y="413"/>
                      <a:pt x="1038" y="499"/>
                    </a:cubicBezTo>
                    <a:close/>
                  </a:path>
                </a:pathLst>
              </a:custGeom>
              <a:gradFill rotWithShape="1">
                <a:gsLst>
                  <a:gs pos="0">
                    <a:srgbClr val="FFFFFF">
                      <a:alpha val="89998"/>
                    </a:srgbClr>
                  </a:gs>
                  <a:gs pos="100000">
                    <a:srgbClr val="FFFFFF">
                      <a:alpha val="10001"/>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40" name="Rectangle 24"/>
              <p:cNvSpPr>
                <a:spLocks noChangeArrowheads="1"/>
              </p:cNvSpPr>
              <p:nvPr/>
            </p:nvSpPr>
            <p:spPr bwMode="auto">
              <a:xfrm>
                <a:off x="1893914" y="5745674"/>
                <a:ext cx="4138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defRPr/>
                </a:pPr>
                <a:r>
                  <a:rPr lang="en-US" altLang="zh-CN" sz="3200" b="1" kern="0" dirty="0" smtClean="0">
                    <a:solidFill>
                      <a:srgbClr val="FFFFFF"/>
                    </a:solidFill>
                    <a:latin typeface="微软雅黑" pitchFamily="34" charset="-122"/>
                    <a:ea typeface="微软雅黑" pitchFamily="34" charset="-122"/>
                  </a:rPr>
                  <a:t>F</a:t>
                </a:r>
                <a:endParaRPr lang="zh-CN" altLang="en-US" sz="3200" b="1" kern="0" dirty="0" smtClean="0">
                  <a:solidFill>
                    <a:srgbClr val="FFFFFF"/>
                  </a:solidFill>
                  <a:latin typeface="微软雅黑" pitchFamily="34" charset="-122"/>
                  <a:ea typeface="微软雅黑" pitchFamily="34" charset="-122"/>
                </a:endParaRPr>
              </a:p>
            </p:txBody>
          </p:sp>
        </p:grpSp>
        <p:grpSp>
          <p:nvGrpSpPr>
            <p:cNvPr id="14" name="组合 4"/>
            <p:cNvGrpSpPr/>
            <p:nvPr/>
          </p:nvGrpSpPr>
          <p:grpSpPr>
            <a:xfrm>
              <a:off x="251520" y="5071084"/>
              <a:ext cx="1135063" cy="1482725"/>
              <a:chOff x="3194048" y="5380549"/>
              <a:chExt cx="1135063" cy="1482725"/>
            </a:xfrm>
          </p:grpSpPr>
          <p:sp>
            <p:nvSpPr>
              <p:cNvPr id="33" name="Freeform 10"/>
              <p:cNvSpPr>
                <a:spLocks/>
              </p:cNvSpPr>
              <p:nvPr/>
            </p:nvSpPr>
            <p:spPr bwMode="auto">
              <a:xfrm>
                <a:off x="3195636" y="6533074"/>
                <a:ext cx="1133475" cy="330200"/>
              </a:xfrm>
              <a:custGeom>
                <a:avLst/>
                <a:gdLst>
                  <a:gd name="T0" fmla="*/ 563 w 1126"/>
                  <a:gd name="T1" fmla="*/ 0 h 327"/>
                  <a:gd name="T2" fmla="*/ 0 w 1126"/>
                  <a:gd name="T3" fmla="*/ 327 h 327"/>
                  <a:gd name="T4" fmla="*/ 1126 w 1126"/>
                  <a:gd name="T5" fmla="*/ 327 h 327"/>
                  <a:gd name="T6" fmla="*/ 563 w 1126"/>
                  <a:gd name="T7" fmla="*/ 0 h 327"/>
                  <a:gd name="T8" fmla="*/ 0 60000 65536"/>
                  <a:gd name="T9" fmla="*/ 0 60000 65536"/>
                  <a:gd name="T10" fmla="*/ 0 60000 65536"/>
                  <a:gd name="T11" fmla="*/ 0 60000 65536"/>
                  <a:gd name="T12" fmla="*/ 0 w 1126"/>
                  <a:gd name="T13" fmla="*/ 0 h 327"/>
                  <a:gd name="T14" fmla="*/ 1126 w 1126"/>
                  <a:gd name="T15" fmla="*/ 327 h 327"/>
                </a:gdLst>
                <a:ahLst/>
                <a:cxnLst>
                  <a:cxn ang="T8">
                    <a:pos x="T0" y="T1"/>
                  </a:cxn>
                  <a:cxn ang="T9">
                    <a:pos x="T2" y="T3"/>
                  </a:cxn>
                  <a:cxn ang="T10">
                    <a:pos x="T4" y="T5"/>
                  </a:cxn>
                  <a:cxn ang="T11">
                    <a:pos x="T6" y="T7"/>
                  </a:cxn>
                </a:cxnLst>
                <a:rect l="T12" t="T13" r="T14" b="T15"/>
                <a:pathLst>
                  <a:path w="1126" h="327">
                    <a:moveTo>
                      <a:pt x="563" y="0"/>
                    </a:moveTo>
                    <a:cubicBezTo>
                      <a:pt x="322" y="0"/>
                      <a:pt x="112" y="132"/>
                      <a:pt x="0" y="327"/>
                    </a:cubicBezTo>
                    <a:cubicBezTo>
                      <a:pt x="1126" y="327"/>
                      <a:pt x="1126" y="327"/>
                      <a:pt x="1126" y="327"/>
                    </a:cubicBezTo>
                    <a:cubicBezTo>
                      <a:pt x="1014" y="132"/>
                      <a:pt x="804" y="0"/>
                      <a:pt x="563" y="0"/>
                    </a:cubicBezTo>
                    <a:close/>
                  </a:path>
                </a:pathLst>
              </a:custGeom>
              <a:gradFill rotWithShape="1">
                <a:gsLst>
                  <a:gs pos="0">
                    <a:schemeClr val="accent1"/>
                  </a:gs>
                  <a:gs pos="100000">
                    <a:srgbClr val="800000">
                      <a:alpha val="0"/>
                    </a:srgbClr>
                  </a:gs>
                </a:gsLst>
                <a:lin ang="5400000" scaled="1"/>
              </a:gradFill>
              <a:ln>
                <a:noFill/>
              </a:ln>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34" name="Oval 11"/>
              <p:cNvSpPr>
                <a:spLocks noChangeArrowheads="1"/>
              </p:cNvSpPr>
              <p:nvPr/>
            </p:nvSpPr>
            <p:spPr bwMode="auto">
              <a:xfrm>
                <a:off x="3194048" y="5380549"/>
                <a:ext cx="1128713" cy="1131888"/>
              </a:xfrm>
              <a:prstGeom prst="ellipse">
                <a:avLst/>
              </a:prstGeom>
              <a:gradFill rotWithShape="1">
                <a:gsLst>
                  <a:gs pos="0">
                    <a:schemeClr val="accent1"/>
                  </a:gs>
                  <a:gs pos="100000">
                    <a:schemeClr val="accent1">
                      <a:lumMod val="75000"/>
                    </a:schemeClr>
                  </a:gs>
                </a:gsLst>
                <a:lin ang="2700000" scaled="1"/>
              </a:gradFill>
              <a:ln>
                <a:noFill/>
              </a:ln>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35" name="Freeform 12"/>
              <p:cNvSpPr>
                <a:spLocks/>
              </p:cNvSpPr>
              <p:nvPr/>
            </p:nvSpPr>
            <p:spPr bwMode="auto">
              <a:xfrm>
                <a:off x="3235323" y="5410712"/>
                <a:ext cx="1044575" cy="503237"/>
              </a:xfrm>
              <a:custGeom>
                <a:avLst/>
                <a:gdLst>
                  <a:gd name="T0" fmla="*/ 1038 w 1038"/>
                  <a:gd name="T1" fmla="*/ 499 h 499"/>
                  <a:gd name="T2" fmla="*/ 519 w 1038"/>
                  <a:gd name="T3" fmla="*/ 0 h 499"/>
                  <a:gd name="T4" fmla="*/ 0 w 1038"/>
                  <a:gd name="T5" fmla="*/ 499 h 499"/>
                  <a:gd name="T6" fmla="*/ 519 w 1038"/>
                  <a:gd name="T7" fmla="*/ 360 h 499"/>
                  <a:gd name="T8" fmla="*/ 1038 w 1038"/>
                  <a:gd name="T9" fmla="*/ 499 h 499"/>
                  <a:gd name="T10" fmla="*/ 0 60000 65536"/>
                  <a:gd name="T11" fmla="*/ 0 60000 65536"/>
                  <a:gd name="T12" fmla="*/ 0 60000 65536"/>
                  <a:gd name="T13" fmla="*/ 0 60000 65536"/>
                  <a:gd name="T14" fmla="*/ 0 60000 65536"/>
                  <a:gd name="T15" fmla="*/ 0 w 1038"/>
                  <a:gd name="T16" fmla="*/ 0 h 499"/>
                  <a:gd name="T17" fmla="*/ 1038 w 1038"/>
                  <a:gd name="T18" fmla="*/ 499 h 499"/>
                </a:gdLst>
                <a:ahLst/>
                <a:cxnLst>
                  <a:cxn ang="T10">
                    <a:pos x="T0" y="T1"/>
                  </a:cxn>
                  <a:cxn ang="T11">
                    <a:pos x="T2" y="T3"/>
                  </a:cxn>
                  <a:cxn ang="T12">
                    <a:pos x="T4" y="T5"/>
                  </a:cxn>
                  <a:cxn ang="T13">
                    <a:pos x="T6" y="T7"/>
                  </a:cxn>
                  <a:cxn ang="T14">
                    <a:pos x="T8" y="T9"/>
                  </a:cxn>
                </a:cxnLst>
                <a:rect l="T15" t="T16" r="T17" b="T18"/>
                <a:pathLst>
                  <a:path w="1038" h="499">
                    <a:moveTo>
                      <a:pt x="1038" y="499"/>
                    </a:moveTo>
                    <a:cubicBezTo>
                      <a:pt x="1037" y="223"/>
                      <a:pt x="805" y="0"/>
                      <a:pt x="519" y="0"/>
                    </a:cubicBezTo>
                    <a:cubicBezTo>
                      <a:pt x="233" y="0"/>
                      <a:pt x="1" y="223"/>
                      <a:pt x="0" y="499"/>
                    </a:cubicBezTo>
                    <a:cubicBezTo>
                      <a:pt x="132" y="413"/>
                      <a:pt x="315" y="360"/>
                      <a:pt x="519" y="360"/>
                    </a:cubicBezTo>
                    <a:cubicBezTo>
                      <a:pt x="723" y="360"/>
                      <a:pt x="907" y="413"/>
                      <a:pt x="1038" y="499"/>
                    </a:cubicBezTo>
                    <a:close/>
                  </a:path>
                </a:pathLst>
              </a:custGeom>
              <a:gradFill rotWithShape="1">
                <a:gsLst>
                  <a:gs pos="0">
                    <a:srgbClr val="FFFFFF">
                      <a:alpha val="89998"/>
                    </a:srgbClr>
                  </a:gs>
                  <a:gs pos="100000">
                    <a:srgbClr val="FFFFFF">
                      <a:alpha val="10001"/>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36" name="Rectangle 25"/>
              <p:cNvSpPr>
                <a:spLocks noChangeArrowheads="1"/>
              </p:cNvSpPr>
              <p:nvPr/>
            </p:nvSpPr>
            <p:spPr bwMode="auto">
              <a:xfrm>
                <a:off x="3479800" y="5745674"/>
                <a:ext cx="6062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defRPr/>
                </a:pPr>
                <a:r>
                  <a:rPr lang="en-US" altLang="zh-CN" sz="3200" b="1" kern="0" dirty="0" smtClean="0">
                    <a:solidFill>
                      <a:srgbClr val="FFFFFF"/>
                    </a:solidFill>
                    <a:latin typeface="微软雅黑" pitchFamily="34" charset="-122"/>
                    <a:ea typeface="微软雅黑" pitchFamily="34" charset="-122"/>
                  </a:rPr>
                  <a:t>M</a:t>
                </a:r>
                <a:endParaRPr lang="zh-CN" altLang="en-US" sz="3200" b="1" kern="0" dirty="0">
                  <a:solidFill>
                    <a:srgbClr val="FFFFFF"/>
                  </a:solidFill>
                  <a:latin typeface="微软雅黑" pitchFamily="34" charset="-122"/>
                  <a:ea typeface="微软雅黑" pitchFamily="34" charset="-122"/>
                </a:endParaRPr>
              </a:p>
            </p:txBody>
          </p:sp>
        </p:grpSp>
        <p:grpSp>
          <p:nvGrpSpPr>
            <p:cNvPr id="15" name="组合 5"/>
            <p:cNvGrpSpPr/>
            <p:nvPr/>
          </p:nvGrpSpPr>
          <p:grpSpPr>
            <a:xfrm>
              <a:off x="4788024" y="3212976"/>
              <a:ext cx="1135062" cy="1482725"/>
              <a:chOff x="4792661" y="5380549"/>
              <a:chExt cx="1135062" cy="1482725"/>
            </a:xfrm>
          </p:grpSpPr>
          <p:sp>
            <p:nvSpPr>
              <p:cNvPr id="29" name="Freeform 13"/>
              <p:cNvSpPr>
                <a:spLocks/>
              </p:cNvSpPr>
              <p:nvPr/>
            </p:nvSpPr>
            <p:spPr bwMode="auto">
              <a:xfrm>
                <a:off x="4794248" y="6533074"/>
                <a:ext cx="1133475" cy="330200"/>
              </a:xfrm>
              <a:custGeom>
                <a:avLst/>
                <a:gdLst>
                  <a:gd name="T0" fmla="*/ 563 w 1126"/>
                  <a:gd name="T1" fmla="*/ 0 h 327"/>
                  <a:gd name="T2" fmla="*/ 0 w 1126"/>
                  <a:gd name="T3" fmla="*/ 327 h 327"/>
                  <a:gd name="T4" fmla="*/ 1126 w 1126"/>
                  <a:gd name="T5" fmla="*/ 327 h 327"/>
                  <a:gd name="T6" fmla="*/ 563 w 1126"/>
                  <a:gd name="T7" fmla="*/ 0 h 327"/>
                  <a:gd name="T8" fmla="*/ 0 60000 65536"/>
                  <a:gd name="T9" fmla="*/ 0 60000 65536"/>
                  <a:gd name="T10" fmla="*/ 0 60000 65536"/>
                  <a:gd name="T11" fmla="*/ 0 60000 65536"/>
                  <a:gd name="T12" fmla="*/ 0 w 1126"/>
                  <a:gd name="T13" fmla="*/ 0 h 327"/>
                  <a:gd name="T14" fmla="*/ 1126 w 1126"/>
                  <a:gd name="T15" fmla="*/ 327 h 327"/>
                </a:gdLst>
                <a:ahLst/>
                <a:cxnLst>
                  <a:cxn ang="T8">
                    <a:pos x="T0" y="T1"/>
                  </a:cxn>
                  <a:cxn ang="T9">
                    <a:pos x="T2" y="T3"/>
                  </a:cxn>
                  <a:cxn ang="T10">
                    <a:pos x="T4" y="T5"/>
                  </a:cxn>
                  <a:cxn ang="T11">
                    <a:pos x="T6" y="T7"/>
                  </a:cxn>
                </a:cxnLst>
                <a:rect l="T12" t="T13" r="T14" b="T15"/>
                <a:pathLst>
                  <a:path w="1126" h="327">
                    <a:moveTo>
                      <a:pt x="563" y="0"/>
                    </a:moveTo>
                    <a:cubicBezTo>
                      <a:pt x="322" y="0"/>
                      <a:pt x="112" y="132"/>
                      <a:pt x="0" y="327"/>
                    </a:cubicBezTo>
                    <a:cubicBezTo>
                      <a:pt x="1126" y="327"/>
                      <a:pt x="1126" y="327"/>
                      <a:pt x="1126" y="327"/>
                    </a:cubicBezTo>
                    <a:cubicBezTo>
                      <a:pt x="1014" y="132"/>
                      <a:pt x="804" y="0"/>
                      <a:pt x="563" y="0"/>
                    </a:cubicBezTo>
                    <a:close/>
                  </a:path>
                </a:pathLst>
              </a:custGeom>
              <a:gradFill rotWithShape="1">
                <a:gsLst>
                  <a:gs pos="0">
                    <a:srgbClr val="FF6D6D"/>
                  </a:gs>
                  <a:gs pos="100000">
                    <a:srgbClr val="800000">
                      <a:alpha val="0"/>
                    </a:srgbClr>
                  </a:gs>
                </a:gsLst>
                <a:lin ang="5400000" scaled="1"/>
              </a:gradFill>
              <a:ln>
                <a:noFill/>
              </a:ln>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30" name="Oval 14"/>
              <p:cNvSpPr>
                <a:spLocks noChangeArrowheads="1"/>
              </p:cNvSpPr>
              <p:nvPr/>
            </p:nvSpPr>
            <p:spPr bwMode="auto">
              <a:xfrm>
                <a:off x="4792661" y="5380549"/>
                <a:ext cx="1128712" cy="1131888"/>
              </a:xfrm>
              <a:prstGeom prst="ellipse">
                <a:avLst/>
              </a:prstGeom>
              <a:gradFill rotWithShape="1">
                <a:gsLst>
                  <a:gs pos="0">
                    <a:srgbClr val="FC8470"/>
                  </a:gs>
                  <a:gs pos="100000">
                    <a:srgbClr val="D6290C"/>
                  </a:gs>
                </a:gsLst>
                <a:lin ang="2700000" scaled="1"/>
              </a:gradFill>
              <a:ln>
                <a:noFill/>
              </a:ln>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31" name="Freeform 15"/>
              <p:cNvSpPr>
                <a:spLocks/>
              </p:cNvSpPr>
              <p:nvPr/>
            </p:nvSpPr>
            <p:spPr bwMode="auto">
              <a:xfrm>
                <a:off x="4833936" y="5410712"/>
                <a:ext cx="1044575" cy="503237"/>
              </a:xfrm>
              <a:custGeom>
                <a:avLst/>
                <a:gdLst>
                  <a:gd name="T0" fmla="*/ 1038 w 1038"/>
                  <a:gd name="T1" fmla="*/ 499 h 499"/>
                  <a:gd name="T2" fmla="*/ 519 w 1038"/>
                  <a:gd name="T3" fmla="*/ 0 h 499"/>
                  <a:gd name="T4" fmla="*/ 0 w 1038"/>
                  <a:gd name="T5" fmla="*/ 499 h 499"/>
                  <a:gd name="T6" fmla="*/ 519 w 1038"/>
                  <a:gd name="T7" fmla="*/ 360 h 499"/>
                  <a:gd name="T8" fmla="*/ 1038 w 1038"/>
                  <a:gd name="T9" fmla="*/ 499 h 499"/>
                  <a:gd name="T10" fmla="*/ 0 60000 65536"/>
                  <a:gd name="T11" fmla="*/ 0 60000 65536"/>
                  <a:gd name="T12" fmla="*/ 0 60000 65536"/>
                  <a:gd name="T13" fmla="*/ 0 60000 65536"/>
                  <a:gd name="T14" fmla="*/ 0 60000 65536"/>
                  <a:gd name="T15" fmla="*/ 0 w 1038"/>
                  <a:gd name="T16" fmla="*/ 0 h 499"/>
                  <a:gd name="T17" fmla="*/ 1038 w 1038"/>
                  <a:gd name="T18" fmla="*/ 499 h 499"/>
                </a:gdLst>
                <a:ahLst/>
                <a:cxnLst>
                  <a:cxn ang="T10">
                    <a:pos x="T0" y="T1"/>
                  </a:cxn>
                  <a:cxn ang="T11">
                    <a:pos x="T2" y="T3"/>
                  </a:cxn>
                  <a:cxn ang="T12">
                    <a:pos x="T4" y="T5"/>
                  </a:cxn>
                  <a:cxn ang="T13">
                    <a:pos x="T6" y="T7"/>
                  </a:cxn>
                  <a:cxn ang="T14">
                    <a:pos x="T8" y="T9"/>
                  </a:cxn>
                </a:cxnLst>
                <a:rect l="T15" t="T16" r="T17" b="T18"/>
                <a:pathLst>
                  <a:path w="1038" h="499">
                    <a:moveTo>
                      <a:pt x="1038" y="499"/>
                    </a:moveTo>
                    <a:cubicBezTo>
                      <a:pt x="1037" y="223"/>
                      <a:pt x="805" y="0"/>
                      <a:pt x="519" y="0"/>
                    </a:cubicBezTo>
                    <a:cubicBezTo>
                      <a:pt x="233" y="0"/>
                      <a:pt x="1" y="223"/>
                      <a:pt x="0" y="499"/>
                    </a:cubicBezTo>
                    <a:cubicBezTo>
                      <a:pt x="132" y="413"/>
                      <a:pt x="315" y="360"/>
                      <a:pt x="519" y="360"/>
                    </a:cubicBezTo>
                    <a:cubicBezTo>
                      <a:pt x="723" y="360"/>
                      <a:pt x="907" y="413"/>
                      <a:pt x="1038" y="499"/>
                    </a:cubicBezTo>
                    <a:close/>
                  </a:path>
                </a:pathLst>
              </a:custGeom>
              <a:gradFill rotWithShape="1">
                <a:gsLst>
                  <a:gs pos="0">
                    <a:srgbClr val="FFFFFF">
                      <a:alpha val="89998"/>
                    </a:srgbClr>
                  </a:gs>
                  <a:gs pos="100000">
                    <a:srgbClr val="FFFFFF">
                      <a:alpha val="10001"/>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32" name="Rectangle 26"/>
              <p:cNvSpPr>
                <a:spLocks noChangeArrowheads="1"/>
              </p:cNvSpPr>
              <p:nvPr/>
            </p:nvSpPr>
            <p:spPr bwMode="auto">
              <a:xfrm>
                <a:off x="5104362" y="5745674"/>
                <a:ext cx="4683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defRPr/>
                </a:pPr>
                <a:r>
                  <a:rPr lang="en-US" altLang="zh-CN" sz="3200" b="1" kern="0" dirty="0" smtClean="0">
                    <a:solidFill>
                      <a:srgbClr val="FFFFFF"/>
                    </a:solidFill>
                    <a:latin typeface="微软雅黑" pitchFamily="34" charset="-122"/>
                    <a:ea typeface="微软雅黑" pitchFamily="34" charset="-122"/>
                  </a:rPr>
                  <a:t>K</a:t>
                </a:r>
                <a:endParaRPr lang="zh-CN" altLang="en-US" sz="3200" b="1" kern="0" dirty="0">
                  <a:solidFill>
                    <a:srgbClr val="FFFFFF"/>
                  </a:solidFill>
                  <a:latin typeface="微软雅黑" pitchFamily="34" charset="-122"/>
                  <a:ea typeface="微软雅黑" pitchFamily="34" charset="-122"/>
                </a:endParaRPr>
              </a:p>
            </p:txBody>
          </p:sp>
        </p:grpSp>
        <p:grpSp>
          <p:nvGrpSpPr>
            <p:cNvPr id="16" name="组合 6"/>
            <p:cNvGrpSpPr/>
            <p:nvPr/>
          </p:nvGrpSpPr>
          <p:grpSpPr>
            <a:xfrm>
              <a:off x="4789611" y="5334017"/>
              <a:ext cx="1135063" cy="1482725"/>
              <a:chOff x="6394448" y="5380549"/>
              <a:chExt cx="1135063" cy="1482725"/>
            </a:xfrm>
          </p:grpSpPr>
          <p:sp>
            <p:nvSpPr>
              <p:cNvPr id="25" name="Freeform 16"/>
              <p:cNvSpPr>
                <a:spLocks/>
              </p:cNvSpPr>
              <p:nvPr/>
            </p:nvSpPr>
            <p:spPr bwMode="auto">
              <a:xfrm>
                <a:off x="6396036" y="6533074"/>
                <a:ext cx="1133475" cy="330200"/>
              </a:xfrm>
              <a:custGeom>
                <a:avLst/>
                <a:gdLst>
                  <a:gd name="T0" fmla="*/ 563 w 1126"/>
                  <a:gd name="T1" fmla="*/ 0 h 327"/>
                  <a:gd name="T2" fmla="*/ 0 w 1126"/>
                  <a:gd name="T3" fmla="*/ 327 h 327"/>
                  <a:gd name="T4" fmla="*/ 1126 w 1126"/>
                  <a:gd name="T5" fmla="*/ 327 h 327"/>
                  <a:gd name="T6" fmla="*/ 563 w 1126"/>
                  <a:gd name="T7" fmla="*/ 0 h 327"/>
                  <a:gd name="T8" fmla="*/ 0 60000 65536"/>
                  <a:gd name="T9" fmla="*/ 0 60000 65536"/>
                  <a:gd name="T10" fmla="*/ 0 60000 65536"/>
                  <a:gd name="T11" fmla="*/ 0 60000 65536"/>
                  <a:gd name="T12" fmla="*/ 0 w 1126"/>
                  <a:gd name="T13" fmla="*/ 0 h 327"/>
                  <a:gd name="T14" fmla="*/ 1126 w 1126"/>
                  <a:gd name="T15" fmla="*/ 327 h 327"/>
                </a:gdLst>
                <a:ahLst/>
                <a:cxnLst>
                  <a:cxn ang="T8">
                    <a:pos x="T0" y="T1"/>
                  </a:cxn>
                  <a:cxn ang="T9">
                    <a:pos x="T2" y="T3"/>
                  </a:cxn>
                  <a:cxn ang="T10">
                    <a:pos x="T4" y="T5"/>
                  </a:cxn>
                  <a:cxn ang="T11">
                    <a:pos x="T6" y="T7"/>
                  </a:cxn>
                </a:cxnLst>
                <a:rect l="T12" t="T13" r="T14" b="T15"/>
                <a:pathLst>
                  <a:path w="1126" h="327">
                    <a:moveTo>
                      <a:pt x="563" y="0"/>
                    </a:moveTo>
                    <a:cubicBezTo>
                      <a:pt x="322" y="0"/>
                      <a:pt x="112" y="132"/>
                      <a:pt x="0" y="327"/>
                    </a:cubicBezTo>
                    <a:cubicBezTo>
                      <a:pt x="1126" y="327"/>
                      <a:pt x="1126" y="327"/>
                      <a:pt x="1126" y="327"/>
                    </a:cubicBezTo>
                    <a:cubicBezTo>
                      <a:pt x="1014" y="132"/>
                      <a:pt x="804" y="0"/>
                      <a:pt x="563" y="0"/>
                    </a:cubicBezTo>
                    <a:close/>
                  </a:path>
                </a:pathLst>
              </a:custGeom>
              <a:gradFill rotWithShape="1">
                <a:gsLst>
                  <a:gs pos="0">
                    <a:schemeClr val="accent4">
                      <a:lumMod val="40000"/>
                      <a:lumOff val="60000"/>
                    </a:schemeClr>
                  </a:gs>
                  <a:gs pos="100000">
                    <a:srgbClr val="800000">
                      <a:alpha val="0"/>
                    </a:srgbClr>
                  </a:gs>
                </a:gsLst>
                <a:lin ang="5400000" scaled="1"/>
              </a:gradFill>
              <a:ln>
                <a:noFill/>
              </a:ln>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26" name="Oval 17"/>
              <p:cNvSpPr>
                <a:spLocks noChangeArrowheads="1"/>
              </p:cNvSpPr>
              <p:nvPr/>
            </p:nvSpPr>
            <p:spPr bwMode="auto">
              <a:xfrm>
                <a:off x="6394448" y="5380549"/>
                <a:ext cx="1128713" cy="1131888"/>
              </a:xfrm>
              <a:prstGeom prst="ellipse">
                <a:avLst/>
              </a:prstGeom>
              <a:gradFill rotWithShape="1">
                <a:gsLst>
                  <a:gs pos="0">
                    <a:schemeClr val="accent4"/>
                  </a:gs>
                  <a:gs pos="100000">
                    <a:schemeClr val="accent4">
                      <a:lumMod val="50000"/>
                    </a:schemeClr>
                  </a:gs>
                </a:gsLst>
                <a:lin ang="2700000" scaled="1"/>
              </a:gradFill>
              <a:ln>
                <a:noFill/>
              </a:ln>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27" name="Freeform 18"/>
              <p:cNvSpPr>
                <a:spLocks/>
              </p:cNvSpPr>
              <p:nvPr/>
            </p:nvSpPr>
            <p:spPr bwMode="auto">
              <a:xfrm>
                <a:off x="6435723" y="5410712"/>
                <a:ext cx="1044575" cy="503237"/>
              </a:xfrm>
              <a:custGeom>
                <a:avLst/>
                <a:gdLst>
                  <a:gd name="T0" fmla="*/ 1038 w 1038"/>
                  <a:gd name="T1" fmla="*/ 499 h 499"/>
                  <a:gd name="T2" fmla="*/ 519 w 1038"/>
                  <a:gd name="T3" fmla="*/ 0 h 499"/>
                  <a:gd name="T4" fmla="*/ 0 w 1038"/>
                  <a:gd name="T5" fmla="*/ 499 h 499"/>
                  <a:gd name="T6" fmla="*/ 519 w 1038"/>
                  <a:gd name="T7" fmla="*/ 360 h 499"/>
                  <a:gd name="T8" fmla="*/ 1038 w 1038"/>
                  <a:gd name="T9" fmla="*/ 499 h 499"/>
                  <a:gd name="T10" fmla="*/ 0 60000 65536"/>
                  <a:gd name="T11" fmla="*/ 0 60000 65536"/>
                  <a:gd name="T12" fmla="*/ 0 60000 65536"/>
                  <a:gd name="T13" fmla="*/ 0 60000 65536"/>
                  <a:gd name="T14" fmla="*/ 0 60000 65536"/>
                  <a:gd name="T15" fmla="*/ 0 w 1038"/>
                  <a:gd name="T16" fmla="*/ 0 h 499"/>
                  <a:gd name="T17" fmla="*/ 1038 w 1038"/>
                  <a:gd name="T18" fmla="*/ 499 h 499"/>
                </a:gdLst>
                <a:ahLst/>
                <a:cxnLst>
                  <a:cxn ang="T10">
                    <a:pos x="T0" y="T1"/>
                  </a:cxn>
                  <a:cxn ang="T11">
                    <a:pos x="T2" y="T3"/>
                  </a:cxn>
                  <a:cxn ang="T12">
                    <a:pos x="T4" y="T5"/>
                  </a:cxn>
                  <a:cxn ang="T13">
                    <a:pos x="T6" y="T7"/>
                  </a:cxn>
                  <a:cxn ang="T14">
                    <a:pos x="T8" y="T9"/>
                  </a:cxn>
                </a:cxnLst>
                <a:rect l="T15" t="T16" r="T17" b="T18"/>
                <a:pathLst>
                  <a:path w="1038" h="499">
                    <a:moveTo>
                      <a:pt x="1038" y="499"/>
                    </a:moveTo>
                    <a:cubicBezTo>
                      <a:pt x="1037" y="223"/>
                      <a:pt x="805" y="0"/>
                      <a:pt x="519" y="0"/>
                    </a:cubicBezTo>
                    <a:cubicBezTo>
                      <a:pt x="233" y="0"/>
                      <a:pt x="1" y="223"/>
                      <a:pt x="0" y="499"/>
                    </a:cubicBezTo>
                    <a:cubicBezTo>
                      <a:pt x="132" y="413"/>
                      <a:pt x="315" y="360"/>
                      <a:pt x="519" y="360"/>
                    </a:cubicBezTo>
                    <a:cubicBezTo>
                      <a:pt x="723" y="360"/>
                      <a:pt x="907" y="413"/>
                      <a:pt x="1038" y="499"/>
                    </a:cubicBezTo>
                    <a:close/>
                  </a:path>
                </a:pathLst>
              </a:custGeom>
              <a:gradFill rotWithShape="1">
                <a:gsLst>
                  <a:gs pos="0">
                    <a:srgbClr val="FFFFFF">
                      <a:alpha val="89998"/>
                    </a:srgbClr>
                  </a:gs>
                  <a:gs pos="100000">
                    <a:srgbClr val="FFFFFF">
                      <a:alpha val="10001"/>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kern="0" smtClean="0">
                  <a:solidFill>
                    <a:srgbClr val="000000"/>
                  </a:solidFill>
                  <a:latin typeface="微软雅黑" pitchFamily="34" charset="-122"/>
                  <a:ea typeface="微软雅黑" pitchFamily="34" charset="-122"/>
                </a:endParaRPr>
              </a:p>
            </p:txBody>
          </p:sp>
          <p:sp>
            <p:nvSpPr>
              <p:cNvPr id="28" name="Rectangle 27"/>
              <p:cNvSpPr>
                <a:spLocks noChangeArrowheads="1"/>
              </p:cNvSpPr>
              <p:nvPr/>
            </p:nvSpPr>
            <p:spPr bwMode="auto">
              <a:xfrm>
                <a:off x="6697440" y="5745674"/>
                <a:ext cx="4716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defRPr/>
                </a:pPr>
                <a:r>
                  <a:rPr lang="en-US" altLang="zh-CN" sz="3200" b="1" kern="0" dirty="0" smtClean="0">
                    <a:solidFill>
                      <a:srgbClr val="FFFFFF"/>
                    </a:solidFill>
                    <a:latin typeface="微软雅黑" pitchFamily="34" charset="-122"/>
                    <a:ea typeface="微软雅黑" pitchFamily="34" charset="-122"/>
                  </a:rPr>
                  <a:t>R</a:t>
                </a:r>
                <a:endParaRPr lang="zh-CN" altLang="en-US" b="1" kern="0" dirty="0" smtClean="0">
                  <a:solidFill>
                    <a:srgbClr val="FFFFFF"/>
                  </a:solidFill>
                  <a:latin typeface="微软雅黑" pitchFamily="34" charset="-122"/>
                  <a:ea typeface="微软雅黑" pitchFamily="34" charset="-122"/>
                </a:endParaRPr>
              </a:p>
            </p:txBody>
          </p:sp>
        </p:grpSp>
        <p:sp>
          <p:nvSpPr>
            <p:cNvPr id="17" name="剪去单角的矩形 16"/>
            <p:cNvSpPr/>
            <p:nvPr/>
          </p:nvSpPr>
          <p:spPr>
            <a:xfrm>
              <a:off x="1691680" y="3190225"/>
              <a:ext cx="2623729" cy="1317625"/>
            </a:xfrm>
            <a:prstGeom prst="snip1Rect">
              <a:avLst>
                <a:gd name="adj" fmla="val 6609"/>
              </a:avLst>
            </a:prstGeom>
            <a:solidFill>
              <a:schemeClr val="bg1"/>
            </a:solidFill>
            <a:ln w="3175">
              <a:solidFill>
                <a:schemeClr val="bg1">
                  <a:lumMod val="95000"/>
                </a:schemeClr>
              </a:solidFill>
            </a:ln>
            <a:effectLst>
              <a:outerShdw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18" name="剪去单角的矩形 17"/>
            <p:cNvSpPr/>
            <p:nvPr/>
          </p:nvSpPr>
          <p:spPr>
            <a:xfrm>
              <a:off x="6300192" y="3190225"/>
              <a:ext cx="2623729" cy="1317625"/>
            </a:xfrm>
            <a:prstGeom prst="snip1Rect">
              <a:avLst>
                <a:gd name="adj" fmla="val 6609"/>
              </a:avLst>
            </a:prstGeom>
            <a:solidFill>
              <a:schemeClr val="bg1"/>
            </a:solidFill>
            <a:ln w="3175">
              <a:solidFill>
                <a:schemeClr val="bg1">
                  <a:lumMod val="95000"/>
                </a:schemeClr>
              </a:solidFill>
            </a:ln>
            <a:effectLst>
              <a:outerShdw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19" name="剪去单角的矩形 18"/>
            <p:cNvSpPr/>
            <p:nvPr/>
          </p:nvSpPr>
          <p:spPr>
            <a:xfrm>
              <a:off x="1691680" y="5236184"/>
              <a:ext cx="2623729" cy="1317625"/>
            </a:xfrm>
            <a:prstGeom prst="snip1Rect">
              <a:avLst>
                <a:gd name="adj" fmla="val 6609"/>
              </a:avLst>
            </a:prstGeom>
            <a:solidFill>
              <a:schemeClr val="bg1"/>
            </a:solidFill>
            <a:ln w="3175">
              <a:solidFill>
                <a:schemeClr val="bg1">
                  <a:lumMod val="95000"/>
                </a:schemeClr>
              </a:solidFill>
            </a:ln>
            <a:effectLst>
              <a:outerShdw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20" name="剪去单角的矩形 19"/>
            <p:cNvSpPr/>
            <p:nvPr/>
          </p:nvSpPr>
          <p:spPr>
            <a:xfrm>
              <a:off x="6300192" y="5236184"/>
              <a:ext cx="2623729" cy="1317625"/>
            </a:xfrm>
            <a:prstGeom prst="snip1Rect">
              <a:avLst>
                <a:gd name="adj" fmla="val 6609"/>
              </a:avLst>
            </a:prstGeom>
            <a:solidFill>
              <a:schemeClr val="bg1"/>
            </a:solidFill>
            <a:ln w="3175">
              <a:solidFill>
                <a:schemeClr val="bg1">
                  <a:lumMod val="95000"/>
                </a:schemeClr>
              </a:solidFill>
            </a:ln>
            <a:effectLst>
              <a:outerShdw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21" name="TextBox 20"/>
            <p:cNvSpPr txBox="1"/>
            <p:nvPr/>
          </p:nvSpPr>
          <p:spPr>
            <a:xfrm>
              <a:off x="1681803" y="3212976"/>
              <a:ext cx="2641684" cy="954107"/>
            </a:xfrm>
            <a:prstGeom prst="rect">
              <a:avLst/>
            </a:prstGeom>
            <a:noFill/>
          </p:spPr>
          <p:txBody>
            <a:bodyPr wrap="square" rtlCol="0">
              <a:spAutoFit/>
            </a:bodyPr>
            <a:lstStyle/>
            <a:p>
              <a:r>
                <a:rPr lang="zh-CN" altLang="en-US" sz="1400" b="1" dirty="0" smtClean="0">
                  <a:solidFill>
                    <a:srgbClr val="FF0000"/>
                  </a:solidFill>
                </a:rPr>
                <a:t>运维流程管理：</a:t>
              </a:r>
              <a:r>
                <a:rPr lang="zh-CN" altLang="en-US" sz="1400" dirty="0" smtClean="0">
                  <a:solidFill>
                    <a:prstClr val="black"/>
                  </a:solidFill>
                  <a:latin typeface="微软雅黑" pitchFamily="34" charset="-122"/>
                  <a:ea typeface="微软雅黑" pitchFamily="34" charset="-122"/>
                </a:rPr>
                <a:t>结合实际按规范建立</a:t>
              </a:r>
              <a:r>
                <a:rPr lang="zh-CN" altLang="en-US" sz="1400" b="1" dirty="0" smtClean="0">
                  <a:solidFill>
                    <a:srgbClr val="FF0000"/>
                  </a:solidFill>
                  <a:latin typeface="微软雅黑" pitchFamily="34" charset="-122"/>
                  <a:ea typeface="微软雅黑" pitchFamily="34" charset="-122"/>
                </a:rPr>
                <a:t>六</a:t>
              </a:r>
              <a:r>
                <a:rPr lang="zh-CN" altLang="en-US" sz="1400" dirty="0" smtClean="0">
                  <a:solidFill>
                    <a:prstClr val="black"/>
                  </a:solidFill>
                  <a:latin typeface="微软雅黑" pitchFamily="34" charset="-122"/>
                  <a:ea typeface="微软雅黑" pitchFamily="34" charset="-122"/>
                </a:rPr>
                <a:t>大流程故障，问题，提数，发布，变更，交接流程。定义流程各角色职能协作流转。</a:t>
              </a:r>
              <a:endParaRPr lang="en-US" altLang="zh-CN" sz="1600" dirty="0" smtClean="0">
                <a:solidFill>
                  <a:prstClr val="black"/>
                </a:solidFill>
                <a:latin typeface="微软雅黑" pitchFamily="34" charset="-122"/>
                <a:ea typeface="微软雅黑" pitchFamily="34" charset="-122"/>
              </a:endParaRPr>
            </a:p>
          </p:txBody>
        </p:sp>
        <p:sp>
          <p:nvSpPr>
            <p:cNvPr id="22" name="TextBox 21"/>
            <p:cNvSpPr txBox="1"/>
            <p:nvPr/>
          </p:nvSpPr>
          <p:spPr>
            <a:xfrm>
              <a:off x="1668531" y="5246616"/>
              <a:ext cx="2512079" cy="1384995"/>
            </a:xfrm>
            <a:prstGeom prst="rect">
              <a:avLst/>
            </a:prstGeom>
            <a:noFill/>
          </p:spPr>
          <p:txBody>
            <a:bodyPr wrap="square" rtlCol="0">
              <a:spAutoFit/>
            </a:bodyPr>
            <a:lstStyle/>
            <a:p>
              <a:r>
                <a:rPr lang="zh-CN" altLang="en-US" sz="1400" b="1" dirty="0" smtClean="0">
                  <a:solidFill>
                    <a:srgbClr val="FF0000"/>
                  </a:solidFill>
                </a:rPr>
                <a:t>运维过程监控：</a:t>
              </a:r>
              <a:r>
                <a:rPr lang="zh-CN" altLang="en-US" sz="1400" dirty="0" smtClean="0">
                  <a:solidFill>
                    <a:prstClr val="black"/>
                  </a:solidFill>
                  <a:latin typeface="微软雅黑" pitchFamily="34" charset="-122"/>
                  <a:ea typeface="微软雅黑" pitchFamily="34" charset="-122"/>
                </a:rPr>
                <a:t>对于运维事件协作过程分层级（红色，橙色，黄色等）进行监控预警。触发点事件环节流传点通知提醒，事件处理时间超期提醒，事件紧急处理提醒，事件升级告警</a:t>
              </a:r>
              <a:endParaRPr lang="en-US" altLang="zh-CN" sz="1400" dirty="0" smtClean="0">
                <a:solidFill>
                  <a:prstClr val="black"/>
                </a:solidFill>
                <a:latin typeface="微软雅黑" pitchFamily="34" charset="-122"/>
                <a:ea typeface="微软雅黑" pitchFamily="34" charset="-122"/>
              </a:endParaRPr>
            </a:p>
          </p:txBody>
        </p:sp>
        <p:sp>
          <p:nvSpPr>
            <p:cNvPr id="23" name="TextBox 22"/>
            <p:cNvSpPr txBox="1"/>
            <p:nvPr/>
          </p:nvSpPr>
          <p:spPr>
            <a:xfrm>
              <a:off x="6228184" y="3185681"/>
              <a:ext cx="2667334" cy="1384995"/>
            </a:xfrm>
            <a:prstGeom prst="rect">
              <a:avLst/>
            </a:prstGeom>
            <a:noFill/>
          </p:spPr>
          <p:txBody>
            <a:bodyPr wrap="square" rtlCol="0">
              <a:spAutoFit/>
            </a:bodyPr>
            <a:lstStyle/>
            <a:p>
              <a:r>
                <a:rPr lang="zh-CN" altLang="en-US" sz="1400" b="1" dirty="0" smtClean="0">
                  <a:solidFill>
                    <a:srgbClr val="FF0000"/>
                  </a:solidFill>
                </a:rPr>
                <a:t>运维知识管理：</a:t>
              </a:r>
              <a:r>
                <a:rPr lang="zh-CN" altLang="en-US" sz="1400" dirty="0" smtClean="0">
                  <a:solidFill>
                    <a:prstClr val="black"/>
                  </a:solidFill>
                  <a:latin typeface="微软雅黑" pitchFamily="34" charset="-122"/>
                  <a:ea typeface="微软雅黑" pitchFamily="34" charset="-122"/>
                </a:rPr>
                <a:t>运维过程知识体系，包括项目文档，常见业务咨询问答，常见故障问题解决</a:t>
              </a:r>
              <a:r>
                <a:rPr lang="en-US" altLang="zh-CN" sz="1400" dirty="0" smtClean="0">
                  <a:solidFill>
                    <a:prstClr val="black"/>
                  </a:solidFill>
                  <a:latin typeface="微软雅黑" pitchFamily="34" charset="-122"/>
                  <a:ea typeface="微软雅黑" pitchFamily="34" charset="-122"/>
                </a:rPr>
                <a:t>,</a:t>
              </a:r>
              <a:r>
                <a:rPr lang="zh-CN" altLang="en-US" sz="1400" dirty="0" smtClean="0">
                  <a:solidFill>
                    <a:prstClr val="black"/>
                  </a:solidFill>
                  <a:latin typeface="微软雅黑" pitchFamily="34" charset="-122"/>
                  <a:ea typeface="微软雅黑" pitchFamily="34" charset="-122"/>
                </a:rPr>
                <a:t>支撑服务台人员对于事件甑别，事件初检。</a:t>
              </a:r>
              <a:endParaRPr lang="en-US" altLang="zh-CN" sz="1400" dirty="0" smtClean="0">
                <a:solidFill>
                  <a:prstClr val="black"/>
                </a:solidFill>
                <a:latin typeface="微软雅黑" pitchFamily="34" charset="-122"/>
                <a:ea typeface="微软雅黑" pitchFamily="34" charset="-122"/>
              </a:endParaRPr>
            </a:p>
            <a:p>
              <a:r>
                <a:rPr lang="zh-CN" altLang="en-US" sz="1400" dirty="0" smtClean="0">
                  <a:solidFill>
                    <a:prstClr val="black"/>
                  </a:solidFill>
                  <a:latin typeface="微软雅黑" pitchFamily="34" charset="-122"/>
                  <a:ea typeface="微软雅黑" pitchFamily="34" charset="-122"/>
                </a:rPr>
                <a:t>运维过程事件职能分析成知识。</a:t>
              </a:r>
              <a:endParaRPr lang="en-US" altLang="zh-CN" sz="1400" dirty="0" smtClean="0">
                <a:solidFill>
                  <a:prstClr val="black"/>
                </a:solidFill>
                <a:latin typeface="微软雅黑" pitchFamily="34" charset="-122"/>
                <a:ea typeface="微软雅黑" pitchFamily="34" charset="-122"/>
              </a:endParaRPr>
            </a:p>
          </p:txBody>
        </p:sp>
        <p:sp>
          <p:nvSpPr>
            <p:cNvPr id="24" name="TextBox 23"/>
            <p:cNvSpPr txBox="1"/>
            <p:nvPr/>
          </p:nvSpPr>
          <p:spPr>
            <a:xfrm>
              <a:off x="6274185" y="5238241"/>
              <a:ext cx="2621333" cy="1200329"/>
            </a:xfrm>
            <a:prstGeom prst="rect">
              <a:avLst/>
            </a:prstGeom>
            <a:noFill/>
          </p:spPr>
          <p:txBody>
            <a:bodyPr wrap="square" rtlCol="0">
              <a:spAutoFit/>
            </a:bodyPr>
            <a:lstStyle/>
            <a:p>
              <a:r>
                <a:rPr lang="zh-CN" altLang="en-US" sz="1400" b="1" dirty="0" smtClean="0">
                  <a:solidFill>
                    <a:srgbClr val="FF0000"/>
                  </a:solidFill>
                </a:rPr>
                <a:t>运维事件升级管理：</a:t>
              </a:r>
              <a:r>
                <a:rPr lang="zh-CN" altLang="en-US" sz="1400" dirty="0" smtClean="0">
                  <a:solidFill>
                    <a:schemeClr val="tx1"/>
                  </a:solidFill>
                  <a:latin typeface="微软雅黑" pitchFamily="34" charset="-122"/>
                  <a:ea typeface="微软雅黑" pitchFamily="34" charset="-122"/>
                </a:rPr>
                <a:t>事件在规定的时间内不能由一线支持小组解决，那么更多有经验的人员和有更高权限的人员将不得不参与进来。</a:t>
              </a:r>
              <a:endParaRPr lang="en-US" altLang="zh-CN" sz="1400" dirty="0" smtClean="0">
                <a:solidFill>
                  <a:schemeClr val="tx1"/>
                </a:solidFill>
                <a:latin typeface="微软雅黑" pitchFamily="34" charset="-122"/>
                <a:ea typeface="微软雅黑" pitchFamily="34" charset="-122"/>
              </a:endParaRPr>
            </a:p>
          </p:txBody>
        </p:sp>
      </p:grpSp>
      <p:sp>
        <p:nvSpPr>
          <p:cNvPr id="41" name="矩形 40"/>
          <p:cNvSpPr/>
          <p:nvPr/>
        </p:nvSpPr>
        <p:spPr>
          <a:xfrm>
            <a:off x="428596" y="928670"/>
            <a:ext cx="8197523" cy="954107"/>
          </a:xfrm>
          <a:prstGeom prst="rect">
            <a:avLst/>
          </a:prstGeom>
        </p:spPr>
        <p:txBody>
          <a:bodyPr wrap="square" rtlCol="0" anchor="ctr">
            <a:spAutoFit/>
          </a:bodyPr>
          <a:lstStyle/>
          <a:p>
            <a:r>
              <a:rPr lang="en-US" altLang="zh-CN" sz="1400" dirty="0" smtClean="0"/>
              <a:t> </a:t>
            </a:r>
            <a:r>
              <a:rPr lang="zh-CN" altLang="en-US" sz="1400" dirty="0" smtClean="0"/>
              <a:t>运维流程主要是通过流程协作的形式对于运维过程中运维事件进行处理。建立</a:t>
            </a:r>
            <a:r>
              <a:rPr lang="zh-CN" altLang="en-US" sz="1400" b="1" dirty="0" smtClean="0">
                <a:solidFill>
                  <a:srgbClr val="FF0000"/>
                </a:solidFill>
              </a:rPr>
              <a:t>维护工作平台</a:t>
            </a:r>
            <a:r>
              <a:rPr lang="zh-CN" altLang="en-US" sz="1400" dirty="0" smtClean="0">
                <a:solidFill>
                  <a:schemeClr val="tx1"/>
                </a:solidFill>
              </a:rPr>
              <a:t>管理积累运维知识，记录运维流程轨迹，并对整个运维过程管控。</a:t>
            </a:r>
            <a:endParaRPr lang="en-US" altLang="zh-CN" sz="1400" dirty="0" smtClean="0">
              <a:solidFill>
                <a:schemeClr val="tx1"/>
              </a:solidFill>
            </a:endParaRPr>
          </a:p>
          <a:p>
            <a:r>
              <a:rPr lang="zh-CN" altLang="en-US" sz="1400" dirty="0" smtClean="0"/>
              <a:t>包含四个部分：</a:t>
            </a:r>
            <a:endParaRPr lang="en-US" altLang="zh-CN" sz="1400" dirty="0" smtClean="0"/>
          </a:p>
          <a:p>
            <a:r>
              <a:rPr lang="en-US" altLang="zh-CN" sz="1400" b="1" dirty="0" smtClean="0">
                <a:solidFill>
                  <a:srgbClr val="FF0000"/>
                </a:solidFill>
              </a:rPr>
              <a:t>      </a:t>
            </a:r>
            <a:r>
              <a:rPr lang="zh-CN" altLang="en-US" sz="1400" b="1" dirty="0" smtClean="0">
                <a:solidFill>
                  <a:srgbClr val="FF0000"/>
                </a:solidFill>
              </a:rPr>
              <a:t>运维流程管理，运维知识管理，运维过程监控，运维事件升级管理。</a:t>
            </a:r>
            <a:endParaRPr lang="zh-CN" altLang="en-US" sz="9600" dirty="0" smtClean="0">
              <a:solidFill>
                <a:prstClr val="black"/>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a:t>
            </a:r>
            <a:r>
              <a:rPr lang="zh-CN" altLang="en-US" sz="2800" dirty="0" smtClean="0"/>
              <a:t>流程呈现</a:t>
            </a:r>
          </a:p>
        </p:txBody>
      </p:sp>
      <p:sp>
        <p:nvSpPr>
          <p:cNvPr id="8" name="矩形 7"/>
          <p:cNvSpPr/>
          <p:nvPr/>
        </p:nvSpPr>
        <p:spPr>
          <a:xfrm>
            <a:off x="357158" y="1643050"/>
            <a:ext cx="8358246" cy="2916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prstClr val="white">
                  <a:lumMod val="85000"/>
                  <a:alpha val="50000"/>
                </a:prstClr>
              </a:solidFill>
              <a:latin typeface="Arial Black" pitchFamily="34" charset="0"/>
            </a:endParaRPr>
          </a:p>
        </p:txBody>
      </p:sp>
      <p:sp>
        <p:nvSpPr>
          <p:cNvPr id="11" name="矩形 10"/>
          <p:cNvSpPr/>
          <p:nvPr/>
        </p:nvSpPr>
        <p:spPr>
          <a:xfrm>
            <a:off x="428596" y="928670"/>
            <a:ext cx="8197523" cy="652486"/>
          </a:xfrm>
          <a:prstGeom prst="rect">
            <a:avLst/>
          </a:prstGeom>
        </p:spPr>
        <p:txBody>
          <a:bodyPr wrap="square" rtlCol="0" anchor="ctr">
            <a:spAutoFit/>
          </a:bodyPr>
          <a:lstStyle/>
          <a:p>
            <a:pPr>
              <a:lnSpc>
                <a:spcPct val="130000"/>
              </a:lnSpc>
            </a:pPr>
            <a:r>
              <a:rPr lang="zh-CN" altLang="en-US" sz="1400" dirty="0" smtClean="0">
                <a:solidFill>
                  <a:prstClr val="black"/>
                </a:solidFill>
                <a:latin typeface="微软雅黑" pitchFamily="34" charset="-122"/>
                <a:ea typeface="微软雅黑" pitchFamily="34" charset="-122"/>
              </a:rPr>
              <a:t>通过目前流行的</a:t>
            </a:r>
            <a:r>
              <a:rPr lang="zh-CN" altLang="en-US" sz="1400" b="1" dirty="0" smtClean="0">
                <a:solidFill>
                  <a:srgbClr val="FF0000"/>
                </a:solidFill>
                <a:latin typeface="微软雅黑" pitchFamily="34" charset="-122"/>
                <a:ea typeface="微软雅黑" pitchFamily="34" charset="-122"/>
              </a:rPr>
              <a:t>地图呈现</a:t>
            </a:r>
            <a:r>
              <a:rPr lang="zh-CN" altLang="en-US" sz="1400" dirty="0" smtClean="0">
                <a:solidFill>
                  <a:prstClr val="black"/>
                </a:solidFill>
                <a:latin typeface="微软雅黑" pitchFamily="34" charset="-122"/>
                <a:ea typeface="微软雅黑" pitchFamily="34" charset="-122"/>
              </a:rPr>
              <a:t>形式，将运维流程各关键流程节点直观展现，详细描述已经流转节点以及预计描述未来节点走向。节点中呈现相关节点信息。</a:t>
            </a:r>
            <a:endParaRPr lang="zh-CN" altLang="en-US" sz="9600" dirty="0" smtClean="0">
              <a:solidFill>
                <a:prstClr val="black"/>
              </a:solidFill>
              <a:latin typeface="微软雅黑" pitchFamily="34" charset="-122"/>
              <a:ea typeface="微软雅黑" pitchFamily="34" charset="-122"/>
            </a:endParaRPr>
          </a:p>
        </p:txBody>
      </p:sp>
      <p:grpSp>
        <p:nvGrpSpPr>
          <p:cNvPr id="12" name="组合 45"/>
          <p:cNvGrpSpPr/>
          <p:nvPr/>
        </p:nvGrpSpPr>
        <p:grpSpPr>
          <a:xfrm>
            <a:off x="553252" y="2896407"/>
            <a:ext cx="7839324" cy="1747039"/>
            <a:chOff x="785786" y="3456369"/>
            <a:chExt cx="7215238" cy="911041"/>
          </a:xfrm>
        </p:grpSpPr>
        <p:cxnSp>
          <p:nvCxnSpPr>
            <p:cNvPr id="17" name="直接箭头连接符 16"/>
            <p:cNvCxnSpPr/>
            <p:nvPr/>
          </p:nvCxnSpPr>
          <p:spPr>
            <a:xfrm>
              <a:off x="928662" y="3571876"/>
              <a:ext cx="7072362" cy="1588"/>
            </a:xfrm>
            <a:prstGeom prst="straightConnector1">
              <a:avLst/>
            </a:prstGeom>
            <a:ln w="38100">
              <a:solidFill>
                <a:srgbClr val="13A0DB"/>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1374728" y="3518214"/>
              <a:ext cx="108000" cy="1588"/>
            </a:xfrm>
            <a:prstGeom prst="line">
              <a:avLst/>
            </a:prstGeom>
            <a:ln w="38100">
              <a:solidFill>
                <a:srgbClr val="13A0DB"/>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2721874" y="3509575"/>
              <a:ext cx="108000" cy="1588"/>
            </a:xfrm>
            <a:prstGeom prst="line">
              <a:avLst/>
            </a:prstGeom>
            <a:ln w="38100">
              <a:solidFill>
                <a:srgbClr val="13A0DB"/>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4234143" y="3509575"/>
              <a:ext cx="108000" cy="1588"/>
            </a:xfrm>
            <a:prstGeom prst="line">
              <a:avLst/>
            </a:prstGeom>
            <a:ln w="38100">
              <a:solidFill>
                <a:srgbClr val="13A0DB"/>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785786" y="3584126"/>
              <a:ext cx="1331786" cy="423716"/>
            </a:xfrm>
            <a:prstGeom prst="rect">
              <a:avLst/>
            </a:prstGeom>
          </p:spPr>
          <p:txBody>
            <a:bodyPr wrap="square" rtlCol="0" anchor="ctr">
              <a:spAutoFit/>
            </a:bodyPr>
            <a:lstStyle/>
            <a:p>
              <a:pPr>
                <a:lnSpc>
                  <a:spcPct val="130000"/>
                </a:lnSpc>
              </a:pPr>
              <a:r>
                <a:rPr lang="zh-CN" altLang="en-US" sz="1200" dirty="0" smtClean="0">
                  <a:solidFill>
                    <a:prstClr val="black"/>
                  </a:solidFill>
                  <a:latin typeface="微软雅黑" pitchFamily="34" charset="-122"/>
                  <a:ea typeface="微软雅黑" pitchFamily="34" charset="-122"/>
                </a:rPr>
                <a:t>发起人</a:t>
              </a:r>
              <a:r>
                <a:rPr lang="en-US" altLang="zh-CN" sz="1200" dirty="0" smtClean="0">
                  <a:solidFill>
                    <a:prstClr val="black"/>
                  </a:solidFill>
                  <a:latin typeface="微软雅黑" pitchFamily="34" charset="-122"/>
                  <a:ea typeface="微软雅黑" pitchFamily="34" charset="-122"/>
                </a:rPr>
                <a:t>:</a:t>
              </a:r>
            </a:p>
            <a:p>
              <a:pPr>
                <a:lnSpc>
                  <a:spcPct val="130000"/>
                </a:lnSpc>
              </a:pPr>
              <a:r>
                <a:rPr lang="zh-CN" altLang="en-US" sz="1200" dirty="0" smtClean="0">
                  <a:solidFill>
                    <a:prstClr val="black"/>
                  </a:solidFill>
                  <a:latin typeface="微软雅黑" pitchFamily="34" charset="-122"/>
                  <a:ea typeface="微软雅黑" pitchFamily="34" charset="-122"/>
                </a:rPr>
                <a:t>发起时间</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发起人描述</a:t>
              </a:r>
              <a:endParaRPr lang="en-US" altLang="zh-CN" sz="1200" dirty="0" smtClean="0">
                <a:solidFill>
                  <a:prstClr val="black"/>
                </a:solidFill>
                <a:latin typeface="微软雅黑" pitchFamily="34" charset="-122"/>
                <a:ea typeface="微软雅黑" pitchFamily="34" charset="-122"/>
              </a:endParaRPr>
            </a:p>
          </p:txBody>
        </p:sp>
        <p:sp>
          <p:nvSpPr>
            <p:cNvPr id="22" name="矩形 21"/>
            <p:cNvSpPr/>
            <p:nvPr/>
          </p:nvSpPr>
          <p:spPr>
            <a:xfrm>
              <a:off x="2183323" y="3568128"/>
              <a:ext cx="1512269" cy="799282"/>
            </a:xfrm>
            <a:prstGeom prst="rect">
              <a:avLst/>
            </a:prstGeom>
          </p:spPr>
          <p:txBody>
            <a:bodyPr wrap="square" rtlCol="0" anchor="ctr">
              <a:spAutoFit/>
            </a:bodyPr>
            <a:lstStyle/>
            <a:p>
              <a:pPr>
                <a:lnSpc>
                  <a:spcPct val="130000"/>
                </a:lnSpc>
              </a:pPr>
              <a:r>
                <a:rPr lang="zh-CN" altLang="en-US" sz="1200" dirty="0" smtClean="0">
                  <a:solidFill>
                    <a:prstClr val="black"/>
                  </a:solidFill>
                  <a:latin typeface="微软雅黑" pitchFamily="34" charset="-122"/>
                  <a:ea typeface="微软雅黑" pitchFamily="34" charset="-122"/>
                </a:rPr>
                <a:t>到达时间</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处理人</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预期完成时间</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实际完成时间</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处理情况描述</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处理评分</a:t>
              </a:r>
              <a:endParaRPr lang="en-US" altLang="zh-CN" sz="1200" dirty="0" smtClean="0">
                <a:solidFill>
                  <a:prstClr val="black"/>
                </a:solidFill>
                <a:latin typeface="微软雅黑" pitchFamily="34" charset="-122"/>
                <a:ea typeface="微软雅黑" pitchFamily="34" charset="-122"/>
              </a:endParaRPr>
            </a:p>
          </p:txBody>
        </p:sp>
        <p:sp>
          <p:nvSpPr>
            <p:cNvPr id="23" name="矩形 22"/>
            <p:cNvSpPr/>
            <p:nvPr/>
          </p:nvSpPr>
          <p:spPr>
            <a:xfrm>
              <a:off x="5643570" y="3589647"/>
              <a:ext cx="1405315" cy="298527"/>
            </a:xfrm>
            <a:prstGeom prst="rect">
              <a:avLst/>
            </a:prstGeom>
          </p:spPr>
          <p:txBody>
            <a:bodyPr wrap="square" rtlCol="0" anchor="ctr">
              <a:spAutoFit/>
            </a:bodyPr>
            <a:lstStyle/>
            <a:p>
              <a:pPr>
                <a:lnSpc>
                  <a:spcPct val="130000"/>
                </a:lnSpc>
              </a:pPr>
              <a:r>
                <a:rPr lang="zh-CN" altLang="en-US" sz="1200" dirty="0" smtClean="0">
                  <a:solidFill>
                    <a:prstClr val="black"/>
                  </a:solidFill>
                  <a:latin typeface="微软雅黑" pitchFamily="34" charset="-122"/>
                  <a:ea typeface="微软雅黑" pitchFamily="34" charset="-122"/>
                </a:rPr>
                <a:t>预计到达时间</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预计处理时间</a:t>
              </a:r>
              <a:endParaRPr lang="en-US" altLang="zh-CN" sz="1200" dirty="0" smtClean="0">
                <a:solidFill>
                  <a:prstClr val="black"/>
                </a:solidFill>
                <a:latin typeface="微软雅黑" pitchFamily="34" charset="-122"/>
                <a:ea typeface="微软雅黑" pitchFamily="34" charset="-122"/>
              </a:endParaRPr>
            </a:p>
          </p:txBody>
        </p:sp>
      </p:grpSp>
      <p:sp>
        <p:nvSpPr>
          <p:cNvPr id="14" name="矩形 13"/>
          <p:cNvSpPr/>
          <p:nvPr/>
        </p:nvSpPr>
        <p:spPr>
          <a:xfrm>
            <a:off x="1018955" y="2523996"/>
            <a:ext cx="981277" cy="372410"/>
          </a:xfrm>
          <a:prstGeom prst="rect">
            <a:avLst/>
          </a:prstGeom>
        </p:spPr>
        <p:txBody>
          <a:bodyPr wrap="square" rtlCol="0" anchor="ctr">
            <a:spAutoFit/>
          </a:bodyPr>
          <a:lstStyle/>
          <a:p>
            <a:pPr>
              <a:lnSpc>
                <a:spcPct val="130000"/>
              </a:lnSpc>
            </a:pPr>
            <a:r>
              <a:rPr lang="zh-CN" altLang="en-US" sz="1400" b="1" dirty="0" smtClean="0">
                <a:solidFill>
                  <a:srgbClr val="FF0000"/>
                </a:solidFill>
                <a:latin typeface="微软雅黑" pitchFamily="34" charset="-122"/>
                <a:ea typeface="微软雅黑" pitchFamily="34" charset="-122"/>
              </a:rPr>
              <a:t>流程发起</a:t>
            </a:r>
            <a:endParaRPr lang="en-US" altLang="zh-CN" sz="1400" b="1" dirty="0" smtClean="0">
              <a:solidFill>
                <a:srgbClr val="FF0000"/>
              </a:solidFill>
              <a:latin typeface="微软雅黑" pitchFamily="34" charset="-122"/>
              <a:ea typeface="微软雅黑" pitchFamily="34" charset="-122"/>
            </a:endParaRPr>
          </a:p>
        </p:txBody>
      </p:sp>
      <p:sp>
        <p:nvSpPr>
          <p:cNvPr id="15" name="矩形 14"/>
          <p:cNvSpPr/>
          <p:nvPr/>
        </p:nvSpPr>
        <p:spPr>
          <a:xfrm>
            <a:off x="2428860" y="2523996"/>
            <a:ext cx="785818" cy="372410"/>
          </a:xfrm>
          <a:prstGeom prst="rect">
            <a:avLst/>
          </a:prstGeom>
        </p:spPr>
        <p:txBody>
          <a:bodyPr wrap="square" rtlCol="0" anchor="ctr">
            <a:spAutoFit/>
          </a:bodyPr>
          <a:lstStyle/>
          <a:p>
            <a:pPr>
              <a:lnSpc>
                <a:spcPct val="130000"/>
              </a:lnSpc>
            </a:pPr>
            <a:r>
              <a:rPr lang="zh-CN" altLang="en-US" sz="1400" b="1" dirty="0" smtClean="0">
                <a:solidFill>
                  <a:srgbClr val="FF0000"/>
                </a:solidFill>
                <a:latin typeface="微软雅黑" pitchFamily="34" charset="-122"/>
                <a:ea typeface="微软雅黑" pitchFamily="34" charset="-122"/>
              </a:rPr>
              <a:t>节点一</a:t>
            </a:r>
            <a:endParaRPr lang="en-US" altLang="zh-CN" sz="1400" b="1" dirty="0" smtClean="0">
              <a:solidFill>
                <a:srgbClr val="FF0000"/>
              </a:solidFill>
              <a:latin typeface="微软雅黑" pitchFamily="34" charset="-122"/>
              <a:ea typeface="微软雅黑" pitchFamily="34" charset="-122"/>
            </a:endParaRPr>
          </a:p>
        </p:txBody>
      </p:sp>
      <p:sp>
        <p:nvSpPr>
          <p:cNvPr id="16" name="矩形 15"/>
          <p:cNvSpPr/>
          <p:nvPr/>
        </p:nvSpPr>
        <p:spPr>
          <a:xfrm>
            <a:off x="4000496" y="2539216"/>
            <a:ext cx="1071570" cy="372410"/>
          </a:xfrm>
          <a:prstGeom prst="rect">
            <a:avLst/>
          </a:prstGeom>
        </p:spPr>
        <p:txBody>
          <a:bodyPr wrap="square" rtlCol="0" anchor="ctr">
            <a:spAutoFit/>
          </a:bodyPr>
          <a:lstStyle/>
          <a:p>
            <a:pPr>
              <a:lnSpc>
                <a:spcPct val="130000"/>
              </a:lnSpc>
            </a:pPr>
            <a:r>
              <a:rPr lang="zh-CN" altLang="en-US" sz="1400" b="1" dirty="0" smtClean="0">
                <a:solidFill>
                  <a:srgbClr val="FF0000"/>
                </a:solidFill>
                <a:latin typeface="微软雅黑" pitchFamily="34" charset="-122"/>
                <a:ea typeface="微软雅黑" pitchFamily="34" charset="-122"/>
              </a:rPr>
              <a:t>当前节点</a:t>
            </a:r>
            <a:endParaRPr lang="en-US" altLang="zh-CN" sz="1400" b="1" dirty="0" smtClean="0">
              <a:solidFill>
                <a:srgbClr val="FF0000"/>
              </a:solidFill>
              <a:latin typeface="微软雅黑" pitchFamily="34" charset="-122"/>
              <a:ea typeface="微软雅黑" pitchFamily="34" charset="-122"/>
            </a:endParaRPr>
          </a:p>
        </p:txBody>
      </p:sp>
      <p:cxnSp>
        <p:nvCxnSpPr>
          <p:cNvPr id="33" name="直接连接符 32"/>
          <p:cNvCxnSpPr/>
          <p:nvPr/>
        </p:nvCxnSpPr>
        <p:spPr>
          <a:xfrm rot="5400000">
            <a:off x="6040946" y="2999096"/>
            <a:ext cx="207104" cy="1725"/>
          </a:xfrm>
          <a:prstGeom prst="line">
            <a:avLst/>
          </a:prstGeom>
          <a:ln w="38100">
            <a:solidFill>
              <a:srgbClr val="13A0DB"/>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5643570" y="2523996"/>
            <a:ext cx="1000132" cy="345094"/>
          </a:xfrm>
          <a:prstGeom prst="rect">
            <a:avLst/>
          </a:prstGeom>
        </p:spPr>
        <p:txBody>
          <a:bodyPr wrap="square" rtlCol="0" anchor="ctr">
            <a:spAutoFit/>
          </a:bodyPr>
          <a:lstStyle/>
          <a:p>
            <a:pPr>
              <a:lnSpc>
                <a:spcPct val="130000"/>
              </a:lnSpc>
            </a:pPr>
            <a:r>
              <a:rPr lang="zh-CN" altLang="en-US" sz="1400" b="1" dirty="0" smtClean="0">
                <a:solidFill>
                  <a:srgbClr val="FF0000"/>
                </a:solidFill>
                <a:latin typeface="微软雅黑" pitchFamily="34" charset="-122"/>
                <a:ea typeface="微软雅黑" pitchFamily="34" charset="-122"/>
              </a:rPr>
              <a:t>节点三</a:t>
            </a:r>
            <a:endParaRPr lang="en-US" altLang="zh-CN" sz="1400" b="1" dirty="0" smtClean="0">
              <a:solidFill>
                <a:srgbClr val="FF0000"/>
              </a:solidFill>
              <a:latin typeface="微软雅黑" pitchFamily="34" charset="-122"/>
              <a:ea typeface="微软雅黑" pitchFamily="34" charset="-122"/>
            </a:endParaRPr>
          </a:p>
        </p:txBody>
      </p:sp>
      <p:sp>
        <p:nvSpPr>
          <p:cNvPr id="35" name="矩形 34"/>
          <p:cNvSpPr/>
          <p:nvPr/>
        </p:nvSpPr>
        <p:spPr>
          <a:xfrm>
            <a:off x="500034" y="1714488"/>
            <a:ext cx="7858180" cy="652486"/>
          </a:xfrm>
          <a:prstGeom prst="rect">
            <a:avLst/>
          </a:prstGeom>
        </p:spPr>
        <p:txBody>
          <a:bodyPr wrap="square" rtlCol="0" anchor="ctr">
            <a:spAutoFit/>
          </a:bodyPr>
          <a:lstStyle/>
          <a:p>
            <a:pPr>
              <a:lnSpc>
                <a:spcPct val="130000"/>
              </a:lnSpc>
            </a:pPr>
            <a:r>
              <a:rPr lang="zh-CN" altLang="en-US" sz="1400" dirty="0" smtClean="0">
                <a:solidFill>
                  <a:schemeClr val="tx1"/>
                </a:solidFill>
                <a:latin typeface="微软雅黑" pitchFamily="34" charset="-122"/>
                <a:ea typeface="微软雅黑" pitchFamily="34" charset="-122"/>
              </a:rPr>
              <a:t>    </a:t>
            </a:r>
            <a:r>
              <a:rPr lang="en-US" altLang="zh-CN" sz="1400" b="1" dirty="0" smtClean="0">
                <a:solidFill>
                  <a:srgbClr val="FF0000"/>
                </a:solidFill>
                <a:latin typeface="微软雅黑" pitchFamily="34" charset="-122"/>
                <a:ea typeface="微软雅黑" pitchFamily="34" charset="-122"/>
              </a:rPr>
              <a:t>【MPT20122011200001】</a:t>
            </a:r>
            <a:r>
              <a:rPr lang="zh-CN" altLang="en-US" sz="1400" dirty="0" smtClean="0">
                <a:solidFill>
                  <a:schemeClr val="tx1"/>
                </a:solidFill>
                <a:latin typeface="微软雅黑" pitchFamily="34" charset="-122"/>
                <a:ea typeface="微软雅黑" pitchFamily="34" charset="-122"/>
              </a:rPr>
              <a:t>属于</a:t>
            </a:r>
            <a:r>
              <a:rPr lang="zh-CN" altLang="en-US" sz="1400" b="1" dirty="0" smtClean="0">
                <a:solidFill>
                  <a:srgbClr val="FF0000"/>
                </a:solidFill>
                <a:latin typeface="微软雅黑" pitchFamily="34" charset="-122"/>
                <a:ea typeface="微软雅黑" pitchFamily="34" charset="-122"/>
              </a:rPr>
              <a:t>提数流程</a:t>
            </a:r>
            <a:r>
              <a:rPr lang="zh-CN" altLang="en-US" sz="1400" b="1" dirty="0" smtClean="0">
                <a:solidFill>
                  <a:schemeClr val="tx1"/>
                </a:solidFill>
                <a:latin typeface="微软雅黑" pitchFamily="34" charset="-122"/>
                <a:ea typeface="微软雅黑" pitchFamily="34" charset="-122"/>
              </a:rPr>
              <a:t>，</a:t>
            </a:r>
            <a:r>
              <a:rPr lang="zh-CN" altLang="en-US" sz="1400" dirty="0" smtClean="0">
                <a:solidFill>
                  <a:schemeClr val="tx1"/>
                </a:solidFill>
                <a:latin typeface="微软雅黑" pitchFamily="34" charset="-122"/>
                <a:ea typeface="微软雅黑" pitchFamily="34" charset="-122"/>
              </a:rPr>
              <a:t>目前处于</a:t>
            </a:r>
            <a:r>
              <a:rPr lang="zh-CN" altLang="en-US" sz="1400" b="1" dirty="0" smtClean="0">
                <a:solidFill>
                  <a:srgbClr val="FF0000"/>
                </a:solidFill>
                <a:latin typeface="微软雅黑" pitchFamily="34" charset="-122"/>
                <a:ea typeface="微软雅黑" pitchFamily="34" charset="-122"/>
              </a:rPr>
              <a:t>正在处理</a:t>
            </a:r>
            <a:r>
              <a:rPr lang="zh-CN" altLang="en-US" sz="1400" dirty="0" smtClean="0">
                <a:solidFill>
                  <a:schemeClr val="tx1"/>
                </a:solidFill>
                <a:latin typeface="微软雅黑" pitchFamily="34" charset="-122"/>
                <a:ea typeface="微软雅黑" pitchFamily="34" charset="-122"/>
              </a:rPr>
              <a:t>状态，完成度为</a:t>
            </a:r>
            <a:r>
              <a:rPr lang="en-US" altLang="zh-CN" sz="1400" b="1" dirty="0" smtClean="0">
                <a:solidFill>
                  <a:srgbClr val="FF0000"/>
                </a:solidFill>
                <a:latin typeface="微软雅黑" pitchFamily="34" charset="-122"/>
                <a:ea typeface="微软雅黑" pitchFamily="34" charset="-122"/>
              </a:rPr>
              <a:t>50%,</a:t>
            </a:r>
            <a:r>
              <a:rPr lang="zh-CN" altLang="en-US" sz="1400" dirty="0" smtClean="0">
                <a:solidFill>
                  <a:schemeClr val="tx1"/>
                </a:solidFill>
                <a:latin typeface="微软雅黑" pitchFamily="34" charset="-122"/>
                <a:ea typeface="微软雅黑" pitchFamily="34" charset="-122"/>
              </a:rPr>
              <a:t>当前处于</a:t>
            </a:r>
            <a:r>
              <a:rPr lang="zh-CN" altLang="en-US" sz="1400" b="1" dirty="0" smtClean="0">
                <a:solidFill>
                  <a:srgbClr val="FF0000"/>
                </a:solidFill>
                <a:latin typeface="微软雅黑" pitchFamily="34" charset="-122"/>
                <a:ea typeface="微软雅黑" pitchFamily="34" charset="-122"/>
              </a:rPr>
              <a:t>第二节点</a:t>
            </a:r>
            <a:r>
              <a:rPr lang="zh-CN" altLang="en-US" sz="1400" dirty="0" smtClean="0">
                <a:solidFill>
                  <a:schemeClr val="tx1"/>
                </a:solidFill>
                <a:latin typeface="微软雅黑" pitchFamily="34" charset="-122"/>
                <a:ea typeface="微软雅黑" pitchFamily="34" charset="-122"/>
              </a:rPr>
              <a:t>，距离预警时间为</a:t>
            </a:r>
            <a:r>
              <a:rPr lang="en-US" altLang="zh-CN" sz="1400" b="1" dirty="0" smtClean="0">
                <a:solidFill>
                  <a:srgbClr val="FF0000"/>
                </a:solidFill>
                <a:latin typeface="微软雅黑" pitchFamily="34" charset="-122"/>
                <a:ea typeface="微软雅黑" pitchFamily="34" charset="-122"/>
              </a:rPr>
              <a:t>2</a:t>
            </a:r>
            <a:r>
              <a:rPr lang="zh-CN" altLang="en-US" sz="1400" b="1" dirty="0" smtClean="0">
                <a:solidFill>
                  <a:srgbClr val="FF0000"/>
                </a:solidFill>
                <a:latin typeface="微软雅黑" pitchFamily="34" charset="-122"/>
                <a:ea typeface="微软雅黑" pitchFamily="34" charset="-122"/>
              </a:rPr>
              <a:t>小时</a:t>
            </a:r>
            <a:r>
              <a:rPr lang="zh-CN" altLang="en-US" sz="1400" dirty="0" smtClean="0">
                <a:solidFill>
                  <a:schemeClr val="tx1"/>
                </a:solidFill>
                <a:latin typeface="微软雅黑" pitchFamily="34" charset="-122"/>
                <a:ea typeface="微软雅黑" pitchFamily="34" charset="-122"/>
              </a:rPr>
              <a:t>，工单紧急度为</a:t>
            </a:r>
            <a:r>
              <a:rPr lang="zh-CN" altLang="en-US" sz="1400" b="1" dirty="0" smtClean="0">
                <a:solidFill>
                  <a:srgbClr val="FF0000"/>
                </a:solidFill>
                <a:latin typeface="微软雅黑" pitchFamily="34" charset="-122"/>
                <a:ea typeface="微软雅黑" pitchFamily="34" charset="-122"/>
              </a:rPr>
              <a:t>一般</a:t>
            </a:r>
            <a:endParaRPr lang="en-US" altLang="zh-CN" sz="1400" b="1" dirty="0" smtClean="0">
              <a:solidFill>
                <a:srgbClr val="FF0000"/>
              </a:solidFill>
              <a:latin typeface="微软雅黑" pitchFamily="34" charset="-122"/>
              <a:ea typeface="微软雅黑" pitchFamily="34" charset="-122"/>
            </a:endParaRPr>
          </a:p>
        </p:txBody>
      </p:sp>
      <p:sp>
        <p:nvSpPr>
          <p:cNvPr id="37" name="矩形 36"/>
          <p:cNvSpPr/>
          <p:nvPr/>
        </p:nvSpPr>
        <p:spPr>
          <a:xfrm>
            <a:off x="3714744" y="3110720"/>
            <a:ext cx="1643074" cy="1292662"/>
          </a:xfrm>
          <a:prstGeom prst="rect">
            <a:avLst/>
          </a:prstGeom>
        </p:spPr>
        <p:txBody>
          <a:bodyPr wrap="square" rtlCol="0" anchor="ctr">
            <a:spAutoFit/>
          </a:bodyPr>
          <a:lstStyle/>
          <a:p>
            <a:pPr>
              <a:lnSpc>
                <a:spcPct val="130000"/>
              </a:lnSpc>
            </a:pPr>
            <a:r>
              <a:rPr lang="zh-CN" altLang="en-US" sz="1200" dirty="0" smtClean="0">
                <a:solidFill>
                  <a:prstClr val="black"/>
                </a:solidFill>
                <a:latin typeface="微软雅黑" pitchFamily="34" charset="-122"/>
                <a:ea typeface="微软雅黑" pitchFamily="34" charset="-122"/>
              </a:rPr>
              <a:t>到达时间</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处理人</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预期完成时间</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实际完成时间</a:t>
            </a:r>
            <a:endParaRPr lang="en-US" altLang="zh-CN" sz="1200" dirty="0" smtClean="0">
              <a:solidFill>
                <a:prstClr val="black"/>
              </a:solidFill>
              <a:latin typeface="微软雅黑" pitchFamily="34" charset="-122"/>
              <a:ea typeface="微软雅黑" pitchFamily="34" charset="-122"/>
            </a:endParaRPr>
          </a:p>
          <a:p>
            <a:pPr>
              <a:lnSpc>
                <a:spcPct val="130000"/>
              </a:lnSpc>
            </a:pPr>
            <a:r>
              <a:rPr lang="zh-CN" altLang="en-US" sz="1200" dirty="0" smtClean="0">
                <a:solidFill>
                  <a:prstClr val="black"/>
                </a:solidFill>
                <a:latin typeface="微软雅黑" pitchFamily="34" charset="-122"/>
                <a:ea typeface="微软雅黑" pitchFamily="34" charset="-122"/>
              </a:rPr>
              <a:t>剩余处理时间</a:t>
            </a:r>
            <a:endParaRPr lang="en-US" altLang="zh-CN" sz="1200" dirty="0" smtClean="0">
              <a:solidFill>
                <a:prstClr val="black"/>
              </a:solidFill>
              <a:latin typeface="微软雅黑" pitchFamily="34" charset="-122"/>
              <a:ea typeface="微软雅黑" pitchFamily="34" charset="-122"/>
            </a:endParaRPr>
          </a:p>
        </p:txBody>
      </p:sp>
      <p:pic>
        <p:nvPicPr>
          <p:cNvPr id="1026" name="Picture 43" descr="选武器"/>
          <p:cNvPicPr>
            <a:picLocks noChangeAspect="1" noChangeArrowheads="1"/>
          </p:cNvPicPr>
          <p:nvPr/>
        </p:nvPicPr>
        <p:blipFill>
          <a:blip r:embed="rId2"/>
          <a:srcRect/>
          <a:stretch>
            <a:fillRect/>
          </a:stretch>
        </p:blipFill>
        <p:spPr bwMode="auto">
          <a:xfrm>
            <a:off x="1910574" y="4869857"/>
            <a:ext cx="1785950" cy="857256"/>
          </a:xfrm>
          <a:prstGeom prst="rect">
            <a:avLst/>
          </a:prstGeom>
          <a:noFill/>
          <a:ln w="9525">
            <a:solidFill>
              <a:srgbClr val="993300"/>
            </a:solidFill>
            <a:miter lim="800000"/>
            <a:headEnd/>
            <a:tailEnd/>
          </a:ln>
        </p:spPr>
      </p:pic>
      <p:pic>
        <p:nvPicPr>
          <p:cNvPr id="1027" name="Picture 42"/>
          <p:cNvPicPr>
            <a:picLocks noChangeAspect="1" noChangeArrowheads="1"/>
          </p:cNvPicPr>
          <p:nvPr/>
        </p:nvPicPr>
        <p:blipFill>
          <a:blip r:embed="rId3"/>
          <a:srcRect/>
          <a:stretch>
            <a:fillRect/>
          </a:stretch>
        </p:blipFill>
        <p:spPr bwMode="auto">
          <a:xfrm>
            <a:off x="4696656" y="4869856"/>
            <a:ext cx="714380" cy="945377"/>
          </a:xfrm>
          <a:prstGeom prst="rect">
            <a:avLst/>
          </a:prstGeom>
          <a:noFill/>
          <a:ln w="9525">
            <a:noFill/>
            <a:miter lim="800000"/>
            <a:headEnd/>
            <a:tailEnd/>
          </a:ln>
        </p:spPr>
      </p:pic>
      <p:pic>
        <p:nvPicPr>
          <p:cNvPr id="1028" name="Picture 40"/>
          <p:cNvPicPr>
            <a:picLocks noChangeAspect="1" noChangeArrowheads="1"/>
          </p:cNvPicPr>
          <p:nvPr/>
        </p:nvPicPr>
        <p:blipFill>
          <a:blip r:embed="rId4"/>
          <a:srcRect/>
          <a:stretch>
            <a:fillRect/>
          </a:stretch>
        </p:blipFill>
        <p:spPr bwMode="auto">
          <a:xfrm>
            <a:off x="6554044" y="4941294"/>
            <a:ext cx="1268412" cy="695325"/>
          </a:xfrm>
          <a:prstGeom prst="rect">
            <a:avLst/>
          </a:prstGeom>
          <a:noFill/>
          <a:ln w="9525">
            <a:noFill/>
            <a:miter lim="800000"/>
            <a:headEnd/>
            <a:tailEnd/>
          </a:ln>
        </p:spPr>
      </p:pic>
      <p:sp>
        <p:nvSpPr>
          <p:cNvPr id="40" name="矩形 39"/>
          <p:cNvSpPr/>
          <p:nvPr/>
        </p:nvSpPr>
        <p:spPr>
          <a:xfrm>
            <a:off x="1910574" y="5727112"/>
            <a:ext cx="1446980" cy="345094"/>
          </a:xfrm>
          <a:prstGeom prst="rect">
            <a:avLst/>
          </a:prstGeom>
        </p:spPr>
        <p:txBody>
          <a:bodyPr wrap="square" rtlCol="0" anchor="ctr">
            <a:spAutoFit/>
          </a:bodyPr>
          <a:lstStyle/>
          <a:p>
            <a:pPr>
              <a:lnSpc>
                <a:spcPct val="130000"/>
              </a:lnSpc>
            </a:pPr>
            <a:r>
              <a:rPr lang="en-US" altLang="zh-CN" sz="1400" b="1" dirty="0" smtClean="0">
                <a:solidFill>
                  <a:prstClr val="black"/>
                </a:solidFill>
                <a:latin typeface="微软雅黑" pitchFamily="34" charset="-122"/>
                <a:ea typeface="微软雅黑" pitchFamily="34" charset="-122"/>
              </a:rPr>
              <a:t>WEB</a:t>
            </a:r>
            <a:r>
              <a:rPr lang="zh-CN" altLang="en-US" sz="1400" b="1" dirty="0" smtClean="0">
                <a:solidFill>
                  <a:prstClr val="black"/>
                </a:solidFill>
                <a:latin typeface="微软雅黑" pitchFamily="34" charset="-122"/>
                <a:ea typeface="微软雅黑" pitchFamily="34" charset="-122"/>
              </a:rPr>
              <a:t>门户</a:t>
            </a:r>
            <a:endParaRPr lang="en-US" altLang="zh-CN" sz="1400" b="1" dirty="0" smtClean="0">
              <a:solidFill>
                <a:prstClr val="black"/>
              </a:solidFill>
              <a:latin typeface="微软雅黑" pitchFamily="34" charset="-122"/>
              <a:ea typeface="微软雅黑" pitchFamily="34" charset="-122"/>
            </a:endParaRPr>
          </a:p>
        </p:txBody>
      </p:sp>
      <p:sp>
        <p:nvSpPr>
          <p:cNvPr id="41" name="矩形 40"/>
          <p:cNvSpPr/>
          <p:nvPr/>
        </p:nvSpPr>
        <p:spPr>
          <a:xfrm>
            <a:off x="4625218" y="5727112"/>
            <a:ext cx="1446980" cy="345094"/>
          </a:xfrm>
          <a:prstGeom prst="rect">
            <a:avLst/>
          </a:prstGeom>
        </p:spPr>
        <p:txBody>
          <a:bodyPr wrap="square" rtlCol="0" anchor="ctr">
            <a:spAutoFit/>
          </a:bodyPr>
          <a:lstStyle/>
          <a:p>
            <a:pPr>
              <a:lnSpc>
                <a:spcPct val="130000"/>
              </a:lnSpc>
            </a:pPr>
            <a:r>
              <a:rPr lang="zh-CN" altLang="en-US" sz="1400" b="1" dirty="0" smtClean="0">
                <a:solidFill>
                  <a:prstClr val="black"/>
                </a:solidFill>
                <a:latin typeface="微软雅黑" pitchFamily="34" charset="-122"/>
                <a:ea typeface="微软雅黑" pitchFamily="34" charset="-122"/>
              </a:rPr>
              <a:t>手机</a:t>
            </a:r>
            <a:r>
              <a:rPr lang="en-US" altLang="zh-CN" sz="1400" b="1" dirty="0" smtClean="0">
                <a:solidFill>
                  <a:prstClr val="black"/>
                </a:solidFill>
                <a:latin typeface="微软雅黑" pitchFamily="34" charset="-122"/>
                <a:ea typeface="微软雅黑" pitchFamily="34" charset="-122"/>
              </a:rPr>
              <a:t>WIDGET</a:t>
            </a:r>
          </a:p>
        </p:txBody>
      </p:sp>
      <p:sp>
        <p:nvSpPr>
          <p:cNvPr id="42" name="矩形 41"/>
          <p:cNvSpPr/>
          <p:nvPr/>
        </p:nvSpPr>
        <p:spPr>
          <a:xfrm>
            <a:off x="6554044" y="5655674"/>
            <a:ext cx="1446980" cy="345094"/>
          </a:xfrm>
          <a:prstGeom prst="rect">
            <a:avLst/>
          </a:prstGeom>
        </p:spPr>
        <p:txBody>
          <a:bodyPr wrap="square" rtlCol="0" anchor="ctr">
            <a:spAutoFit/>
          </a:bodyPr>
          <a:lstStyle/>
          <a:p>
            <a:pPr>
              <a:lnSpc>
                <a:spcPct val="130000"/>
              </a:lnSpc>
            </a:pPr>
            <a:r>
              <a:rPr lang="zh-CN" altLang="en-US" sz="1400" b="1" dirty="0" smtClean="0">
                <a:solidFill>
                  <a:prstClr val="black"/>
                </a:solidFill>
                <a:latin typeface="微软雅黑" pitchFamily="34" charset="-122"/>
                <a:ea typeface="微软雅黑" pitchFamily="34" charset="-122"/>
              </a:rPr>
              <a:t>桌面</a:t>
            </a:r>
            <a:r>
              <a:rPr lang="en-US" altLang="zh-CN" sz="1400" b="1" dirty="0" smtClean="0">
                <a:solidFill>
                  <a:prstClr val="black"/>
                </a:solidFill>
                <a:latin typeface="微软雅黑" pitchFamily="34" charset="-122"/>
                <a:ea typeface="微软雅黑" pitchFamily="34" charset="-122"/>
              </a:rPr>
              <a:t>WIDGET</a:t>
            </a:r>
          </a:p>
        </p:txBody>
      </p:sp>
      <p:sp>
        <p:nvSpPr>
          <p:cNvPr id="43" name="AutoShape 3"/>
          <p:cNvSpPr>
            <a:spLocks noChangeArrowheads="1"/>
          </p:cNvSpPr>
          <p:nvPr/>
        </p:nvSpPr>
        <p:spPr bwMode="auto">
          <a:xfrm>
            <a:off x="428596" y="5000636"/>
            <a:ext cx="1285884" cy="714380"/>
          </a:xfrm>
          <a:prstGeom prst="homePlate">
            <a:avLst>
              <a:gd name="adj" fmla="val 81858"/>
            </a:avLst>
          </a:prstGeom>
          <a:solidFill>
            <a:srgbClr val="D6290C"/>
          </a:solidFill>
          <a:ln w="9525">
            <a:solidFill>
              <a:srgbClr val="000000"/>
            </a:solidFill>
            <a:miter lim="800000"/>
            <a:headEnd/>
            <a:tailEnd/>
          </a:ln>
        </p:spPr>
        <p:txBody>
          <a:bodyPr anchor="ctr"/>
          <a:lstStyle/>
          <a:p>
            <a:pPr algn="ctr">
              <a:defRPr/>
            </a:pPr>
            <a:r>
              <a:rPr lang="zh-CN" altLang="en-US" sz="1400" b="1" kern="0" dirty="0" smtClean="0">
                <a:solidFill>
                  <a:prstClr val="black"/>
                </a:solidFill>
                <a:latin typeface="微软雅黑" pitchFamily="34" charset="-122"/>
                <a:ea typeface="微软雅黑" pitchFamily="34" charset="-122"/>
              </a:rPr>
              <a:t>展现渠道</a:t>
            </a:r>
          </a:p>
        </p:txBody>
      </p:sp>
      <p:sp>
        <p:nvSpPr>
          <p:cNvPr id="44" name="矩形 43"/>
          <p:cNvSpPr/>
          <p:nvPr/>
        </p:nvSpPr>
        <p:spPr>
          <a:xfrm>
            <a:off x="357158" y="4643446"/>
            <a:ext cx="8358246" cy="1368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prstClr val="white">
                  <a:lumMod val="85000"/>
                  <a:alpha val="50000"/>
                </a:prstClr>
              </a:solidFill>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6" name="直接连接符 215"/>
          <p:cNvCxnSpPr/>
          <p:nvPr/>
        </p:nvCxnSpPr>
        <p:spPr>
          <a:xfrm rot="16200000" flipH="1">
            <a:off x="-71470" y="4286256"/>
            <a:ext cx="4357718" cy="71438"/>
          </a:xfrm>
          <a:prstGeom prst="line">
            <a:avLst/>
          </a:prstGeom>
          <a:ln w="285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rot="16200000" flipH="1">
            <a:off x="1357687" y="4286653"/>
            <a:ext cx="4357718" cy="70644"/>
          </a:xfrm>
          <a:prstGeom prst="line">
            <a:avLst/>
          </a:prstGeom>
          <a:ln w="285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rot="16200000" flipH="1">
            <a:off x="3000364" y="4214819"/>
            <a:ext cx="4214842" cy="71438"/>
          </a:xfrm>
          <a:prstGeom prst="line">
            <a:avLst/>
          </a:prstGeom>
          <a:ln w="285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rot="16200000" flipH="1">
            <a:off x="4429124" y="4214818"/>
            <a:ext cx="4214842" cy="71438"/>
          </a:xfrm>
          <a:prstGeom prst="line">
            <a:avLst/>
          </a:prstGeom>
          <a:ln w="285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rot="16200000" flipH="1">
            <a:off x="5822562" y="4178702"/>
            <a:ext cx="4142610" cy="71438"/>
          </a:xfrm>
          <a:prstGeom prst="line">
            <a:avLst/>
          </a:prstGeom>
          <a:ln w="28575">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2"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a:t>
            </a:r>
            <a:r>
              <a:rPr lang="zh-CN" altLang="en-US" sz="2800" dirty="0" smtClean="0"/>
              <a:t>故障，问题流程一</a:t>
            </a:r>
          </a:p>
        </p:txBody>
      </p:sp>
      <p:sp>
        <p:nvSpPr>
          <p:cNvPr id="95" name="矩形 94"/>
          <p:cNvSpPr/>
          <p:nvPr/>
        </p:nvSpPr>
        <p:spPr>
          <a:xfrm>
            <a:off x="1000100" y="1643050"/>
            <a:ext cx="928694" cy="3571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dirty="0" smtClean="0"/>
              <a:t>输入</a:t>
            </a:r>
            <a:endParaRPr lang="zh-CN" altLang="en-US" dirty="0"/>
          </a:p>
        </p:txBody>
      </p:sp>
      <p:sp>
        <p:nvSpPr>
          <p:cNvPr id="96" name="矩形 95"/>
          <p:cNvSpPr/>
          <p:nvPr/>
        </p:nvSpPr>
        <p:spPr>
          <a:xfrm>
            <a:off x="2285984" y="1643050"/>
            <a:ext cx="1000132" cy="3571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客户</a:t>
            </a:r>
            <a:endParaRPr lang="zh-CN" altLang="en-US" dirty="0"/>
          </a:p>
        </p:txBody>
      </p:sp>
      <p:sp>
        <p:nvSpPr>
          <p:cNvPr id="97" name="矩形 96"/>
          <p:cNvSpPr/>
          <p:nvPr/>
        </p:nvSpPr>
        <p:spPr>
          <a:xfrm>
            <a:off x="3714744" y="1643050"/>
            <a:ext cx="1143008" cy="3571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服务台</a:t>
            </a:r>
            <a:endParaRPr lang="zh-CN" altLang="en-US" dirty="0"/>
          </a:p>
        </p:txBody>
      </p:sp>
      <p:sp>
        <p:nvSpPr>
          <p:cNvPr id="98" name="矩形 97"/>
          <p:cNvSpPr/>
          <p:nvPr/>
        </p:nvSpPr>
        <p:spPr>
          <a:xfrm>
            <a:off x="5143504" y="1643050"/>
            <a:ext cx="1214446" cy="3571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维护工程师</a:t>
            </a:r>
            <a:endParaRPr lang="zh-CN" altLang="en-US" dirty="0"/>
          </a:p>
        </p:txBody>
      </p:sp>
      <p:sp>
        <p:nvSpPr>
          <p:cNvPr id="99" name="矩形 98"/>
          <p:cNvSpPr/>
          <p:nvPr/>
        </p:nvSpPr>
        <p:spPr>
          <a:xfrm>
            <a:off x="6643702" y="1643050"/>
            <a:ext cx="1143008" cy="3571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运维经理</a:t>
            </a:r>
            <a:endParaRPr lang="zh-CN" altLang="en-US" dirty="0"/>
          </a:p>
        </p:txBody>
      </p:sp>
      <p:sp>
        <p:nvSpPr>
          <p:cNvPr id="100" name="矩形 99"/>
          <p:cNvSpPr/>
          <p:nvPr/>
        </p:nvSpPr>
        <p:spPr>
          <a:xfrm>
            <a:off x="8072462" y="1643050"/>
            <a:ext cx="785818" cy="3571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dirty="0" smtClean="0"/>
              <a:t>输出</a:t>
            </a:r>
            <a:endParaRPr lang="zh-CN" altLang="en-US" dirty="0"/>
          </a:p>
        </p:txBody>
      </p:sp>
      <p:sp>
        <p:nvSpPr>
          <p:cNvPr id="106" name="圆角矩形 105"/>
          <p:cNvSpPr/>
          <p:nvPr/>
        </p:nvSpPr>
        <p:spPr>
          <a:xfrm>
            <a:off x="357158" y="2143116"/>
            <a:ext cx="357190" cy="1500198"/>
          </a:xfrm>
          <a:prstGeom prst="roundRect">
            <a:avLst>
              <a:gd name="adj" fmla="val 5000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smtClean="0"/>
              <a:t>发起阶段</a:t>
            </a:r>
            <a:endParaRPr lang="zh-CN" altLang="en-US" dirty="0"/>
          </a:p>
        </p:txBody>
      </p:sp>
      <p:sp>
        <p:nvSpPr>
          <p:cNvPr id="108" name="圆角矩形 107"/>
          <p:cNvSpPr/>
          <p:nvPr/>
        </p:nvSpPr>
        <p:spPr>
          <a:xfrm>
            <a:off x="357158" y="3786190"/>
            <a:ext cx="357190" cy="2786082"/>
          </a:xfrm>
          <a:prstGeom prst="roundRect">
            <a:avLst>
              <a:gd name="adj" fmla="val 46179"/>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smtClean="0"/>
              <a:t>处理</a:t>
            </a:r>
            <a:endParaRPr lang="en-US" altLang="zh-CN" dirty="0" smtClean="0"/>
          </a:p>
          <a:p>
            <a:pPr algn="ctr"/>
            <a:r>
              <a:rPr lang="zh-CN" altLang="en-US" dirty="0" smtClean="0"/>
              <a:t>阶段</a:t>
            </a:r>
            <a:endParaRPr lang="zh-CN" altLang="en-US" dirty="0"/>
          </a:p>
        </p:txBody>
      </p:sp>
      <p:sp>
        <p:nvSpPr>
          <p:cNvPr id="111" name="矩形 110"/>
          <p:cNvSpPr/>
          <p:nvPr/>
        </p:nvSpPr>
        <p:spPr>
          <a:xfrm>
            <a:off x="1000100" y="2143116"/>
            <a:ext cx="928694" cy="1143008"/>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dirty="0" smtClean="0"/>
              <a:t>电话</a:t>
            </a:r>
            <a:r>
              <a:rPr lang="en-US" altLang="zh-CN" dirty="0" smtClean="0"/>
              <a:t>,</a:t>
            </a:r>
            <a:r>
              <a:rPr lang="zh-CN" altLang="en-US" dirty="0" smtClean="0"/>
              <a:t>邮件</a:t>
            </a:r>
            <a:r>
              <a:rPr lang="en-US" altLang="zh-CN" dirty="0" smtClean="0"/>
              <a:t>,QQ,</a:t>
            </a:r>
            <a:r>
              <a:rPr lang="zh-CN" altLang="en-US" dirty="0" smtClean="0"/>
              <a:t>工单</a:t>
            </a:r>
            <a:endParaRPr lang="zh-CN" altLang="en-US" dirty="0"/>
          </a:p>
        </p:txBody>
      </p:sp>
      <p:sp>
        <p:nvSpPr>
          <p:cNvPr id="112" name="圆角矩形 111"/>
          <p:cNvSpPr/>
          <p:nvPr/>
        </p:nvSpPr>
        <p:spPr>
          <a:xfrm>
            <a:off x="2285984" y="2143116"/>
            <a:ext cx="1000132" cy="285752"/>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开始</a:t>
            </a:r>
            <a:endParaRPr lang="zh-CN" altLang="en-US" sz="1200" b="1" dirty="0"/>
          </a:p>
        </p:txBody>
      </p:sp>
      <p:sp>
        <p:nvSpPr>
          <p:cNvPr id="113" name="矩形 112"/>
          <p:cNvSpPr/>
          <p:nvPr/>
        </p:nvSpPr>
        <p:spPr>
          <a:xfrm>
            <a:off x="2285984" y="2571744"/>
            <a:ext cx="1000132"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事件发起</a:t>
            </a:r>
            <a:endParaRPr lang="zh-CN" altLang="en-US" sz="1200" b="1" dirty="0"/>
          </a:p>
        </p:txBody>
      </p:sp>
      <p:sp>
        <p:nvSpPr>
          <p:cNvPr id="115" name="流程图: 决策 114"/>
          <p:cNvSpPr/>
          <p:nvPr/>
        </p:nvSpPr>
        <p:spPr>
          <a:xfrm>
            <a:off x="3643306" y="2500306"/>
            <a:ext cx="1143008" cy="428628"/>
          </a:xfrm>
          <a:prstGeom prst="flowChartDecisi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有效性</a:t>
            </a:r>
            <a:endParaRPr lang="zh-CN" altLang="en-US" sz="1200" b="1" dirty="0"/>
          </a:p>
        </p:txBody>
      </p:sp>
      <p:sp>
        <p:nvSpPr>
          <p:cNvPr id="117" name="矩形 116"/>
          <p:cNvSpPr/>
          <p:nvPr/>
        </p:nvSpPr>
        <p:spPr>
          <a:xfrm>
            <a:off x="3714744" y="3143248"/>
            <a:ext cx="1000132"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sz="1200" b="1" dirty="0" smtClean="0"/>
              <a:t>ITIL</a:t>
            </a:r>
            <a:r>
              <a:rPr lang="zh-CN" altLang="en-US" sz="1200" b="1" dirty="0" smtClean="0"/>
              <a:t>单登记</a:t>
            </a:r>
            <a:endParaRPr lang="zh-CN" altLang="en-US" sz="1200" b="1" dirty="0"/>
          </a:p>
        </p:txBody>
      </p:sp>
      <p:sp>
        <p:nvSpPr>
          <p:cNvPr id="119" name="流程图: 决策 118"/>
          <p:cNvSpPr/>
          <p:nvPr/>
        </p:nvSpPr>
        <p:spPr>
          <a:xfrm>
            <a:off x="3643306" y="3571876"/>
            <a:ext cx="1143008" cy="469772"/>
          </a:xfrm>
          <a:prstGeom prst="flowChartDecisi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sz="1200" b="1" dirty="0" smtClean="0"/>
              <a:t>FAQ</a:t>
            </a:r>
          </a:p>
          <a:p>
            <a:pPr algn="ctr"/>
            <a:r>
              <a:rPr lang="zh-CN" altLang="en-US" sz="1200" b="1" dirty="0" smtClean="0"/>
              <a:t>解决</a:t>
            </a:r>
            <a:endParaRPr lang="zh-CN" altLang="en-US" sz="1200" b="1" dirty="0"/>
          </a:p>
        </p:txBody>
      </p:sp>
      <p:sp>
        <p:nvSpPr>
          <p:cNvPr id="121" name="流程图: 决策 120"/>
          <p:cNvSpPr/>
          <p:nvPr/>
        </p:nvSpPr>
        <p:spPr>
          <a:xfrm>
            <a:off x="5143504" y="3571876"/>
            <a:ext cx="1285884" cy="469772"/>
          </a:xfrm>
          <a:prstGeom prst="flowChartDecisi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单独</a:t>
            </a:r>
            <a:endParaRPr lang="en-US" altLang="zh-CN" sz="1200" b="1" dirty="0" smtClean="0"/>
          </a:p>
          <a:p>
            <a:pPr algn="ctr"/>
            <a:r>
              <a:rPr lang="zh-CN" altLang="en-US" sz="1200" b="1" dirty="0" smtClean="0"/>
              <a:t>处理</a:t>
            </a:r>
            <a:endParaRPr lang="en-US" altLang="zh-CN" sz="1200" b="1" dirty="0" smtClean="0"/>
          </a:p>
        </p:txBody>
      </p:sp>
      <p:sp>
        <p:nvSpPr>
          <p:cNvPr id="123" name="矩形 122"/>
          <p:cNvSpPr/>
          <p:nvPr/>
        </p:nvSpPr>
        <p:spPr>
          <a:xfrm>
            <a:off x="5214942" y="4357694"/>
            <a:ext cx="1143008"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编写处理方案</a:t>
            </a:r>
            <a:endParaRPr lang="zh-CN" altLang="en-US" sz="1200" b="1" dirty="0"/>
          </a:p>
        </p:txBody>
      </p:sp>
      <p:sp>
        <p:nvSpPr>
          <p:cNvPr id="124" name="矩形 123"/>
          <p:cNvSpPr/>
          <p:nvPr/>
        </p:nvSpPr>
        <p:spPr>
          <a:xfrm>
            <a:off x="5214942" y="4857760"/>
            <a:ext cx="1143008"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执行处理方案</a:t>
            </a:r>
            <a:endParaRPr lang="zh-CN" altLang="en-US" sz="1200" b="1" dirty="0"/>
          </a:p>
        </p:txBody>
      </p:sp>
      <p:sp>
        <p:nvSpPr>
          <p:cNvPr id="125" name="矩形 124"/>
          <p:cNvSpPr/>
          <p:nvPr/>
        </p:nvSpPr>
        <p:spPr>
          <a:xfrm>
            <a:off x="6643702" y="3929066"/>
            <a:ext cx="1143008"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事件升级</a:t>
            </a:r>
            <a:endParaRPr lang="zh-CN" altLang="en-US" sz="1200" b="1" dirty="0"/>
          </a:p>
        </p:txBody>
      </p:sp>
      <p:sp>
        <p:nvSpPr>
          <p:cNvPr id="126" name="矩形 125"/>
          <p:cNvSpPr/>
          <p:nvPr/>
        </p:nvSpPr>
        <p:spPr>
          <a:xfrm>
            <a:off x="3786182" y="5143512"/>
            <a:ext cx="1214446"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反馈客户结果</a:t>
            </a:r>
            <a:endParaRPr lang="zh-CN" altLang="en-US" sz="1200" b="1" dirty="0"/>
          </a:p>
        </p:txBody>
      </p:sp>
      <p:sp>
        <p:nvSpPr>
          <p:cNvPr id="127" name="矩形 126"/>
          <p:cNvSpPr/>
          <p:nvPr/>
        </p:nvSpPr>
        <p:spPr>
          <a:xfrm>
            <a:off x="2285984" y="5500702"/>
            <a:ext cx="1071570"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验证结果</a:t>
            </a:r>
            <a:endParaRPr lang="zh-CN" altLang="en-US" sz="1200" b="1" dirty="0"/>
          </a:p>
        </p:txBody>
      </p:sp>
      <p:sp>
        <p:nvSpPr>
          <p:cNvPr id="128" name="矩形 127"/>
          <p:cNvSpPr/>
          <p:nvPr/>
        </p:nvSpPr>
        <p:spPr>
          <a:xfrm>
            <a:off x="8072462" y="4572008"/>
            <a:ext cx="785850" cy="928694"/>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b="1" dirty="0" smtClean="0"/>
              <a:t>FAQ</a:t>
            </a:r>
            <a:endParaRPr lang="zh-CN" altLang="en-US" b="1" dirty="0" smtClean="0"/>
          </a:p>
        </p:txBody>
      </p:sp>
      <p:cxnSp>
        <p:nvCxnSpPr>
          <p:cNvPr id="143" name="直接箭头连接符 142"/>
          <p:cNvCxnSpPr/>
          <p:nvPr/>
        </p:nvCxnSpPr>
        <p:spPr>
          <a:xfrm rot="16200000" flipH="1">
            <a:off x="-1285916" y="4286256"/>
            <a:ext cx="4357718" cy="71438"/>
          </a:xfrm>
          <a:prstGeom prst="straightConnector1">
            <a:avLst/>
          </a:prstGeom>
          <a:ln w="38100">
            <a:solidFill>
              <a:srgbClr val="00B0F0"/>
            </a:solidFill>
            <a:tailEnd type="arrow"/>
          </a:ln>
        </p:spPr>
        <p:style>
          <a:lnRef idx="1">
            <a:schemeClr val="accent2"/>
          </a:lnRef>
          <a:fillRef idx="0">
            <a:schemeClr val="accent2"/>
          </a:fillRef>
          <a:effectRef idx="0">
            <a:schemeClr val="accent2"/>
          </a:effectRef>
          <a:fontRef idx="minor">
            <a:schemeClr val="tx1"/>
          </a:fontRef>
        </p:style>
      </p:cxnSp>
      <p:cxnSp>
        <p:nvCxnSpPr>
          <p:cNvPr id="155" name="肘形连接符 154"/>
          <p:cNvCxnSpPr>
            <a:stCxn id="112" idx="2"/>
            <a:endCxn id="113" idx="0"/>
          </p:cNvCxnSpPr>
          <p:nvPr/>
        </p:nvCxnSpPr>
        <p:spPr>
          <a:xfrm rot="5400000">
            <a:off x="2714612" y="2500306"/>
            <a:ext cx="142876"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63" name="肘形连接符 162"/>
          <p:cNvCxnSpPr>
            <a:stCxn id="113" idx="3"/>
            <a:endCxn id="115" idx="1"/>
          </p:cNvCxnSpPr>
          <p:nvPr/>
        </p:nvCxnSpPr>
        <p:spPr>
          <a:xfrm>
            <a:off x="3286116" y="2714620"/>
            <a:ext cx="357190"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74" name="肘形连接符 173"/>
          <p:cNvCxnSpPr>
            <a:stCxn id="115" idx="2"/>
            <a:endCxn id="117" idx="0"/>
          </p:cNvCxnSpPr>
          <p:nvPr/>
        </p:nvCxnSpPr>
        <p:spPr>
          <a:xfrm rot="5400000">
            <a:off x="4107653" y="3036091"/>
            <a:ext cx="214314"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sp>
        <p:nvSpPr>
          <p:cNvPr id="175" name="矩形 174"/>
          <p:cNvSpPr/>
          <p:nvPr/>
        </p:nvSpPr>
        <p:spPr>
          <a:xfrm>
            <a:off x="8072462" y="2857496"/>
            <a:ext cx="785850" cy="928694"/>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b="1" dirty="0" smtClean="0"/>
              <a:t>ITIL</a:t>
            </a:r>
            <a:r>
              <a:rPr lang="zh-CN" altLang="en-US" b="1" dirty="0" smtClean="0"/>
              <a:t>事件单</a:t>
            </a:r>
          </a:p>
        </p:txBody>
      </p:sp>
      <p:sp>
        <p:nvSpPr>
          <p:cNvPr id="176" name="矩形 175"/>
          <p:cNvSpPr/>
          <p:nvPr/>
        </p:nvSpPr>
        <p:spPr>
          <a:xfrm>
            <a:off x="3786182" y="5857892"/>
            <a:ext cx="1214446"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sz="1200" b="1" dirty="0" smtClean="0"/>
              <a:t>ITIL</a:t>
            </a:r>
            <a:r>
              <a:rPr lang="zh-CN" altLang="en-US" sz="1200" b="1" dirty="0" smtClean="0"/>
              <a:t>归档</a:t>
            </a:r>
            <a:endParaRPr lang="zh-CN" altLang="en-US" sz="1200" b="1" dirty="0"/>
          </a:p>
        </p:txBody>
      </p:sp>
      <p:cxnSp>
        <p:nvCxnSpPr>
          <p:cNvPr id="182" name="肘形连接符 181"/>
          <p:cNvCxnSpPr>
            <a:stCxn id="117" idx="2"/>
            <a:endCxn id="119" idx="0"/>
          </p:cNvCxnSpPr>
          <p:nvPr/>
        </p:nvCxnSpPr>
        <p:spPr>
          <a:xfrm rot="5400000">
            <a:off x="4143372" y="3500438"/>
            <a:ext cx="142876"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86" name="形状 185"/>
          <p:cNvCxnSpPr>
            <a:stCxn id="119" idx="1"/>
            <a:endCxn id="127" idx="0"/>
          </p:cNvCxnSpPr>
          <p:nvPr/>
        </p:nvCxnSpPr>
        <p:spPr>
          <a:xfrm rot="10800000" flipV="1">
            <a:off x="2821770" y="3806762"/>
            <a:ext cx="821537" cy="1693940"/>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88" name="肘形连接符 187"/>
          <p:cNvCxnSpPr>
            <a:stCxn id="119" idx="3"/>
            <a:endCxn id="121" idx="1"/>
          </p:cNvCxnSpPr>
          <p:nvPr/>
        </p:nvCxnSpPr>
        <p:spPr>
          <a:xfrm>
            <a:off x="4786314" y="3806762"/>
            <a:ext cx="357190"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90" name="形状 189"/>
          <p:cNvCxnSpPr>
            <a:stCxn id="121" idx="3"/>
            <a:endCxn id="125" idx="0"/>
          </p:cNvCxnSpPr>
          <p:nvPr/>
        </p:nvCxnSpPr>
        <p:spPr>
          <a:xfrm>
            <a:off x="6429388" y="3806762"/>
            <a:ext cx="785818" cy="122304"/>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92" name="肘形连接符 191"/>
          <p:cNvCxnSpPr>
            <a:stCxn id="121" idx="2"/>
            <a:endCxn id="123" idx="0"/>
          </p:cNvCxnSpPr>
          <p:nvPr/>
        </p:nvCxnSpPr>
        <p:spPr>
          <a:xfrm rot="5400000">
            <a:off x="5628423" y="4199671"/>
            <a:ext cx="316046"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99" name="形状 198"/>
          <p:cNvCxnSpPr>
            <a:stCxn id="125" idx="2"/>
            <a:endCxn id="123" idx="3"/>
          </p:cNvCxnSpPr>
          <p:nvPr/>
        </p:nvCxnSpPr>
        <p:spPr>
          <a:xfrm rot="5400000">
            <a:off x="6643702" y="3929066"/>
            <a:ext cx="285752" cy="857256"/>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03" name="肘形连接符 202"/>
          <p:cNvCxnSpPr>
            <a:stCxn id="123" idx="2"/>
            <a:endCxn id="124" idx="0"/>
          </p:cNvCxnSpPr>
          <p:nvPr/>
        </p:nvCxnSpPr>
        <p:spPr>
          <a:xfrm rot="5400000">
            <a:off x="5679289" y="4750603"/>
            <a:ext cx="214314"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08" name="形状 207"/>
          <p:cNvCxnSpPr>
            <a:stCxn id="124" idx="2"/>
            <a:endCxn id="126" idx="3"/>
          </p:cNvCxnSpPr>
          <p:nvPr/>
        </p:nvCxnSpPr>
        <p:spPr>
          <a:xfrm rot="5400000">
            <a:off x="5322099" y="4822041"/>
            <a:ext cx="142876" cy="785818"/>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10" name="形状 209"/>
          <p:cNvCxnSpPr>
            <a:stCxn id="126" idx="1"/>
            <a:endCxn id="127" idx="0"/>
          </p:cNvCxnSpPr>
          <p:nvPr/>
        </p:nvCxnSpPr>
        <p:spPr>
          <a:xfrm rot="10800000" flipV="1">
            <a:off x="2821770" y="5286388"/>
            <a:ext cx="964413" cy="214314"/>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14" name="形状 213"/>
          <p:cNvCxnSpPr>
            <a:stCxn id="127" idx="2"/>
            <a:endCxn id="176" idx="1"/>
          </p:cNvCxnSpPr>
          <p:nvPr/>
        </p:nvCxnSpPr>
        <p:spPr>
          <a:xfrm rot="16200000" flipH="1">
            <a:off x="3196818" y="5411404"/>
            <a:ext cx="214314" cy="964413"/>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857224" y="2071678"/>
            <a:ext cx="8001056" cy="1588"/>
          </a:xfrm>
          <a:prstGeom prst="line">
            <a:avLst/>
          </a:prstGeom>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786050" y="4429132"/>
            <a:ext cx="320922" cy="338554"/>
          </a:xfrm>
          <a:prstGeom prst="rect">
            <a:avLst/>
          </a:prstGeom>
          <a:noFill/>
        </p:spPr>
        <p:txBody>
          <a:bodyPr wrap="none" rtlCol="0">
            <a:spAutoFit/>
          </a:bodyPr>
          <a:lstStyle/>
          <a:p>
            <a:r>
              <a:rPr lang="en-US" altLang="zh-CN" dirty="0" smtClean="0"/>
              <a:t>Y</a:t>
            </a:r>
            <a:endParaRPr lang="zh-CN" altLang="en-US" dirty="0"/>
          </a:p>
        </p:txBody>
      </p:sp>
      <p:sp>
        <p:nvSpPr>
          <p:cNvPr id="50" name="TextBox 49"/>
          <p:cNvSpPr txBox="1"/>
          <p:nvPr/>
        </p:nvSpPr>
        <p:spPr>
          <a:xfrm>
            <a:off x="4857752" y="3786190"/>
            <a:ext cx="332142" cy="338554"/>
          </a:xfrm>
          <a:prstGeom prst="rect">
            <a:avLst/>
          </a:prstGeom>
          <a:noFill/>
        </p:spPr>
        <p:txBody>
          <a:bodyPr wrap="none" rtlCol="0">
            <a:spAutoFit/>
          </a:bodyPr>
          <a:lstStyle/>
          <a:p>
            <a:r>
              <a:rPr lang="en-US" altLang="zh-CN" dirty="0" smtClean="0"/>
              <a:t>N</a:t>
            </a:r>
            <a:endParaRPr lang="zh-CN" altLang="en-US" dirty="0"/>
          </a:p>
        </p:txBody>
      </p:sp>
      <p:sp>
        <p:nvSpPr>
          <p:cNvPr id="51" name="TextBox 50"/>
          <p:cNvSpPr txBox="1"/>
          <p:nvPr/>
        </p:nvSpPr>
        <p:spPr>
          <a:xfrm>
            <a:off x="5857884" y="4000504"/>
            <a:ext cx="392360" cy="338554"/>
          </a:xfrm>
          <a:prstGeom prst="rect">
            <a:avLst/>
          </a:prstGeom>
          <a:noFill/>
        </p:spPr>
        <p:txBody>
          <a:bodyPr wrap="square" rtlCol="0">
            <a:spAutoFit/>
          </a:bodyPr>
          <a:lstStyle/>
          <a:p>
            <a:r>
              <a:rPr lang="en-US" altLang="zh-CN" dirty="0" smtClean="0"/>
              <a:t>Y</a:t>
            </a:r>
            <a:endParaRPr lang="zh-CN" altLang="en-US" dirty="0"/>
          </a:p>
        </p:txBody>
      </p:sp>
      <p:sp>
        <p:nvSpPr>
          <p:cNvPr id="52" name="TextBox 51"/>
          <p:cNvSpPr txBox="1"/>
          <p:nvPr/>
        </p:nvSpPr>
        <p:spPr>
          <a:xfrm>
            <a:off x="6643702" y="3571876"/>
            <a:ext cx="332142" cy="338554"/>
          </a:xfrm>
          <a:prstGeom prst="rect">
            <a:avLst/>
          </a:prstGeom>
          <a:noFill/>
        </p:spPr>
        <p:txBody>
          <a:bodyPr wrap="none" rtlCol="0">
            <a:spAutoFit/>
          </a:bodyPr>
          <a:lstStyle/>
          <a:p>
            <a:r>
              <a:rPr lang="en-US" altLang="zh-CN" dirty="0" smtClean="0"/>
              <a:t>N</a:t>
            </a:r>
            <a:endParaRPr lang="zh-CN" altLang="en-US" dirty="0"/>
          </a:p>
        </p:txBody>
      </p:sp>
      <p:sp>
        <p:nvSpPr>
          <p:cNvPr id="53" name="TextBox 52"/>
          <p:cNvSpPr txBox="1"/>
          <p:nvPr/>
        </p:nvSpPr>
        <p:spPr>
          <a:xfrm>
            <a:off x="4214810" y="2857496"/>
            <a:ext cx="320922" cy="338554"/>
          </a:xfrm>
          <a:prstGeom prst="rect">
            <a:avLst/>
          </a:prstGeom>
          <a:noFill/>
        </p:spPr>
        <p:txBody>
          <a:bodyPr wrap="none" rtlCol="0">
            <a:spAutoFit/>
          </a:bodyPr>
          <a:lstStyle/>
          <a:p>
            <a:r>
              <a:rPr lang="en-US" altLang="zh-CN" dirty="0" smtClean="0"/>
              <a:t>Y</a:t>
            </a:r>
            <a:endParaRPr lang="zh-CN" altLang="en-US" dirty="0"/>
          </a:p>
        </p:txBody>
      </p:sp>
      <p:sp>
        <p:nvSpPr>
          <p:cNvPr id="54" name="矩形 53"/>
          <p:cNvSpPr/>
          <p:nvPr/>
        </p:nvSpPr>
        <p:spPr>
          <a:xfrm>
            <a:off x="428596" y="847688"/>
            <a:ext cx="8197523" cy="652486"/>
          </a:xfrm>
          <a:prstGeom prst="rect">
            <a:avLst/>
          </a:prstGeom>
        </p:spPr>
        <p:txBody>
          <a:bodyPr wrap="square" rtlCol="0" anchor="ctr">
            <a:spAutoFit/>
          </a:bodyPr>
          <a:lstStyle/>
          <a:p>
            <a:pPr>
              <a:lnSpc>
                <a:spcPct val="130000"/>
              </a:lnSpc>
            </a:pPr>
            <a:r>
              <a:rPr lang="zh-CN" altLang="en-US" sz="1400" dirty="0" smtClean="0">
                <a:solidFill>
                  <a:prstClr val="black"/>
                </a:solidFill>
                <a:latin typeface="微软雅黑" pitchFamily="34" charset="-122"/>
                <a:ea typeface="微软雅黑" pitchFamily="34" charset="-122"/>
              </a:rPr>
              <a:t>     故障，问题流程根据发起人的不同分为外部流程与内部流程。外部流程发起人为</a:t>
            </a:r>
            <a:r>
              <a:rPr lang="zh-CN" altLang="en-US" sz="1400" b="1" dirty="0" smtClean="0">
                <a:solidFill>
                  <a:srgbClr val="FF0000"/>
                </a:solidFill>
                <a:latin typeface="微软雅黑" pitchFamily="34" charset="-122"/>
                <a:ea typeface="微软雅黑" pitchFamily="34" charset="-122"/>
              </a:rPr>
              <a:t>运维项目使用</a:t>
            </a:r>
            <a:r>
              <a:rPr lang="zh-CN" altLang="en-US" sz="1400" dirty="0" smtClean="0">
                <a:solidFill>
                  <a:prstClr val="black"/>
                </a:solidFill>
                <a:latin typeface="微软雅黑" pitchFamily="34" charset="-122"/>
                <a:ea typeface="微软雅黑" pitchFamily="34" charset="-122"/>
              </a:rPr>
              <a:t>人员，内部流程是</a:t>
            </a:r>
            <a:r>
              <a:rPr lang="zh-CN" altLang="en-US" sz="1400" b="1" dirty="0" smtClean="0">
                <a:solidFill>
                  <a:srgbClr val="FF0000"/>
                </a:solidFill>
                <a:latin typeface="微软雅黑" pitchFamily="34" charset="-122"/>
                <a:ea typeface="微软雅黑" pitchFamily="34" charset="-122"/>
              </a:rPr>
              <a:t>运维团队内部人员</a:t>
            </a:r>
            <a:r>
              <a:rPr lang="zh-CN" altLang="en-US" sz="1400" dirty="0" smtClean="0">
                <a:solidFill>
                  <a:prstClr val="black"/>
                </a:solidFill>
                <a:latin typeface="微软雅黑" pitchFamily="34" charset="-122"/>
                <a:ea typeface="微软雅黑" pitchFamily="34" charset="-122"/>
              </a:rPr>
              <a:t>在巡检，稽核，或者使用过程中发现的故障，问题。本流程为外部流程</a:t>
            </a:r>
            <a:endParaRPr lang="zh-CN" altLang="en-US" sz="9600" dirty="0" smtClean="0">
              <a:solidFill>
                <a:prstClr val="black"/>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3" name="直接连接符 222"/>
          <p:cNvCxnSpPr/>
          <p:nvPr/>
        </p:nvCxnSpPr>
        <p:spPr>
          <a:xfrm rot="16200000" flipH="1">
            <a:off x="500431" y="3929463"/>
            <a:ext cx="4357718" cy="70644"/>
          </a:xfrm>
          <a:prstGeom prst="line">
            <a:avLst/>
          </a:prstGeom>
          <a:ln w="285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rot="16200000" flipH="1">
            <a:off x="2143108" y="3857629"/>
            <a:ext cx="4214842" cy="71438"/>
          </a:xfrm>
          <a:prstGeom prst="line">
            <a:avLst/>
          </a:prstGeom>
          <a:ln w="285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rot="16200000" flipH="1">
            <a:off x="3571868" y="3857628"/>
            <a:ext cx="4214842" cy="71438"/>
          </a:xfrm>
          <a:prstGeom prst="line">
            <a:avLst/>
          </a:prstGeom>
          <a:ln w="285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rot="16200000" flipH="1">
            <a:off x="4965306" y="3821512"/>
            <a:ext cx="4142610" cy="71438"/>
          </a:xfrm>
          <a:prstGeom prst="line">
            <a:avLst/>
          </a:prstGeom>
          <a:ln w="28575">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2"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a:t>
            </a:r>
            <a:r>
              <a:rPr lang="zh-CN" altLang="en-US" sz="2800" dirty="0" smtClean="0"/>
              <a:t>故障，问题流程二</a:t>
            </a:r>
          </a:p>
        </p:txBody>
      </p:sp>
      <p:sp>
        <p:nvSpPr>
          <p:cNvPr id="96" name="矩形 95"/>
          <p:cNvSpPr/>
          <p:nvPr/>
        </p:nvSpPr>
        <p:spPr>
          <a:xfrm>
            <a:off x="1428728" y="1285860"/>
            <a:ext cx="1071570" cy="3571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团队成员</a:t>
            </a:r>
            <a:endParaRPr lang="zh-CN" altLang="en-US" dirty="0"/>
          </a:p>
        </p:txBody>
      </p:sp>
      <p:sp>
        <p:nvSpPr>
          <p:cNvPr id="97" name="矩形 96"/>
          <p:cNvSpPr/>
          <p:nvPr/>
        </p:nvSpPr>
        <p:spPr>
          <a:xfrm>
            <a:off x="2857488" y="1285860"/>
            <a:ext cx="1143008" cy="3571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服务台</a:t>
            </a:r>
            <a:endParaRPr lang="zh-CN" altLang="en-US" dirty="0"/>
          </a:p>
        </p:txBody>
      </p:sp>
      <p:sp>
        <p:nvSpPr>
          <p:cNvPr id="98" name="矩形 97"/>
          <p:cNvSpPr/>
          <p:nvPr/>
        </p:nvSpPr>
        <p:spPr>
          <a:xfrm>
            <a:off x="4286248" y="1285860"/>
            <a:ext cx="1214446" cy="3571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维护工程师</a:t>
            </a:r>
            <a:endParaRPr lang="zh-CN" altLang="en-US" dirty="0"/>
          </a:p>
        </p:txBody>
      </p:sp>
      <p:sp>
        <p:nvSpPr>
          <p:cNvPr id="99" name="矩形 98"/>
          <p:cNvSpPr/>
          <p:nvPr/>
        </p:nvSpPr>
        <p:spPr>
          <a:xfrm>
            <a:off x="5786446" y="1285860"/>
            <a:ext cx="1143008" cy="357190"/>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运维经理</a:t>
            </a:r>
            <a:endParaRPr lang="zh-CN" altLang="en-US" dirty="0"/>
          </a:p>
        </p:txBody>
      </p:sp>
      <p:sp>
        <p:nvSpPr>
          <p:cNvPr id="100" name="矩形 99"/>
          <p:cNvSpPr/>
          <p:nvPr/>
        </p:nvSpPr>
        <p:spPr>
          <a:xfrm>
            <a:off x="7215206" y="1285860"/>
            <a:ext cx="785818" cy="35719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dirty="0" smtClean="0"/>
              <a:t>输出</a:t>
            </a:r>
            <a:endParaRPr lang="zh-CN" altLang="en-US" dirty="0"/>
          </a:p>
        </p:txBody>
      </p:sp>
      <p:sp>
        <p:nvSpPr>
          <p:cNvPr id="108" name="圆角矩形 107"/>
          <p:cNvSpPr/>
          <p:nvPr/>
        </p:nvSpPr>
        <p:spPr>
          <a:xfrm>
            <a:off x="357158" y="1785926"/>
            <a:ext cx="357190" cy="4357718"/>
          </a:xfrm>
          <a:prstGeom prst="roundRect">
            <a:avLst>
              <a:gd name="adj" fmla="val 46179"/>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smtClean="0"/>
              <a:t>处理</a:t>
            </a:r>
            <a:endParaRPr lang="en-US" altLang="zh-CN" dirty="0" smtClean="0"/>
          </a:p>
          <a:p>
            <a:pPr algn="ctr"/>
            <a:r>
              <a:rPr lang="zh-CN" altLang="en-US" dirty="0" smtClean="0"/>
              <a:t>阶段</a:t>
            </a:r>
            <a:endParaRPr lang="zh-CN" altLang="en-US" dirty="0"/>
          </a:p>
        </p:txBody>
      </p:sp>
      <p:sp>
        <p:nvSpPr>
          <p:cNvPr id="112" name="圆角矩形 111"/>
          <p:cNvSpPr/>
          <p:nvPr/>
        </p:nvSpPr>
        <p:spPr>
          <a:xfrm>
            <a:off x="1428728" y="1714488"/>
            <a:ext cx="1000132" cy="285752"/>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开始</a:t>
            </a:r>
            <a:endParaRPr lang="zh-CN" altLang="en-US" sz="1200" b="1" dirty="0"/>
          </a:p>
        </p:txBody>
      </p:sp>
      <p:sp>
        <p:nvSpPr>
          <p:cNvPr id="113" name="矩形 112"/>
          <p:cNvSpPr/>
          <p:nvPr/>
        </p:nvSpPr>
        <p:spPr>
          <a:xfrm>
            <a:off x="1428728" y="2214554"/>
            <a:ext cx="1000132"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事件发起</a:t>
            </a:r>
            <a:endParaRPr lang="zh-CN" altLang="en-US" sz="1200" b="1" dirty="0"/>
          </a:p>
        </p:txBody>
      </p:sp>
      <p:sp>
        <p:nvSpPr>
          <p:cNvPr id="117" name="矩形 116"/>
          <p:cNvSpPr/>
          <p:nvPr/>
        </p:nvSpPr>
        <p:spPr>
          <a:xfrm>
            <a:off x="2857488" y="2214554"/>
            <a:ext cx="1000132"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sz="1200" b="1" dirty="0" smtClean="0"/>
              <a:t>ITIL</a:t>
            </a:r>
            <a:r>
              <a:rPr lang="zh-CN" altLang="en-US" sz="1200" b="1" dirty="0" smtClean="0"/>
              <a:t>单登记</a:t>
            </a:r>
            <a:endParaRPr lang="zh-CN" altLang="en-US" sz="1200" b="1" dirty="0"/>
          </a:p>
        </p:txBody>
      </p:sp>
      <p:sp>
        <p:nvSpPr>
          <p:cNvPr id="119" name="流程图: 决策 118"/>
          <p:cNvSpPr/>
          <p:nvPr/>
        </p:nvSpPr>
        <p:spPr>
          <a:xfrm>
            <a:off x="2786050" y="2786058"/>
            <a:ext cx="1143008" cy="469772"/>
          </a:xfrm>
          <a:prstGeom prst="flowChartDecisi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sz="1200" b="1" dirty="0" smtClean="0"/>
              <a:t>FAQ</a:t>
            </a:r>
          </a:p>
          <a:p>
            <a:pPr algn="ctr"/>
            <a:r>
              <a:rPr lang="zh-CN" altLang="en-US" sz="1200" b="1" dirty="0" smtClean="0"/>
              <a:t>解决</a:t>
            </a:r>
            <a:endParaRPr lang="zh-CN" altLang="en-US" sz="1200" b="1" dirty="0"/>
          </a:p>
        </p:txBody>
      </p:sp>
      <p:sp>
        <p:nvSpPr>
          <p:cNvPr id="121" name="流程图: 决策 120"/>
          <p:cNvSpPr/>
          <p:nvPr/>
        </p:nvSpPr>
        <p:spPr>
          <a:xfrm>
            <a:off x="4286248" y="3214686"/>
            <a:ext cx="1285884" cy="469772"/>
          </a:xfrm>
          <a:prstGeom prst="flowChartDecisi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单独</a:t>
            </a:r>
            <a:endParaRPr lang="en-US" altLang="zh-CN" sz="1200" b="1" dirty="0" smtClean="0"/>
          </a:p>
          <a:p>
            <a:pPr algn="ctr"/>
            <a:r>
              <a:rPr lang="zh-CN" altLang="en-US" sz="1200" b="1" dirty="0" smtClean="0"/>
              <a:t>处理</a:t>
            </a:r>
            <a:endParaRPr lang="en-US" altLang="zh-CN" sz="1200" b="1" dirty="0" smtClean="0"/>
          </a:p>
        </p:txBody>
      </p:sp>
      <p:sp>
        <p:nvSpPr>
          <p:cNvPr id="123" name="矩形 122"/>
          <p:cNvSpPr/>
          <p:nvPr/>
        </p:nvSpPr>
        <p:spPr>
          <a:xfrm>
            <a:off x="4357686" y="4000504"/>
            <a:ext cx="1143008"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编写处理方案</a:t>
            </a:r>
            <a:endParaRPr lang="zh-CN" altLang="en-US" sz="1200" b="1" dirty="0"/>
          </a:p>
        </p:txBody>
      </p:sp>
      <p:sp>
        <p:nvSpPr>
          <p:cNvPr id="124" name="矩形 123"/>
          <p:cNvSpPr/>
          <p:nvPr/>
        </p:nvSpPr>
        <p:spPr>
          <a:xfrm>
            <a:off x="4357686" y="4500570"/>
            <a:ext cx="1143008"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执行处理方案</a:t>
            </a:r>
            <a:endParaRPr lang="zh-CN" altLang="en-US" sz="1200" b="1" dirty="0"/>
          </a:p>
        </p:txBody>
      </p:sp>
      <p:sp>
        <p:nvSpPr>
          <p:cNvPr id="125" name="矩形 124"/>
          <p:cNvSpPr/>
          <p:nvPr/>
        </p:nvSpPr>
        <p:spPr>
          <a:xfrm>
            <a:off x="5786446" y="3571876"/>
            <a:ext cx="1143008"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事件升级</a:t>
            </a:r>
            <a:endParaRPr lang="zh-CN" altLang="en-US" sz="1200" b="1" dirty="0"/>
          </a:p>
        </p:txBody>
      </p:sp>
      <p:sp>
        <p:nvSpPr>
          <p:cNvPr id="126" name="矩形 125"/>
          <p:cNvSpPr/>
          <p:nvPr/>
        </p:nvSpPr>
        <p:spPr>
          <a:xfrm>
            <a:off x="2928926" y="4786322"/>
            <a:ext cx="1214446"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反馈结果</a:t>
            </a:r>
            <a:endParaRPr lang="zh-CN" altLang="en-US" sz="1200" b="1" dirty="0"/>
          </a:p>
        </p:txBody>
      </p:sp>
      <p:sp>
        <p:nvSpPr>
          <p:cNvPr id="127" name="矩形 126"/>
          <p:cNvSpPr/>
          <p:nvPr/>
        </p:nvSpPr>
        <p:spPr>
          <a:xfrm>
            <a:off x="1428728" y="5143512"/>
            <a:ext cx="1071570"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200" b="1" dirty="0" smtClean="0"/>
              <a:t>验证结果</a:t>
            </a:r>
            <a:endParaRPr lang="zh-CN" altLang="en-US" sz="1200" b="1" dirty="0"/>
          </a:p>
        </p:txBody>
      </p:sp>
      <p:sp>
        <p:nvSpPr>
          <p:cNvPr id="128" name="矩形 127"/>
          <p:cNvSpPr/>
          <p:nvPr/>
        </p:nvSpPr>
        <p:spPr>
          <a:xfrm>
            <a:off x="7215206" y="4214818"/>
            <a:ext cx="785850" cy="928694"/>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b="1" dirty="0" smtClean="0"/>
              <a:t>FAQ</a:t>
            </a:r>
            <a:endParaRPr lang="zh-CN" altLang="en-US" b="1" dirty="0" smtClean="0"/>
          </a:p>
        </p:txBody>
      </p:sp>
      <p:cxnSp>
        <p:nvCxnSpPr>
          <p:cNvPr id="143" name="直接箭头连接符 142"/>
          <p:cNvCxnSpPr/>
          <p:nvPr/>
        </p:nvCxnSpPr>
        <p:spPr>
          <a:xfrm rot="16200000" flipH="1">
            <a:off x="-1285916" y="3929066"/>
            <a:ext cx="4357718" cy="71438"/>
          </a:xfrm>
          <a:prstGeom prst="straightConnector1">
            <a:avLst/>
          </a:prstGeom>
          <a:ln w="38100">
            <a:solidFill>
              <a:srgbClr val="00B0F0"/>
            </a:solidFill>
            <a:tailEnd type="arrow"/>
          </a:ln>
        </p:spPr>
        <p:style>
          <a:lnRef idx="1">
            <a:schemeClr val="accent2"/>
          </a:lnRef>
          <a:fillRef idx="0">
            <a:schemeClr val="accent2"/>
          </a:fillRef>
          <a:effectRef idx="0">
            <a:schemeClr val="accent2"/>
          </a:effectRef>
          <a:fontRef idx="minor">
            <a:schemeClr val="tx1"/>
          </a:fontRef>
        </p:style>
      </p:cxnSp>
      <p:cxnSp>
        <p:nvCxnSpPr>
          <p:cNvPr id="155" name="肘形连接符 154"/>
          <p:cNvCxnSpPr>
            <a:stCxn id="112" idx="2"/>
            <a:endCxn id="113" idx="0"/>
          </p:cNvCxnSpPr>
          <p:nvPr/>
        </p:nvCxnSpPr>
        <p:spPr>
          <a:xfrm rot="5400000">
            <a:off x="1821637" y="2107397"/>
            <a:ext cx="214314"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63" name="肘形连接符 162"/>
          <p:cNvCxnSpPr>
            <a:stCxn id="113" idx="3"/>
            <a:endCxn id="117" idx="1"/>
          </p:cNvCxnSpPr>
          <p:nvPr/>
        </p:nvCxnSpPr>
        <p:spPr>
          <a:xfrm>
            <a:off x="2428860" y="2357430"/>
            <a:ext cx="428628"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sp>
        <p:nvSpPr>
          <p:cNvPr id="175" name="矩形 174"/>
          <p:cNvSpPr/>
          <p:nvPr/>
        </p:nvSpPr>
        <p:spPr>
          <a:xfrm>
            <a:off x="7215206" y="2500306"/>
            <a:ext cx="785850" cy="928694"/>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b="1" dirty="0" smtClean="0"/>
              <a:t>ITIL</a:t>
            </a:r>
            <a:r>
              <a:rPr lang="zh-CN" altLang="en-US" b="1" dirty="0" smtClean="0"/>
              <a:t>事件单</a:t>
            </a:r>
          </a:p>
        </p:txBody>
      </p:sp>
      <p:sp>
        <p:nvSpPr>
          <p:cNvPr id="176" name="矩形 175"/>
          <p:cNvSpPr/>
          <p:nvPr/>
        </p:nvSpPr>
        <p:spPr>
          <a:xfrm>
            <a:off x="2928926" y="5500702"/>
            <a:ext cx="1214446" cy="28575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altLang="zh-CN" sz="1200" b="1" dirty="0" smtClean="0"/>
              <a:t>ITIL</a:t>
            </a:r>
            <a:r>
              <a:rPr lang="zh-CN" altLang="en-US" sz="1200" b="1" dirty="0" smtClean="0"/>
              <a:t>归档</a:t>
            </a:r>
            <a:endParaRPr lang="zh-CN" altLang="en-US" sz="1200" b="1" dirty="0"/>
          </a:p>
        </p:txBody>
      </p:sp>
      <p:cxnSp>
        <p:nvCxnSpPr>
          <p:cNvPr id="182" name="肘形连接符 181"/>
          <p:cNvCxnSpPr>
            <a:stCxn id="117" idx="2"/>
            <a:endCxn id="119" idx="0"/>
          </p:cNvCxnSpPr>
          <p:nvPr/>
        </p:nvCxnSpPr>
        <p:spPr>
          <a:xfrm rot="5400000">
            <a:off x="3214678" y="2643182"/>
            <a:ext cx="285752"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86" name="形状 185"/>
          <p:cNvCxnSpPr>
            <a:stCxn id="119" idx="1"/>
            <a:endCxn id="127" idx="0"/>
          </p:cNvCxnSpPr>
          <p:nvPr/>
        </p:nvCxnSpPr>
        <p:spPr>
          <a:xfrm rot="10800000" flipV="1">
            <a:off x="1964514" y="3020944"/>
            <a:ext cx="821537" cy="2122568"/>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88" name="肘形连接符 187"/>
          <p:cNvCxnSpPr>
            <a:stCxn id="119" idx="3"/>
            <a:endCxn id="121" idx="0"/>
          </p:cNvCxnSpPr>
          <p:nvPr/>
        </p:nvCxnSpPr>
        <p:spPr>
          <a:xfrm>
            <a:off x="3929058" y="3020944"/>
            <a:ext cx="1000132" cy="193742"/>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90" name="形状 189"/>
          <p:cNvCxnSpPr>
            <a:stCxn id="121" idx="3"/>
            <a:endCxn id="125" idx="0"/>
          </p:cNvCxnSpPr>
          <p:nvPr/>
        </p:nvCxnSpPr>
        <p:spPr>
          <a:xfrm>
            <a:off x="5572132" y="3449572"/>
            <a:ext cx="785818" cy="122304"/>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92" name="肘形连接符 191"/>
          <p:cNvCxnSpPr>
            <a:stCxn id="121" idx="2"/>
            <a:endCxn id="123" idx="0"/>
          </p:cNvCxnSpPr>
          <p:nvPr/>
        </p:nvCxnSpPr>
        <p:spPr>
          <a:xfrm rot="5400000">
            <a:off x="4771167" y="3842481"/>
            <a:ext cx="316046"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99" name="形状 198"/>
          <p:cNvCxnSpPr>
            <a:stCxn id="125" idx="2"/>
            <a:endCxn id="123" idx="3"/>
          </p:cNvCxnSpPr>
          <p:nvPr/>
        </p:nvCxnSpPr>
        <p:spPr>
          <a:xfrm rot="5400000">
            <a:off x="5786446" y="3571876"/>
            <a:ext cx="285752" cy="857256"/>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03" name="肘形连接符 202"/>
          <p:cNvCxnSpPr>
            <a:stCxn id="123" idx="2"/>
            <a:endCxn id="124" idx="0"/>
          </p:cNvCxnSpPr>
          <p:nvPr/>
        </p:nvCxnSpPr>
        <p:spPr>
          <a:xfrm rot="5400000">
            <a:off x="4822033" y="4393413"/>
            <a:ext cx="214314" cy="1588"/>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08" name="形状 207"/>
          <p:cNvCxnSpPr>
            <a:stCxn id="124" idx="2"/>
            <a:endCxn id="126" idx="3"/>
          </p:cNvCxnSpPr>
          <p:nvPr/>
        </p:nvCxnSpPr>
        <p:spPr>
          <a:xfrm rot="5400000">
            <a:off x="4464843" y="4464851"/>
            <a:ext cx="142876" cy="785818"/>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10" name="形状 209"/>
          <p:cNvCxnSpPr>
            <a:stCxn id="126" idx="1"/>
            <a:endCxn id="127" idx="0"/>
          </p:cNvCxnSpPr>
          <p:nvPr/>
        </p:nvCxnSpPr>
        <p:spPr>
          <a:xfrm rot="10800000" flipV="1">
            <a:off x="1964514" y="4929198"/>
            <a:ext cx="964413" cy="214314"/>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14" name="形状 213"/>
          <p:cNvCxnSpPr>
            <a:stCxn id="127" idx="2"/>
            <a:endCxn id="176" idx="1"/>
          </p:cNvCxnSpPr>
          <p:nvPr/>
        </p:nvCxnSpPr>
        <p:spPr>
          <a:xfrm rot="16200000" flipH="1">
            <a:off x="2339562" y="5054214"/>
            <a:ext cx="214314" cy="964413"/>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1142976" y="1714488"/>
            <a:ext cx="6858048" cy="1588"/>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000232" y="3571876"/>
            <a:ext cx="320922" cy="338554"/>
          </a:xfrm>
          <a:prstGeom prst="rect">
            <a:avLst/>
          </a:prstGeom>
          <a:noFill/>
        </p:spPr>
        <p:txBody>
          <a:bodyPr wrap="none" rtlCol="0">
            <a:spAutoFit/>
          </a:bodyPr>
          <a:lstStyle/>
          <a:p>
            <a:r>
              <a:rPr lang="en-US" altLang="zh-CN" dirty="0" smtClean="0"/>
              <a:t>Y</a:t>
            </a:r>
            <a:endParaRPr lang="zh-CN" altLang="en-US" dirty="0"/>
          </a:p>
        </p:txBody>
      </p:sp>
      <p:sp>
        <p:nvSpPr>
          <p:cNvPr id="43" name="TextBox 42"/>
          <p:cNvSpPr txBox="1"/>
          <p:nvPr/>
        </p:nvSpPr>
        <p:spPr>
          <a:xfrm>
            <a:off x="4357686" y="2928934"/>
            <a:ext cx="332142" cy="338554"/>
          </a:xfrm>
          <a:prstGeom prst="rect">
            <a:avLst/>
          </a:prstGeom>
          <a:noFill/>
        </p:spPr>
        <p:txBody>
          <a:bodyPr wrap="none" rtlCol="0">
            <a:spAutoFit/>
          </a:bodyPr>
          <a:lstStyle/>
          <a:p>
            <a:r>
              <a:rPr lang="en-US" altLang="zh-CN" dirty="0" smtClean="0"/>
              <a:t>N</a:t>
            </a:r>
            <a:endParaRPr lang="zh-CN" altLang="en-US" dirty="0"/>
          </a:p>
        </p:txBody>
      </p:sp>
      <p:sp>
        <p:nvSpPr>
          <p:cNvPr id="44" name="TextBox 43"/>
          <p:cNvSpPr txBox="1"/>
          <p:nvPr/>
        </p:nvSpPr>
        <p:spPr>
          <a:xfrm>
            <a:off x="5857884" y="3214686"/>
            <a:ext cx="332142" cy="338554"/>
          </a:xfrm>
          <a:prstGeom prst="rect">
            <a:avLst/>
          </a:prstGeom>
          <a:noFill/>
        </p:spPr>
        <p:txBody>
          <a:bodyPr wrap="none" rtlCol="0">
            <a:spAutoFit/>
          </a:bodyPr>
          <a:lstStyle/>
          <a:p>
            <a:r>
              <a:rPr lang="en-US" altLang="zh-CN" dirty="0" smtClean="0"/>
              <a:t>N</a:t>
            </a:r>
            <a:endParaRPr lang="zh-CN" altLang="en-US" dirty="0"/>
          </a:p>
        </p:txBody>
      </p:sp>
      <p:sp>
        <p:nvSpPr>
          <p:cNvPr id="45" name="TextBox 44"/>
          <p:cNvSpPr txBox="1"/>
          <p:nvPr/>
        </p:nvSpPr>
        <p:spPr>
          <a:xfrm>
            <a:off x="4929190" y="3643314"/>
            <a:ext cx="320922" cy="338554"/>
          </a:xfrm>
          <a:prstGeom prst="rect">
            <a:avLst/>
          </a:prstGeom>
          <a:noFill/>
        </p:spPr>
        <p:txBody>
          <a:bodyPr wrap="none" rtlCol="0">
            <a:spAutoFit/>
          </a:bodyPr>
          <a:lstStyle/>
          <a:p>
            <a:r>
              <a:rPr lang="en-US" altLang="zh-CN" dirty="0" smtClean="0"/>
              <a:t>Y</a:t>
            </a:r>
            <a:endParaRPr lang="zh-CN" altLang="en-US" dirty="0"/>
          </a:p>
        </p:txBody>
      </p:sp>
      <p:sp>
        <p:nvSpPr>
          <p:cNvPr id="46" name="矩形 45"/>
          <p:cNvSpPr/>
          <p:nvPr/>
        </p:nvSpPr>
        <p:spPr>
          <a:xfrm>
            <a:off x="357158" y="847688"/>
            <a:ext cx="8197523" cy="372410"/>
          </a:xfrm>
          <a:prstGeom prst="rect">
            <a:avLst/>
          </a:prstGeom>
        </p:spPr>
        <p:txBody>
          <a:bodyPr wrap="square" rtlCol="0" anchor="ctr">
            <a:spAutoFit/>
          </a:bodyPr>
          <a:lstStyle/>
          <a:p>
            <a:pPr>
              <a:lnSpc>
                <a:spcPct val="130000"/>
              </a:lnSpc>
            </a:pPr>
            <a:r>
              <a:rPr lang="zh-CN" altLang="en-US" sz="1400" dirty="0" smtClean="0">
                <a:solidFill>
                  <a:prstClr val="black"/>
                </a:solidFill>
                <a:latin typeface="微软雅黑" pitchFamily="34" charset="-122"/>
                <a:ea typeface="微软雅黑" pitchFamily="34" charset="-122"/>
              </a:rPr>
              <a:t>     本流程是内部流程</a:t>
            </a:r>
            <a:endParaRPr lang="zh-CN" altLang="en-US" sz="9600" dirty="0" smtClean="0">
              <a:solidFill>
                <a:prstClr val="black"/>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a:t>
            </a:r>
            <a:r>
              <a:rPr lang="zh-CN" altLang="en-US" sz="2800" dirty="0" smtClean="0"/>
              <a:t>提数，发布，变更流程</a:t>
            </a:r>
          </a:p>
        </p:txBody>
      </p:sp>
      <p:grpSp>
        <p:nvGrpSpPr>
          <p:cNvPr id="122" name="组合 55"/>
          <p:cNvGrpSpPr/>
          <p:nvPr/>
        </p:nvGrpSpPr>
        <p:grpSpPr>
          <a:xfrm>
            <a:off x="357158" y="2345731"/>
            <a:ext cx="4002087" cy="1583335"/>
            <a:chOff x="395090" y="1844825"/>
            <a:chExt cx="4002087" cy="1583335"/>
          </a:xfrm>
        </p:grpSpPr>
        <p:sp>
          <p:nvSpPr>
            <p:cNvPr id="129" name="矩形 128"/>
            <p:cNvSpPr/>
            <p:nvPr/>
          </p:nvSpPr>
          <p:spPr>
            <a:xfrm>
              <a:off x="539553" y="2132160"/>
              <a:ext cx="3857624" cy="1296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schemeClr val="bg1">
                    <a:lumMod val="85000"/>
                    <a:alpha val="50000"/>
                  </a:schemeClr>
                </a:solidFill>
                <a:latin typeface="Arial Black" pitchFamily="34" charset="0"/>
              </a:endParaRPr>
            </a:p>
          </p:txBody>
        </p:sp>
        <p:grpSp>
          <p:nvGrpSpPr>
            <p:cNvPr id="130" name="组合 57"/>
            <p:cNvGrpSpPr/>
            <p:nvPr/>
          </p:nvGrpSpPr>
          <p:grpSpPr>
            <a:xfrm>
              <a:off x="395090" y="1844825"/>
              <a:ext cx="4002087" cy="287336"/>
              <a:chOff x="395090" y="1844824"/>
              <a:chExt cx="4002087" cy="287337"/>
            </a:xfrm>
          </p:grpSpPr>
          <p:sp>
            <p:nvSpPr>
              <p:cNvPr id="132" name="Rectangle 5"/>
              <p:cNvSpPr>
                <a:spLocks noChangeArrowheads="1"/>
              </p:cNvSpPr>
              <p:nvPr>
                <p:custDataLst>
                  <p:tags r:id="rId7"/>
                </p:custDataLst>
              </p:nvPr>
            </p:nvSpPr>
            <p:spPr bwMode="auto">
              <a:xfrm>
                <a:off x="539552" y="1844824"/>
                <a:ext cx="3857625" cy="287337"/>
              </a:xfrm>
              <a:prstGeom prst="rect">
                <a:avLst/>
              </a:prstGeom>
              <a:solidFill>
                <a:srgbClr val="13A0DB"/>
              </a:solidFill>
              <a:ln w="9525">
                <a:solidFill>
                  <a:srgbClr val="003258"/>
                </a:solidFill>
                <a:miter lim="800000"/>
                <a:headEnd/>
                <a:tailEnd/>
              </a:ln>
            </p:spPr>
            <p:txBody>
              <a:bodyPr lIns="90000"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流程规范</a:t>
                </a:r>
              </a:p>
            </p:txBody>
          </p:sp>
          <p:sp>
            <p:nvSpPr>
              <p:cNvPr id="133" name="Oval 10" descr="bpct-blend6"/>
              <p:cNvSpPr>
                <a:spLocks noChangeArrowheads="1"/>
              </p:cNvSpPr>
              <p:nvPr>
                <p:custDataLst>
                  <p:tags r:id="rId8"/>
                </p:custDataLst>
              </p:nvPr>
            </p:nvSpPr>
            <p:spPr bwMode="auto">
              <a:xfrm>
                <a:off x="395090" y="1844824"/>
                <a:ext cx="287337" cy="287337"/>
              </a:xfrm>
              <a:prstGeom prst="ellipse">
                <a:avLst/>
              </a:prstGeom>
              <a:blipFill dpi="0" rotWithShape="0">
                <a:blip r:embed="rId10"/>
                <a:srcRect/>
                <a:stretch>
                  <a:fillRect/>
                </a:stretch>
              </a:blipFill>
              <a:ln w="38100" algn="ctr">
                <a:solidFill>
                  <a:srgbClr val="FFFFFF"/>
                </a:solidFill>
                <a:round/>
                <a:headEnd/>
                <a:tailEnd/>
              </a:ln>
            </p:spPr>
            <p:txBody>
              <a:bodyPr wrap="none" lIns="90000" rIns="9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srgbClr val="FFFFFF"/>
                    </a:solidFill>
                    <a:effectLst/>
                    <a:uLnTx/>
                    <a:uFillTx/>
                    <a:latin typeface="微软雅黑" pitchFamily="34" charset="-122"/>
                  </a:rPr>
                  <a:t>1</a:t>
                </a:r>
              </a:p>
            </p:txBody>
          </p:sp>
        </p:grpSp>
        <p:sp>
          <p:nvSpPr>
            <p:cNvPr id="131" name="矩形 130"/>
            <p:cNvSpPr/>
            <p:nvPr/>
          </p:nvSpPr>
          <p:spPr>
            <a:xfrm>
              <a:off x="682427" y="2171010"/>
              <a:ext cx="3570315" cy="1212640"/>
            </a:xfrm>
            <a:prstGeom prst="rect">
              <a:avLst/>
            </a:prstGeom>
          </p:spPr>
          <p:txBody>
            <a:bodyPr wrap="square" rtlCol="0" anchor="ctr">
              <a:spAutoFit/>
            </a:bodyPr>
            <a:lstStyle/>
            <a:p>
              <a:pPr>
                <a:lnSpc>
                  <a:spcPct val="130000"/>
                </a:lnSpc>
              </a:pPr>
              <a:r>
                <a:rPr lang="zh-CN" altLang="en-US" sz="1400" dirty="0" smtClean="0">
                  <a:latin typeface="微软雅黑" pitchFamily="34" charset="-122"/>
                  <a:ea typeface="微软雅黑" pitchFamily="34" charset="-122"/>
                </a:rPr>
                <a:t>提数规范模式借鉴软件开发规范中的快速开发模式，必须由主提数人，副提数人各自提数进行对比校验，确定统一口径后由审核人员审核。</a:t>
              </a:r>
              <a:endParaRPr lang="zh-CN" altLang="en-US" sz="9600" dirty="0" smtClean="0">
                <a:latin typeface="微软雅黑" pitchFamily="34" charset="-122"/>
                <a:ea typeface="微软雅黑" pitchFamily="34" charset="-122"/>
              </a:endParaRPr>
            </a:p>
          </p:txBody>
        </p:sp>
      </p:grpSp>
      <p:grpSp>
        <p:nvGrpSpPr>
          <p:cNvPr id="134" name="组合 55"/>
          <p:cNvGrpSpPr/>
          <p:nvPr/>
        </p:nvGrpSpPr>
        <p:grpSpPr>
          <a:xfrm>
            <a:off x="427037" y="4214818"/>
            <a:ext cx="4002087" cy="1583335"/>
            <a:chOff x="395090" y="1844825"/>
            <a:chExt cx="4002087" cy="1583335"/>
          </a:xfrm>
        </p:grpSpPr>
        <p:sp>
          <p:nvSpPr>
            <p:cNvPr id="135" name="矩形 134"/>
            <p:cNvSpPr/>
            <p:nvPr/>
          </p:nvSpPr>
          <p:spPr>
            <a:xfrm>
              <a:off x="539553" y="2132160"/>
              <a:ext cx="3857624" cy="1296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schemeClr val="bg1">
                    <a:lumMod val="85000"/>
                    <a:alpha val="50000"/>
                  </a:schemeClr>
                </a:solidFill>
                <a:latin typeface="Arial Black" pitchFamily="34" charset="0"/>
              </a:endParaRPr>
            </a:p>
          </p:txBody>
        </p:sp>
        <p:grpSp>
          <p:nvGrpSpPr>
            <p:cNvPr id="136" name="组合 57"/>
            <p:cNvGrpSpPr/>
            <p:nvPr/>
          </p:nvGrpSpPr>
          <p:grpSpPr>
            <a:xfrm>
              <a:off x="395090" y="1844825"/>
              <a:ext cx="4002087" cy="287336"/>
              <a:chOff x="395090" y="1844824"/>
              <a:chExt cx="4002087" cy="287337"/>
            </a:xfrm>
          </p:grpSpPr>
          <p:sp>
            <p:nvSpPr>
              <p:cNvPr id="138" name="Rectangle 5"/>
              <p:cNvSpPr>
                <a:spLocks noChangeArrowheads="1"/>
              </p:cNvSpPr>
              <p:nvPr>
                <p:custDataLst>
                  <p:tags r:id="rId5"/>
                </p:custDataLst>
              </p:nvPr>
            </p:nvSpPr>
            <p:spPr bwMode="auto">
              <a:xfrm>
                <a:off x="539552" y="1844824"/>
                <a:ext cx="3857625" cy="287337"/>
              </a:xfrm>
              <a:prstGeom prst="rect">
                <a:avLst/>
              </a:prstGeom>
              <a:solidFill>
                <a:srgbClr val="13A0DB"/>
              </a:solidFill>
              <a:ln w="9525">
                <a:solidFill>
                  <a:srgbClr val="003258"/>
                </a:solidFill>
                <a:miter lim="800000"/>
                <a:headEnd/>
                <a:tailEnd/>
              </a:ln>
            </p:spPr>
            <p:txBody>
              <a:bodyPr lIns="90000" anchor="ct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200" kern="0" dirty="0" smtClean="0">
                    <a:solidFill>
                      <a:srgbClr val="FFFFFF"/>
                    </a:solidFill>
                    <a:latin typeface="微软雅黑" pitchFamily="34" charset="-122"/>
                    <a:ea typeface="微软雅黑" pitchFamily="34" charset="-122"/>
                  </a:rPr>
                  <a:t>风险评估</a:t>
                </a:r>
                <a:endPar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sp>
            <p:nvSpPr>
              <p:cNvPr id="139" name="Oval 10" descr="bpct-blend6"/>
              <p:cNvSpPr>
                <a:spLocks noChangeArrowheads="1"/>
              </p:cNvSpPr>
              <p:nvPr>
                <p:custDataLst>
                  <p:tags r:id="rId6"/>
                </p:custDataLst>
              </p:nvPr>
            </p:nvSpPr>
            <p:spPr bwMode="auto">
              <a:xfrm>
                <a:off x="395090" y="1844824"/>
                <a:ext cx="287337" cy="287337"/>
              </a:xfrm>
              <a:prstGeom prst="ellipse">
                <a:avLst/>
              </a:prstGeom>
              <a:blipFill dpi="0" rotWithShape="0">
                <a:blip r:embed="rId10"/>
                <a:srcRect/>
                <a:stretch>
                  <a:fillRect/>
                </a:stretch>
              </a:blipFill>
              <a:ln w="38100" algn="ctr">
                <a:solidFill>
                  <a:srgbClr val="FFFFFF"/>
                </a:solidFill>
                <a:round/>
                <a:headEnd/>
                <a:tailEnd/>
              </a:ln>
            </p:spPr>
            <p:txBody>
              <a:bodyPr wrap="none" lIns="90000" rIns="9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400" b="1" kern="0" dirty="0" smtClean="0">
                    <a:solidFill>
                      <a:srgbClr val="FFFFFF"/>
                    </a:solidFill>
                    <a:latin typeface="微软雅黑" pitchFamily="34" charset="-122"/>
                  </a:rPr>
                  <a:t>1</a:t>
                </a:r>
                <a:endParaRPr kumimoji="0" lang="en-US" altLang="zh-CN" sz="1400" b="1" i="0" u="none" strike="noStrike" kern="0" cap="none" spc="0" normalizeH="0" baseline="0" noProof="0" dirty="0" smtClean="0">
                  <a:ln>
                    <a:noFill/>
                  </a:ln>
                  <a:solidFill>
                    <a:srgbClr val="FFFFFF"/>
                  </a:solidFill>
                  <a:effectLst/>
                  <a:uLnTx/>
                  <a:uFillTx/>
                  <a:latin typeface="微软雅黑" pitchFamily="34" charset="-122"/>
                </a:endParaRPr>
              </a:p>
            </p:txBody>
          </p:sp>
        </p:grpSp>
        <p:sp>
          <p:nvSpPr>
            <p:cNvPr id="137" name="矩形 136"/>
            <p:cNvSpPr/>
            <p:nvPr/>
          </p:nvSpPr>
          <p:spPr>
            <a:xfrm>
              <a:off x="682427" y="2171010"/>
              <a:ext cx="3600881" cy="1212640"/>
            </a:xfrm>
            <a:prstGeom prst="rect">
              <a:avLst/>
            </a:prstGeom>
          </p:spPr>
          <p:txBody>
            <a:bodyPr wrap="square" rtlCol="0" anchor="ctr">
              <a:spAutoFit/>
            </a:bodyPr>
            <a:lstStyle/>
            <a:p>
              <a:pPr>
                <a:lnSpc>
                  <a:spcPct val="130000"/>
                </a:lnSpc>
              </a:pPr>
              <a:r>
                <a:rPr lang="zh-CN" altLang="en-US" sz="1400" dirty="0" smtClean="0">
                  <a:latin typeface="微软雅黑" pitchFamily="34" charset="-122"/>
                  <a:ea typeface="微软雅黑" pitchFamily="34" charset="-122"/>
                </a:rPr>
                <a:t>版本发布之前，需要对发布风险进行预前评估，包括发布版本导致业务风险，系统内风险，外围系统影响风险等，发布前出示风险评估文档以及发布操作步骤文档。</a:t>
              </a:r>
              <a:endParaRPr lang="zh-CN" altLang="en-US" sz="9600" dirty="0" smtClean="0">
                <a:latin typeface="微软雅黑" pitchFamily="34" charset="-122"/>
                <a:ea typeface="微软雅黑" pitchFamily="34" charset="-122"/>
              </a:endParaRPr>
            </a:p>
          </p:txBody>
        </p:sp>
      </p:grpSp>
      <p:grpSp>
        <p:nvGrpSpPr>
          <p:cNvPr id="140" name="组合 55"/>
          <p:cNvGrpSpPr/>
          <p:nvPr/>
        </p:nvGrpSpPr>
        <p:grpSpPr>
          <a:xfrm>
            <a:off x="4927631" y="4214818"/>
            <a:ext cx="4002087" cy="1583335"/>
            <a:chOff x="395090" y="1844825"/>
            <a:chExt cx="4002087" cy="1583335"/>
          </a:xfrm>
        </p:grpSpPr>
        <p:sp>
          <p:nvSpPr>
            <p:cNvPr id="141" name="矩形 140"/>
            <p:cNvSpPr/>
            <p:nvPr/>
          </p:nvSpPr>
          <p:spPr>
            <a:xfrm>
              <a:off x="539553" y="2132160"/>
              <a:ext cx="3857624" cy="1296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schemeClr val="bg1">
                    <a:lumMod val="85000"/>
                    <a:alpha val="50000"/>
                  </a:schemeClr>
                </a:solidFill>
                <a:latin typeface="Arial Black" pitchFamily="34" charset="0"/>
              </a:endParaRPr>
            </a:p>
          </p:txBody>
        </p:sp>
        <p:grpSp>
          <p:nvGrpSpPr>
            <p:cNvPr id="142" name="组合 57"/>
            <p:cNvGrpSpPr/>
            <p:nvPr/>
          </p:nvGrpSpPr>
          <p:grpSpPr>
            <a:xfrm>
              <a:off x="395090" y="1844825"/>
              <a:ext cx="4002087" cy="287336"/>
              <a:chOff x="395090" y="1844824"/>
              <a:chExt cx="4002087" cy="287337"/>
            </a:xfrm>
          </p:grpSpPr>
          <p:sp>
            <p:nvSpPr>
              <p:cNvPr id="145" name="Rectangle 5"/>
              <p:cNvSpPr>
                <a:spLocks noChangeArrowheads="1"/>
              </p:cNvSpPr>
              <p:nvPr>
                <p:custDataLst>
                  <p:tags r:id="rId3"/>
                </p:custDataLst>
              </p:nvPr>
            </p:nvSpPr>
            <p:spPr bwMode="auto">
              <a:xfrm>
                <a:off x="539552" y="1844824"/>
                <a:ext cx="3857625" cy="287337"/>
              </a:xfrm>
              <a:prstGeom prst="rect">
                <a:avLst/>
              </a:prstGeom>
              <a:solidFill>
                <a:srgbClr val="13A0DB"/>
              </a:solidFill>
              <a:ln w="9525">
                <a:solidFill>
                  <a:srgbClr val="003258"/>
                </a:solidFill>
                <a:miter lim="800000"/>
                <a:headEnd/>
                <a:tailEnd/>
              </a:ln>
            </p:spPr>
            <p:txBody>
              <a:bodyPr lIns="90000" anchor="ct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200" kern="0" dirty="0" smtClean="0">
                    <a:solidFill>
                      <a:srgbClr val="FFFFFF"/>
                    </a:solidFill>
                    <a:latin typeface="微软雅黑" pitchFamily="34" charset="-122"/>
                    <a:ea typeface="微软雅黑" pitchFamily="34" charset="-122"/>
                  </a:rPr>
                  <a:t>恢复</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机制</a:t>
                </a:r>
              </a:p>
            </p:txBody>
          </p:sp>
          <p:sp>
            <p:nvSpPr>
              <p:cNvPr id="146" name="Oval 10" descr="bpct-blend6"/>
              <p:cNvSpPr>
                <a:spLocks noChangeArrowheads="1"/>
              </p:cNvSpPr>
              <p:nvPr>
                <p:custDataLst>
                  <p:tags r:id="rId4"/>
                </p:custDataLst>
              </p:nvPr>
            </p:nvSpPr>
            <p:spPr bwMode="auto">
              <a:xfrm>
                <a:off x="395090" y="1844824"/>
                <a:ext cx="287337" cy="287337"/>
              </a:xfrm>
              <a:prstGeom prst="ellipse">
                <a:avLst/>
              </a:prstGeom>
              <a:blipFill dpi="0" rotWithShape="0">
                <a:blip r:embed="rId10"/>
                <a:srcRect/>
                <a:stretch>
                  <a:fillRect/>
                </a:stretch>
              </a:blipFill>
              <a:ln w="38100" algn="ctr">
                <a:solidFill>
                  <a:srgbClr val="FFFFFF"/>
                </a:solidFill>
                <a:round/>
                <a:headEnd/>
                <a:tailEnd/>
              </a:ln>
            </p:spPr>
            <p:txBody>
              <a:bodyPr wrap="none" lIns="90000" rIns="9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400" b="1" kern="0" dirty="0" smtClean="0">
                    <a:solidFill>
                      <a:srgbClr val="FFFFFF"/>
                    </a:solidFill>
                    <a:latin typeface="微软雅黑" pitchFamily="34" charset="-122"/>
                  </a:rPr>
                  <a:t>2</a:t>
                </a:r>
                <a:endParaRPr kumimoji="0" lang="en-US" altLang="zh-CN" sz="1400" b="1" i="0" u="none" strike="noStrike" kern="0" cap="none" spc="0" normalizeH="0" baseline="0" noProof="0" dirty="0" smtClean="0">
                  <a:ln>
                    <a:noFill/>
                  </a:ln>
                  <a:solidFill>
                    <a:srgbClr val="FFFFFF"/>
                  </a:solidFill>
                  <a:effectLst/>
                  <a:uLnTx/>
                  <a:uFillTx/>
                  <a:latin typeface="微软雅黑" pitchFamily="34" charset="-122"/>
                </a:endParaRPr>
              </a:p>
            </p:txBody>
          </p:sp>
        </p:grpSp>
        <p:sp>
          <p:nvSpPr>
            <p:cNvPr id="144" name="矩形 143"/>
            <p:cNvSpPr/>
            <p:nvPr/>
          </p:nvSpPr>
          <p:spPr>
            <a:xfrm>
              <a:off x="682427" y="2171010"/>
              <a:ext cx="3600881" cy="1212640"/>
            </a:xfrm>
            <a:prstGeom prst="rect">
              <a:avLst/>
            </a:prstGeom>
          </p:spPr>
          <p:txBody>
            <a:bodyPr wrap="square" rtlCol="0" anchor="ctr">
              <a:spAutoFit/>
            </a:bodyPr>
            <a:lstStyle/>
            <a:p>
              <a:pPr>
                <a:lnSpc>
                  <a:spcPct val="130000"/>
                </a:lnSpc>
              </a:pPr>
              <a:r>
                <a:rPr lang="zh-CN" altLang="en-US" sz="1400" dirty="0" smtClean="0">
                  <a:latin typeface="微软雅黑" pitchFamily="34" charset="-122"/>
                  <a:ea typeface="微软雅黑" pitchFamily="34" charset="-122"/>
                </a:rPr>
                <a:t>发布过程具有不可控因素影响发布实际效果，在风险规避的基础上，对于不可以规避的突发风险需要预先设计恢复方案，以其风险发生可以恢复发布之前状态。</a:t>
              </a:r>
              <a:endParaRPr lang="zh-CN" altLang="en-US" sz="9600" dirty="0" smtClean="0">
                <a:latin typeface="微软雅黑" pitchFamily="34" charset="-122"/>
                <a:ea typeface="微软雅黑" pitchFamily="34" charset="-122"/>
              </a:endParaRPr>
            </a:p>
          </p:txBody>
        </p:sp>
      </p:grpSp>
      <p:grpSp>
        <p:nvGrpSpPr>
          <p:cNvPr id="147" name="组合 55"/>
          <p:cNvGrpSpPr/>
          <p:nvPr/>
        </p:nvGrpSpPr>
        <p:grpSpPr>
          <a:xfrm>
            <a:off x="4786314" y="2345731"/>
            <a:ext cx="4002087" cy="1583335"/>
            <a:chOff x="395090" y="1844825"/>
            <a:chExt cx="4002087" cy="1583335"/>
          </a:xfrm>
        </p:grpSpPr>
        <p:sp>
          <p:nvSpPr>
            <p:cNvPr id="148" name="矩形 147"/>
            <p:cNvSpPr/>
            <p:nvPr/>
          </p:nvSpPr>
          <p:spPr>
            <a:xfrm>
              <a:off x="539553" y="2132160"/>
              <a:ext cx="3857624" cy="1296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schemeClr val="bg1">
                    <a:lumMod val="85000"/>
                    <a:alpha val="50000"/>
                  </a:schemeClr>
                </a:solidFill>
                <a:latin typeface="Arial Black" pitchFamily="34" charset="0"/>
              </a:endParaRPr>
            </a:p>
          </p:txBody>
        </p:sp>
        <p:grpSp>
          <p:nvGrpSpPr>
            <p:cNvPr id="149" name="组合 57"/>
            <p:cNvGrpSpPr/>
            <p:nvPr/>
          </p:nvGrpSpPr>
          <p:grpSpPr>
            <a:xfrm>
              <a:off x="395090" y="1844825"/>
              <a:ext cx="4002087" cy="287336"/>
              <a:chOff x="395090" y="1844824"/>
              <a:chExt cx="4002087" cy="287337"/>
            </a:xfrm>
          </p:grpSpPr>
          <p:sp>
            <p:nvSpPr>
              <p:cNvPr id="152" name="Rectangle 5"/>
              <p:cNvSpPr>
                <a:spLocks noChangeArrowheads="1"/>
              </p:cNvSpPr>
              <p:nvPr>
                <p:custDataLst>
                  <p:tags r:id="rId1"/>
                </p:custDataLst>
              </p:nvPr>
            </p:nvSpPr>
            <p:spPr bwMode="auto">
              <a:xfrm>
                <a:off x="539552" y="1844824"/>
                <a:ext cx="3857625" cy="287337"/>
              </a:xfrm>
              <a:prstGeom prst="rect">
                <a:avLst/>
              </a:prstGeom>
              <a:solidFill>
                <a:srgbClr val="13A0DB"/>
              </a:solidFill>
              <a:ln w="9525">
                <a:solidFill>
                  <a:srgbClr val="003258"/>
                </a:solidFill>
                <a:miter lim="800000"/>
                <a:headEnd/>
                <a:tailEnd/>
              </a:ln>
            </p:spPr>
            <p:txBody>
              <a:bodyPr lIns="90000"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提数要素</a:t>
                </a:r>
              </a:p>
            </p:txBody>
          </p:sp>
          <p:sp>
            <p:nvSpPr>
              <p:cNvPr id="153" name="Oval 10" descr="bpct-blend6"/>
              <p:cNvSpPr>
                <a:spLocks noChangeArrowheads="1"/>
              </p:cNvSpPr>
              <p:nvPr>
                <p:custDataLst>
                  <p:tags r:id="rId2"/>
                </p:custDataLst>
              </p:nvPr>
            </p:nvSpPr>
            <p:spPr bwMode="auto">
              <a:xfrm>
                <a:off x="395090" y="1844824"/>
                <a:ext cx="287337" cy="287337"/>
              </a:xfrm>
              <a:prstGeom prst="ellipse">
                <a:avLst/>
              </a:prstGeom>
              <a:blipFill dpi="0" rotWithShape="0">
                <a:blip r:embed="rId10"/>
                <a:srcRect/>
                <a:stretch>
                  <a:fillRect/>
                </a:stretch>
              </a:blipFill>
              <a:ln w="38100" algn="ctr">
                <a:solidFill>
                  <a:srgbClr val="FFFFFF"/>
                </a:solidFill>
                <a:round/>
                <a:headEnd/>
                <a:tailEnd/>
              </a:ln>
            </p:spPr>
            <p:txBody>
              <a:bodyPr wrap="none" lIns="90000" rIns="9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400" b="1" kern="0" dirty="0" smtClean="0">
                    <a:solidFill>
                      <a:srgbClr val="FFFFFF"/>
                    </a:solidFill>
                    <a:latin typeface="微软雅黑" pitchFamily="34" charset="-122"/>
                  </a:rPr>
                  <a:t>2</a:t>
                </a:r>
                <a:endParaRPr kumimoji="0" lang="en-US" altLang="zh-CN" sz="1400" b="1" i="0" u="none" strike="noStrike" kern="0" cap="none" spc="0" normalizeH="0" baseline="0" noProof="0" dirty="0" smtClean="0">
                  <a:ln>
                    <a:noFill/>
                  </a:ln>
                  <a:solidFill>
                    <a:srgbClr val="FFFFFF"/>
                  </a:solidFill>
                  <a:effectLst/>
                  <a:uLnTx/>
                  <a:uFillTx/>
                  <a:latin typeface="微软雅黑" pitchFamily="34" charset="-122"/>
                </a:endParaRPr>
              </a:p>
            </p:txBody>
          </p:sp>
        </p:grpSp>
        <p:sp>
          <p:nvSpPr>
            <p:cNvPr id="151" name="矩形 150"/>
            <p:cNvSpPr/>
            <p:nvPr/>
          </p:nvSpPr>
          <p:spPr>
            <a:xfrm>
              <a:off x="682427" y="2171010"/>
              <a:ext cx="3600881" cy="1212640"/>
            </a:xfrm>
            <a:prstGeom prst="rect">
              <a:avLst/>
            </a:prstGeom>
          </p:spPr>
          <p:txBody>
            <a:bodyPr wrap="square" rtlCol="0" anchor="ctr">
              <a:spAutoFit/>
            </a:bodyPr>
            <a:lstStyle/>
            <a:p>
              <a:pPr>
                <a:lnSpc>
                  <a:spcPct val="130000"/>
                </a:lnSpc>
              </a:pPr>
              <a:r>
                <a:rPr lang="zh-CN" altLang="en-US" sz="1400" dirty="0" smtClean="0">
                  <a:latin typeface="微软雅黑" pitchFamily="34" charset="-122"/>
                  <a:ea typeface="微软雅黑" pitchFamily="34" charset="-122"/>
                </a:rPr>
                <a:t>提数过程中，交接给下一审批人必须完成以下要素的填写</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提数周期，数据简介，数据量，数据</a:t>
              </a:r>
              <a:r>
                <a:rPr lang="en-US" altLang="zh-CN" sz="1400" dirty="0" smtClean="0">
                  <a:latin typeface="微软雅黑" pitchFamily="34" charset="-122"/>
                  <a:ea typeface="微软雅黑" pitchFamily="34" charset="-122"/>
                </a:rPr>
                <a:t>SQL</a:t>
              </a:r>
              <a:r>
                <a:rPr lang="zh-CN" altLang="en-US" sz="1400" dirty="0" smtClean="0">
                  <a:latin typeface="微软雅黑" pitchFamily="34" charset="-122"/>
                  <a:ea typeface="微软雅黑" pitchFamily="34" charset="-122"/>
                </a:rPr>
                <a:t>脚本（包含</a:t>
              </a:r>
              <a:r>
                <a:rPr lang="en-US" altLang="zh-CN" sz="1400" dirty="0" smtClean="0">
                  <a:latin typeface="微软雅黑" pitchFamily="34" charset="-122"/>
                  <a:ea typeface="微软雅黑" pitchFamily="34" charset="-122"/>
                </a:rPr>
                <a:t>SQL</a:t>
              </a:r>
              <a:r>
                <a:rPr lang="zh-CN" altLang="en-US" sz="1400" dirty="0" smtClean="0">
                  <a:latin typeface="微软雅黑" pitchFamily="34" charset="-122"/>
                  <a:ea typeface="微软雅黑" pitchFamily="34" charset="-122"/>
                </a:rPr>
                <a:t>脚本注释），数据说明等</a:t>
              </a:r>
              <a:endParaRPr lang="zh-CN" altLang="en-US" sz="9600" dirty="0" smtClean="0">
                <a:latin typeface="微软雅黑" pitchFamily="34" charset="-122"/>
                <a:ea typeface="微软雅黑" pitchFamily="34" charset="-122"/>
              </a:endParaRPr>
            </a:p>
          </p:txBody>
        </p:sp>
      </p:grpSp>
      <p:sp>
        <p:nvSpPr>
          <p:cNvPr id="154" name="_s2105"/>
          <p:cNvSpPr>
            <a:spLocks noChangeArrowheads="1"/>
          </p:cNvSpPr>
          <p:nvPr/>
        </p:nvSpPr>
        <p:spPr bwMode="auto">
          <a:xfrm>
            <a:off x="4000496" y="2786058"/>
            <a:ext cx="1456579" cy="989284"/>
          </a:xfrm>
          <a:prstGeom prst="ellipse">
            <a:avLst/>
          </a:prstGeom>
          <a:solidFill>
            <a:schemeClr val="accent6">
              <a:alpha val="50000"/>
            </a:scheme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a:r>
              <a:rPr lang="zh-CN" altLang="en-US" sz="1800" b="1" dirty="0" smtClean="0">
                <a:solidFill>
                  <a:schemeClr val="tx1"/>
                </a:solidFill>
              </a:rPr>
              <a:t>提数流程</a:t>
            </a:r>
            <a:endParaRPr lang="zh-CN" altLang="en-US" sz="1800" b="1" dirty="0">
              <a:solidFill>
                <a:schemeClr val="tx1"/>
              </a:solidFill>
            </a:endParaRPr>
          </a:p>
        </p:txBody>
      </p:sp>
      <p:sp>
        <p:nvSpPr>
          <p:cNvPr id="156" name="_s2105"/>
          <p:cNvSpPr>
            <a:spLocks noChangeArrowheads="1"/>
          </p:cNvSpPr>
          <p:nvPr/>
        </p:nvSpPr>
        <p:spPr bwMode="auto">
          <a:xfrm>
            <a:off x="4000496" y="4512269"/>
            <a:ext cx="1456579" cy="989284"/>
          </a:xfrm>
          <a:prstGeom prst="ellipse">
            <a:avLst/>
          </a:prstGeom>
          <a:solidFill>
            <a:schemeClr val="accent6">
              <a:alpha val="50000"/>
            </a:scheme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a:r>
              <a:rPr lang="zh-CN" altLang="en-US" sz="1800" b="1" dirty="0" smtClean="0">
                <a:solidFill>
                  <a:schemeClr val="tx1"/>
                </a:solidFill>
              </a:rPr>
              <a:t>发布流程</a:t>
            </a:r>
            <a:endParaRPr lang="zh-CN" altLang="en-US" sz="1800" b="1" dirty="0">
              <a:solidFill>
                <a:schemeClr val="tx1"/>
              </a:solidFill>
            </a:endParaRPr>
          </a:p>
        </p:txBody>
      </p:sp>
      <p:sp>
        <p:nvSpPr>
          <p:cNvPr id="30" name="矩形 29"/>
          <p:cNvSpPr/>
          <p:nvPr/>
        </p:nvSpPr>
        <p:spPr>
          <a:xfrm>
            <a:off x="428596" y="928670"/>
            <a:ext cx="8197523" cy="1169551"/>
          </a:xfrm>
          <a:prstGeom prst="rect">
            <a:avLst/>
          </a:prstGeom>
        </p:spPr>
        <p:txBody>
          <a:bodyPr wrap="square" rtlCol="0" anchor="ctr">
            <a:spAutoFit/>
          </a:bodyPr>
          <a:lstStyle/>
          <a:p>
            <a:r>
              <a:rPr lang="zh-CN" altLang="en-US" sz="1400" dirty="0" smtClean="0">
                <a:solidFill>
                  <a:schemeClr val="tx1"/>
                </a:solidFill>
                <a:latin typeface="微软雅黑" pitchFamily="34" charset="-122"/>
                <a:ea typeface="微软雅黑" pitchFamily="34" charset="-122"/>
              </a:rPr>
              <a:t>     目前提数流程目前有支撑系统综合支撑平台，一单清平台，两平台对于提数流程支撑能力充足。在现有资源的基础上，对于</a:t>
            </a:r>
            <a:r>
              <a:rPr lang="zh-CN" altLang="en-US" sz="1400" b="1" dirty="0" smtClean="0">
                <a:solidFill>
                  <a:srgbClr val="FF0000"/>
                </a:solidFill>
                <a:latin typeface="微软雅黑" pitchFamily="34" charset="-122"/>
                <a:ea typeface="微软雅黑" pitchFamily="34" charset="-122"/>
              </a:rPr>
              <a:t>提数流程进行相关流程关键点进行强制</a:t>
            </a:r>
            <a:r>
              <a:rPr lang="zh-CN" altLang="en-US" sz="1400" dirty="0" smtClean="0">
                <a:solidFill>
                  <a:schemeClr val="tx1"/>
                </a:solidFill>
                <a:latin typeface="微软雅黑" pitchFamily="34" charset="-122"/>
                <a:ea typeface="微软雅黑" pitchFamily="34" charset="-122"/>
              </a:rPr>
              <a:t>执行，对流程短板进行补充，确保流程执行正确性以及可恢复性。</a:t>
            </a:r>
            <a:endParaRPr lang="en-US" altLang="zh-CN" sz="1400" dirty="0" smtClean="0">
              <a:solidFill>
                <a:schemeClr val="tx1"/>
              </a:solidFill>
              <a:latin typeface="微软雅黑" pitchFamily="34" charset="-122"/>
              <a:ea typeface="微软雅黑" pitchFamily="34" charset="-122"/>
            </a:endParaRPr>
          </a:p>
          <a:p>
            <a:r>
              <a:rPr lang="en-US" altLang="zh-CN" sz="1400" dirty="0" smtClean="0">
                <a:solidFill>
                  <a:schemeClr val="tx1"/>
                </a:solidFill>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变更流程在</a:t>
            </a:r>
            <a:r>
              <a:rPr lang="en-US" altLang="zh-CN" sz="1400" dirty="0" smtClean="0">
                <a:solidFill>
                  <a:schemeClr val="tx1"/>
                </a:solidFill>
                <a:latin typeface="微软雅黑" pitchFamily="34" charset="-122"/>
                <a:ea typeface="微软雅黑" pitchFamily="34" charset="-122"/>
              </a:rPr>
              <a:t>2011</a:t>
            </a:r>
            <a:r>
              <a:rPr lang="zh-CN" altLang="en-US" sz="1400" dirty="0" smtClean="0">
                <a:solidFill>
                  <a:schemeClr val="tx1"/>
                </a:solidFill>
                <a:latin typeface="微软雅黑" pitchFamily="34" charset="-122"/>
                <a:ea typeface="微软雅黑" pitchFamily="34" charset="-122"/>
              </a:rPr>
              <a:t>年综合支撑平台根据运营管理室意见进行改善，已经比较完善。暂时</a:t>
            </a:r>
            <a:r>
              <a:rPr lang="zh-CN" altLang="en-US" sz="1400" b="1" dirty="0" smtClean="0">
                <a:solidFill>
                  <a:srgbClr val="FF0000"/>
                </a:solidFill>
                <a:latin typeface="微软雅黑" pitchFamily="34" charset="-122"/>
                <a:ea typeface="微软雅黑" pitchFamily="34" charset="-122"/>
              </a:rPr>
              <a:t>利用已有资源</a:t>
            </a:r>
            <a:r>
              <a:rPr lang="zh-CN" altLang="en-US" sz="1400" dirty="0" smtClean="0">
                <a:solidFill>
                  <a:schemeClr val="tx1"/>
                </a:solidFill>
                <a:latin typeface="微软雅黑" pitchFamily="34" charset="-122"/>
                <a:ea typeface="微软雅黑" pitchFamily="34" charset="-122"/>
              </a:rPr>
              <a:t>。发布流程也有相应流程易平台进行支撑，在原有基础上对于</a:t>
            </a:r>
            <a:r>
              <a:rPr lang="zh-CN" altLang="en-US" sz="1400" b="1" dirty="0" smtClean="0">
                <a:solidFill>
                  <a:srgbClr val="FF0000"/>
                </a:solidFill>
                <a:latin typeface="微软雅黑" pitchFamily="34" charset="-122"/>
                <a:ea typeface="微软雅黑" pitchFamily="34" charset="-122"/>
              </a:rPr>
              <a:t>发布流程的短板</a:t>
            </a:r>
            <a:r>
              <a:rPr lang="zh-CN" altLang="en-US" sz="1400" dirty="0" smtClean="0">
                <a:solidFill>
                  <a:schemeClr val="tx1"/>
                </a:solidFill>
                <a:latin typeface="微软雅黑" pitchFamily="34" charset="-122"/>
                <a:ea typeface="微软雅黑" pitchFamily="34" charset="-122"/>
              </a:rPr>
              <a:t>进行补充。</a:t>
            </a:r>
            <a:endParaRPr lang="zh-CN" altLang="en-US" sz="9600" dirty="0" smtClean="0">
              <a:solidFill>
                <a:prstClr val="black"/>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a:t>
            </a:r>
            <a:r>
              <a:rPr lang="zh-CN" altLang="en-US" sz="2800" dirty="0" smtClean="0"/>
              <a:t>运维交接流程</a:t>
            </a:r>
          </a:p>
        </p:txBody>
      </p:sp>
      <p:sp>
        <p:nvSpPr>
          <p:cNvPr id="31" name="圆角矩形 30"/>
          <p:cNvSpPr/>
          <p:nvPr/>
        </p:nvSpPr>
        <p:spPr>
          <a:xfrm>
            <a:off x="214282" y="1785926"/>
            <a:ext cx="785818" cy="571504"/>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dirty="0" smtClean="0"/>
              <a:t>开发团队</a:t>
            </a:r>
            <a:endParaRPr lang="zh-CN" altLang="en-US" dirty="0"/>
          </a:p>
        </p:txBody>
      </p:sp>
      <p:sp>
        <p:nvSpPr>
          <p:cNvPr id="32" name="圆角矩形 31"/>
          <p:cNvSpPr/>
          <p:nvPr/>
        </p:nvSpPr>
        <p:spPr>
          <a:xfrm>
            <a:off x="214282" y="2643182"/>
            <a:ext cx="785818" cy="571504"/>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dirty="0" smtClean="0"/>
              <a:t>运维团队</a:t>
            </a:r>
            <a:endParaRPr lang="zh-CN" altLang="en-US" dirty="0"/>
          </a:p>
        </p:txBody>
      </p:sp>
      <p:sp>
        <p:nvSpPr>
          <p:cNvPr id="35" name="流程图: 过程 34"/>
          <p:cNvSpPr/>
          <p:nvPr/>
        </p:nvSpPr>
        <p:spPr>
          <a:xfrm>
            <a:off x="1500166" y="1785926"/>
            <a:ext cx="1000132" cy="500066"/>
          </a:xfrm>
          <a:prstGeom prst="flowChartProces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400" b="1" dirty="0" smtClean="0"/>
              <a:t>提交运维申请</a:t>
            </a:r>
            <a:endParaRPr lang="zh-CN" altLang="en-US" sz="1400" b="1" dirty="0"/>
          </a:p>
        </p:txBody>
      </p:sp>
      <p:sp>
        <p:nvSpPr>
          <p:cNvPr id="36" name="流程图: 过程 35"/>
          <p:cNvSpPr/>
          <p:nvPr/>
        </p:nvSpPr>
        <p:spPr>
          <a:xfrm>
            <a:off x="2928926" y="1785926"/>
            <a:ext cx="1000132" cy="500066"/>
          </a:xfrm>
          <a:prstGeom prst="flowChartProces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400" b="1" dirty="0" smtClean="0"/>
              <a:t>提交软件文档</a:t>
            </a:r>
            <a:endParaRPr lang="zh-CN" altLang="en-US" sz="1400" b="1" dirty="0"/>
          </a:p>
        </p:txBody>
      </p:sp>
      <p:sp>
        <p:nvSpPr>
          <p:cNvPr id="37" name="流程图: 过程 36"/>
          <p:cNvSpPr/>
          <p:nvPr/>
        </p:nvSpPr>
        <p:spPr>
          <a:xfrm>
            <a:off x="1500166" y="2643182"/>
            <a:ext cx="1000132" cy="571504"/>
          </a:xfrm>
          <a:prstGeom prst="flowChartProces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400" b="1" dirty="0" smtClean="0"/>
              <a:t>检查文档质量</a:t>
            </a:r>
            <a:endParaRPr lang="zh-CN" altLang="en-US" sz="1400" b="1" dirty="0"/>
          </a:p>
        </p:txBody>
      </p:sp>
      <p:sp>
        <p:nvSpPr>
          <p:cNvPr id="38" name="流程图: 决策 37"/>
          <p:cNvSpPr/>
          <p:nvPr/>
        </p:nvSpPr>
        <p:spPr>
          <a:xfrm>
            <a:off x="2728906" y="2571744"/>
            <a:ext cx="1414466" cy="714380"/>
          </a:xfrm>
          <a:prstGeom prst="flowChartDecisi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400" b="1" dirty="0" smtClean="0"/>
              <a:t>合格？</a:t>
            </a:r>
            <a:endParaRPr lang="en-US" altLang="zh-CN" sz="1400" b="1" dirty="0" smtClean="0"/>
          </a:p>
        </p:txBody>
      </p:sp>
      <p:sp>
        <p:nvSpPr>
          <p:cNvPr id="40" name="流程图: 过程 39"/>
          <p:cNvSpPr/>
          <p:nvPr/>
        </p:nvSpPr>
        <p:spPr>
          <a:xfrm>
            <a:off x="4572000" y="2643182"/>
            <a:ext cx="1143008" cy="571504"/>
          </a:xfrm>
          <a:prstGeom prst="flowChartProces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400" b="1" dirty="0" smtClean="0"/>
              <a:t>测试软件质量</a:t>
            </a:r>
            <a:endParaRPr lang="zh-CN" altLang="en-US" sz="1400" b="1" dirty="0"/>
          </a:p>
        </p:txBody>
      </p:sp>
      <p:sp>
        <p:nvSpPr>
          <p:cNvPr id="41" name="流程图: 过程 40"/>
          <p:cNvSpPr/>
          <p:nvPr/>
        </p:nvSpPr>
        <p:spPr>
          <a:xfrm>
            <a:off x="6072198" y="2643182"/>
            <a:ext cx="1143008" cy="571504"/>
          </a:xfrm>
          <a:prstGeom prst="flowChartProces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400" b="1" dirty="0" smtClean="0"/>
              <a:t>填写 测试结果</a:t>
            </a:r>
            <a:endParaRPr lang="zh-CN" altLang="en-US" sz="1400" b="1" dirty="0"/>
          </a:p>
        </p:txBody>
      </p:sp>
      <p:sp>
        <p:nvSpPr>
          <p:cNvPr id="42" name="流程图: 决策 41"/>
          <p:cNvSpPr/>
          <p:nvPr/>
        </p:nvSpPr>
        <p:spPr>
          <a:xfrm>
            <a:off x="7429520" y="2571744"/>
            <a:ext cx="1414466" cy="714380"/>
          </a:xfrm>
          <a:prstGeom prst="flowChartDecisi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400" b="1" dirty="0" smtClean="0"/>
              <a:t>合格？</a:t>
            </a:r>
            <a:endParaRPr lang="en-US" altLang="zh-CN" sz="1400" b="1" dirty="0" smtClean="0"/>
          </a:p>
        </p:txBody>
      </p:sp>
      <p:cxnSp>
        <p:nvCxnSpPr>
          <p:cNvPr id="44" name="肘形连接符 43"/>
          <p:cNvCxnSpPr>
            <a:stCxn id="35" idx="3"/>
            <a:endCxn id="36" idx="1"/>
          </p:cNvCxnSpPr>
          <p:nvPr/>
        </p:nvCxnSpPr>
        <p:spPr>
          <a:xfrm>
            <a:off x="2500298" y="2035959"/>
            <a:ext cx="428628" cy="1588"/>
          </a:xfrm>
          <a:prstGeom prst="bentConnector3">
            <a:avLst>
              <a:gd name="adj1" fmla="val 50000"/>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形状 46"/>
          <p:cNvCxnSpPr>
            <a:stCxn id="36" idx="2"/>
            <a:endCxn id="37" idx="0"/>
          </p:cNvCxnSpPr>
          <p:nvPr/>
        </p:nvCxnSpPr>
        <p:spPr>
          <a:xfrm rot="5400000">
            <a:off x="2536017" y="1750207"/>
            <a:ext cx="357190" cy="1428760"/>
          </a:xfrm>
          <a:prstGeom prst="bentConnector3">
            <a:avLst>
              <a:gd name="adj1" fmla="val 50000"/>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肘形连接符 51"/>
          <p:cNvCxnSpPr>
            <a:stCxn id="38" idx="3"/>
            <a:endCxn id="40" idx="1"/>
          </p:cNvCxnSpPr>
          <p:nvPr/>
        </p:nvCxnSpPr>
        <p:spPr>
          <a:xfrm>
            <a:off x="4143372" y="2928934"/>
            <a:ext cx="428628" cy="1588"/>
          </a:xfrm>
          <a:prstGeom prst="bentConnector3">
            <a:avLst>
              <a:gd name="adj1" fmla="val 50000"/>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肘形连接符 53"/>
          <p:cNvCxnSpPr>
            <a:stCxn id="40" idx="3"/>
            <a:endCxn id="41" idx="1"/>
          </p:cNvCxnSpPr>
          <p:nvPr/>
        </p:nvCxnSpPr>
        <p:spPr>
          <a:xfrm>
            <a:off x="5715008" y="2928934"/>
            <a:ext cx="357190" cy="1588"/>
          </a:xfrm>
          <a:prstGeom prst="bentConnector3">
            <a:avLst>
              <a:gd name="adj1" fmla="val 50000"/>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肘形连接符 55"/>
          <p:cNvCxnSpPr>
            <a:stCxn id="41" idx="3"/>
            <a:endCxn id="42" idx="1"/>
          </p:cNvCxnSpPr>
          <p:nvPr/>
        </p:nvCxnSpPr>
        <p:spPr>
          <a:xfrm>
            <a:off x="7215206" y="2928934"/>
            <a:ext cx="214314" cy="1588"/>
          </a:xfrm>
          <a:prstGeom prst="bentConnector3">
            <a:avLst>
              <a:gd name="adj1" fmla="val 50000"/>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9" name="流程图: 过程 58"/>
          <p:cNvSpPr/>
          <p:nvPr/>
        </p:nvSpPr>
        <p:spPr>
          <a:xfrm>
            <a:off x="3643306" y="3571876"/>
            <a:ext cx="914400" cy="612648"/>
          </a:xfrm>
          <a:prstGeom prst="flowChartProcess">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400" b="1" dirty="0" smtClean="0"/>
              <a:t>重新</a:t>
            </a:r>
            <a:endParaRPr lang="en-US" altLang="zh-CN" sz="1400" b="1" dirty="0" smtClean="0"/>
          </a:p>
          <a:p>
            <a:pPr algn="ctr"/>
            <a:r>
              <a:rPr lang="zh-CN" altLang="en-US" sz="1400" b="1" dirty="0" smtClean="0"/>
              <a:t>交接</a:t>
            </a:r>
            <a:endParaRPr lang="zh-CN" altLang="en-US" sz="1400" b="1" dirty="0"/>
          </a:p>
        </p:txBody>
      </p:sp>
      <p:sp>
        <p:nvSpPr>
          <p:cNvPr id="61" name="流程图: 过程 60"/>
          <p:cNvSpPr/>
          <p:nvPr/>
        </p:nvSpPr>
        <p:spPr>
          <a:xfrm>
            <a:off x="5572132" y="3602170"/>
            <a:ext cx="914400" cy="612648"/>
          </a:xfrm>
          <a:prstGeom prst="flowChartProcess">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400" b="1" dirty="0" smtClean="0"/>
              <a:t>交接</a:t>
            </a:r>
            <a:endParaRPr lang="en-US" altLang="zh-CN" sz="1400" b="1" dirty="0" smtClean="0"/>
          </a:p>
          <a:p>
            <a:pPr algn="ctr"/>
            <a:r>
              <a:rPr lang="zh-CN" altLang="en-US" sz="1400" b="1" dirty="0" smtClean="0"/>
              <a:t>成功</a:t>
            </a:r>
            <a:endParaRPr lang="zh-CN" altLang="en-US" sz="1400" b="1" dirty="0"/>
          </a:p>
        </p:txBody>
      </p:sp>
      <p:sp>
        <p:nvSpPr>
          <p:cNvPr id="62" name="圆角矩形 61"/>
          <p:cNvSpPr/>
          <p:nvPr/>
        </p:nvSpPr>
        <p:spPr>
          <a:xfrm>
            <a:off x="214282" y="3571876"/>
            <a:ext cx="785818" cy="571504"/>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dirty="0" smtClean="0"/>
              <a:t>输出</a:t>
            </a:r>
            <a:endParaRPr lang="zh-CN" altLang="en-US" dirty="0"/>
          </a:p>
        </p:txBody>
      </p:sp>
      <p:cxnSp>
        <p:nvCxnSpPr>
          <p:cNvPr id="66" name="肘形连接符 65"/>
          <p:cNvCxnSpPr/>
          <p:nvPr/>
        </p:nvCxnSpPr>
        <p:spPr>
          <a:xfrm>
            <a:off x="2428860" y="2928934"/>
            <a:ext cx="357190" cy="1588"/>
          </a:xfrm>
          <a:prstGeom prst="bentConnector3">
            <a:avLst>
              <a:gd name="adj1" fmla="val 50000"/>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9" name="形状 68"/>
          <p:cNvCxnSpPr>
            <a:stCxn id="38" idx="2"/>
            <a:endCxn id="59" idx="1"/>
          </p:cNvCxnSpPr>
          <p:nvPr/>
        </p:nvCxnSpPr>
        <p:spPr>
          <a:xfrm rot="16200000" flipH="1">
            <a:off x="3243684" y="3478578"/>
            <a:ext cx="592076" cy="207167"/>
          </a:xfrm>
          <a:prstGeom prst="bentConnector2">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1" name="形状 70"/>
          <p:cNvCxnSpPr>
            <a:stCxn id="42" idx="3"/>
            <a:endCxn id="61" idx="3"/>
          </p:cNvCxnSpPr>
          <p:nvPr/>
        </p:nvCxnSpPr>
        <p:spPr>
          <a:xfrm flipH="1">
            <a:off x="6486532" y="2928934"/>
            <a:ext cx="2357454" cy="979560"/>
          </a:xfrm>
          <a:prstGeom prst="bentConnector3">
            <a:avLst>
              <a:gd name="adj1" fmla="val 145"/>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3" name="肘形连接符 72"/>
          <p:cNvCxnSpPr>
            <a:stCxn id="42" idx="2"/>
            <a:endCxn id="59" idx="0"/>
          </p:cNvCxnSpPr>
          <p:nvPr/>
        </p:nvCxnSpPr>
        <p:spPr>
          <a:xfrm rot="5400000">
            <a:off x="5975754" y="1410877"/>
            <a:ext cx="285752" cy="4036247"/>
          </a:xfrm>
          <a:prstGeom prst="bentConnector3">
            <a:avLst>
              <a:gd name="adj1" fmla="val 50000"/>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214414" y="2427280"/>
            <a:ext cx="7572428" cy="1588"/>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142976" y="3357562"/>
            <a:ext cx="7643866" cy="1588"/>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142844" y="4429132"/>
            <a:ext cx="8786874" cy="1446550"/>
          </a:xfrm>
          <a:prstGeom prst="rect">
            <a:avLst/>
          </a:prstGeom>
          <a:ln>
            <a:prstDash val="sysDot"/>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b="1" dirty="0" smtClean="0">
                <a:solidFill>
                  <a:srgbClr val="FF0000"/>
                </a:solidFill>
              </a:rPr>
              <a:t> 注</a:t>
            </a:r>
            <a:r>
              <a:rPr lang="en-US" altLang="zh-CN" b="1" dirty="0" smtClean="0">
                <a:solidFill>
                  <a:srgbClr val="FF0000"/>
                </a:solidFill>
              </a:rPr>
              <a:t>:</a:t>
            </a:r>
          </a:p>
          <a:p>
            <a:pPr>
              <a:buBlip>
                <a:blip r:embed="rId2"/>
              </a:buBlip>
            </a:pPr>
            <a:r>
              <a:rPr lang="zh-CN" altLang="en-US" dirty="0" smtClean="0">
                <a:solidFill>
                  <a:schemeClr val="tx1"/>
                </a:solidFill>
              </a:rPr>
              <a:t>  </a:t>
            </a:r>
            <a:r>
              <a:rPr lang="zh-CN" altLang="en-US" sz="1400" dirty="0" smtClean="0">
                <a:solidFill>
                  <a:schemeClr val="tx1"/>
                </a:solidFill>
                <a:latin typeface="Arial" charset="0"/>
                <a:ea typeface="宋体" charset="-122"/>
              </a:rPr>
              <a:t>交接过程中，提交的软件文档一般包含需求说明书，概要说明书，详细设计说明书，数据字典，测试报告，试运行情况报告分析，部署文档等，必须保持项目实际情况与文档一致性。</a:t>
            </a:r>
            <a:endParaRPr lang="en-US" altLang="zh-CN" sz="1400" dirty="0" smtClean="0">
              <a:solidFill>
                <a:schemeClr val="tx1"/>
              </a:solidFill>
              <a:latin typeface="Arial" charset="0"/>
              <a:ea typeface="宋体" charset="-122"/>
            </a:endParaRPr>
          </a:p>
          <a:p>
            <a:pPr>
              <a:buBlip>
                <a:blip r:embed="rId2"/>
              </a:buBlip>
            </a:pPr>
            <a:r>
              <a:rPr lang="en-US" altLang="zh-CN" sz="1400" dirty="0" smtClean="0">
                <a:solidFill>
                  <a:schemeClr val="tx1"/>
                </a:solidFill>
                <a:latin typeface="Arial" charset="0"/>
                <a:ea typeface="宋体" charset="-122"/>
              </a:rPr>
              <a:t>  </a:t>
            </a:r>
            <a:r>
              <a:rPr lang="zh-CN" altLang="en-US" sz="1400" dirty="0" smtClean="0">
                <a:solidFill>
                  <a:schemeClr val="tx1"/>
                </a:solidFill>
                <a:latin typeface="Arial" charset="0"/>
                <a:ea typeface="宋体" charset="-122"/>
              </a:rPr>
              <a:t>运维团队测试包含功能测试，用户测试，业务逻辑测试，集成测试，压力测试，需要在流程中填写相关的测试总结以及上传测试报告，不合格需要说明不合格原因。</a:t>
            </a:r>
            <a:endParaRPr lang="en-US" altLang="zh-CN" sz="1400" dirty="0" smtClean="0">
              <a:solidFill>
                <a:schemeClr val="tx1"/>
              </a:solidFill>
              <a:latin typeface="Arial" charset="0"/>
              <a:ea typeface="宋体" charset="-122"/>
            </a:endParaRPr>
          </a:p>
          <a:p>
            <a:pPr>
              <a:buBlip>
                <a:blip r:embed="rId2"/>
              </a:buBlip>
            </a:pPr>
            <a:r>
              <a:rPr lang="en-US" altLang="zh-CN" sz="1400" dirty="0" smtClean="0">
                <a:solidFill>
                  <a:schemeClr val="tx1"/>
                </a:solidFill>
                <a:latin typeface="Arial" charset="0"/>
                <a:ea typeface="宋体" charset="-122"/>
              </a:rPr>
              <a:t>  </a:t>
            </a:r>
            <a:r>
              <a:rPr lang="zh-CN" altLang="en-US" sz="1400" dirty="0" smtClean="0">
                <a:solidFill>
                  <a:schemeClr val="tx1"/>
                </a:solidFill>
                <a:latin typeface="Arial" charset="0"/>
                <a:ea typeface="宋体" charset="-122"/>
              </a:rPr>
              <a:t>以上过程需要再严格的规范下进行，不然，流程会因为只是个形式而失败，达不到预期效果</a:t>
            </a:r>
            <a:endParaRPr lang="zh-CN" altLang="en-US" sz="1400" dirty="0">
              <a:solidFill>
                <a:schemeClr val="tx1"/>
              </a:solidFill>
              <a:latin typeface="Arial" charset="0"/>
              <a:ea typeface="宋体" charset="-122"/>
            </a:endParaRPr>
          </a:p>
        </p:txBody>
      </p:sp>
      <p:sp>
        <p:nvSpPr>
          <p:cNvPr id="30" name="矩形 29"/>
          <p:cNvSpPr/>
          <p:nvPr/>
        </p:nvSpPr>
        <p:spPr>
          <a:xfrm>
            <a:off x="214282" y="857232"/>
            <a:ext cx="8501122" cy="625171"/>
          </a:xfrm>
          <a:prstGeom prst="rect">
            <a:avLst/>
          </a:prstGeom>
        </p:spPr>
        <p:txBody>
          <a:bodyPr wrap="square" rtlCol="0" anchor="ctr">
            <a:spAutoFit/>
          </a:bodyPr>
          <a:lstStyle/>
          <a:p>
            <a:pPr>
              <a:lnSpc>
                <a:spcPct val="130000"/>
              </a:lnSpc>
            </a:pPr>
            <a:r>
              <a:rPr lang="zh-CN" altLang="en-US" sz="1400" dirty="0" smtClean="0">
                <a:solidFill>
                  <a:schemeClr val="tx1"/>
                </a:solidFill>
                <a:latin typeface="微软雅黑" pitchFamily="34" charset="-122"/>
                <a:ea typeface="微软雅黑" pitchFamily="34" charset="-122"/>
              </a:rPr>
              <a:t> 开发团队将软件项目交接给运维团队进行项目运维，该过程是一个责任过度的过程，需要严格的规范以及流程进行支撑。该部分叫做</a:t>
            </a:r>
            <a:r>
              <a:rPr lang="zh-CN" altLang="en-US" sz="1400" b="1" dirty="0" smtClean="0">
                <a:solidFill>
                  <a:srgbClr val="FF0000"/>
                </a:solidFill>
                <a:latin typeface="微软雅黑" pitchFamily="34" charset="-122"/>
                <a:ea typeface="微软雅黑" pitchFamily="34" charset="-122"/>
              </a:rPr>
              <a:t>运维交接流程。</a:t>
            </a:r>
            <a:endParaRPr lang="zh-CN" altLang="en-US" sz="9600" dirty="0" smtClean="0">
              <a:solidFill>
                <a:prstClr val="black"/>
              </a:solidFill>
              <a:latin typeface="微软雅黑" pitchFamily="34" charset="-122"/>
              <a:ea typeface="微软雅黑" pitchFamily="34" charset="-122"/>
            </a:endParaRPr>
          </a:p>
        </p:txBody>
      </p:sp>
      <p:sp>
        <p:nvSpPr>
          <p:cNvPr id="33" name="矩形 32"/>
          <p:cNvSpPr/>
          <p:nvPr/>
        </p:nvSpPr>
        <p:spPr>
          <a:xfrm>
            <a:off x="142844" y="1571612"/>
            <a:ext cx="8856000" cy="2736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prstClr val="white">
                  <a:lumMod val="85000"/>
                  <a:alpha val="50000"/>
                </a:prstClr>
              </a:solidFill>
              <a:latin typeface="Arial Black"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a:t>
            </a:r>
            <a:r>
              <a:rPr lang="zh-CN" altLang="en-US" sz="2800" dirty="0" smtClean="0"/>
              <a:t>运维知识管理</a:t>
            </a:r>
          </a:p>
        </p:txBody>
      </p:sp>
      <p:sp>
        <p:nvSpPr>
          <p:cNvPr id="61" name="矩形 60"/>
          <p:cNvSpPr/>
          <p:nvPr/>
        </p:nvSpPr>
        <p:spPr>
          <a:xfrm>
            <a:off x="214282" y="857232"/>
            <a:ext cx="8501122" cy="932563"/>
          </a:xfrm>
          <a:prstGeom prst="rect">
            <a:avLst/>
          </a:prstGeom>
        </p:spPr>
        <p:txBody>
          <a:bodyPr wrap="square" rtlCol="0" anchor="ctr">
            <a:spAutoFit/>
          </a:bodyPr>
          <a:lstStyle/>
          <a:p>
            <a:pPr>
              <a:lnSpc>
                <a:spcPct val="130000"/>
              </a:lnSpc>
            </a:pPr>
            <a:r>
              <a:rPr lang="zh-CN" altLang="en-US" sz="1400" dirty="0" smtClean="0">
                <a:solidFill>
                  <a:schemeClr val="tx1"/>
                </a:solidFill>
              </a:rPr>
              <a:t>       </a:t>
            </a:r>
            <a:r>
              <a:rPr lang="zh-CN" altLang="en-US" sz="1400" dirty="0" smtClean="0">
                <a:solidFill>
                  <a:schemeClr val="tx1"/>
                </a:solidFill>
                <a:latin typeface="微软雅黑" pitchFamily="34" charset="-122"/>
                <a:ea typeface="微软雅黑" pitchFamily="34" charset="-122"/>
              </a:rPr>
              <a:t>整个运维过程中，知识的积累沉淀，传承至关重要，可以有效的避免对同一事件</a:t>
            </a:r>
            <a:r>
              <a:rPr lang="zh-CN" altLang="en-US" sz="1400" b="1" dirty="0" smtClean="0">
                <a:solidFill>
                  <a:srgbClr val="FF0000"/>
                </a:solidFill>
                <a:latin typeface="微软雅黑" pitchFamily="34" charset="-122"/>
                <a:ea typeface="微软雅黑" pitchFamily="34" charset="-122"/>
              </a:rPr>
              <a:t>重复运维</a:t>
            </a:r>
            <a:r>
              <a:rPr lang="zh-CN" altLang="en-US" sz="1400" dirty="0" smtClean="0">
                <a:solidFill>
                  <a:schemeClr val="tx1"/>
                </a:solidFill>
                <a:latin typeface="微软雅黑" pitchFamily="34" charset="-122"/>
                <a:ea typeface="微软雅黑" pitchFamily="34" charset="-122"/>
              </a:rPr>
              <a:t>以及由于人员流动导致</a:t>
            </a:r>
            <a:r>
              <a:rPr lang="zh-CN" altLang="en-US" sz="1400" b="1" dirty="0" smtClean="0">
                <a:solidFill>
                  <a:srgbClr val="FF0000"/>
                </a:solidFill>
                <a:latin typeface="微软雅黑" pitchFamily="34" charset="-122"/>
                <a:ea typeface="微软雅黑" pitchFamily="34" charset="-122"/>
              </a:rPr>
              <a:t>知识流失</a:t>
            </a:r>
            <a:r>
              <a:rPr lang="zh-CN" altLang="en-US" sz="1400" dirty="0" smtClean="0">
                <a:solidFill>
                  <a:schemeClr val="tx1"/>
                </a:solidFill>
                <a:latin typeface="微软雅黑" pitchFamily="34" charset="-122"/>
                <a:ea typeface="微软雅黑" pitchFamily="34" charset="-122"/>
              </a:rPr>
              <a:t>。</a:t>
            </a:r>
            <a:endParaRPr lang="en-US" altLang="zh-CN" sz="1400" dirty="0" smtClean="0">
              <a:solidFill>
                <a:schemeClr val="tx1"/>
              </a:solidFill>
              <a:latin typeface="微软雅黑" pitchFamily="34" charset="-122"/>
              <a:ea typeface="微软雅黑" pitchFamily="34" charset="-122"/>
            </a:endParaRPr>
          </a:p>
          <a:p>
            <a:pPr>
              <a:lnSpc>
                <a:spcPct val="130000"/>
              </a:lnSpc>
            </a:pPr>
            <a:r>
              <a:rPr lang="en-US" altLang="zh-CN" sz="1400" dirty="0" smtClean="0">
                <a:solidFill>
                  <a:schemeClr val="tx1"/>
                </a:solidFill>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良好的知识库体系应当包含</a:t>
            </a:r>
            <a:r>
              <a:rPr lang="zh-CN" altLang="en-US" sz="1400" b="1" dirty="0" smtClean="0">
                <a:solidFill>
                  <a:srgbClr val="FF0000"/>
                </a:solidFill>
                <a:latin typeface="微软雅黑" pitchFamily="34" charset="-122"/>
                <a:ea typeface="微软雅黑" pitchFamily="34" charset="-122"/>
              </a:rPr>
              <a:t>知识广泛的收集渠道能力，知识强大的管理能力，知识有效的应用能力</a:t>
            </a:r>
            <a:r>
              <a:rPr lang="zh-CN" altLang="en-US" sz="1400" dirty="0" smtClean="0">
                <a:solidFill>
                  <a:schemeClr val="tx1"/>
                </a:solidFill>
                <a:latin typeface="微软雅黑" pitchFamily="34" charset="-122"/>
                <a:ea typeface="微软雅黑" pitchFamily="34" charset="-122"/>
              </a:rPr>
              <a:t>。</a:t>
            </a:r>
            <a:endParaRPr lang="en-US" altLang="zh-CN" sz="1400" dirty="0" smtClean="0">
              <a:solidFill>
                <a:schemeClr val="tx1"/>
              </a:solidFill>
              <a:latin typeface="微软雅黑" pitchFamily="34" charset="-122"/>
              <a:ea typeface="微软雅黑" pitchFamily="34" charset="-122"/>
            </a:endParaRPr>
          </a:p>
        </p:txBody>
      </p:sp>
      <p:sp>
        <p:nvSpPr>
          <p:cNvPr id="6149" name="矩形 187"/>
          <p:cNvSpPr>
            <a:spLocks noChangeArrowheads="1"/>
          </p:cNvSpPr>
          <p:nvPr/>
        </p:nvSpPr>
        <p:spPr bwMode="auto">
          <a:xfrm>
            <a:off x="344488" y="4405338"/>
            <a:ext cx="1471612" cy="360362"/>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知识分类</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53" name="矩形 70"/>
          <p:cNvSpPr>
            <a:spLocks noChangeArrowheads="1"/>
          </p:cNvSpPr>
          <p:nvPr/>
        </p:nvSpPr>
        <p:spPr bwMode="auto">
          <a:xfrm>
            <a:off x="228600" y="1928802"/>
            <a:ext cx="8686800" cy="3470304"/>
          </a:xfrm>
          <a:prstGeom prst="roundRect">
            <a:avLst>
              <a:gd name="adj" fmla="val 2394"/>
            </a:avLst>
          </a:prstGeom>
          <a:noFill/>
          <a:ln w="9525">
            <a:solidFill>
              <a:srgbClr val="D20028"/>
            </a:solidFill>
            <a:prstDash val="sysDash"/>
            <a:round/>
            <a:headEnd/>
            <a:tailEnd/>
          </a:ln>
        </p:spPr>
        <p:txBody>
          <a:bodyPr vert="horz" wrap="square" lIns="91440" tIns="45720" rIns="91440" bIns="45720" numCol="1" anchor="b"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155" name="矩形 197"/>
          <p:cNvSpPr>
            <a:spLocks noChangeArrowheads="1"/>
          </p:cNvSpPr>
          <p:nvPr/>
        </p:nvSpPr>
        <p:spPr bwMode="auto">
          <a:xfrm>
            <a:off x="344488" y="3619030"/>
            <a:ext cx="1155700" cy="571504"/>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智能检索</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08" name="Text Box 71"/>
          <p:cNvSpPr txBox="1">
            <a:spLocks noChangeArrowheads="1"/>
          </p:cNvSpPr>
          <p:nvPr/>
        </p:nvSpPr>
        <p:spPr bwMode="black">
          <a:xfrm>
            <a:off x="8280430" y="3500438"/>
            <a:ext cx="577850" cy="738664"/>
          </a:xfrm>
          <a:prstGeom prst="rect">
            <a:avLst/>
          </a:prstGeom>
          <a:solidFill>
            <a:schemeClr val="accent2">
              <a:lumMod val="60000"/>
              <a:lumOff val="40000"/>
            </a:schemeClr>
          </a:solid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0000"/>
                </a:solidFill>
                <a:effectLst/>
                <a:latin typeface="微软雅黑" pitchFamily="34" charset="-122"/>
                <a:ea typeface="微软雅黑" pitchFamily="34" charset="-122"/>
              </a:rPr>
              <a:t>知识应用能力</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66" name="矩形 216"/>
          <p:cNvSpPr>
            <a:spLocks noChangeArrowheads="1"/>
          </p:cNvSpPr>
          <p:nvPr/>
        </p:nvSpPr>
        <p:spPr bwMode="auto">
          <a:xfrm>
            <a:off x="1533525" y="3612679"/>
            <a:ext cx="1150938" cy="577855"/>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altLang="en-US" sz="1300" b="1" i="0" u="none" strike="noStrike" cap="none" normalizeH="0" baseline="0" dirty="0" smtClean="0">
                <a:ln>
                  <a:noFill/>
                </a:ln>
                <a:solidFill>
                  <a:schemeClr val="tx1"/>
                </a:solidFill>
                <a:effectLst/>
                <a:latin typeface="微软雅黑" pitchFamily="34" charset="-122"/>
                <a:ea typeface="微软雅黑" pitchFamily="34" charset="-122"/>
              </a:rPr>
              <a:t>知识地图</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70" name="矩形 224"/>
          <p:cNvSpPr>
            <a:spLocks noChangeArrowheads="1"/>
          </p:cNvSpPr>
          <p:nvPr/>
        </p:nvSpPr>
        <p:spPr bwMode="auto">
          <a:xfrm>
            <a:off x="2719388" y="3612679"/>
            <a:ext cx="1144587" cy="577855"/>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altLang="en-US" sz="1300" b="1" i="0" u="none" strike="noStrike" cap="none" normalizeH="0" baseline="0" dirty="0" smtClean="0">
                <a:ln>
                  <a:noFill/>
                </a:ln>
                <a:solidFill>
                  <a:schemeClr val="tx1"/>
                </a:solidFill>
                <a:effectLst/>
                <a:latin typeface="微软雅黑" pitchFamily="34" charset="-122"/>
                <a:ea typeface="微软雅黑" pitchFamily="34" charset="-122"/>
              </a:rPr>
              <a:t>知识视图</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72" name="矩形 229"/>
          <p:cNvSpPr>
            <a:spLocks noChangeArrowheads="1"/>
          </p:cNvSpPr>
          <p:nvPr/>
        </p:nvSpPr>
        <p:spPr bwMode="auto">
          <a:xfrm>
            <a:off x="3903663" y="3612679"/>
            <a:ext cx="1084262" cy="577855"/>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业务</a:t>
            </a:r>
            <a:r>
              <a:rPr kumimoji="0" lang="zh-CN" altLang="en-US" sz="1300" b="1" i="0" u="none" strike="noStrike" cap="none" normalizeH="0" baseline="0" dirty="0" smtClean="0">
                <a:ln>
                  <a:noFill/>
                </a:ln>
                <a:solidFill>
                  <a:schemeClr val="tx1"/>
                </a:solidFill>
                <a:effectLst/>
                <a:latin typeface="微软雅黑" pitchFamily="34" charset="-122"/>
                <a:ea typeface="微软雅黑" pitchFamily="34" charset="-122"/>
              </a:rPr>
              <a:t>培训</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77" name="矩形 234"/>
          <p:cNvSpPr>
            <a:spLocks noChangeArrowheads="1"/>
          </p:cNvSpPr>
          <p:nvPr/>
        </p:nvSpPr>
        <p:spPr bwMode="auto">
          <a:xfrm>
            <a:off x="5029200" y="3612679"/>
            <a:ext cx="1058863" cy="577855"/>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altLang="en-US" sz="1300" b="1" i="0" u="none" strike="noStrike" cap="none" normalizeH="0" baseline="0" dirty="0" smtClean="0">
                <a:ln>
                  <a:noFill/>
                </a:ln>
                <a:solidFill>
                  <a:schemeClr val="tx1"/>
                </a:solidFill>
                <a:effectLst/>
                <a:latin typeface="微软雅黑" pitchFamily="34" charset="-122"/>
                <a:ea typeface="微软雅黑" pitchFamily="34" charset="-122"/>
              </a:rPr>
              <a:t>问卷调查</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83" name="矩形 240"/>
          <p:cNvSpPr>
            <a:spLocks noChangeArrowheads="1"/>
          </p:cNvSpPr>
          <p:nvPr/>
        </p:nvSpPr>
        <p:spPr bwMode="auto">
          <a:xfrm>
            <a:off x="1951038" y="4398973"/>
            <a:ext cx="1471612" cy="360362"/>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知识采集</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84" name="矩形 241"/>
          <p:cNvSpPr>
            <a:spLocks noChangeArrowheads="1"/>
          </p:cNvSpPr>
          <p:nvPr/>
        </p:nvSpPr>
        <p:spPr bwMode="auto">
          <a:xfrm>
            <a:off x="3560763" y="4398973"/>
            <a:ext cx="1471612" cy="360362"/>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知识共享</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85" name="矩形 242"/>
          <p:cNvSpPr>
            <a:spLocks noChangeArrowheads="1"/>
          </p:cNvSpPr>
          <p:nvPr/>
        </p:nvSpPr>
        <p:spPr bwMode="auto">
          <a:xfrm>
            <a:off x="5145088" y="4398973"/>
            <a:ext cx="1471612" cy="360362"/>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知识审核</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86" name="矩形 243"/>
          <p:cNvSpPr>
            <a:spLocks noChangeArrowheads="1"/>
          </p:cNvSpPr>
          <p:nvPr/>
        </p:nvSpPr>
        <p:spPr bwMode="auto">
          <a:xfrm>
            <a:off x="344488" y="4833965"/>
            <a:ext cx="1471612" cy="360363"/>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知识评价</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87" name="矩形 244"/>
          <p:cNvSpPr>
            <a:spLocks noChangeArrowheads="1"/>
          </p:cNvSpPr>
          <p:nvPr/>
        </p:nvSpPr>
        <p:spPr bwMode="auto">
          <a:xfrm>
            <a:off x="1951038" y="4806960"/>
            <a:ext cx="1471612" cy="360363"/>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200" b="1" dirty="0" smtClean="0">
                <a:solidFill>
                  <a:schemeClr val="tx1"/>
                </a:solidFill>
                <a:latin typeface="微软雅黑" pitchFamily="34" charset="-122"/>
                <a:ea typeface="微软雅黑" pitchFamily="34" charset="-122"/>
              </a:rPr>
              <a:t>知识推荐</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88" name="矩形 245"/>
          <p:cNvSpPr>
            <a:spLocks noChangeArrowheads="1"/>
          </p:cNvSpPr>
          <p:nvPr/>
        </p:nvSpPr>
        <p:spPr bwMode="auto">
          <a:xfrm>
            <a:off x="3560763" y="4832360"/>
            <a:ext cx="1471612" cy="360363"/>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知识传播</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89" name="矩形 246"/>
          <p:cNvSpPr>
            <a:spLocks noChangeArrowheads="1"/>
          </p:cNvSpPr>
          <p:nvPr/>
        </p:nvSpPr>
        <p:spPr bwMode="auto">
          <a:xfrm>
            <a:off x="5145088" y="4832360"/>
            <a:ext cx="1471612" cy="360363"/>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知识服务组件</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90" name="矩形 247"/>
          <p:cNvSpPr>
            <a:spLocks noChangeArrowheads="1"/>
          </p:cNvSpPr>
          <p:nvPr/>
        </p:nvSpPr>
        <p:spPr bwMode="auto">
          <a:xfrm>
            <a:off x="6731000" y="4832360"/>
            <a:ext cx="1473200" cy="360363"/>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常用</a:t>
            </a:r>
            <a:r>
              <a:rPr kumimoji="0" lang="en-US" altLang="zh-CN" sz="1200" b="1" i="0" u="none" strike="noStrike" cap="none" normalizeH="0" baseline="0" dirty="0" smtClean="0">
                <a:ln>
                  <a:noFill/>
                </a:ln>
                <a:solidFill>
                  <a:schemeClr val="tx1"/>
                </a:solidFill>
                <a:effectLst/>
                <a:latin typeface="微软雅黑" pitchFamily="34" charset="-122"/>
                <a:ea typeface="微软雅黑" pitchFamily="34" charset="-122"/>
              </a:rPr>
              <a:t>FAQ</a:t>
            </a: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管理</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91" name="矩形 248"/>
          <p:cNvSpPr>
            <a:spLocks noChangeArrowheads="1"/>
          </p:cNvSpPr>
          <p:nvPr/>
        </p:nvSpPr>
        <p:spPr bwMode="auto">
          <a:xfrm>
            <a:off x="6731000" y="4398973"/>
            <a:ext cx="1473200" cy="360362"/>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微软雅黑" pitchFamily="34" charset="-122"/>
                <a:ea typeface="微软雅黑" pitchFamily="34" charset="-122"/>
              </a:rPr>
              <a:t>知识版本管理</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50" name="Text Box 117"/>
          <p:cNvSpPr txBox="1">
            <a:spLocks noChangeArrowheads="1"/>
          </p:cNvSpPr>
          <p:nvPr/>
        </p:nvSpPr>
        <p:spPr bwMode="black">
          <a:xfrm>
            <a:off x="8286776" y="4408510"/>
            <a:ext cx="577850" cy="738664"/>
          </a:xfrm>
          <a:prstGeom prst="rect">
            <a:avLst/>
          </a:prstGeom>
          <a:solidFill>
            <a:schemeClr val="accent2">
              <a:lumMod val="60000"/>
              <a:lumOff val="40000"/>
            </a:schemeClr>
          </a:solid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0000"/>
                </a:solidFill>
                <a:effectLst/>
                <a:latin typeface="微软雅黑" pitchFamily="34" charset="-122"/>
                <a:ea typeface="微软雅黑" pitchFamily="34" charset="-122"/>
              </a:rPr>
              <a:t>知识管理能力</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cxnSp>
        <p:nvCxnSpPr>
          <p:cNvPr id="6196" name="直接连接符 262"/>
          <p:cNvCxnSpPr>
            <a:cxnSpLocks noChangeShapeType="1"/>
          </p:cNvCxnSpPr>
          <p:nvPr/>
        </p:nvCxnSpPr>
        <p:spPr bwMode="auto">
          <a:xfrm>
            <a:off x="552450" y="3476154"/>
            <a:ext cx="8091488" cy="0"/>
          </a:xfrm>
          <a:prstGeom prst="line">
            <a:avLst/>
          </a:prstGeom>
          <a:noFill/>
          <a:ln w="19050" algn="ctr">
            <a:solidFill>
              <a:srgbClr val="FFC000"/>
            </a:solidFill>
            <a:prstDash val="sysDash"/>
            <a:round/>
            <a:headEnd/>
            <a:tailEnd/>
          </a:ln>
        </p:spPr>
      </p:cxnSp>
      <p:cxnSp>
        <p:nvCxnSpPr>
          <p:cNvPr id="6197" name="直接连接符 268"/>
          <p:cNvCxnSpPr>
            <a:cxnSpLocks noChangeShapeType="1"/>
          </p:cNvCxnSpPr>
          <p:nvPr/>
        </p:nvCxnSpPr>
        <p:spPr bwMode="auto">
          <a:xfrm>
            <a:off x="428596" y="4286256"/>
            <a:ext cx="8097838" cy="0"/>
          </a:xfrm>
          <a:prstGeom prst="line">
            <a:avLst/>
          </a:prstGeom>
          <a:noFill/>
          <a:ln w="19050" algn="ctr">
            <a:solidFill>
              <a:srgbClr val="FFC000"/>
            </a:solidFill>
            <a:prstDash val="sysDash"/>
            <a:round/>
            <a:headEnd/>
            <a:tailEnd/>
          </a:ln>
        </p:spPr>
      </p:cxnSp>
      <p:sp>
        <p:nvSpPr>
          <p:cNvPr id="6200" name="矩形 280"/>
          <p:cNvSpPr>
            <a:spLocks noChangeArrowheads="1"/>
          </p:cNvSpPr>
          <p:nvPr/>
        </p:nvSpPr>
        <p:spPr bwMode="auto">
          <a:xfrm>
            <a:off x="6138863" y="3612679"/>
            <a:ext cx="1042987" cy="577855"/>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altLang="en-US" sz="1300" b="1" i="0" u="none" strike="noStrike" cap="none" normalizeH="0" baseline="0" dirty="0" smtClean="0">
                <a:ln>
                  <a:noFill/>
                </a:ln>
                <a:solidFill>
                  <a:schemeClr val="tx1"/>
                </a:solidFill>
                <a:effectLst/>
                <a:latin typeface="微软雅黑" pitchFamily="34" charset="-122"/>
                <a:ea typeface="微软雅黑" pitchFamily="34" charset="-122"/>
              </a:rPr>
              <a:t>在线考试</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219" name="矩形 70"/>
          <p:cNvSpPr>
            <a:spLocks noChangeArrowheads="1"/>
          </p:cNvSpPr>
          <p:nvPr/>
        </p:nvSpPr>
        <p:spPr bwMode="auto">
          <a:xfrm>
            <a:off x="220663" y="5541981"/>
            <a:ext cx="8686800" cy="458787"/>
          </a:xfrm>
          <a:prstGeom prst="roundRect">
            <a:avLst>
              <a:gd name="adj" fmla="val 17019"/>
            </a:avLst>
          </a:prstGeom>
          <a:noFill/>
          <a:ln w="9525">
            <a:solidFill>
              <a:srgbClr val="D20028"/>
            </a:solidFill>
            <a:prstDash val="sysDash"/>
            <a:round/>
            <a:headEnd/>
            <a:tailEnd/>
          </a:ln>
        </p:spPr>
        <p:txBody>
          <a:bodyPr vert="horz" wrap="square" lIns="91440" tIns="45720" rIns="91440" bIns="45720" numCol="1" anchor="b"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301" name="Text Box 117"/>
          <p:cNvSpPr txBox="1">
            <a:spLocks noChangeArrowheads="1"/>
          </p:cNvSpPr>
          <p:nvPr/>
        </p:nvSpPr>
        <p:spPr bwMode="black">
          <a:xfrm>
            <a:off x="7572396" y="5615037"/>
            <a:ext cx="1300165" cy="307777"/>
          </a:xfrm>
          <a:prstGeom prst="rect">
            <a:avLst/>
          </a:prstGeom>
          <a:solidFill>
            <a:schemeClr val="accent2">
              <a:lumMod val="60000"/>
              <a:lumOff val="40000"/>
            </a:schemeClr>
          </a:solid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0000"/>
                </a:solidFill>
                <a:effectLst/>
                <a:latin typeface="微软雅黑" pitchFamily="34" charset="-122"/>
                <a:ea typeface="微软雅黑" pitchFamily="34" charset="-122"/>
              </a:rPr>
              <a:t>知识收集能力</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221" name="圆角矩形 273"/>
          <p:cNvSpPr>
            <a:spLocks noChangeArrowheads="1"/>
          </p:cNvSpPr>
          <p:nvPr/>
        </p:nvSpPr>
        <p:spPr bwMode="auto">
          <a:xfrm>
            <a:off x="684213" y="5570566"/>
            <a:ext cx="1582737" cy="307975"/>
          </a:xfrm>
          <a:prstGeom prst="roundRect">
            <a:avLst>
              <a:gd name="adj" fmla="val 16667"/>
            </a:avLst>
          </a:prstGeom>
          <a:solidFill>
            <a:schemeClr val="accent1"/>
          </a:solidFill>
          <a:ln w="9525" algn="ctr">
            <a:no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微软雅黑" pitchFamily="34" charset="-122"/>
                <a:ea typeface="微软雅黑" pitchFamily="34" charset="-122"/>
              </a:rPr>
              <a:t>人工收集</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222" name="圆角矩形 302"/>
          <p:cNvSpPr>
            <a:spLocks noChangeArrowheads="1"/>
          </p:cNvSpPr>
          <p:nvPr/>
        </p:nvSpPr>
        <p:spPr bwMode="auto">
          <a:xfrm>
            <a:off x="2593975" y="5578504"/>
            <a:ext cx="1835149" cy="322284"/>
          </a:xfrm>
          <a:prstGeom prst="roundRect">
            <a:avLst>
              <a:gd name="adj" fmla="val 16667"/>
            </a:avLst>
          </a:prstGeom>
          <a:solidFill>
            <a:schemeClr val="accent1"/>
          </a:solidFill>
          <a:ln w="9525" algn="ctr">
            <a:no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1400" b="1" dirty="0" smtClean="0">
                <a:solidFill>
                  <a:schemeClr val="tx1"/>
                </a:solidFill>
                <a:latin typeface="微软雅黑" pitchFamily="34" charset="-122"/>
                <a:ea typeface="微软雅黑" pitchFamily="34" charset="-122"/>
              </a:rPr>
              <a:t>其他知识</a:t>
            </a:r>
            <a:r>
              <a:rPr kumimoji="0" lang="zh-CN" altLang="en-US" sz="1400" b="1" i="0" u="none" strike="noStrike" cap="none" normalizeH="0" baseline="0" dirty="0" smtClean="0">
                <a:ln>
                  <a:noFill/>
                </a:ln>
                <a:solidFill>
                  <a:schemeClr val="tx1"/>
                </a:solidFill>
                <a:effectLst/>
                <a:latin typeface="微软雅黑" pitchFamily="34" charset="-122"/>
                <a:ea typeface="微软雅黑" pitchFamily="34" charset="-122"/>
              </a:rPr>
              <a:t>系统收集</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226" name="圆角矩形 81"/>
          <p:cNvSpPr>
            <a:spLocks noChangeArrowheads="1"/>
          </p:cNvSpPr>
          <p:nvPr/>
        </p:nvSpPr>
        <p:spPr bwMode="auto">
          <a:xfrm>
            <a:off x="5214942" y="5592813"/>
            <a:ext cx="1714512" cy="307975"/>
          </a:xfrm>
          <a:prstGeom prst="roundRect">
            <a:avLst>
              <a:gd name="adj" fmla="val 16667"/>
            </a:avLst>
          </a:prstGeom>
          <a:solidFill>
            <a:schemeClr val="accent1"/>
          </a:solidFill>
          <a:ln w="9525" algn="ctr">
            <a:no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微软雅黑" pitchFamily="34" charset="-122"/>
                <a:ea typeface="微软雅黑" pitchFamily="34" charset="-122"/>
              </a:rPr>
              <a:t>智能分析知识收集</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9" name="Picture 69" descr="http://t3.baidu.com/it/u=2459047200,1885339755&amp;fm=6&amp;gp=0.jpg">
            <a:hlinkClick r:id="rId2"/>
          </p:cNvPr>
          <p:cNvPicPr>
            <a:picLocks noChangeAspect="1" noChangeArrowheads="1"/>
          </p:cNvPicPr>
          <p:nvPr/>
        </p:nvPicPr>
        <p:blipFill>
          <a:blip r:embed="rId3"/>
          <a:srcRect l="10966" t="10609" r="16583" b="10204"/>
          <a:stretch>
            <a:fillRect/>
          </a:stretch>
        </p:blipFill>
        <p:spPr bwMode="auto">
          <a:xfrm>
            <a:off x="1500166" y="2795585"/>
            <a:ext cx="595312" cy="431800"/>
          </a:xfrm>
          <a:prstGeom prst="rect">
            <a:avLst/>
          </a:prstGeom>
          <a:noFill/>
          <a:ln w="9525">
            <a:noFill/>
            <a:miter lim="800000"/>
            <a:headEnd/>
            <a:tailEnd/>
          </a:ln>
        </p:spPr>
      </p:pic>
      <p:pic>
        <p:nvPicPr>
          <p:cNvPr id="10" name="Picture 19" descr="12263862561"/>
          <p:cNvPicPr>
            <a:picLocks noChangeAspect="1" noChangeArrowheads="1"/>
          </p:cNvPicPr>
          <p:nvPr/>
        </p:nvPicPr>
        <p:blipFill>
          <a:blip r:embed="rId4"/>
          <a:srcRect l="7843" t="5138" r="7230" b="7745"/>
          <a:stretch>
            <a:fillRect/>
          </a:stretch>
        </p:blipFill>
        <p:spPr bwMode="auto">
          <a:xfrm>
            <a:off x="5429256" y="2786058"/>
            <a:ext cx="238125" cy="433388"/>
          </a:xfrm>
          <a:prstGeom prst="rect">
            <a:avLst/>
          </a:prstGeom>
          <a:noFill/>
          <a:ln w="9525">
            <a:noFill/>
            <a:miter lim="800000"/>
            <a:headEnd/>
            <a:tailEnd/>
          </a:ln>
        </p:spPr>
      </p:pic>
      <p:pic>
        <p:nvPicPr>
          <p:cNvPr id="12" name="Picture 5" descr="http://t3.baidu.com/it/u=3365658578,3705470824&amp;fm=0&amp;gp=0.jpg">
            <a:hlinkClick r:id="rId5"/>
          </p:cNvPr>
          <p:cNvPicPr>
            <a:picLocks noChangeAspect="1" noChangeArrowheads="1"/>
          </p:cNvPicPr>
          <p:nvPr/>
        </p:nvPicPr>
        <p:blipFill>
          <a:blip r:embed="rId6"/>
          <a:srcRect/>
          <a:stretch>
            <a:fillRect/>
          </a:stretch>
        </p:blipFill>
        <p:spPr bwMode="auto">
          <a:xfrm>
            <a:off x="5357818" y="2000240"/>
            <a:ext cx="501650" cy="431800"/>
          </a:xfrm>
          <a:prstGeom prst="rect">
            <a:avLst/>
          </a:prstGeom>
          <a:noFill/>
          <a:ln w="19050">
            <a:noFill/>
            <a:miter lim="800000"/>
            <a:headEnd/>
            <a:tailEnd/>
          </a:ln>
        </p:spPr>
      </p:pic>
      <p:pic>
        <p:nvPicPr>
          <p:cNvPr id="13" name="Picture 7" descr="http://t1.baidu.com/it/u=4270593003,2589308137&amp;fm=0&amp;gp=0.jpg">
            <a:hlinkClick r:id="rId7"/>
          </p:cNvPr>
          <p:cNvPicPr>
            <a:picLocks noChangeAspect="1" noChangeArrowheads="1"/>
          </p:cNvPicPr>
          <p:nvPr/>
        </p:nvPicPr>
        <p:blipFill>
          <a:blip r:embed="rId8"/>
          <a:srcRect/>
          <a:stretch>
            <a:fillRect/>
          </a:stretch>
        </p:blipFill>
        <p:spPr bwMode="auto">
          <a:xfrm>
            <a:off x="1428728" y="2071678"/>
            <a:ext cx="366713" cy="369888"/>
          </a:xfrm>
          <a:prstGeom prst="rect">
            <a:avLst/>
          </a:prstGeom>
          <a:noFill/>
          <a:ln w="19050">
            <a:solidFill>
              <a:srgbClr val="0A85FF"/>
            </a:solidFill>
            <a:miter lim="800000"/>
            <a:headEnd/>
            <a:tailEnd/>
          </a:ln>
        </p:spPr>
      </p:pic>
      <p:pic>
        <p:nvPicPr>
          <p:cNvPr id="14" name="Picture 14" descr="三人看电脑"/>
          <p:cNvPicPr>
            <a:picLocks noChangeAspect="1" noChangeArrowheads="1"/>
          </p:cNvPicPr>
          <p:nvPr/>
        </p:nvPicPr>
        <p:blipFill>
          <a:blip r:embed="rId9"/>
          <a:srcRect/>
          <a:stretch>
            <a:fillRect/>
          </a:stretch>
        </p:blipFill>
        <p:spPr bwMode="auto">
          <a:xfrm>
            <a:off x="3428992" y="2071678"/>
            <a:ext cx="720725" cy="420688"/>
          </a:xfrm>
          <a:prstGeom prst="rect">
            <a:avLst/>
          </a:prstGeom>
          <a:noFill/>
          <a:ln w="9525">
            <a:noFill/>
            <a:miter lim="800000"/>
            <a:headEnd/>
            <a:tailEnd/>
          </a:ln>
        </p:spPr>
      </p:pic>
      <p:pic>
        <p:nvPicPr>
          <p:cNvPr id="16" name="Picture 9"/>
          <p:cNvPicPr>
            <a:picLocks noChangeAspect="1" noChangeArrowheads="1"/>
          </p:cNvPicPr>
          <p:nvPr/>
        </p:nvPicPr>
        <p:blipFill>
          <a:blip r:embed="rId10"/>
          <a:srcRect/>
          <a:stretch>
            <a:fillRect/>
          </a:stretch>
        </p:blipFill>
        <p:spPr bwMode="auto">
          <a:xfrm>
            <a:off x="3286116" y="2795585"/>
            <a:ext cx="719137" cy="419100"/>
          </a:xfrm>
          <a:prstGeom prst="rect">
            <a:avLst/>
          </a:prstGeom>
          <a:noFill/>
          <a:ln w="9525">
            <a:noFill/>
            <a:miter lim="800000"/>
            <a:headEnd/>
            <a:tailEnd/>
          </a:ln>
        </p:spPr>
      </p:pic>
      <p:sp>
        <p:nvSpPr>
          <p:cNvPr id="17" name="Text Box 68"/>
          <p:cNvSpPr txBox="1">
            <a:spLocks noChangeArrowheads="1"/>
          </p:cNvSpPr>
          <p:nvPr/>
        </p:nvSpPr>
        <p:spPr bwMode="black">
          <a:xfrm>
            <a:off x="8280430" y="2690336"/>
            <a:ext cx="577850" cy="738664"/>
          </a:xfrm>
          <a:prstGeom prst="rect">
            <a:avLst/>
          </a:prstGeom>
          <a:solidFill>
            <a:schemeClr val="accent2">
              <a:lumMod val="60000"/>
              <a:lumOff val="40000"/>
            </a:schemeClr>
          </a:solid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0000"/>
                </a:solidFill>
                <a:effectLst/>
                <a:latin typeface="微软雅黑" pitchFamily="34" charset="-122"/>
                <a:ea typeface="微软雅黑" pitchFamily="34" charset="-122"/>
              </a:rPr>
              <a:t>知识渠道展现</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8" name="Text Box 119"/>
          <p:cNvSpPr txBox="1">
            <a:spLocks noChangeArrowheads="1"/>
          </p:cNvSpPr>
          <p:nvPr/>
        </p:nvSpPr>
        <p:spPr bwMode="black">
          <a:xfrm>
            <a:off x="3214678" y="2428868"/>
            <a:ext cx="1143008" cy="276999"/>
          </a:xfrm>
          <a:prstGeom prst="rect">
            <a:avLst/>
          </a:prstGeom>
          <a:no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rgbClr val="000000"/>
                </a:solidFill>
                <a:effectLst/>
                <a:latin typeface="微软雅黑" pitchFamily="34" charset="-122"/>
                <a:ea typeface="微软雅黑" pitchFamily="34" charset="-122"/>
              </a:rPr>
              <a:t>运维团队成员</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9" name="Text Box 67"/>
          <p:cNvSpPr txBox="1">
            <a:spLocks noChangeArrowheads="1"/>
          </p:cNvSpPr>
          <p:nvPr/>
        </p:nvSpPr>
        <p:spPr bwMode="black">
          <a:xfrm>
            <a:off x="8280430" y="2048524"/>
            <a:ext cx="577850" cy="523220"/>
          </a:xfrm>
          <a:prstGeom prst="rect">
            <a:avLst/>
          </a:prstGeom>
          <a:solidFill>
            <a:schemeClr val="accent2">
              <a:lumMod val="60000"/>
              <a:lumOff val="40000"/>
            </a:schemeClr>
          </a:solid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0000"/>
                </a:solidFill>
                <a:effectLst/>
                <a:latin typeface="微软雅黑" pitchFamily="34" charset="-122"/>
                <a:ea typeface="微软雅黑" pitchFamily="34" charset="-122"/>
              </a:rPr>
              <a:t>使用用户</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1" name="Text Box 119"/>
          <p:cNvSpPr txBox="1">
            <a:spLocks noChangeArrowheads="1"/>
          </p:cNvSpPr>
          <p:nvPr/>
        </p:nvSpPr>
        <p:spPr bwMode="black">
          <a:xfrm>
            <a:off x="1357290" y="2428868"/>
            <a:ext cx="825500" cy="276225"/>
          </a:xfrm>
          <a:prstGeom prst="rect">
            <a:avLst/>
          </a:prstGeom>
          <a:no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1" i="0" u="none" strike="noStrike" cap="none" normalizeH="0" baseline="0" dirty="0" smtClean="0">
                <a:ln>
                  <a:noFill/>
                </a:ln>
                <a:solidFill>
                  <a:srgbClr val="000000"/>
                </a:solidFill>
                <a:effectLst/>
                <a:latin typeface="微软雅黑" pitchFamily="34" charset="-122"/>
                <a:ea typeface="微软雅黑" pitchFamily="34" charset="-122"/>
              </a:rPr>
              <a:t>客户</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3" name="Text Box 119"/>
          <p:cNvSpPr txBox="1">
            <a:spLocks noChangeArrowheads="1"/>
          </p:cNvSpPr>
          <p:nvPr/>
        </p:nvSpPr>
        <p:spPr bwMode="black">
          <a:xfrm>
            <a:off x="1357290" y="3152775"/>
            <a:ext cx="825500" cy="277812"/>
          </a:xfrm>
          <a:prstGeom prst="rect">
            <a:avLst/>
          </a:prstGeom>
          <a:no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1" i="0" u="none" strike="noStrike" cap="none" normalizeH="0" baseline="0" dirty="0" smtClean="0">
                <a:ln>
                  <a:noFill/>
                </a:ln>
                <a:solidFill>
                  <a:srgbClr val="FF0000"/>
                </a:solidFill>
                <a:effectLst/>
                <a:latin typeface="微软雅黑" pitchFamily="34" charset="-122"/>
                <a:ea typeface="微软雅黑" pitchFamily="34" charset="-122"/>
              </a:rPr>
              <a:t>电脑</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4" name="Text Box 119"/>
          <p:cNvSpPr txBox="1">
            <a:spLocks noChangeArrowheads="1"/>
          </p:cNvSpPr>
          <p:nvPr/>
        </p:nvSpPr>
        <p:spPr bwMode="black">
          <a:xfrm>
            <a:off x="3214678" y="3152775"/>
            <a:ext cx="825500" cy="276225"/>
          </a:xfrm>
          <a:prstGeom prst="rect">
            <a:avLst/>
          </a:prstGeom>
          <a:no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1" i="0" u="none" strike="noStrike" cap="none" normalizeH="0" baseline="0" dirty="0" smtClean="0">
                <a:ln>
                  <a:noFill/>
                </a:ln>
                <a:solidFill>
                  <a:srgbClr val="FF0000"/>
                </a:solidFill>
                <a:effectLst/>
                <a:latin typeface="微软雅黑" pitchFamily="34" charset="-122"/>
                <a:ea typeface="微软雅黑" pitchFamily="34" charset="-122"/>
              </a:rPr>
              <a:t>平板</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5" name="Text Box 119"/>
          <p:cNvSpPr txBox="1">
            <a:spLocks noChangeArrowheads="1"/>
          </p:cNvSpPr>
          <p:nvPr/>
        </p:nvSpPr>
        <p:spPr bwMode="black">
          <a:xfrm>
            <a:off x="5357818" y="3224213"/>
            <a:ext cx="825500" cy="276225"/>
          </a:xfrm>
          <a:prstGeom prst="rect">
            <a:avLst/>
          </a:prstGeom>
          <a:no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1" i="0" u="none" strike="noStrike" cap="none" normalizeH="0" baseline="0" dirty="0" smtClean="0">
                <a:ln>
                  <a:noFill/>
                </a:ln>
                <a:solidFill>
                  <a:srgbClr val="FF0000"/>
                </a:solidFill>
                <a:effectLst/>
                <a:latin typeface="微软雅黑" pitchFamily="34" charset="-122"/>
                <a:ea typeface="微软雅黑" pitchFamily="34" charset="-122"/>
              </a:rPr>
              <a:t>手机</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94" name="Text Box 119"/>
          <p:cNvSpPr txBox="1">
            <a:spLocks noChangeArrowheads="1"/>
          </p:cNvSpPr>
          <p:nvPr/>
        </p:nvSpPr>
        <p:spPr bwMode="black">
          <a:xfrm>
            <a:off x="5214942" y="2428868"/>
            <a:ext cx="785818" cy="285752"/>
          </a:xfrm>
          <a:prstGeom prst="rect">
            <a:avLst/>
          </a:prstGeom>
          <a:no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smtClean="0">
                <a:ln>
                  <a:noFill/>
                </a:ln>
                <a:solidFill>
                  <a:srgbClr val="000000"/>
                </a:solidFill>
                <a:effectLst/>
                <a:latin typeface="微软雅黑" pitchFamily="34" charset="-122"/>
                <a:ea typeface="微软雅黑" pitchFamily="34" charset="-122"/>
              </a:rPr>
              <a:t>ITC</a:t>
            </a:r>
            <a:r>
              <a:rPr kumimoji="0" lang="zh-CN" altLang="en-US" sz="1200" b="1" i="0" u="none" strike="noStrike" cap="none" normalizeH="0" baseline="0" dirty="0" smtClean="0">
                <a:ln>
                  <a:noFill/>
                </a:ln>
                <a:solidFill>
                  <a:srgbClr val="000000"/>
                </a:solidFill>
                <a:effectLst/>
                <a:latin typeface="微软雅黑" pitchFamily="34" charset="-122"/>
                <a:ea typeface="微软雅黑" pitchFamily="34" charset="-122"/>
              </a:rPr>
              <a:t>人员</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cxnSp>
        <p:nvCxnSpPr>
          <p:cNvPr id="195" name="直接连接符 268"/>
          <p:cNvCxnSpPr>
            <a:cxnSpLocks noChangeShapeType="1"/>
          </p:cNvCxnSpPr>
          <p:nvPr/>
        </p:nvCxnSpPr>
        <p:spPr bwMode="auto">
          <a:xfrm>
            <a:off x="428596" y="2643182"/>
            <a:ext cx="8097838" cy="0"/>
          </a:xfrm>
          <a:prstGeom prst="line">
            <a:avLst/>
          </a:prstGeom>
          <a:noFill/>
          <a:ln w="19050" algn="ctr">
            <a:solidFill>
              <a:srgbClr val="FFC000"/>
            </a:solidFill>
            <a:prstDash val="sysDash"/>
            <a:round/>
            <a:headEnd/>
            <a:tailEnd/>
          </a:ln>
        </p:spPr>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a:t>
            </a:r>
            <a:r>
              <a:rPr lang="zh-CN" altLang="en-US" sz="2800" dirty="0" smtClean="0"/>
              <a:t>预警监控</a:t>
            </a:r>
          </a:p>
        </p:txBody>
      </p:sp>
      <p:sp>
        <p:nvSpPr>
          <p:cNvPr id="16" name="矩形 5"/>
          <p:cNvSpPr>
            <a:spLocks noChangeArrowheads="1"/>
          </p:cNvSpPr>
          <p:nvPr/>
        </p:nvSpPr>
        <p:spPr bwMode="auto">
          <a:xfrm>
            <a:off x="196850" y="785794"/>
            <a:ext cx="88042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smtClean="0">
                <a:solidFill>
                  <a:schemeClr val="tx1"/>
                </a:solidFill>
                <a:latin typeface="微软雅黑" pitchFamily="34" charset="-122"/>
                <a:ea typeface="微软雅黑" pitchFamily="34" charset="-122"/>
              </a:rPr>
              <a:t>    预警监控主要对运维流程监控，通过设定</a:t>
            </a:r>
            <a:r>
              <a:rPr lang="zh-CN" altLang="en-US" sz="1400" b="1" dirty="0" smtClean="0">
                <a:solidFill>
                  <a:srgbClr val="FF0000"/>
                </a:solidFill>
                <a:latin typeface="微软雅黑" pitchFamily="34" charset="-122"/>
                <a:ea typeface="微软雅黑" pitchFamily="34" charset="-122"/>
              </a:rPr>
              <a:t>预警规则</a:t>
            </a:r>
            <a:r>
              <a:rPr lang="zh-CN" altLang="en-US" sz="1400" dirty="0" smtClean="0">
                <a:solidFill>
                  <a:schemeClr val="tx1"/>
                </a:solidFill>
                <a:latin typeface="微软雅黑" pitchFamily="34" charset="-122"/>
                <a:ea typeface="微软雅黑" pitchFamily="34" charset="-122"/>
              </a:rPr>
              <a:t>，生成</a:t>
            </a:r>
            <a:r>
              <a:rPr lang="zh-CN" altLang="en-US" sz="1400" b="1" dirty="0" smtClean="0">
                <a:solidFill>
                  <a:srgbClr val="FF0000"/>
                </a:solidFill>
                <a:latin typeface="微软雅黑" pitchFamily="34" charset="-122"/>
                <a:ea typeface="微软雅黑" pitchFamily="34" charset="-122"/>
              </a:rPr>
              <a:t>预警信息</a:t>
            </a:r>
            <a:r>
              <a:rPr lang="zh-CN" altLang="en-US" sz="1400" dirty="0" smtClean="0">
                <a:solidFill>
                  <a:schemeClr val="tx1"/>
                </a:solidFill>
                <a:latin typeface="微软雅黑" pitchFamily="34" charset="-122"/>
                <a:ea typeface="微软雅黑" pitchFamily="34" charset="-122"/>
              </a:rPr>
              <a:t>，后台</a:t>
            </a:r>
            <a:r>
              <a:rPr lang="zh-CN" altLang="en-US" sz="1400" b="1" dirty="0" smtClean="0">
                <a:solidFill>
                  <a:srgbClr val="FF0000"/>
                </a:solidFill>
                <a:latin typeface="微软雅黑" pitchFamily="34" charset="-122"/>
                <a:ea typeface="微软雅黑" pitchFamily="34" charset="-122"/>
              </a:rPr>
              <a:t>自动调度</a:t>
            </a:r>
            <a:r>
              <a:rPr lang="zh-CN" altLang="en-US" sz="1400" dirty="0" smtClean="0">
                <a:solidFill>
                  <a:schemeClr val="tx1"/>
                </a:solidFill>
                <a:latin typeface="微软雅黑" pitchFamily="34" charset="-122"/>
                <a:ea typeface="微软雅黑" pitchFamily="34" charset="-122"/>
              </a:rPr>
              <a:t>的方式将预警信息推送。</a:t>
            </a:r>
            <a:endParaRPr lang="en-US" altLang="zh-CN" sz="1400" dirty="0" smtClean="0">
              <a:solidFill>
                <a:schemeClr val="tx1"/>
              </a:solidFill>
              <a:latin typeface="微软雅黑" pitchFamily="34" charset="-122"/>
              <a:ea typeface="微软雅黑" pitchFamily="34" charset="-122"/>
            </a:endParaRPr>
          </a:p>
          <a:p>
            <a:pPr>
              <a:lnSpc>
                <a:spcPct val="150000"/>
              </a:lnSpc>
            </a:pPr>
            <a:r>
              <a:rPr lang="en-US" altLang="zh-CN" sz="1400" dirty="0" smtClean="0">
                <a:solidFill>
                  <a:schemeClr val="tx1"/>
                </a:solidFill>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预警过程的</a:t>
            </a:r>
            <a:r>
              <a:rPr lang="zh-CN" altLang="en-US" sz="1400" b="1" dirty="0" smtClean="0">
                <a:solidFill>
                  <a:srgbClr val="FF0000"/>
                </a:solidFill>
                <a:latin typeface="微软雅黑" pitchFamily="34" charset="-122"/>
                <a:ea typeface="微软雅黑" pitchFamily="34" charset="-122"/>
              </a:rPr>
              <a:t>紧急度</a:t>
            </a:r>
            <a:r>
              <a:rPr lang="zh-CN" altLang="en-US" sz="1400" dirty="0" smtClean="0">
                <a:solidFill>
                  <a:schemeClr val="tx1"/>
                </a:solidFill>
                <a:latin typeface="微软雅黑" pitchFamily="34" charset="-122"/>
                <a:ea typeface="微软雅黑" pitchFamily="34" charset="-122"/>
              </a:rPr>
              <a:t>以及</a:t>
            </a:r>
            <a:r>
              <a:rPr lang="zh-CN" altLang="en-US" sz="1400" b="1" dirty="0" smtClean="0">
                <a:solidFill>
                  <a:srgbClr val="FF0000"/>
                </a:solidFill>
                <a:latin typeface="微软雅黑" pitchFamily="34" charset="-122"/>
                <a:ea typeface="微软雅黑" pitchFamily="34" charset="-122"/>
              </a:rPr>
              <a:t>影响度</a:t>
            </a:r>
            <a:r>
              <a:rPr lang="zh-CN" altLang="en-US" sz="1400" dirty="0" smtClean="0">
                <a:solidFill>
                  <a:schemeClr val="tx1"/>
                </a:solidFill>
                <a:latin typeface="微软雅黑" pitchFamily="34" charset="-122"/>
                <a:ea typeface="微软雅黑" pitchFamily="34" charset="-122"/>
              </a:rPr>
              <a:t>，根据具体</a:t>
            </a:r>
            <a:r>
              <a:rPr lang="zh-CN" altLang="en-US" sz="1400" b="1" dirty="0" smtClean="0">
                <a:solidFill>
                  <a:srgbClr val="FF0000"/>
                </a:solidFill>
                <a:latin typeface="微软雅黑" pitchFamily="34" charset="-122"/>
                <a:ea typeface="微软雅黑" pitchFamily="34" charset="-122"/>
              </a:rPr>
              <a:t>处理情况</a:t>
            </a:r>
            <a:r>
              <a:rPr lang="zh-CN" altLang="en-US" sz="1400" dirty="0" smtClean="0">
                <a:solidFill>
                  <a:schemeClr val="tx1"/>
                </a:solidFill>
                <a:latin typeface="微软雅黑" pitchFamily="34" charset="-122"/>
                <a:ea typeface="微软雅黑" pitchFamily="34" charset="-122"/>
              </a:rPr>
              <a:t>以及</a:t>
            </a:r>
            <a:r>
              <a:rPr lang="zh-CN" altLang="en-US" sz="1400" b="1" dirty="0" smtClean="0">
                <a:solidFill>
                  <a:srgbClr val="FF0000"/>
                </a:solidFill>
                <a:latin typeface="微软雅黑" pitchFamily="34" charset="-122"/>
                <a:ea typeface="微软雅黑" pitchFamily="34" charset="-122"/>
              </a:rPr>
              <a:t>历史预警日志</a:t>
            </a:r>
            <a:r>
              <a:rPr lang="zh-CN" altLang="en-US" sz="1400" dirty="0" smtClean="0">
                <a:solidFill>
                  <a:schemeClr val="tx1"/>
                </a:solidFill>
                <a:latin typeface="微软雅黑" pitchFamily="34" charset="-122"/>
                <a:ea typeface="微软雅黑" pitchFamily="34" charset="-122"/>
              </a:rPr>
              <a:t>，系统智能将</a:t>
            </a:r>
            <a:r>
              <a:rPr lang="zh-CN" altLang="en-US" sz="1400" b="1" dirty="0" smtClean="0">
                <a:solidFill>
                  <a:srgbClr val="FF0000"/>
                </a:solidFill>
                <a:latin typeface="微软雅黑" pitchFamily="34" charset="-122"/>
                <a:ea typeface="微软雅黑" pitchFamily="34" charset="-122"/>
              </a:rPr>
              <a:t>预警信息升级</a:t>
            </a:r>
            <a:r>
              <a:rPr lang="zh-CN" altLang="en-US" sz="1400" dirty="0" smtClean="0">
                <a:solidFill>
                  <a:schemeClr val="tx1"/>
                </a:solidFill>
                <a:latin typeface="微软雅黑" pitchFamily="34" charset="-122"/>
                <a:ea typeface="微软雅黑" pitchFamily="34" charset="-122"/>
              </a:rPr>
              <a:t>。</a:t>
            </a:r>
            <a:endParaRPr lang="zh-CN" altLang="en-US" sz="1400" dirty="0">
              <a:solidFill>
                <a:schemeClr val="tx1"/>
              </a:solidFill>
              <a:latin typeface="微软雅黑" pitchFamily="34" charset="-122"/>
              <a:ea typeface="微软雅黑" pitchFamily="34" charset="-122"/>
            </a:endParaRPr>
          </a:p>
        </p:txBody>
      </p:sp>
      <p:sp>
        <p:nvSpPr>
          <p:cNvPr id="24" name="矩形 23"/>
          <p:cNvSpPr>
            <a:spLocks noChangeArrowheads="1"/>
          </p:cNvSpPr>
          <p:nvPr/>
        </p:nvSpPr>
        <p:spPr bwMode="auto">
          <a:xfrm>
            <a:off x="-32" y="1571612"/>
            <a:ext cx="9144000" cy="34925"/>
          </a:xfrm>
          <a:prstGeom prst="rect">
            <a:avLst/>
          </a:prstGeom>
          <a:gradFill rotWithShape="1">
            <a:gsLst>
              <a:gs pos="0">
                <a:srgbClr val="D2007A"/>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l" rtl="0" fontAlgn="base">
              <a:spcBef>
                <a:spcPct val="0"/>
              </a:spcBef>
              <a:spcAft>
                <a:spcPct val="0"/>
              </a:spcAft>
              <a:defRPr b="1" kern="1200">
                <a:solidFill>
                  <a:schemeClr val="tx1"/>
                </a:solidFill>
                <a:latin typeface="Arial" charset="0"/>
                <a:ea typeface="宋体" charset="-122"/>
                <a:cs typeface="+mn-cs"/>
              </a:defRPr>
            </a:lvl1pPr>
            <a:lvl2pPr marL="457200" algn="l" rtl="0" fontAlgn="base">
              <a:spcBef>
                <a:spcPct val="0"/>
              </a:spcBef>
              <a:spcAft>
                <a:spcPct val="0"/>
              </a:spcAft>
              <a:defRPr b="1" kern="1200">
                <a:solidFill>
                  <a:schemeClr val="tx1"/>
                </a:solidFill>
                <a:latin typeface="Arial" charset="0"/>
                <a:ea typeface="宋体" charset="-122"/>
                <a:cs typeface="+mn-cs"/>
              </a:defRPr>
            </a:lvl2pPr>
            <a:lvl3pPr marL="914400" algn="l" rtl="0" fontAlgn="base">
              <a:spcBef>
                <a:spcPct val="0"/>
              </a:spcBef>
              <a:spcAft>
                <a:spcPct val="0"/>
              </a:spcAft>
              <a:defRPr b="1" kern="1200">
                <a:solidFill>
                  <a:schemeClr val="tx1"/>
                </a:solidFill>
                <a:latin typeface="Arial" charset="0"/>
                <a:ea typeface="宋体" charset="-122"/>
                <a:cs typeface="+mn-cs"/>
              </a:defRPr>
            </a:lvl3pPr>
            <a:lvl4pPr marL="1371600" algn="l" rtl="0" fontAlgn="base">
              <a:spcBef>
                <a:spcPct val="0"/>
              </a:spcBef>
              <a:spcAft>
                <a:spcPct val="0"/>
              </a:spcAft>
              <a:defRPr b="1" kern="1200">
                <a:solidFill>
                  <a:schemeClr val="tx1"/>
                </a:solidFill>
                <a:latin typeface="Arial" charset="0"/>
                <a:ea typeface="宋体" charset="-122"/>
                <a:cs typeface="+mn-cs"/>
              </a:defRPr>
            </a:lvl4pPr>
            <a:lvl5pPr marL="1828800" algn="l" rtl="0" fontAlgn="base">
              <a:spcBef>
                <a:spcPct val="0"/>
              </a:spcBef>
              <a:spcAft>
                <a:spcPct val="0"/>
              </a:spcAft>
              <a:defRPr b="1" kern="1200">
                <a:solidFill>
                  <a:schemeClr val="tx1"/>
                </a:solidFill>
                <a:latin typeface="Arial" charset="0"/>
                <a:ea typeface="宋体" charset="-122"/>
                <a:cs typeface="+mn-cs"/>
              </a:defRPr>
            </a:lvl5pPr>
            <a:lvl6pPr marL="2286000" algn="l" defTabSz="914400" rtl="0" eaLnBrk="1" latinLnBrk="0" hangingPunct="1">
              <a:defRPr b="1" kern="1200">
                <a:solidFill>
                  <a:schemeClr val="tx1"/>
                </a:solidFill>
                <a:latin typeface="Arial" charset="0"/>
                <a:ea typeface="宋体" charset="-122"/>
                <a:cs typeface="+mn-cs"/>
              </a:defRPr>
            </a:lvl6pPr>
            <a:lvl7pPr marL="2743200" algn="l" defTabSz="914400" rtl="0" eaLnBrk="1" latinLnBrk="0" hangingPunct="1">
              <a:defRPr b="1" kern="1200">
                <a:solidFill>
                  <a:schemeClr val="tx1"/>
                </a:solidFill>
                <a:latin typeface="Arial" charset="0"/>
                <a:ea typeface="宋体" charset="-122"/>
                <a:cs typeface="+mn-cs"/>
              </a:defRPr>
            </a:lvl7pPr>
            <a:lvl8pPr marL="3200400" algn="l" defTabSz="914400" rtl="0" eaLnBrk="1" latinLnBrk="0" hangingPunct="1">
              <a:defRPr b="1" kern="1200">
                <a:solidFill>
                  <a:schemeClr val="tx1"/>
                </a:solidFill>
                <a:latin typeface="Arial" charset="0"/>
                <a:ea typeface="宋体" charset="-122"/>
                <a:cs typeface="+mn-cs"/>
              </a:defRPr>
            </a:lvl8pPr>
            <a:lvl9pPr marL="3657600" algn="l" defTabSz="914400" rtl="0" eaLnBrk="1" latinLnBrk="0" hangingPunct="1">
              <a:defRPr b="1" kern="1200">
                <a:solidFill>
                  <a:schemeClr val="tx1"/>
                </a:solidFill>
                <a:latin typeface="Arial" charset="0"/>
                <a:ea typeface="宋体"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2060" name="Rectangle 3"/>
          <p:cNvSpPr>
            <a:spLocks noChangeArrowheads="1"/>
          </p:cNvSpPr>
          <p:nvPr/>
        </p:nvSpPr>
        <p:spPr bwMode="gray">
          <a:xfrm>
            <a:off x="1117630" y="1857364"/>
            <a:ext cx="7740650" cy="619125"/>
          </a:xfrm>
          <a:prstGeom prst="rect">
            <a:avLst/>
          </a:prstGeom>
          <a:solidFill>
            <a:srgbClr val="D7D7C3"/>
          </a:solidFill>
          <a:ln w="9525" algn="ctr">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4" name="Text Box 7"/>
          <p:cNvSpPr txBox="1">
            <a:spLocks noChangeArrowheads="1"/>
          </p:cNvSpPr>
          <p:nvPr/>
        </p:nvSpPr>
        <p:spPr bwMode="gray">
          <a:xfrm>
            <a:off x="3103593" y="2012944"/>
            <a:ext cx="1676400" cy="336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预警分析</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 name="Rectangle 8"/>
          <p:cNvSpPr>
            <a:spLocks noChangeArrowheads="1"/>
          </p:cNvSpPr>
          <p:nvPr/>
        </p:nvSpPr>
        <p:spPr bwMode="gray">
          <a:xfrm>
            <a:off x="1211293" y="2018876"/>
            <a:ext cx="1836738" cy="3385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algn="ctr"/>
            <a:r>
              <a:rPr lang="zh-CN" altLang="en-US" b="1" dirty="0" smtClean="0">
                <a:solidFill>
                  <a:schemeClr val="tx1"/>
                </a:solidFill>
                <a:latin typeface="Arial" pitchFamily="34" charset="0"/>
                <a:ea typeface="宋体" pitchFamily="2" charset="-122"/>
              </a:rPr>
              <a:t>监控点采集</a:t>
            </a:r>
            <a:endParaRPr lang="zh-CN" altLang="zh-CN" b="1" dirty="0" smtClean="0">
              <a:solidFill>
                <a:schemeClr val="tx1"/>
              </a:solidFill>
              <a:latin typeface="Arial" pitchFamily="34" charset="0"/>
              <a:ea typeface="宋体" pitchFamily="2" charset="-122"/>
            </a:endParaRPr>
          </a:p>
        </p:txBody>
      </p:sp>
      <p:sp>
        <p:nvSpPr>
          <p:cNvPr id="4" name="AutoShape 9"/>
          <p:cNvSpPr>
            <a:spLocks noChangeArrowheads="1"/>
          </p:cNvSpPr>
          <p:nvPr/>
        </p:nvSpPr>
        <p:spPr bwMode="gray">
          <a:xfrm>
            <a:off x="4675218" y="2047869"/>
            <a:ext cx="368300" cy="273050"/>
          </a:xfrm>
          <a:prstGeom prst="rightArrow">
            <a:avLst>
              <a:gd name="adj1" fmla="val 50000"/>
              <a:gd name="adj2" fmla="val 60467"/>
            </a:avLst>
          </a:prstGeom>
          <a:gradFill rotWithShape="1">
            <a:gsLst>
              <a:gs pos="0">
                <a:srgbClr val="D7D7C3"/>
              </a:gs>
              <a:gs pos="100000">
                <a:schemeClr val="hlink"/>
              </a:gs>
            </a:gsLst>
            <a:lin ang="0" scaled="1"/>
          </a:gradFill>
          <a:ln w="9525" algn="ctr">
            <a:noFill/>
            <a:miter lim="800000"/>
            <a:headEnd/>
            <a:tailEnd/>
          </a:ln>
          <a:effectLst>
            <a:outerShdw dist="28398" dir="1593903" algn="ctr" rotWithShape="0">
              <a:srgbClr val="333333">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7" name="Text Box 10"/>
          <p:cNvSpPr txBox="1">
            <a:spLocks noChangeArrowheads="1"/>
          </p:cNvSpPr>
          <p:nvPr/>
        </p:nvSpPr>
        <p:spPr bwMode="gray">
          <a:xfrm>
            <a:off x="5054631" y="2012944"/>
            <a:ext cx="1676400" cy="336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自动调度</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 name="AutoShape 11"/>
          <p:cNvSpPr>
            <a:spLocks noChangeArrowheads="1"/>
          </p:cNvSpPr>
          <p:nvPr/>
        </p:nvSpPr>
        <p:spPr bwMode="gray">
          <a:xfrm>
            <a:off x="6704043" y="2047869"/>
            <a:ext cx="368300" cy="273050"/>
          </a:xfrm>
          <a:prstGeom prst="rightArrow">
            <a:avLst>
              <a:gd name="adj1" fmla="val 50000"/>
              <a:gd name="adj2" fmla="val 60467"/>
            </a:avLst>
          </a:prstGeom>
          <a:gradFill rotWithShape="1">
            <a:gsLst>
              <a:gs pos="0">
                <a:srgbClr val="D7D7C3"/>
              </a:gs>
              <a:gs pos="100000">
                <a:schemeClr val="hlink"/>
              </a:gs>
            </a:gsLst>
            <a:lin ang="0" scaled="1"/>
          </a:gradFill>
          <a:ln w="9525" algn="ctr">
            <a:noFill/>
            <a:miter lim="800000"/>
            <a:headEnd/>
            <a:tailEnd/>
          </a:ln>
          <a:effectLst>
            <a:outerShdw dist="28398" dir="1593903" algn="ctr" rotWithShape="0">
              <a:srgbClr val="333333">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9" name="Text Box 12"/>
          <p:cNvSpPr txBox="1">
            <a:spLocks noChangeArrowheads="1"/>
          </p:cNvSpPr>
          <p:nvPr/>
        </p:nvSpPr>
        <p:spPr bwMode="gray">
          <a:xfrm>
            <a:off x="7042181" y="2012944"/>
            <a:ext cx="1676400" cy="336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信息推送</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5" name="AutoShape 9"/>
          <p:cNvSpPr>
            <a:spLocks noChangeArrowheads="1"/>
          </p:cNvSpPr>
          <p:nvPr/>
        </p:nvSpPr>
        <p:spPr bwMode="gray">
          <a:xfrm>
            <a:off x="2903580" y="2071678"/>
            <a:ext cx="368300" cy="273050"/>
          </a:xfrm>
          <a:prstGeom prst="rightArrow">
            <a:avLst>
              <a:gd name="adj1" fmla="val 50000"/>
              <a:gd name="adj2" fmla="val 60467"/>
            </a:avLst>
          </a:prstGeom>
          <a:gradFill rotWithShape="1">
            <a:gsLst>
              <a:gs pos="0">
                <a:srgbClr val="D7D7C3"/>
              </a:gs>
              <a:gs pos="100000">
                <a:schemeClr val="hlink"/>
              </a:gs>
            </a:gsLst>
            <a:lin ang="0" scaled="1"/>
          </a:gradFill>
          <a:ln w="9525" algn="ctr">
            <a:noFill/>
            <a:miter lim="800000"/>
            <a:headEnd/>
            <a:tailEnd/>
          </a:ln>
          <a:effectLst>
            <a:outerShdw dist="28398" dir="1593903" algn="ctr" rotWithShape="0">
              <a:srgbClr val="333333">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AutoShape 3"/>
          <p:cNvSpPr>
            <a:spLocks noChangeArrowheads="1"/>
          </p:cNvSpPr>
          <p:nvPr/>
        </p:nvSpPr>
        <p:spPr bwMode="auto">
          <a:xfrm>
            <a:off x="71406" y="1785926"/>
            <a:ext cx="1000100" cy="2428892"/>
          </a:xfrm>
          <a:prstGeom prst="homePlate">
            <a:avLst>
              <a:gd name="adj" fmla="val 81858"/>
            </a:avLst>
          </a:prstGeom>
          <a:solidFill>
            <a:srgbClr val="D6290C"/>
          </a:solidFill>
          <a:ln w="9525">
            <a:solidFill>
              <a:srgbClr val="000000"/>
            </a:solidFill>
            <a:miter lim="800000"/>
            <a:headEnd/>
            <a:tailEnd/>
          </a:ln>
        </p:spPr>
        <p:txBody>
          <a:bodyPr anchor="ctr"/>
          <a:lstStyle/>
          <a:p>
            <a:pPr algn="ctr">
              <a:defRPr/>
            </a:pPr>
            <a:r>
              <a:rPr lang="zh-CN" altLang="en-US" sz="1400" b="1" kern="0" dirty="0" smtClean="0">
                <a:solidFill>
                  <a:prstClr val="black"/>
                </a:solidFill>
                <a:latin typeface="微软雅黑" pitchFamily="34" charset="-122"/>
                <a:ea typeface="微软雅黑" pitchFamily="34" charset="-122"/>
              </a:rPr>
              <a:t>预警流程</a:t>
            </a:r>
          </a:p>
        </p:txBody>
      </p:sp>
      <p:sp>
        <p:nvSpPr>
          <p:cNvPr id="19" name="TextBox 38"/>
          <p:cNvSpPr txBox="1">
            <a:spLocks noChangeArrowheads="1"/>
          </p:cNvSpPr>
          <p:nvPr/>
        </p:nvSpPr>
        <p:spPr bwMode="auto">
          <a:xfrm>
            <a:off x="1285852" y="2857496"/>
            <a:ext cx="1571636" cy="1169551"/>
          </a:xfrm>
          <a:prstGeom prst="rect">
            <a:avLst/>
          </a:prstGeom>
          <a:noFill/>
          <a:ln w="9525">
            <a:solidFill>
              <a:schemeClr val="accent1"/>
            </a:solidFill>
            <a:prstDash val="sysDash"/>
            <a:miter lim="800000"/>
            <a:headEnd/>
            <a:tailEnd/>
          </a:ln>
        </p:spPr>
        <p:txBody>
          <a:bodyPr vert="horz" wrap="square" lIns="91440" tIns="45720" rIns="91440" bIns="45720" numCol="1" anchor="t" anchorCtr="0" compatLnSpc="1">
            <a:prstTxWarp prst="textNoShape">
              <a:avLst/>
            </a:prstTxWarp>
            <a:spAutoFit/>
          </a:bodyPr>
          <a:lstStyle/>
          <a:p>
            <a:r>
              <a:rPr lang="zh-CN" altLang="en-US" sz="1400" dirty="0" smtClean="0">
                <a:solidFill>
                  <a:schemeClr val="tx1"/>
                </a:solidFill>
                <a:latin typeface="宋体" pitchFamily="2" charset="-122"/>
                <a:ea typeface="宋体" pitchFamily="2" charset="-122"/>
              </a:rPr>
              <a:t>涉及到运维流程中的事件到达提醒，事件将超期提醒，事件逾期通告</a:t>
            </a:r>
            <a:endParaRPr lang="zh-CN" sz="1400" dirty="0" smtClean="0">
              <a:solidFill>
                <a:schemeClr val="tx1"/>
              </a:solidFill>
              <a:latin typeface="宋体" pitchFamily="2" charset="-122"/>
              <a:ea typeface="宋体" pitchFamily="2" charset="-122"/>
            </a:endParaRPr>
          </a:p>
        </p:txBody>
      </p:sp>
      <p:sp>
        <p:nvSpPr>
          <p:cNvPr id="46" name="AutoShape 9"/>
          <p:cNvSpPr>
            <a:spLocks noChangeArrowheads="1"/>
          </p:cNvSpPr>
          <p:nvPr/>
        </p:nvSpPr>
        <p:spPr bwMode="gray">
          <a:xfrm rot="16200000">
            <a:off x="1822433" y="2536821"/>
            <a:ext cx="368300" cy="273050"/>
          </a:xfrm>
          <a:prstGeom prst="rightArrow">
            <a:avLst>
              <a:gd name="adj1" fmla="val 50000"/>
              <a:gd name="adj2" fmla="val 60467"/>
            </a:avLst>
          </a:prstGeom>
          <a:gradFill rotWithShape="1">
            <a:gsLst>
              <a:gs pos="0">
                <a:srgbClr val="D7D7C3"/>
              </a:gs>
              <a:gs pos="100000">
                <a:schemeClr val="hlink"/>
              </a:gs>
            </a:gsLst>
            <a:lin ang="0" scaled="1"/>
          </a:gradFill>
          <a:ln w="9525" algn="ctr">
            <a:noFill/>
            <a:miter lim="800000"/>
            <a:headEnd/>
            <a:tailEnd/>
          </a:ln>
          <a:effectLst>
            <a:outerShdw dist="28398" dir="1593903" algn="ctr" rotWithShape="0">
              <a:srgbClr val="333333">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9" name="TextBox 38"/>
          <p:cNvSpPr txBox="1">
            <a:spLocks noChangeArrowheads="1"/>
          </p:cNvSpPr>
          <p:nvPr/>
        </p:nvSpPr>
        <p:spPr bwMode="auto">
          <a:xfrm>
            <a:off x="3214678" y="2868607"/>
            <a:ext cx="1571636" cy="1169551"/>
          </a:xfrm>
          <a:prstGeom prst="rect">
            <a:avLst/>
          </a:prstGeom>
          <a:noFill/>
          <a:ln w="9525">
            <a:solidFill>
              <a:schemeClr val="accent1"/>
            </a:solidFill>
            <a:prstDash val="sysDash"/>
            <a:miter lim="800000"/>
            <a:headEnd/>
            <a:tailEnd/>
          </a:ln>
        </p:spPr>
        <p:txBody>
          <a:bodyPr vert="horz" wrap="square" lIns="91440" tIns="45720" rIns="91440" bIns="45720" numCol="1" anchor="t" anchorCtr="0" compatLnSpc="1">
            <a:prstTxWarp prst="textNoShape">
              <a:avLst/>
            </a:prstTxWarp>
            <a:spAutoFit/>
          </a:bodyPr>
          <a:lstStyle/>
          <a:p>
            <a:r>
              <a:rPr lang="zh-CN" altLang="en-US" sz="1400" dirty="0" smtClean="0">
                <a:solidFill>
                  <a:schemeClr val="tx1"/>
                </a:solidFill>
                <a:latin typeface="宋体" pitchFamily="2" charset="-122"/>
                <a:ea typeface="宋体" pitchFamily="2" charset="-122"/>
              </a:rPr>
              <a:t>对采集点进行监控，通过预设定规则，区分紧急度，信息接收对象生成预警信息</a:t>
            </a:r>
            <a:endParaRPr lang="zh-CN" sz="1400" dirty="0" smtClean="0">
              <a:solidFill>
                <a:schemeClr val="tx1"/>
              </a:solidFill>
              <a:latin typeface="宋体" pitchFamily="2" charset="-122"/>
              <a:ea typeface="宋体" pitchFamily="2" charset="-122"/>
            </a:endParaRPr>
          </a:p>
        </p:txBody>
      </p:sp>
      <p:sp>
        <p:nvSpPr>
          <p:cNvPr id="50" name="AutoShape 9"/>
          <p:cNvSpPr>
            <a:spLocks noChangeArrowheads="1"/>
          </p:cNvSpPr>
          <p:nvPr/>
        </p:nvSpPr>
        <p:spPr bwMode="gray">
          <a:xfrm rot="16200000">
            <a:off x="3751258" y="2547932"/>
            <a:ext cx="368300" cy="273050"/>
          </a:xfrm>
          <a:prstGeom prst="rightArrow">
            <a:avLst>
              <a:gd name="adj1" fmla="val 50000"/>
              <a:gd name="adj2" fmla="val 60467"/>
            </a:avLst>
          </a:prstGeom>
          <a:gradFill rotWithShape="1">
            <a:gsLst>
              <a:gs pos="0">
                <a:srgbClr val="D7D7C3"/>
              </a:gs>
              <a:gs pos="100000">
                <a:schemeClr val="hlink"/>
              </a:gs>
            </a:gsLst>
            <a:lin ang="0" scaled="1"/>
          </a:gradFill>
          <a:ln w="9525" algn="ctr">
            <a:noFill/>
            <a:miter lim="800000"/>
            <a:headEnd/>
            <a:tailEnd/>
          </a:ln>
          <a:effectLst>
            <a:outerShdw dist="28398" dir="1593903" algn="ctr" rotWithShape="0">
              <a:srgbClr val="333333">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TextBox 38"/>
          <p:cNvSpPr txBox="1">
            <a:spLocks noChangeArrowheads="1"/>
          </p:cNvSpPr>
          <p:nvPr/>
        </p:nvSpPr>
        <p:spPr bwMode="auto">
          <a:xfrm>
            <a:off x="5214942" y="2868607"/>
            <a:ext cx="1571636" cy="1169551"/>
          </a:xfrm>
          <a:prstGeom prst="rect">
            <a:avLst/>
          </a:prstGeom>
          <a:noFill/>
          <a:ln w="9525">
            <a:solidFill>
              <a:schemeClr val="accent1"/>
            </a:solidFill>
            <a:prstDash val="sysDash"/>
            <a:miter lim="800000"/>
            <a:headEnd/>
            <a:tailEnd/>
          </a:ln>
        </p:spPr>
        <p:txBody>
          <a:bodyPr vert="horz" wrap="square" lIns="91440" tIns="45720" rIns="91440" bIns="45720" numCol="1" anchor="t" anchorCtr="0" compatLnSpc="1">
            <a:prstTxWarp prst="textNoShape">
              <a:avLst/>
            </a:prstTxWarp>
            <a:spAutoFit/>
          </a:bodyPr>
          <a:lstStyle/>
          <a:p>
            <a:r>
              <a:rPr lang="zh-CN" altLang="en-US" sz="1400" dirty="0" smtClean="0">
                <a:solidFill>
                  <a:schemeClr val="tx1"/>
                </a:solidFill>
                <a:latin typeface="宋体" pitchFamily="2" charset="-122"/>
                <a:ea typeface="宋体" pitchFamily="2" charset="-122"/>
              </a:rPr>
              <a:t>依据时间，事件紧急程度等实际情况，系统智能按频率触发监控，推送流程</a:t>
            </a:r>
            <a:endParaRPr lang="zh-CN" sz="1400" dirty="0" smtClean="0">
              <a:solidFill>
                <a:schemeClr val="tx1"/>
              </a:solidFill>
              <a:latin typeface="宋体" pitchFamily="2" charset="-122"/>
              <a:ea typeface="宋体" pitchFamily="2" charset="-122"/>
            </a:endParaRPr>
          </a:p>
        </p:txBody>
      </p:sp>
      <p:sp>
        <p:nvSpPr>
          <p:cNvPr id="52" name="AutoShape 9"/>
          <p:cNvSpPr>
            <a:spLocks noChangeArrowheads="1"/>
          </p:cNvSpPr>
          <p:nvPr/>
        </p:nvSpPr>
        <p:spPr bwMode="gray">
          <a:xfrm rot="16200000">
            <a:off x="5751522" y="2547932"/>
            <a:ext cx="368300" cy="273050"/>
          </a:xfrm>
          <a:prstGeom prst="rightArrow">
            <a:avLst>
              <a:gd name="adj1" fmla="val 50000"/>
              <a:gd name="adj2" fmla="val 60467"/>
            </a:avLst>
          </a:prstGeom>
          <a:gradFill rotWithShape="1">
            <a:gsLst>
              <a:gs pos="0">
                <a:srgbClr val="D7D7C3"/>
              </a:gs>
              <a:gs pos="100000">
                <a:schemeClr val="hlink"/>
              </a:gs>
            </a:gsLst>
            <a:lin ang="0" scaled="1"/>
          </a:gradFill>
          <a:ln w="9525" algn="ctr">
            <a:noFill/>
            <a:miter lim="800000"/>
            <a:headEnd/>
            <a:tailEnd/>
          </a:ln>
          <a:effectLst>
            <a:outerShdw dist="28398" dir="1593903" algn="ctr" rotWithShape="0">
              <a:srgbClr val="333333">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TextBox 38"/>
          <p:cNvSpPr txBox="1">
            <a:spLocks noChangeArrowheads="1"/>
          </p:cNvSpPr>
          <p:nvPr/>
        </p:nvSpPr>
        <p:spPr bwMode="auto">
          <a:xfrm>
            <a:off x="7215206" y="2868607"/>
            <a:ext cx="1571636" cy="954107"/>
          </a:xfrm>
          <a:prstGeom prst="rect">
            <a:avLst/>
          </a:prstGeom>
          <a:noFill/>
          <a:ln w="9525">
            <a:solidFill>
              <a:schemeClr val="accent1"/>
            </a:solidFill>
            <a:prstDash val="sysDash"/>
            <a:miter lim="800000"/>
            <a:headEnd/>
            <a:tailEnd/>
          </a:ln>
        </p:spPr>
        <p:txBody>
          <a:bodyPr vert="horz" wrap="square" lIns="91440" tIns="45720" rIns="91440" bIns="45720" numCol="1" anchor="t" anchorCtr="0" compatLnSpc="1">
            <a:prstTxWarp prst="textNoShape">
              <a:avLst/>
            </a:prstTxWarp>
            <a:spAutoFit/>
          </a:bodyPr>
          <a:lstStyle/>
          <a:p>
            <a:r>
              <a:rPr lang="zh-CN" altLang="en-US" sz="1400" dirty="0" smtClean="0">
                <a:solidFill>
                  <a:schemeClr val="tx1"/>
                </a:solidFill>
                <a:latin typeface="宋体" pitchFamily="2" charset="-122"/>
                <a:ea typeface="宋体" pitchFamily="2" charset="-122"/>
              </a:rPr>
              <a:t>依据接收人不同的角色信息，推送相应的预警信息</a:t>
            </a:r>
            <a:endParaRPr lang="zh-CN" sz="1400" dirty="0" smtClean="0">
              <a:solidFill>
                <a:schemeClr val="tx1"/>
              </a:solidFill>
              <a:latin typeface="宋体" pitchFamily="2" charset="-122"/>
              <a:ea typeface="宋体" pitchFamily="2" charset="-122"/>
            </a:endParaRPr>
          </a:p>
        </p:txBody>
      </p:sp>
      <p:sp>
        <p:nvSpPr>
          <p:cNvPr id="54" name="AutoShape 9"/>
          <p:cNvSpPr>
            <a:spLocks noChangeArrowheads="1"/>
          </p:cNvSpPr>
          <p:nvPr/>
        </p:nvSpPr>
        <p:spPr bwMode="gray">
          <a:xfrm rot="16200000">
            <a:off x="7751786" y="2547932"/>
            <a:ext cx="368300" cy="273050"/>
          </a:xfrm>
          <a:prstGeom prst="rightArrow">
            <a:avLst>
              <a:gd name="adj1" fmla="val 50000"/>
              <a:gd name="adj2" fmla="val 60467"/>
            </a:avLst>
          </a:prstGeom>
          <a:gradFill rotWithShape="1">
            <a:gsLst>
              <a:gs pos="0">
                <a:srgbClr val="D7D7C3"/>
              </a:gs>
              <a:gs pos="100000">
                <a:schemeClr val="hlink"/>
              </a:gs>
            </a:gsLst>
            <a:lin ang="0" scaled="1"/>
          </a:gradFill>
          <a:ln w="9525" algn="ctr">
            <a:noFill/>
            <a:miter lim="800000"/>
            <a:headEnd/>
            <a:tailEnd/>
          </a:ln>
          <a:effectLst>
            <a:outerShdw dist="28398" dir="1593903" algn="ctr" rotWithShape="0">
              <a:srgbClr val="333333">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73" name="AutoShape 9"/>
          <p:cNvSpPr>
            <a:spLocks noChangeArrowheads="1"/>
          </p:cNvSpPr>
          <p:nvPr/>
        </p:nvSpPr>
        <p:spPr bwMode="gray">
          <a:xfrm rot="3874036">
            <a:off x="66576" y="4658637"/>
            <a:ext cx="1612900" cy="858838"/>
          </a:xfrm>
          <a:prstGeom prst="upArrow">
            <a:avLst>
              <a:gd name="adj1" fmla="val 65157"/>
              <a:gd name="adj2" fmla="val 46561"/>
            </a:avLst>
          </a:prstGeom>
          <a:gradFill rotWithShape="1">
            <a:gsLst>
              <a:gs pos="0">
                <a:srgbClr val="FF9933"/>
              </a:gs>
              <a:gs pos="100000">
                <a:srgbClr val="FCFBE4"/>
              </a:gs>
            </a:gsLst>
            <a:lin ang="5400000" scaled="1"/>
          </a:gradFill>
          <a:ln w="9525" algn="ctr">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59" name="矩形 58"/>
          <p:cNvSpPr/>
          <p:nvPr/>
        </p:nvSpPr>
        <p:spPr>
          <a:xfrm>
            <a:off x="1785918" y="4500570"/>
            <a:ext cx="6715172" cy="1188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prstClr val="white">
                  <a:lumMod val="85000"/>
                  <a:alpha val="50000"/>
                </a:prstClr>
              </a:solidFill>
              <a:latin typeface="Arial Black" pitchFamily="34" charset="0"/>
            </a:endParaRPr>
          </a:p>
        </p:txBody>
      </p:sp>
      <p:sp>
        <p:nvSpPr>
          <p:cNvPr id="61" name="矩形 60"/>
          <p:cNvSpPr/>
          <p:nvPr/>
        </p:nvSpPr>
        <p:spPr>
          <a:xfrm>
            <a:off x="1857356" y="4500570"/>
            <a:ext cx="6500858" cy="1212640"/>
          </a:xfrm>
          <a:prstGeom prst="rect">
            <a:avLst/>
          </a:prstGeom>
        </p:spPr>
        <p:txBody>
          <a:bodyPr wrap="square" rtlCol="0" anchor="ctr">
            <a:spAutoFit/>
          </a:bodyPr>
          <a:lstStyle/>
          <a:p>
            <a:pPr>
              <a:lnSpc>
                <a:spcPct val="130000"/>
              </a:lnSpc>
              <a:buBlip>
                <a:blip r:embed="rId2"/>
              </a:buBlip>
            </a:pPr>
            <a:r>
              <a:rPr lang="zh-CN" altLang="en-US" sz="1400" dirty="0" smtClean="0">
                <a:solidFill>
                  <a:prstClr val="black"/>
                </a:solidFill>
                <a:latin typeface="微软雅黑" pitchFamily="34" charset="-122"/>
                <a:ea typeface="微软雅黑" pitchFamily="34" charset="-122"/>
              </a:rPr>
              <a:t>按运维流程紧急度，严重度，相应处理时间限制将预警级别划分为</a:t>
            </a:r>
            <a:r>
              <a:rPr lang="zh-CN" altLang="en-US" sz="1400" b="1" dirty="0" smtClean="0">
                <a:solidFill>
                  <a:srgbClr val="FF0000"/>
                </a:solidFill>
                <a:latin typeface="微软雅黑" pitchFamily="34" charset="-122"/>
                <a:ea typeface="微软雅黑" pitchFamily="34" charset="-122"/>
              </a:rPr>
              <a:t>红，橙，黄</a:t>
            </a:r>
            <a:r>
              <a:rPr lang="zh-CN" altLang="en-US" sz="1400" dirty="0" smtClean="0">
                <a:solidFill>
                  <a:prstClr val="black"/>
                </a:solidFill>
                <a:latin typeface="微软雅黑" pitchFamily="34" charset="-122"/>
                <a:ea typeface="微软雅黑" pitchFamily="34" charset="-122"/>
              </a:rPr>
              <a:t>警告</a:t>
            </a:r>
            <a:endParaRPr lang="zh-CN" altLang="en-US" sz="9600" dirty="0" smtClean="0">
              <a:solidFill>
                <a:prstClr val="black"/>
              </a:solidFill>
              <a:latin typeface="微软雅黑" pitchFamily="34" charset="-122"/>
              <a:ea typeface="微软雅黑" pitchFamily="34" charset="-122"/>
            </a:endParaRPr>
          </a:p>
          <a:p>
            <a:pPr>
              <a:lnSpc>
                <a:spcPct val="130000"/>
              </a:lnSpc>
              <a:buBlip>
                <a:blip r:embed="rId2"/>
              </a:buBlip>
            </a:pPr>
            <a:r>
              <a:rPr lang="zh-CN" altLang="en-US" sz="1400" dirty="0" smtClean="0">
                <a:solidFill>
                  <a:prstClr val="black"/>
                </a:solidFill>
                <a:latin typeface="微软雅黑" pitchFamily="34" charset="-122"/>
                <a:ea typeface="微软雅黑" pitchFamily="34" charset="-122"/>
              </a:rPr>
              <a:t>根据流程</a:t>
            </a:r>
            <a:r>
              <a:rPr lang="zh-CN" altLang="en-US" sz="1400" b="1" dirty="0" smtClean="0">
                <a:solidFill>
                  <a:srgbClr val="FF0000"/>
                </a:solidFill>
                <a:latin typeface="微软雅黑" pitchFamily="34" charset="-122"/>
                <a:ea typeface="微软雅黑" pitchFamily="34" charset="-122"/>
              </a:rPr>
              <a:t>紧急度，严重度，处理时间限制</a:t>
            </a:r>
            <a:r>
              <a:rPr lang="zh-CN" altLang="en-US" sz="1400" dirty="0" smtClean="0">
                <a:solidFill>
                  <a:prstClr val="black"/>
                </a:solidFill>
                <a:latin typeface="微软雅黑" pitchFamily="34" charset="-122"/>
                <a:ea typeface="微软雅黑" pitchFamily="34" charset="-122"/>
              </a:rPr>
              <a:t>等规则化时间升级条件，满足条件事件流程自动升级，并进行预警</a:t>
            </a:r>
            <a:endParaRPr lang="en-US" altLang="zh-CN" sz="1400" dirty="0" smtClean="0">
              <a:solidFill>
                <a:prstClr val="black"/>
              </a:solidFill>
              <a:latin typeface="微软雅黑" pitchFamily="34" charset="-122"/>
              <a:ea typeface="微软雅黑" pitchFamily="34" charset="-122"/>
            </a:endParaRPr>
          </a:p>
        </p:txBody>
      </p:sp>
      <p:sp>
        <p:nvSpPr>
          <p:cNvPr id="62" name="TextBox 61"/>
          <p:cNvSpPr txBox="1"/>
          <p:nvPr/>
        </p:nvSpPr>
        <p:spPr>
          <a:xfrm rot="20123863">
            <a:off x="-514" y="5076589"/>
            <a:ext cx="1255954" cy="307777"/>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流程升级</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-&gt;</a:t>
            </a:r>
            <a:r>
              <a:rPr lang="zh-CN" altLang="en-US" sz="2800" dirty="0" smtClean="0"/>
              <a:t>事件升级</a:t>
            </a:r>
            <a:endParaRPr lang="en-US" altLang="zh-CN" sz="2800" dirty="0" smtClean="0"/>
          </a:p>
        </p:txBody>
      </p:sp>
      <p:sp>
        <p:nvSpPr>
          <p:cNvPr id="118787" name="Text Box 3"/>
          <p:cNvSpPr txBox="1">
            <a:spLocks noChangeArrowheads="1"/>
          </p:cNvSpPr>
          <p:nvPr/>
        </p:nvSpPr>
        <p:spPr bwMode="auto">
          <a:xfrm>
            <a:off x="5456238" y="1004888"/>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4" name="矩形 5"/>
          <p:cNvSpPr>
            <a:spLocks noChangeArrowheads="1"/>
          </p:cNvSpPr>
          <p:nvPr/>
        </p:nvSpPr>
        <p:spPr bwMode="auto">
          <a:xfrm>
            <a:off x="196850" y="785794"/>
            <a:ext cx="8804275"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smtClean="0"/>
              <a:t>  </a:t>
            </a:r>
            <a:r>
              <a:rPr lang="zh-CN" altLang="en-US" sz="1400" dirty="0" smtClean="0">
                <a:latin typeface="微软雅黑" pitchFamily="34" charset="-122"/>
                <a:ea typeface="微软雅黑" pitchFamily="34" charset="-122"/>
              </a:rPr>
              <a:t>如果某一事件不能在规定的时间内由一线支持小组解决，那么再多有经验的人员和有更高权限的人员将不得不参与进来。这就是升级，它可能发生在事件解决过程的</a:t>
            </a:r>
            <a:r>
              <a:rPr lang="zh-CN" altLang="en-US" sz="1400" b="1" dirty="0" smtClean="0">
                <a:solidFill>
                  <a:srgbClr val="FF0000"/>
                </a:solidFill>
                <a:latin typeface="微软雅黑" pitchFamily="34" charset="-122"/>
                <a:ea typeface="微软雅黑" pitchFamily="34" charset="-122"/>
              </a:rPr>
              <a:t>任何时间</a:t>
            </a:r>
            <a:r>
              <a:rPr lang="zh-CN" altLang="en-US" sz="1400" dirty="0" smtClean="0">
                <a:latin typeface="微软雅黑" pitchFamily="34" charset="-122"/>
                <a:ea typeface="微软雅黑" pitchFamily="34" charset="-122"/>
              </a:rPr>
              <a:t>和</a:t>
            </a:r>
            <a:r>
              <a:rPr lang="zh-CN" altLang="en-US" sz="1400" b="1" dirty="0" smtClean="0">
                <a:solidFill>
                  <a:srgbClr val="FF0000"/>
                </a:solidFill>
                <a:latin typeface="微软雅黑" pitchFamily="34" charset="-122"/>
                <a:ea typeface="微软雅黑" pitchFamily="34" charset="-122"/>
              </a:rPr>
              <a:t>任何支持级别</a:t>
            </a:r>
            <a:r>
              <a:rPr lang="en-US" altLang="zh-CN" sz="1400" dirty="0" smtClean="0">
                <a:latin typeface="微软雅黑" pitchFamily="34" charset="-122"/>
                <a:ea typeface="微软雅黑" pitchFamily="34" charset="-122"/>
              </a:rPr>
              <a:t>,</a:t>
            </a:r>
          </a:p>
          <a:p>
            <a:pPr>
              <a:lnSpc>
                <a:spcPct val="150000"/>
              </a:lnSpc>
            </a:pPr>
            <a:r>
              <a:rPr lang="zh-CN" altLang="en-US" sz="1400" dirty="0" smtClean="0">
                <a:latin typeface="微软雅黑" pitchFamily="34" charset="-122"/>
                <a:ea typeface="微软雅黑" pitchFamily="34" charset="-122"/>
              </a:rPr>
              <a:t>升级分为</a:t>
            </a:r>
            <a:r>
              <a:rPr lang="zh-CN" altLang="en-US" sz="1400" b="1" dirty="0" smtClean="0">
                <a:solidFill>
                  <a:srgbClr val="FF0000"/>
                </a:solidFill>
                <a:latin typeface="微软雅黑" pitchFamily="34" charset="-122"/>
                <a:ea typeface="微软雅黑" pitchFamily="34" charset="-122"/>
              </a:rPr>
              <a:t>职能性升级</a:t>
            </a:r>
            <a:r>
              <a:rPr lang="zh-CN" altLang="en-US" sz="1400" dirty="0" smtClean="0">
                <a:latin typeface="微软雅黑" pitchFamily="34" charset="-122"/>
                <a:ea typeface="微软雅黑" pitchFamily="34" charset="-122"/>
              </a:rPr>
              <a:t>和</a:t>
            </a:r>
            <a:r>
              <a:rPr lang="zh-CN" altLang="en-US" sz="1400" b="1" dirty="0" smtClean="0">
                <a:solidFill>
                  <a:srgbClr val="FF0000"/>
                </a:solidFill>
                <a:latin typeface="微软雅黑" pitchFamily="34" charset="-122"/>
                <a:ea typeface="微软雅黑" pitchFamily="34" charset="-122"/>
              </a:rPr>
              <a:t>结构性升级</a:t>
            </a:r>
            <a:r>
              <a:rPr lang="zh-CN" altLang="en-US" sz="1400" dirty="0" smtClean="0">
                <a:latin typeface="微软雅黑" pitchFamily="34" charset="-122"/>
                <a:ea typeface="微软雅黑" pitchFamily="34" charset="-122"/>
              </a:rPr>
              <a:t>。两者的区别如下：</a:t>
            </a:r>
          </a:p>
          <a:p>
            <a:pPr>
              <a:lnSpc>
                <a:spcPct val="150000"/>
              </a:lnSpc>
            </a:pPr>
            <a:r>
              <a:rPr lang="zh-CN" altLang="en-US" sz="1400" b="1" dirty="0" smtClean="0">
                <a:solidFill>
                  <a:srgbClr val="FF0000"/>
                </a:solidFill>
                <a:latin typeface="微软雅黑" pitchFamily="34" charset="-122"/>
                <a:ea typeface="微软雅黑" pitchFamily="34" charset="-122"/>
              </a:rPr>
              <a:t>职能性升级</a:t>
            </a:r>
            <a:r>
              <a:rPr lang="en-US" altLang="zh-CN" sz="1400" b="1" dirty="0" smtClean="0">
                <a:solidFill>
                  <a:srgbClr val="FF0000"/>
                </a:solidFill>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需要具有更多时间、专业技能或访问权限（技术授权）的人员来参与事件的解决</a:t>
            </a:r>
            <a:endParaRPr lang="en-US" altLang="zh-CN" sz="1400" dirty="0" smtClean="0">
              <a:latin typeface="微软雅黑" pitchFamily="34" charset="-122"/>
              <a:ea typeface="微软雅黑" pitchFamily="34" charset="-122"/>
            </a:endParaRPr>
          </a:p>
          <a:p>
            <a:pPr>
              <a:lnSpc>
                <a:spcPct val="150000"/>
              </a:lnSpc>
            </a:pPr>
            <a:r>
              <a:rPr lang="zh-CN" altLang="en-US" sz="1400" b="1" dirty="0" smtClean="0">
                <a:solidFill>
                  <a:srgbClr val="FF0000"/>
                </a:solidFill>
                <a:latin typeface="微软雅黑" pitchFamily="34" charset="-122"/>
                <a:ea typeface="微软雅黑" pitchFamily="34" charset="-122"/>
              </a:rPr>
              <a:t>结构性升级</a:t>
            </a:r>
            <a:r>
              <a:rPr lang="en-US" altLang="zh-CN" sz="1400" b="1" dirty="0" smtClean="0">
                <a:solidFill>
                  <a:srgbClr val="FF0000"/>
                </a:solidFill>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当经授权的当前级别的结构不能保证事件能及时、满意地解决时，需要更高级别的机构参与进来</a:t>
            </a:r>
            <a:endParaRPr lang="en-US" altLang="zh-CN" sz="1400" dirty="0" smtClean="0">
              <a:latin typeface="微软雅黑" pitchFamily="34" charset="-122"/>
              <a:ea typeface="微软雅黑" pitchFamily="34" charset="-122"/>
            </a:endParaRPr>
          </a:p>
          <a:p>
            <a:pPr>
              <a:lnSpc>
                <a:spcPct val="150000"/>
              </a:lnSpc>
            </a:pPr>
            <a:r>
              <a:rPr lang="zh-CN" altLang="en-US" sz="1400" dirty="0" smtClean="0">
                <a:solidFill>
                  <a:schemeClr val="tx1"/>
                </a:solidFill>
                <a:latin typeface="微软雅黑" pitchFamily="34" charset="-122"/>
                <a:ea typeface="微软雅黑" pitchFamily="34" charset="-122"/>
              </a:rPr>
              <a:t>运维过程中应当尽量在运维团队内解决，</a:t>
            </a:r>
            <a:r>
              <a:rPr lang="zh-CN" altLang="en-US" sz="1400" b="1" dirty="0" smtClean="0">
                <a:solidFill>
                  <a:srgbClr val="FF0000"/>
                </a:solidFill>
                <a:latin typeface="微软雅黑" pitchFamily="34" charset="-122"/>
                <a:ea typeface="微软雅黑" pitchFamily="34" charset="-122"/>
              </a:rPr>
              <a:t>避免结构性升级</a:t>
            </a:r>
            <a:endParaRPr lang="zh-CN" altLang="en-US" sz="1400" b="1" dirty="0">
              <a:solidFill>
                <a:srgbClr val="FF0000"/>
              </a:solidFill>
              <a:latin typeface="微软雅黑" pitchFamily="34" charset="-122"/>
              <a:ea typeface="微软雅黑" pitchFamily="34" charset="-122"/>
            </a:endParaRPr>
          </a:p>
        </p:txBody>
      </p:sp>
      <p:sp>
        <p:nvSpPr>
          <p:cNvPr id="53" name="圆角矩形 52"/>
          <p:cNvSpPr/>
          <p:nvPr/>
        </p:nvSpPr>
        <p:spPr>
          <a:xfrm>
            <a:off x="288032" y="3000372"/>
            <a:ext cx="1640762" cy="35719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dirty="0" smtClean="0"/>
              <a:t>运维工程师</a:t>
            </a:r>
            <a:endParaRPr lang="zh-CN" altLang="en-US" dirty="0"/>
          </a:p>
        </p:txBody>
      </p:sp>
      <p:sp>
        <p:nvSpPr>
          <p:cNvPr id="55" name="流程图: 过程 54"/>
          <p:cNvSpPr/>
          <p:nvPr/>
        </p:nvSpPr>
        <p:spPr>
          <a:xfrm>
            <a:off x="2071670" y="3000372"/>
            <a:ext cx="1357322" cy="285752"/>
          </a:xfrm>
          <a:prstGeom prst="flowChartProces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200" b="1" dirty="0" smtClean="0"/>
              <a:t>无法完成事件</a:t>
            </a:r>
            <a:endParaRPr lang="zh-CN" altLang="en-US" sz="1200" b="1" dirty="0"/>
          </a:p>
        </p:txBody>
      </p:sp>
      <p:sp>
        <p:nvSpPr>
          <p:cNvPr id="69" name="圆角矩形 68"/>
          <p:cNvSpPr/>
          <p:nvPr/>
        </p:nvSpPr>
        <p:spPr>
          <a:xfrm>
            <a:off x="285720" y="5214950"/>
            <a:ext cx="1643074" cy="35719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dirty="0" smtClean="0"/>
              <a:t>产出</a:t>
            </a:r>
            <a:endParaRPr lang="zh-CN" altLang="en-US" dirty="0"/>
          </a:p>
        </p:txBody>
      </p:sp>
      <p:cxnSp>
        <p:nvCxnSpPr>
          <p:cNvPr id="74" name="直接连接符 73"/>
          <p:cNvCxnSpPr/>
          <p:nvPr/>
        </p:nvCxnSpPr>
        <p:spPr>
          <a:xfrm>
            <a:off x="2000232" y="3429000"/>
            <a:ext cx="6786610" cy="1588"/>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145156" y="2928934"/>
            <a:ext cx="8856000" cy="2844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prstClr val="white">
                  <a:lumMod val="85000"/>
                  <a:alpha val="50000"/>
                </a:prstClr>
              </a:solidFill>
              <a:latin typeface="Arial Black" pitchFamily="34" charset="0"/>
            </a:endParaRPr>
          </a:p>
        </p:txBody>
      </p:sp>
      <p:sp>
        <p:nvSpPr>
          <p:cNvPr id="85" name="圆角矩形 84"/>
          <p:cNvSpPr/>
          <p:nvPr/>
        </p:nvSpPr>
        <p:spPr>
          <a:xfrm>
            <a:off x="285720" y="3500438"/>
            <a:ext cx="1643074" cy="35719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dirty="0" smtClean="0"/>
              <a:t>项目经理</a:t>
            </a:r>
            <a:endParaRPr lang="zh-CN" altLang="en-US" dirty="0"/>
          </a:p>
        </p:txBody>
      </p:sp>
      <p:cxnSp>
        <p:nvCxnSpPr>
          <p:cNvPr id="86" name="直接连接符 85"/>
          <p:cNvCxnSpPr/>
          <p:nvPr/>
        </p:nvCxnSpPr>
        <p:spPr>
          <a:xfrm>
            <a:off x="2000232" y="3927478"/>
            <a:ext cx="6786610" cy="1588"/>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87" name="圆角矩形 86"/>
          <p:cNvSpPr/>
          <p:nvPr/>
        </p:nvSpPr>
        <p:spPr>
          <a:xfrm>
            <a:off x="285720" y="4000504"/>
            <a:ext cx="1643074" cy="35719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dirty="0" smtClean="0"/>
              <a:t>内部专业工程师</a:t>
            </a:r>
            <a:endParaRPr lang="zh-CN" altLang="en-US" dirty="0"/>
          </a:p>
        </p:txBody>
      </p:sp>
      <p:sp>
        <p:nvSpPr>
          <p:cNvPr id="88" name="圆角矩形 87"/>
          <p:cNvSpPr/>
          <p:nvPr/>
        </p:nvSpPr>
        <p:spPr>
          <a:xfrm>
            <a:off x="285720" y="4500570"/>
            <a:ext cx="1643074" cy="571504"/>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dirty="0" smtClean="0"/>
              <a:t>外围开发团队</a:t>
            </a:r>
            <a:r>
              <a:rPr lang="en-US" altLang="zh-CN" dirty="0" smtClean="0"/>
              <a:t>/</a:t>
            </a:r>
            <a:r>
              <a:rPr lang="zh-CN" altLang="en-US" dirty="0" smtClean="0"/>
              <a:t>移动技术部门</a:t>
            </a:r>
            <a:endParaRPr lang="zh-CN" altLang="en-US" dirty="0"/>
          </a:p>
        </p:txBody>
      </p:sp>
      <p:cxnSp>
        <p:nvCxnSpPr>
          <p:cNvPr id="90" name="直接连接符 89"/>
          <p:cNvCxnSpPr/>
          <p:nvPr/>
        </p:nvCxnSpPr>
        <p:spPr>
          <a:xfrm>
            <a:off x="1928794" y="4429132"/>
            <a:ext cx="6786610" cy="1588"/>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857356" y="5070486"/>
            <a:ext cx="6786610" cy="1588"/>
          </a:xfrm>
          <a:prstGeom prst="line">
            <a:avLst/>
          </a:prstGeom>
          <a:ln w="28575">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92" name="流程图: 过程 91"/>
          <p:cNvSpPr/>
          <p:nvPr/>
        </p:nvSpPr>
        <p:spPr>
          <a:xfrm>
            <a:off x="2214546" y="3571876"/>
            <a:ext cx="1357322" cy="285752"/>
          </a:xfrm>
          <a:prstGeom prst="flowChartProces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200" b="1" dirty="0" smtClean="0"/>
              <a:t>协调资源</a:t>
            </a:r>
            <a:endParaRPr lang="zh-CN" altLang="en-US" sz="1200" b="1" dirty="0"/>
          </a:p>
        </p:txBody>
      </p:sp>
      <p:sp>
        <p:nvSpPr>
          <p:cNvPr id="97" name="流程图: 决策 96"/>
          <p:cNvSpPr/>
          <p:nvPr/>
        </p:nvSpPr>
        <p:spPr>
          <a:xfrm>
            <a:off x="3929058" y="4000504"/>
            <a:ext cx="1214446" cy="428628"/>
          </a:xfrm>
          <a:prstGeom prst="flowChartDecisi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400" b="1" dirty="0" smtClean="0"/>
              <a:t>解决</a:t>
            </a:r>
            <a:endParaRPr lang="en-US" altLang="zh-CN" sz="1400" b="1" dirty="0" smtClean="0"/>
          </a:p>
        </p:txBody>
      </p:sp>
      <p:sp>
        <p:nvSpPr>
          <p:cNvPr id="99" name="流程图: 过程 98"/>
          <p:cNvSpPr/>
          <p:nvPr/>
        </p:nvSpPr>
        <p:spPr>
          <a:xfrm>
            <a:off x="5786446" y="3500438"/>
            <a:ext cx="1357322" cy="285752"/>
          </a:xfrm>
          <a:prstGeom prst="flowChartProces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200" b="1" dirty="0" smtClean="0"/>
              <a:t>协调资源</a:t>
            </a:r>
            <a:endParaRPr lang="zh-CN" altLang="en-US" sz="1200" b="1" dirty="0"/>
          </a:p>
        </p:txBody>
      </p:sp>
      <p:sp>
        <p:nvSpPr>
          <p:cNvPr id="103" name="流程图: 过程 102"/>
          <p:cNvSpPr/>
          <p:nvPr/>
        </p:nvSpPr>
        <p:spPr>
          <a:xfrm>
            <a:off x="7286644" y="4572008"/>
            <a:ext cx="1357322" cy="285752"/>
          </a:xfrm>
          <a:prstGeom prst="flowChartProcess">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1200" b="1" dirty="0" smtClean="0"/>
              <a:t>组织团队解决</a:t>
            </a:r>
            <a:endParaRPr lang="zh-CN" altLang="en-US" sz="1200" b="1" dirty="0"/>
          </a:p>
        </p:txBody>
      </p:sp>
      <p:sp>
        <p:nvSpPr>
          <p:cNvPr id="104" name="矩形 103"/>
          <p:cNvSpPr/>
          <p:nvPr/>
        </p:nvSpPr>
        <p:spPr>
          <a:xfrm>
            <a:off x="4143372" y="5214950"/>
            <a:ext cx="1714512" cy="357190"/>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b="1" dirty="0" smtClean="0">
                <a:solidFill>
                  <a:srgbClr val="FF0000"/>
                </a:solidFill>
              </a:rPr>
              <a:t>解决方案</a:t>
            </a:r>
          </a:p>
        </p:txBody>
      </p:sp>
      <p:cxnSp>
        <p:nvCxnSpPr>
          <p:cNvPr id="105" name="肘形连接符 187"/>
          <p:cNvCxnSpPr/>
          <p:nvPr/>
        </p:nvCxnSpPr>
        <p:spPr>
          <a:xfrm rot="16200000" flipH="1">
            <a:off x="2553878" y="3303985"/>
            <a:ext cx="428627" cy="250031"/>
          </a:xfrm>
          <a:prstGeom prst="bentConnector3">
            <a:avLst>
              <a:gd name="adj1" fmla="val 56368"/>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09" name="肘形连接符 187"/>
          <p:cNvCxnSpPr>
            <a:endCxn id="97" idx="1"/>
          </p:cNvCxnSpPr>
          <p:nvPr/>
        </p:nvCxnSpPr>
        <p:spPr>
          <a:xfrm>
            <a:off x="2786050" y="3857628"/>
            <a:ext cx="1143008" cy="357190"/>
          </a:xfrm>
          <a:prstGeom prst="bentConnector3">
            <a:avLst>
              <a:gd name="adj1" fmla="val -149"/>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21" name="形状 120"/>
          <p:cNvCxnSpPr>
            <a:endCxn id="99" idx="1"/>
          </p:cNvCxnSpPr>
          <p:nvPr/>
        </p:nvCxnSpPr>
        <p:spPr>
          <a:xfrm flipV="1">
            <a:off x="5072066" y="3643314"/>
            <a:ext cx="714380" cy="571504"/>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28" name="形状 127"/>
          <p:cNvCxnSpPr>
            <a:stCxn id="97" idx="2"/>
          </p:cNvCxnSpPr>
          <p:nvPr/>
        </p:nvCxnSpPr>
        <p:spPr>
          <a:xfrm rot="5400000">
            <a:off x="4125512" y="4804183"/>
            <a:ext cx="785820" cy="35719"/>
          </a:xfrm>
          <a:prstGeom prst="bentConnector3">
            <a:avLst>
              <a:gd name="adj1" fmla="val 50000"/>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30" name="形状 129"/>
          <p:cNvCxnSpPr>
            <a:stCxn id="99" idx="3"/>
            <a:endCxn id="103" idx="0"/>
          </p:cNvCxnSpPr>
          <p:nvPr/>
        </p:nvCxnSpPr>
        <p:spPr>
          <a:xfrm>
            <a:off x="7143768" y="3643314"/>
            <a:ext cx="821537" cy="928694"/>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32" name="形状 131"/>
          <p:cNvCxnSpPr>
            <a:stCxn id="103" idx="1"/>
            <a:endCxn id="104" idx="0"/>
          </p:cNvCxnSpPr>
          <p:nvPr/>
        </p:nvCxnSpPr>
        <p:spPr>
          <a:xfrm rot="10800000" flipV="1">
            <a:off x="5000628" y="4714884"/>
            <a:ext cx="2286016" cy="500066"/>
          </a:xfrm>
          <a:prstGeom prst="bentConnector2">
            <a:avLst/>
          </a:prstGeom>
          <a:ln w="28575">
            <a:solidFill>
              <a:srgbClr val="FF0000"/>
            </a:solidFill>
            <a:tailEnd type="arrow"/>
          </a:ln>
          <a:effectLst>
            <a:softEdge rad="12700"/>
          </a:effectLst>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2714612" y="4143380"/>
            <a:ext cx="1082348" cy="307777"/>
          </a:xfrm>
          <a:prstGeom prst="rect">
            <a:avLst/>
          </a:prstGeom>
          <a:noFill/>
        </p:spPr>
        <p:txBody>
          <a:bodyPr wrap="none" rtlCol="0">
            <a:spAutoFit/>
          </a:bodyPr>
          <a:lstStyle/>
          <a:p>
            <a:r>
              <a:rPr lang="zh-CN" altLang="en-US" sz="1400" b="1" dirty="0" smtClean="0"/>
              <a:t>职能性升级</a:t>
            </a:r>
            <a:endParaRPr lang="zh-CN" altLang="en-US" sz="1400" b="1" dirty="0"/>
          </a:p>
        </p:txBody>
      </p:sp>
      <p:sp>
        <p:nvSpPr>
          <p:cNvPr id="167" name="TextBox 166"/>
          <p:cNvSpPr txBox="1"/>
          <p:nvPr/>
        </p:nvSpPr>
        <p:spPr>
          <a:xfrm>
            <a:off x="7929586" y="3473895"/>
            <a:ext cx="285752" cy="1169551"/>
          </a:xfrm>
          <a:prstGeom prst="rect">
            <a:avLst/>
          </a:prstGeom>
          <a:noFill/>
        </p:spPr>
        <p:txBody>
          <a:bodyPr wrap="square" rtlCol="0">
            <a:spAutoFit/>
          </a:bodyPr>
          <a:lstStyle/>
          <a:p>
            <a:r>
              <a:rPr lang="zh-CN" altLang="en-US" sz="1400" b="1" dirty="0" smtClean="0"/>
              <a:t>结构性升级</a:t>
            </a:r>
            <a:endParaRPr lang="zh-CN" altLang="en-US" sz="1400" b="1" dirty="0"/>
          </a:p>
        </p:txBody>
      </p:sp>
      <p:sp>
        <p:nvSpPr>
          <p:cNvPr id="174" name="TextBox 173"/>
          <p:cNvSpPr txBox="1"/>
          <p:nvPr/>
        </p:nvSpPr>
        <p:spPr>
          <a:xfrm>
            <a:off x="4214810" y="4714884"/>
            <a:ext cx="304892" cy="307777"/>
          </a:xfrm>
          <a:prstGeom prst="rect">
            <a:avLst/>
          </a:prstGeom>
          <a:noFill/>
        </p:spPr>
        <p:txBody>
          <a:bodyPr wrap="none" rtlCol="0">
            <a:spAutoFit/>
          </a:bodyPr>
          <a:lstStyle/>
          <a:p>
            <a:r>
              <a:rPr lang="en-US" altLang="zh-CN" sz="1400" b="1" dirty="0" smtClean="0"/>
              <a:t>Y</a:t>
            </a:r>
            <a:endParaRPr lang="zh-CN" altLang="en-US" sz="1400" b="1" dirty="0"/>
          </a:p>
        </p:txBody>
      </p:sp>
      <p:sp>
        <p:nvSpPr>
          <p:cNvPr id="175" name="TextBox 174"/>
          <p:cNvSpPr txBox="1"/>
          <p:nvPr/>
        </p:nvSpPr>
        <p:spPr>
          <a:xfrm>
            <a:off x="5143504" y="3857628"/>
            <a:ext cx="314510" cy="307777"/>
          </a:xfrm>
          <a:prstGeom prst="rect">
            <a:avLst/>
          </a:prstGeom>
          <a:noFill/>
        </p:spPr>
        <p:txBody>
          <a:bodyPr wrap="square" rtlCol="0">
            <a:spAutoFit/>
          </a:bodyPr>
          <a:lstStyle/>
          <a:p>
            <a:r>
              <a:rPr lang="en-US" altLang="zh-CN" sz="1400" b="1" dirty="0" smtClean="0"/>
              <a:t>N</a:t>
            </a:r>
            <a:endParaRPr lang="zh-CN" altLang="en-US" sz="14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-&gt;</a:t>
            </a:r>
            <a:r>
              <a:rPr lang="zh-CN" altLang="en-US" sz="2800" dirty="0" smtClean="0"/>
              <a:t>制度规范</a:t>
            </a:r>
            <a:endParaRPr lang="en-US" altLang="zh-CN" sz="2800" dirty="0" smtClean="0"/>
          </a:p>
        </p:txBody>
      </p:sp>
      <p:sp>
        <p:nvSpPr>
          <p:cNvPr id="118787" name="Text Box 3"/>
          <p:cNvSpPr txBox="1">
            <a:spLocks noChangeArrowheads="1"/>
          </p:cNvSpPr>
          <p:nvPr/>
        </p:nvSpPr>
        <p:spPr bwMode="auto">
          <a:xfrm>
            <a:off x="5456238" y="1004888"/>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4" name="矩形 5"/>
          <p:cNvSpPr>
            <a:spLocks noChangeArrowheads="1"/>
          </p:cNvSpPr>
          <p:nvPr/>
        </p:nvSpPr>
        <p:spPr bwMode="auto">
          <a:xfrm>
            <a:off x="196850" y="714357"/>
            <a:ext cx="8804275" cy="696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smtClean="0">
                <a:latin typeface="微软雅黑" pitchFamily="34" charset="-122"/>
                <a:ea typeface="微软雅黑" pitchFamily="34" charset="-122"/>
              </a:rPr>
              <a:t>  运维过程中，</a:t>
            </a:r>
            <a:r>
              <a:rPr lang="zh-CN" altLang="en-US" sz="1400" b="1" dirty="0" smtClean="0">
                <a:solidFill>
                  <a:srgbClr val="FF0000"/>
                </a:solidFill>
                <a:latin typeface="微软雅黑" pitchFamily="34" charset="-122"/>
                <a:ea typeface="微软雅黑" pitchFamily="34" charset="-122"/>
              </a:rPr>
              <a:t>运维工作如何界定</a:t>
            </a:r>
            <a:r>
              <a:rPr lang="zh-CN" altLang="en-US" sz="1400" dirty="0" smtClean="0">
                <a:latin typeface="微软雅黑" pitchFamily="34" charset="-122"/>
                <a:ea typeface="微软雅黑" pitchFamily="34" charset="-122"/>
              </a:rPr>
              <a:t>，</a:t>
            </a:r>
            <a:r>
              <a:rPr lang="zh-CN" altLang="en-US" sz="1400" b="1" dirty="0" smtClean="0">
                <a:solidFill>
                  <a:srgbClr val="FF0000"/>
                </a:solidFill>
                <a:latin typeface="微软雅黑" pitchFamily="34" charset="-122"/>
                <a:ea typeface="微软雅黑" pitchFamily="34" charset="-122"/>
              </a:rPr>
              <a:t>项目交接给运维团队时机以及交接要求</a:t>
            </a:r>
            <a:r>
              <a:rPr lang="zh-CN" altLang="en-US" sz="1400" dirty="0" smtClean="0">
                <a:latin typeface="微软雅黑" pitchFamily="34" charset="-122"/>
                <a:ea typeface="微软雅黑" pitchFamily="34" charset="-122"/>
              </a:rPr>
              <a:t>，</a:t>
            </a:r>
            <a:r>
              <a:rPr lang="zh-CN" altLang="en-US" sz="1400" b="1" dirty="0" smtClean="0">
                <a:solidFill>
                  <a:srgbClr val="FF0000"/>
                </a:solidFill>
                <a:latin typeface="微软雅黑" pitchFamily="34" charset="-122"/>
                <a:ea typeface="微软雅黑" pitchFamily="34" charset="-122"/>
              </a:rPr>
              <a:t>运维人员对事件如何正确处理</a:t>
            </a:r>
            <a:r>
              <a:rPr lang="zh-CN" altLang="en-US" sz="1400" dirty="0" smtClean="0">
                <a:latin typeface="微软雅黑" pitchFamily="34" charset="-122"/>
                <a:ea typeface="微软雅黑" pitchFamily="34" charset="-122"/>
              </a:rPr>
              <a:t>等都属于运维制度规范内容。</a:t>
            </a:r>
            <a:endParaRPr lang="en-US" altLang="zh-CN" sz="1400" dirty="0" smtClean="0">
              <a:latin typeface="微软雅黑" pitchFamily="34" charset="-122"/>
              <a:ea typeface="微软雅黑" pitchFamily="34" charset="-122"/>
            </a:endParaRPr>
          </a:p>
        </p:txBody>
      </p:sp>
      <p:sp>
        <p:nvSpPr>
          <p:cNvPr id="1026" name="Line 3"/>
          <p:cNvSpPr>
            <a:spLocks noChangeShapeType="1"/>
          </p:cNvSpPr>
          <p:nvPr/>
        </p:nvSpPr>
        <p:spPr bwMode="black">
          <a:xfrm>
            <a:off x="450820" y="1214422"/>
            <a:ext cx="0" cy="3108325"/>
          </a:xfrm>
          <a:prstGeom prst="line">
            <a:avLst/>
          </a:prstGeom>
          <a:noFill/>
          <a:ln w="28575">
            <a:solidFill>
              <a:srgbClr val="FEFEFE">
                <a:alpha val="50195"/>
              </a:srgb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027" name="Group 4"/>
          <p:cNvGrpSpPr>
            <a:grpSpLocks/>
          </p:cNvGrpSpPr>
          <p:nvPr/>
        </p:nvGrpSpPr>
        <p:grpSpPr bwMode="auto">
          <a:xfrm>
            <a:off x="357158" y="1612884"/>
            <a:ext cx="168275" cy="168275"/>
            <a:chOff x="2928" y="2208"/>
            <a:chExt cx="262" cy="262"/>
          </a:xfrm>
        </p:grpSpPr>
        <p:sp>
          <p:nvSpPr>
            <p:cNvPr id="56325"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56326" name="Oval 6"/>
            <p:cNvSpPr>
              <a:spLocks noChangeArrowheads="1"/>
            </p:cNvSpPr>
            <p:nvPr/>
          </p:nvSpPr>
          <p:spPr bwMode="gray">
            <a:xfrm>
              <a:off x="2948" y="2230"/>
              <a:ext cx="220" cy="218"/>
            </a:xfrm>
            <a:prstGeom prst="ellipse">
              <a:avLst/>
            </a:prstGeom>
            <a:gradFill rotWithShape="1">
              <a:gsLst>
                <a:gs pos="0">
                  <a:schemeClr val="accent2"/>
                </a:gs>
                <a:gs pos="100000">
                  <a:schemeClr val="accent2">
                    <a:gamma/>
                    <a:tint val="63529"/>
                    <a:invGamma/>
                  </a:schemeClr>
                </a:gs>
              </a:gsLst>
              <a:lin ang="2700000" scaled="1"/>
            </a:gradFill>
            <a:ln w="1270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030" name="Group 7"/>
          <p:cNvGrpSpPr>
            <a:grpSpLocks/>
          </p:cNvGrpSpPr>
          <p:nvPr/>
        </p:nvGrpSpPr>
        <p:grpSpPr bwMode="auto">
          <a:xfrm>
            <a:off x="357158" y="2405054"/>
            <a:ext cx="168275" cy="168275"/>
            <a:chOff x="2928" y="2208"/>
            <a:chExt cx="262" cy="262"/>
          </a:xfrm>
        </p:grpSpPr>
        <p:sp>
          <p:nvSpPr>
            <p:cNvPr id="56328" name="Oval 8"/>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56329" name="Oval 9"/>
            <p:cNvSpPr>
              <a:spLocks noChangeArrowheads="1"/>
            </p:cNvSpPr>
            <p:nvPr/>
          </p:nvSpPr>
          <p:spPr bwMode="gray">
            <a:xfrm>
              <a:off x="2948" y="2230"/>
              <a:ext cx="220" cy="218"/>
            </a:xfrm>
            <a:prstGeom prst="ellipse">
              <a:avLst/>
            </a:prstGeom>
            <a:gradFill rotWithShape="1">
              <a:gsLst>
                <a:gs pos="0">
                  <a:schemeClr val="accent2"/>
                </a:gs>
                <a:gs pos="100000">
                  <a:schemeClr val="accent2">
                    <a:gamma/>
                    <a:tint val="63529"/>
                    <a:invGamma/>
                  </a:schemeClr>
                </a:gs>
              </a:gsLst>
              <a:lin ang="2700000" scaled="1"/>
            </a:gradFill>
            <a:ln w="1270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033" name="Group 10"/>
          <p:cNvGrpSpPr>
            <a:grpSpLocks/>
          </p:cNvGrpSpPr>
          <p:nvPr/>
        </p:nvGrpSpPr>
        <p:grpSpPr bwMode="auto">
          <a:xfrm>
            <a:off x="357158" y="4699008"/>
            <a:ext cx="168275" cy="168275"/>
            <a:chOff x="2928" y="2208"/>
            <a:chExt cx="262" cy="262"/>
          </a:xfrm>
        </p:grpSpPr>
        <p:sp>
          <p:nvSpPr>
            <p:cNvPr id="56331" name="Oval 11"/>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headEnd/>
              <a:tailEnd/>
            </a:ln>
            <a:effectLst>
              <a:outerShdw dist="35921" dir="2700000" algn="ctr" rotWithShape="0">
                <a:srgbClr val="1C1C1C">
                  <a:alpha val="50000"/>
                </a:srgbClr>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56332" name="Oval 12"/>
            <p:cNvSpPr>
              <a:spLocks noChangeArrowheads="1"/>
            </p:cNvSpPr>
            <p:nvPr/>
          </p:nvSpPr>
          <p:spPr bwMode="gray">
            <a:xfrm>
              <a:off x="2948" y="2230"/>
              <a:ext cx="220" cy="218"/>
            </a:xfrm>
            <a:prstGeom prst="ellipse">
              <a:avLst/>
            </a:prstGeom>
            <a:gradFill rotWithShape="1">
              <a:gsLst>
                <a:gs pos="0">
                  <a:schemeClr val="accent2"/>
                </a:gs>
                <a:gs pos="100000">
                  <a:schemeClr val="accent2">
                    <a:gamma/>
                    <a:tint val="63529"/>
                    <a:invGamma/>
                  </a:schemeClr>
                </a:gs>
              </a:gsLst>
              <a:lin ang="2700000" scaled="1"/>
            </a:gradFill>
            <a:ln w="1270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1036" name="Rectangle 13"/>
          <p:cNvSpPr>
            <a:spLocks noChangeArrowheads="1"/>
          </p:cNvSpPr>
          <p:nvPr/>
        </p:nvSpPr>
        <p:spPr bwMode="auto">
          <a:xfrm>
            <a:off x="468283" y="1487472"/>
            <a:ext cx="1473480" cy="338554"/>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u="none" strike="noStrike" cap="none" normalizeH="0" baseline="0" dirty="0" smtClean="0">
                <a:ln>
                  <a:noFill/>
                </a:ln>
                <a:solidFill>
                  <a:srgbClr val="FF0000"/>
                </a:solidFill>
                <a:effectLst/>
                <a:latin typeface="Arial" pitchFamily="34" charset="0"/>
                <a:ea typeface="宋体" pitchFamily="2" charset="-122"/>
              </a:rPr>
              <a:t> </a:t>
            </a:r>
            <a:r>
              <a:rPr kumimoji="0" lang="zh-CN" altLang="en-US" b="1" u="none" strike="noStrike" cap="none" normalizeH="0" baseline="0" dirty="0" smtClean="0">
                <a:ln>
                  <a:noFill/>
                </a:ln>
                <a:solidFill>
                  <a:srgbClr val="FF0000"/>
                </a:solidFill>
                <a:effectLst/>
                <a:latin typeface="Arial" pitchFamily="34" charset="0"/>
                <a:ea typeface="宋体" pitchFamily="2" charset="-122"/>
              </a:rPr>
              <a:t>工作内容界定</a:t>
            </a:r>
            <a:endParaRPr kumimoji="0" lang="zh-CN" altLang="zh-CN" b="1" u="none" strike="noStrike" cap="none" normalizeH="0" baseline="0" dirty="0" smtClean="0">
              <a:ln>
                <a:noFill/>
              </a:ln>
              <a:solidFill>
                <a:srgbClr val="FF0000"/>
              </a:solidFill>
              <a:effectLst/>
              <a:latin typeface="Arial" pitchFamily="34" charset="0"/>
              <a:ea typeface="宋体" pitchFamily="2" charset="-122"/>
            </a:endParaRPr>
          </a:p>
        </p:txBody>
      </p:sp>
      <p:sp>
        <p:nvSpPr>
          <p:cNvPr id="1037" name="Rectangle 14"/>
          <p:cNvSpPr>
            <a:spLocks noChangeArrowheads="1"/>
          </p:cNvSpPr>
          <p:nvPr/>
        </p:nvSpPr>
        <p:spPr bwMode="auto">
          <a:xfrm>
            <a:off x="479395" y="2285992"/>
            <a:ext cx="1063112" cy="338554"/>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rgbClr val="FF0000"/>
                </a:solidFill>
                <a:effectLst/>
                <a:latin typeface="Arial" pitchFamily="34" charset="0"/>
                <a:ea typeface="宋体" pitchFamily="2" charset="-122"/>
              </a:rPr>
              <a:t> </a:t>
            </a:r>
            <a:r>
              <a:rPr kumimoji="0" lang="zh-CN" altLang="en-US" b="1" i="0" u="none" strike="noStrike" cap="none" normalizeH="0" baseline="0" dirty="0" smtClean="0">
                <a:ln>
                  <a:noFill/>
                </a:ln>
                <a:solidFill>
                  <a:srgbClr val="FF0000"/>
                </a:solidFill>
                <a:effectLst/>
                <a:latin typeface="Arial" pitchFamily="34" charset="0"/>
                <a:ea typeface="宋体" pitchFamily="2" charset="-122"/>
              </a:rPr>
              <a:t>交接规范</a:t>
            </a:r>
            <a:endParaRPr kumimoji="0" lang="zh-CN" altLang="zh-CN" b="1" i="0" u="none" strike="noStrike" cap="none" normalizeH="0" baseline="0" dirty="0" smtClean="0">
              <a:ln>
                <a:noFill/>
              </a:ln>
              <a:solidFill>
                <a:srgbClr val="FF0000"/>
              </a:solidFill>
              <a:effectLst/>
              <a:latin typeface="Arial" pitchFamily="34" charset="0"/>
              <a:ea typeface="宋体" pitchFamily="2" charset="-122"/>
            </a:endParaRPr>
          </a:p>
        </p:txBody>
      </p:sp>
      <p:sp>
        <p:nvSpPr>
          <p:cNvPr id="1038" name="Rectangle 15"/>
          <p:cNvSpPr>
            <a:spLocks noChangeArrowheads="1"/>
          </p:cNvSpPr>
          <p:nvPr/>
        </p:nvSpPr>
        <p:spPr bwMode="auto">
          <a:xfrm>
            <a:off x="479395" y="4572008"/>
            <a:ext cx="1415772" cy="338554"/>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FF0000"/>
                </a:solidFill>
                <a:effectLst/>
                <a:latin typeface="Arial" pitchFamily="34" charset="0"/>
                <a:ea typeface="宋体" pitchFamily="2" charset="-122"/>
              </a:rPr>
              <a:t>管理制度规范</a:t>
            </a:r>
            <a:endParaRPr kumimoji="0" lang="zh-CN" altLang="zh-CN" b="1" i="0" u="none" strike="noStrike" cap="none" normalizeH="0" baseline="0" dirty="0" smtClean="0">
              <a:ln>
                <a:noFill/>
              </a:ln>
              <a:solidFill>
                <a:srgbClr val="FF0000"/>
              </a:solidFill>
              <a:effectLst/>
              <a:latin typeface="Arial" pitchFamily="34" charset="0"/>
              <a:ea typeface="宋体" pitchFamily="2" charset="-122"/>
            </a:endParaRPr>
          </a:p>
        </p:txBody>
      </p:sp>
      <p:sp>
        <p:nvSpPr>
          <p:cNvPr id="1039" name="Text Box 16"/>
          <p:cNvSpPr txBox="1">
            <a:spLocks noChangeArrowheads="1"/>
          </p:cNvSpPr>
          <p:nvPr/>
        </p:nvSpPr>
        <p:spPr bwMode="gray">
          <a:xfrm>
            <a:off x="642910" y="1785926"/>
            <a:ext cx="7654981" cy="52322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zh-CN" sz="1400" dirty="0" smtClean="0">
                <a:solidFill>
                  <a:srgbClr val="080808"/>
                </a:solidFill>
                <a:latin typeface="Arial" pitchFamily="34" charset="0"/>
                <a:ea typeface="宋体" pitchFamily="2" charset="-122"/>
              </a:rPr>
              <a:t>    </a:t>
            </a:r>
            <a:r>
              <a:rPr lang="zh-CN" altLang="en-US" sz="1400" dirty="0" smtClean="0">
                <a:solidFill>
                  <a:srgbClr val="080808"/>
                </a:solidFill>
                <a:latin typeface="Arial" pitchFamily="34" charset="0"/>
                <a:ea typeface="宋体" pitchFamily="2" charset="-122"/>
              </a:rPr>
              <a:t>涉及运维过程中已经交接运维团队项目提数，咨询，查证，数据库库巡检，数据稽核，服务器巡检</a:t>
            </a:r>
            <a:r>
              <a:rPr lang="en-US" altLang="zh-CN" sz="1400" dirty="0" smtClean="0">
                <a:solidFill>
                  <a:srgbClr val="080808"/>
                </a:solidFill>
                <a:latin typeface="Arial" pitchFamily="34" charset="0"/>
                <a:ea typeface="宋体" pitchFamily="2" charset="-122"/>
              </a:rPr>
              <a:t>,</a:t>
            </a:r>
            <a:r>
              <a:rPr lang="zh-CN" altLang="en-US" sz="1400" dirty="0" smtClean="0">
                <a:solidFill>
                  <a:srgbClr val="080808"/>
                </a:solidFill>
                <a:latin typeface="Arial" pitchFamily="34" charset="0"/>
                <a:ea typeface="宋体" pitchFamily="2" charset="-122"/>
              </a:rPr>
              <a:t>服务器漏洞修复，应急演练，故障处理，故障发现，数据修改</a:t>
            </a:r>
            <a:r>
              <a:rPr kumimoji="0" lang="zh-CN" altLang="en-US" sz="1400" b="0" i="0" u="none" strike="noStrike" cap="none" normalizeH="0" baseline="0" dirty="0" smtClean="0">
                <a:ln>
                  <a:noFill/>
                </a:ln>
                <a:solidFill>
                  <a:srgbClr val="080808"/>
                </a:solidFill>
                <a:effectLst/>
                <a:latin typeface="Arial" pitchFamily="34" charset="0"/>
                <a:ea typeface="宋体" pitchFamily="2" charset="-122"/>
              </a:rPr>
              <a:t>，项目报告等</a:t>
            </a:r>
            <a:endParaRPr kumimoji="0" lang="en-US" altLang="zh-CN" sz="1400" b="0" i="0" u="none" strike="noStrike" cap="none" normalizeH="0" baseline="0" dirty="0" smtClean="0">
              <a:ln>
                <a:noFill/>
              </a:ln>
              <a:solidFill>
                <a:srgbClr val="080808"/>
              </a:solidFill>
              <a:effectLst/>
              <a:latin typeface="Arial" pitchFamily="34" charset="0"/>
              <a:ea typeface="宋体" pitchFamily="2" charset="-122"/>
            </a:endParaRPr>
          </a:p>
        </p:txBody>
      </p:sp>
      <p:sp>
        <p:nvSpPr>
          <p:cNvPr id="1040" name="Text Box 17"/>
          <p:cNvSpPr txBox="1">
            <a:spLocks noChangeArrowheads="1"/>
          </p:cNvSpPr>
          <p:nvPr/>
        </p:nvSpPr>
        <p:spPr bwMode="gray">
          <a:xfrm>
            <a:off x="631794" y="2606667"/>
            <a:ext cx="7654981" cy="2031325"/>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lvl="0">
              <a:buBlip>
                <a:blip r:embed="rId2"/>
              </a:buBlip>
            </a:pPr>
            <a:r>
              <a:rPr lang="zh-CN" altLang="en-US" sz="1400" dirty="0" smtClean="0"/>
              <a:t>新项目需稳定运行</a:t>
            </a:r>
            <a:r>
              <a:rPr lang="en-US" sz="1400" dirty="0" smtClean="0"/>
              <a:t>3</a:t>
            </a:r>
            <a:r>
              <a:rPr lang="zh-CN" altLang="en-US" sz="1400" dirty="0" smtClean="0"/>
              <a:t>个月以上时间才能交接给运维组</a:t>
            </a:r>
            <a:endParaRPr lang="en-US" altLang="zh-CN" sz="1400" dirty="0" smtClean="0"/>
          </a:p>
          <a:p>
            <a:pPr lvl="0">
              <a:buBlip>
                <a:blip r:embed="rId2"/>
              </a:buBlip>
            </a:pPr>
            <a:r>
              <a:rPr lang="zh-CN" altLang="en-US" sz="1400" dirty="0" smtClean="0"/>
              <a:t>新项目交接给运维组必须对接手维护的同事做系统业务培训</a:t>
            </a:r>
            <a:endParaRPr lang="en-US" altLang="zh-CN" sz="1400" dirty="0" smtClean="0"/>
          </a:p>
          <a:p>
            <a:pPr lvl="0">
              <a:buBlip>
                <a:blip r:embed="rId2"/>
              </a:buBlip>
            </a:pPr>
            <a:r>
              <a:rPr lang="zh-CN" altLang="en-US" sz="1400" dirty="0" smtClean="0"/>
              <a:t>项目交接必须提供</a:t>
            </a:r>
            <a:endParaRPr lang="en-US" altLang="zh-CN" sz="1400" dirty="0" smtClean="0"/>
          </a:p>
          <a:p>
            <a:r>
              <a:rPr lang="en-US" altLang="zh-CN" sz="1400" dirty="0" smtClean="0"/>
              <a:t>          《</a:t>
            </a:r>
            <a:r>
              <a:rPr lang="zh-CN" altLang="en-US" sz="1400" dirty="0" smtClean="0"/>
              <a:t>项目需求文档</a:t>
            </a:r>
            <a:r>
              <a:rPr lang="en-US" sz="1400" dirty="0" smtClean="0"/>
              <a:t>.doc</a:t>
            </a:r>
            <a:r>
              <a:rPr lang="en-US" altLang="zh-CN" sz="1400" dirty="0" smtClean="0"/>
              <a:t>》</a:t>
            </a:r>
          </a:p>
          <a:p>
            <a:pPr lvl="1"/>
            <a:r>
              <a:rPr lang="en-US" altLang="zh-CN" sz="1400" dirty="0" smtClean="0"/>
              <a:t>《</a:t>
            </a:r>
            <a:r>
              <a:rPr lang="zh-CN" altLang="en-US" sz="1400" dirty="0" smtClean="0"/>
              <a:t>项目操作手册</a:t>
            </a:r>
            <a:r>
              <a:rPr lang="en-US" sz="1400" dirty="0" smtClean="0"/>
              <a:t>.doc</a:t>
            </a:r>
            <a:r>
              <a:rPr lang="en-US" altLang="zh-CN" sz="1400" dirty="0" smtClean="0"/>
              <a:t>》</a:t>
            </a:r>
            <a:endParaRPr lang="en-US" sz="1400" dirty="0" smtClean="0"/>
          </a:p>
          <a:p>
            <a:pPr lvl="1"/>
            <a:r>
              <a:rPr lang="en-US" altLang="zh-CN" sz="1400" dirty="0" smtClean="0"/>
              <a:t>《</a:t>
            </a:r>
            <a:r>
              <a:rPr lang="zh-CN" altLang="en-US" sz="1400" dirty="0" smtClean="0"/>
              <a:t>项目维护手册</a:t>
            </a:r>
            <a:r>
              <a:rPr lang="en-US" sz="1400" dirty="0" smtClean="0"/>
              <a:t>.doc</a:t>
            </a:r>
            <a:r>
              <a:rPr lang="en-US" altLang="zh-CN" sz="1400" dirty="0" smtClean="0"/>
              <a:t> 》</a:t>
            </a:r>
            <a:endParaRPr lang="en-US" sz="1400" dirty="0" smtClean="0"/>
          </a:p>
          <a:p>
            <a:pPr lvl="1"/>
            <a:r>
              <a:rPr lang="en-US" altLang="zh-CN" sz="1400" dirty="0" smtClean="0"/>
              <a:t>《</a:t>
            </a:r>
            <a:r>
              <a:rPr lang="zh-CN" altLang="en-US" sz="1400" dirty="0" smtClean="0"/>
              <a:t>项目常见问题处理</a:t>
            </a:r>
            <a:r>
              <a:rPr lang="en-US" sz="1400" dirty="0" smtClean="0"/>
              <a:t>.doc</a:t>
            </a:r>
            <a:r>
              <a:rPr lang="en-US" altLang="zh-CN" sz="1400" dirty="0" smtClean="0"/>
              <a:t> 》</a:t>
            </a:r>
            <a:endParaRPr lang="en-US" sz="1400" dirty="0" smtClean="0"/>
          </a:p>
          <a:p>
            <a:pPr lvl="1"/>
            <a:r>
              <a:rPr lang="en-US" altLang="zh-CN" sz="1400" dirty="0" smtClean="0"/>
              <a:t>《</a:t>
            </a:r>
            <a:r>
              <a:rPr lang="zh-CN" altLang="en-US" sz="1400" dirty="0" smtClean="0"/>
              <a:t>项目详细设计文档</a:t>
            </a:r>
            <a:r>
              <a:rPr lang="en-US" sz="1400" dirty="0" smtClean="0"/>
              <a:t>.doc</a:t>
            </a:r>
            <a:r>
              <a:rPr lang="en-US" altLang="zh-CN" sz="1400" dirty="0" smtClean="0"/>
              <a:t> 》</a:t>
            </a:r>
            <a:endParaRPr lang="en-US" sz="1400" dirty="0" smtClean="0"/>
          </a:p>
          <a:p>
            <a:pPr lvl="1"/>
            <a:r>
              <a:rPr lang="en-US" altLang="zh-CN" sz="1400" dirty="0" smtClean="0"/>
              <a:t>《</a:t>
            </a:r>
            <a:r>
              <a:rPr lang="zh-CN" altLang="en-US" sz="1400" dirty="0" smtClean="0"/>
              <a:t>项目数据字典</a:t>
            </a:r>
            <a:r>
              <a:rPr lang="en-US" altLang="zh-CN" sz="1400" dirty="0" smtClean="0"/>
              <a:t>》</a:t>
            </a:r>
            <a:endParaRPr lang="zh-CN" altLang="zh-CN" sz="1400" dirty="0" smtClean="0"/>
          </a:p>
        </p:txBody>
      </p:sp>
      <p:sp>
        <p:nvSpPr>
          <p:cNvPr id="1041" name="Text Box 18"/>
          <p:cNvSpPr txBox="1">
            <a:spLocks noChangeArrowheads="1"/>
          </p:cNvSpPr>
          <p:nvPr/>
        </p:nvSpPr>
        <p:spPr bwMode="gray">
          <a:xfrm>
            <a:off x="642910" y="4857760"/>
            <a:ext cx="7858180" cy="954107"/>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a:buBlip>
                <a:blip r:embed="rId2"/>
              </a:buBlip>
            </a:pPr>
            <a:r>
              <a:rPr lang="zh-CN" altLang="en-US" sz="1400" dirty="0" smtClean="0"/>
              <a:t>服务时间响应规范：规范服务方式，故障级别相应</a:t>
            </a:r>
            <a:endParaRPr lang="en-US" altLang="zh-CN" sz="1400" dirty="0" smtClean="0"/>
          </a:p>
          <a:p>
            <a:pPr>
              <a:buBlip>
                <a:blip r:embed="rId2"/>
              </a:buBlip>
            </a:pPr>
            <a:r>
              <a:rPr lang="zh-CN" altLang="en-US" sz="1400" dirty="0" smtClean="0"/>
              <a:t>服务行为规范</a:t>
            </a:r>
            <a:endParaRPr lang="en-US" altLang="zh-CN" sz="1400" dirty="0" smtClean="0"/>
          </a:p>
          <a:p>
            <a:pPr>
              <a:buBlip>
                <a:blip r:embed="rId2"/>
              </a:buBlip>
            </a:pPr>
            <a:r>
              <a:rPr lang="zh-CN" altLang="en-US" sz="1400" dirty="0" smtClean="0"/>
              <a:t>现场服务支持规范</a:t>
            </a:r>
            <a:endParaRPr lang="en-US" altLang="zh-CN" sz="1400" dirty="0" smtClean="0"/>
          </a:p>
          <a:p>
            <a:pPr>
              <a:buBlip>
                <a:blip r:embed="rId2"/>
              </a:buBlip>
            </a:pPr>
            <a:r>
              <a:rPr lang="en-US" altLang="zh-CN" sz="1400" dirty="0" smtClean="0"/>
              <a:t>ITIL</a:t>
            </a:r>
            <a:r>
              <a:rPr lang="zh-CN" altLang="en-US" sz="1400" dirty="0" smtClean="0"/>
              <a:t>单操作规范</a:t>
            </a:r>
            <a:endParaRPr lang="zh-CN" altLang="zh-CN" sz="14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a:xfrm>
            <a:off x="152400" y="198438"/>
            <a:ext cx="7391400" cy="715962"/>
          </a:xfrm>
        </p:spPr>
        <p:txBody>
          <a:bodyPr/>
          <a:lstStyle/>
          <a:p>
            <a:pPr algn="l" eaLnBrk="1" hangingPunct="1"/>
            <a:r>
              <a:rPr lang="zh-CN" altLang="en-US" sz="3200" b="1" dirty="0" smtClean="0">
                <a:solidFill>
                  <a:srgbClr val="0066CC"/>
                </a:solidFill>
                <a:latin typeface="楷体_GB2312" pitchFamily="49" charset="-122"/>
              </a:rPr>
              <a:t>目录</a:t>
            </a:r>
          </a:p>
        </p:txBody>
      </p:sp>
      <p:sp>
        <p:nvSpPr>
          <p:cNvPr id="495618" name="AutoShape 2"/>
          <p:cNvSpPr>
            <a:spLocks noChangeArrowheads="1"/>
          </p:cNvSpPr>
          <p:nvPr/>
        </p:nvSpPr>
        <p:spPr bwMode="gray">
          <a:xfrm>
            <a:off x="2451100" y="1533522"/>
            <a:ext cx="4435475" cy="598488"/>
          </a:xfrm>
          <a:prstGeom prst="roundRect">
            <a:avLst>
              <a:gd name="adj" fmla="val 50000"/>
            </a:avLst>
          </a:prstGeom>
          <a:solidFill>
            <a:srgbClr val="0070C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95619" name="Text Box 3"/>
          <p:cNvSpPr txBox="1">
            <a:spLocks noChangeArrowheads="1"/>
          </p:cNvSpPr>
          <p:nvPr/>
        </p:nvSpPr>
        <p:spPr bwMode="gray">
          <a:xfrm>
            <a:off x="3060700" y="1641472"/>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solidFill>
                <a:latin typeface="Arial" pitchFamily="34" charset="0"/>
                <a:ea typeface="宋体" pitchFamily="2" charset="-122"/>
              </a:rPr>
              <a:t>现状分析</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052" name="Oval 4"/>
          <p:cNvSpPr>
            <a:spLocks noChangeArrowheads="1"/>
          </p:cNvSpPr>
          <p:nvPr/>
        </p:nvSpPr>
        <p:spPr bwMode="gray">
          <a:xfrm>
            <a:off x="2484438" y="1500174"/>
            <a:ext cx="600075" cy="615950"/>
          </a:xfrm>
          <a:prstGeom prst="ellipse">
            <a:avLst/>
          </a:prstGeom>
          <a:solidFill>
            <a:schemeClr val="accent2">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53" name="Text Box 5"/>
          <p:cNvSpPr txBox="1">
            <a:spLocks noChangeArrowheads="1"/>
          </p:cNvSpPr>
          <p:nvPr/>
        </p:nvSpPr>
        <p:spPr bwMode="gray">
          <a:xfrm>
            <a:off x="2516188" y="1608124"/>
            <a:ext cx="531812" cy="366712"/>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01</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95622" name="AutoShape 6"/>
          <p:cNvSpPr>
            <a:spLocks noChangeArrowheads="1"/>
          </p:cNvSpPr>
          <p:nvPr/>
        </p:nvSpPr>
        <p:spPr bwMode="gray">
          <a:xfrm>
            <a:off x="2451100" y="2503485"/>
            <a:ext cx="4435475" cy="598487"/>
          </a:xfrm>
          <a:prstGeom prst="roundRect">
            <a:avLst>
              <a:gd name="adj" fmla="val 50000"/>
            </a:avLst>
          </a:prstGeom>
          <a:solidFill>
            <a:srgbClr val="92D05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95623" name="Text Box 7"/>
          <p:cNvSpPr txBox="1">
            <a:spLocks noChangeArrowheads="1"/>
          </p:cNvSpPr>
          <p:nvPr/>
        </p:nvSpPr>
        <p:spPr bwMode="gray">
          <a:xfrm>
            <a:off x="3060700" y="2611435"/>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solidFill>
                <a:latin typeface="Arial" pitchFamily="34" charset="0"/>
                <a:ea typeface="宋体" pitchFamily="2" charset="-122"/>
              </a:rPr>
              <a:t>愿景目标</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056" name="Oval 8"/>
          <p:cNvSpPr>
            <a:spLocks noChangeArrowheads="1"/>
          </p:cNvSpPr>
          <p:nvPr/>
        </p:nvSpPr>
        <p:spPr bwMode="gray">
          <a:xfrm>
            <a:off x="2484438" y="2470136"/>
            <a:ext cx="600075" cy="615950"/>
          </a:xfrm>
          <a:prstGeom prst="ellipse">
            <a:avLst/>
          </a:prstGeom>
          <a:solidFill>
            <a:schemeClr va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57" name="Text Box 9"/>
          <p:cNvSpPr txBox="1">
            <a:spLocks noChangeArrowheads="1"/>
          </p:cNvSpPr>
          <p:nvPr/>
        </p:nvSpPr>
        <p:spPr bwMode="gray">
          <a:xfrm>
            <a:off x="2516188" y="2578086"/>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02</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95626" name="AutoShape 10"/>
          <p:cNvSpPr>
            <a:spLocks noChangeArrowheads="1"/>
          </p:cNvSpPr>
          <p:nvPr/>
        </p:nvSpPr>
        <p:spPr bwMode="gray">
          <a:xfrm>
            <a:off x="2451100" y="3455985"/>
            <a:ext cx="4435475" cy="598487"/>
          </a:xfrm>
          <a:prstGeom prst="roundRect">
            <a:avLst>
              <a:gd name="adj" fmla="val 50000"/>
            </a:avLst>
          </a:prstGeom>
          <a:solidFill>
            <a:srgbClr val="FFC00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95627" name="Text Box 11"/>
          <p:cNvSpPr txBox="1">
            <a:spLocks noChangeArrowheads="1"/>
          </p:cNvSpPr>
          <p:nvPr/>
        </p:nvSpPr>
        <p:spPr bwMode="gray">
          <a:xfrm>
            <a:off x="3060700" y="3563935"/>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运维管理</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060" name="Oval 12"/>
          <p:cNvSpPr>
            <a:spLocks noChangeArrowheads="1"/>
          </p:cNvSpPr>
          <p:nvPr/>
        </p:nvSpPr>
        <p:spPr bwMode="gray">
          <a:xfrm>
            <a:off x="2484438" y="3422636"/>
            <a:ext cx="600075" cy="615950"/>
          </a:xfrm>
          <a:prstGeom prst="ellipse">
            <a:avLst/>
          </a:prstGeom>
          <a:solidFill>
            <a:schemeClr val="accent1">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1" name="Text Box 13"/>
          <p:cNvSpPr txBox="1">
            <a:spLocks noChangeArrowheads="1"/>
          </p:cNvSpPr>
          <p:nvPr/>
        </p:nvSpPr>
        <p:spPr bwMode="gray">
          <a:xfrm>
            <a:off x="2516188" y="3530586"/>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03</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95630" name="AutoShape 14"/>
          <p:cNvSpPr>
            <a:spLocks noChangeArrowheads="1"/>
          </p:cNvSpPr>
          <p:nvPr/>
        </p:nvSpPr>
        <p:spPr bwMode="gray">
          <a:xfrm>
            <a:off x="2451100" y="4430710"/>
            <a:ext cx="4435475" cy="598487"/>
          </a:xfrm>
          <a:prstGeom prst="roundRect">
            <a:avLst>
              <a:gd name="adj" fmla="val 50000"/>
            </a:avLst>
          </a:prstGeom>
          <a:solidFill>
            <a:srgbClr val="00B0F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95631" name="Text Box 15"/>
          <p:cNvSpPr txBox="1">
            <a:spLocks noChangeArrowheads="1"/>
          </p:cNvSpPr>
          <p:nvPr/>
        </p:nvSpPr>
        <p:spPr bwMode="gray">
          <a:xfrm>
            <a:off x="3060700" y="4538660"/>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软件过程管理</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064" name="Oval 16"/>
          <p:cNvSpPr>
            <a:spLocks noChangeArrowheads="1"/>
          </p:cNvSpPr>
          <p:nvPr/>
        </p:nvSpPr>
        <p:spPr bwMode="gray">
          <a:xfrm>
            <a:off x="2484438" y="4397361"/>
            <a:ext cx="600075" cy="615950"/>
          </a:xfrm>
          <a:prstGeom prst="ellipse">
            <a:avLst/>
          </a:prstGeom>
          <a:solidFill>
            <a:schemeClr val="fo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5" name="Text Box 17"/>
          <p:cNvSpPr txBox="1">
            <a:spLocks noChangeArrowheads="1"/>
          </p:cNvSpPr>
          <p:nvPr/>
        </p:nvSpPr>
        <p:spPr bwMode="gray">
          <a:xfrm>
            <a:off x="2516188" y="4505311"/>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04</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6" name="Oval 18"/>
          <p:cNvSpPr>
            <a:spLocks noChangeArrowheads="1"/>
          </p:cNvSpPr>
          <p:nvPr/>
        </p:nvSpPr>
        <p:spPr bwMode="gray">
          <a:xfrm>
            <a:off x="6637338" y="1617649"/>
            <a:ext cx="349250" cy="358775"/>
          </a:xfrm>
          <a:prstGeom prst="ellipse">
            <a:avLst/>
          </a:prstGeom>
          <a:solidFill>
            <a:schemeClr val="accent2">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7" name="Oval 19"/>
          <p:cNvSpPr>
            <a:spLocks noChangeArrowheads="1"/>
          </p:cNvSpPr>
          <p:nvPr/>
        </p:nvSpPr>
        <p:spPr bwMode="gray">
          <a:xfrm>
            <a:off x="6637338" y="2587611"/>
            <a:ext cx="349250" cy="358775"/>
          </a:xfrm>
          <a:prstGeom prst="ellipse">
            <a:avLst/>
          </a:prstGeom>
          <a:solidFill>
            <a:schemeClr va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8" name="Oval 20"/>
          <p:cNvSpPr>
            <a:spLocks noChangeArrowheads="1"/>
          </p:cNvSpPr>
          <p:nvPr/>
        </p:nvSpPr>
        <p:spPr bwMode="gray">
          <a:xfrm>
            <a:off x="6637338" y="3540111"/>
            <a:ext cx="349250" cy="358775"/>
          </a:xfrm>
          <a:prstGeom prst="ellipse">
            <a:avLst/>
          </a:prstGeom>
          <a:solidFill>
            <a:schemeClr val="accent1">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9" name="Oval 21"/>
          <p:cNvSpPr>
            <a:spLocks noChangeArrowheads="1"/>
          </p:cNvSpPr>
          <p:nvPr/>
        </p:nvSpPr>
        <p:spPr bwMode="gray">
          <a:xfrm>
            <a:off x="6637338" y="4514836"/>
            <a:ext cx="349250" cy="358775"/>
          </a:xfrm>
          <a:prstGeom prst="ellipse">
            <a:avLst/>
          </a:prstGeom>
          <a:solidFill>
            <a:schemeClr val="fo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 name="Rectangle 47"/>
          <p:cNvSpPr>
            <a:spLocks noChangeArrowheads="1"/>
          </p:cNvSpPr>
          <p:nvPr/>
        </p:nvSpPr>
        <p:spPr bwMode="auto">
          <a:xfrm>
            <a:off x="2285984" y="1428736"/>
            <a:ext cx="4897437" cy="792162"/>
          </a:xfrm>
          <a:prstGeom prst="rect">
            <a:avLst/>
          </a:prstGeom>
          <a:noFill/>
          <a:ln w="3175">
            <a:solidFill>
              <a:srgbClr val="FF00FF"/>
            </a:solidFill>
            <a:miter lim="800000"/>
            <a:headEnd/>
            <a:tailEnd/>
          </a:ln>
          <a:effectLst>
            <a:prstShdw prst="shdw17" dist="17961" dir="2700000">
              <a:srgbClr val="FF00FF">
                <a:gamma/>
                <a:shade val="60000"/>
                <a:invGamma/>
              </a:srgbClr>
            </a:prst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运维监控</a:t>
            </a:r>
            <a:r>
              <a:rPr lang="en-US" altLang="zh-CN" sz="2800" dirty="0" smtClean="0"/>
              <a:t>-&gt;</a:t>
            </a:r>
            <a:r>
              <a:rPr lang="zh-CN" altLang="en-US" sz="2800" dirty="0" smtClean="0"/>
              <a:t>监控平台</a:t>
            </a:r>
            <a:endParaRPr lang="en-US" altLang="zh-CN" sz="2800" dirty="0" smtClean="0"/>
          </a:p>
        </p:txBody>
      </p:sp>
      <p:sp>
        <p:nvSpPr>
          <p:cNvPr id="118787" name="Text Box 3"/>
          <p:cNvSpPr txBox="1">
            <a:spLocks noChangeArrowheads="1"/>
          </p:cNvSpPr>
          <p:nvPr/>
        </p:nvSpPr>
        <p:spPr bwMode="auto">
          <a:xfrm>
            <a:off x="5456238" y="1004888"/>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37" name="矩形 5"/>
          <p:cNvSpPr>
            <a:spLocks noChangeArrowheads="1"/>
          </p:cNvSpPr>
          <p:nvPr/>
        </p:nvSpPr>
        <p:spPr bwMode="auto">
          <a:xfrm>
            <a:off x="196850" y="714357"/>
            <a:ext cx="88042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smtClean="0">
                <a:latin typeface="微软雅黑" pitchFamily="34" charset="-122"/>
                <a:ea typeface="微软雅黑" pitchFamily="34" charset="-122"/>
              </a:rPr>
              <a:t>    目前</a:t>
            </a:r>
            <a:r>
              <a:rPr lang="en-US" altLang="zh-CN" sz="1400" dirty="0" smtClean="0">
                <a:latin typeface="微软雅黑" pitchFamily="34" charset="-122"/>
                <a:ea typeface="微软雅黑" pitchFamily="34" charset="-122"/>
              </a:rPr>
              <a:t>ITC</a:t>
            </a:r>
            <a:r>
              <a:rPr lang="zh-CN" altLang="en-US" sz="1400" dirty="0" smtClean="0">
                <a:latin typeface="微软雅黑" pitchFamily="34" charset="-122"/>
                <a:ea typeface="微软雅黑" pitchFamily="34" charset="-122"/>
              </a:rPr>
              <a:t>自建系统应用较多。影响业务</a:t>
            </a:r>
            <a:r>
              <a:rPr lang="zh-CN" altLang="en-US" sz="1400" b="1" dirty="0" smtClean="0">
                <a:solidFill>
                  <a:srgbClr val="FF0000"/>
                </a:solidFill>
                <a:latin typeface="微软雅黑" pitchFamily="34" charset="-122"/>
                <a:ea typeface="微软雅黑" pitchFamily="34" charset="-122"/>
              </a:rPr>
              <a:t>流程可用性</a:t>
            </a:r>
            <a:r>
              <a:rPr lang="zh-CN" altLang="en-US" sz="1400" dirty="0" smtClean="0">
                <a:solidFill>
                  <a:schemeClr val="tx1"/>
                </a:solidFill>
                <a:latin typeface="微软雅黑" pitchFamily="34" charset="-122"/>
                <a:ea typeface="微软雅黑" pitchFamily="34" charset="-122"/>
              </a:rPr>
              <a:t>因子</a:t>
            </a:r>
            <a:r>
              <a:rPr lang="zh-CN" altLang="en-US" sz="1400" dirty="0" smtClean="0">
                <a:latin typeface="微软雅黑" pitchFamily="34" charset="-122"/>
                <a:ea typeface="微软雅黑" pitchFamily="34" charset="-122"/>
              </a:rPr>
              <a:t>很多。如何变</a:t>
            </a:r>
            <a:r>
              <a:rPr lang="zh-CN" altLang="en-US" sz="1400" b="1" dirty="0" smtClean="0">
                <a:solidFill>
                  <a:srgbClr val="FF0000"/>
                </a:solidFill>
                <a:latin typeface="微软雅黑" pitchFamily="34" charset="-122"/>
                <a:ea typeface="微软雅黑" pitchFamily="34" charset="-122"/>
              </a:rPr>
              <a:t>被动为主动</a:t>
            </a:r>
            <a:r>
              <a:rPr lang="zh-CN" altLang="en-US" sz="1400" dirty="0" smtClean="0">
                <a:latin typeface="微软雅黑" pitchFamily="34" charset="-122"/>
                <a:ea typeface="微软雅黑" pitchFamily="34" charset="-122"/>
              </a:rPr>
              <a:t>，对事件进行</a:t>
            </a:r>
            <a:r>
              <a:rPr lang="zh-CN" altLang="en-US" sz="1400" b="1" dirty="0" smtClean="0">
                <a:solidFill>
                  <a:srgbClr val="FF0000"/>
                </a:solidFill>
                <a:latin typeface="微软雅黑" pitchFamily="34" charset="-122"/>
                <a:ea typeface="微软雅黑" pitchFamily="34" charset="-122"/>
              </a:rPr>
              <a:t>事前管理</a:t>
            </a:r>
            <a:r>
              <a:rPr lang="zh-CN" altLang="en-US" sz="1400" dirty="0" smtClean="0">
                <a:latin typeface="微软雅黑" pitchFamily="34" charset="-122"/>
                <a:ea typeface="微软雅黑" pitchFamily="34" charset="-122"/>
              </a:rPr>
              <a:t>，快速发现问题，</a:t>
            </a:r>
            <a:r>
              <a:rPr lang="zh-CN" altLang="en-US" sz="1400" b="1" dirty="0" smtClean="0">
                <a:solidFill>
                  <a:srgbClr val="FF0000"/>
                </a:solidFill>
                <a:latin typeface="微软雅黑" pitchFamily="34" charset="-122"/>
                <a:ea typeface="微软雅黑" pitchFamily="34" charset="-122"/>
              </a:rPr>
              <a:t>智能分析故障</a:t>
            </a:r>
            <a:r>
              <a:rPr lang="zh-CN" altLang="en-US" sz="1400" dirty="0" smtClean="0">
                <a:latin typeface="微软雅黑" pitchFamily="34" charset="-122"/>
                <a:ea typeface="微软雅黑" pitchFamily="34" charset="-122"/>
              </a:rPr>
              <a:t>，减少运维过程中事件带来不良影响力以及大量运维工作量。</a:t>
            </a:r>
            <a:endParaRPr lang="en-US" altLang="zh-CN" sz="1400" dirty="0" smtClean="0">
              <a:latin typeface="微软雅黑" pitchFamily="34" charset="-122"/>
              <a:ea typeface="微软雅黑" pitchFamily="34" charset="-122"/>
            </a:endParaRPr>
          </a:p>
          <a:p>
            <a:pPr>
              <a:lnSpc>
                <a:spcPct val="150000"/>
              </a:lnSpc>
            </a:pPr>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建立完善的</a:t>
            </a:r>
            <a:r>
              <a:rPr lang="zh-CN" altLang="en-US" sz="1400" b="1" dirty="0" smtClean="0">
                <a:solidFill>
                  <a:srgbClr val="FF0000"/>
                </a:solidFill>
                <a:latin typeface="微软雅黑" pitchFamily="34" charset="-122"/>
                <a:ea typeface="微软雅黑" pitchFamily="34" charset="-122"/>
              </a:rPr>
              <a:t>运维监控平台</a:t>
            </a:r>
            <a:r>
              <a:rPr lang="zh-CN" altLang="en-US" sz="1400" dirty="0" smtClean="0">
                <a:latin typeface="微软雅黑" pitchFamily="34" charset="-122"/>
                <a:ea typeface="微软雅黑" pitchFamily="34" charset="-122"/>
              </a:rPr>
              <a:t>，以电子监控的形式辅助运维，提升运维效率以及业务功能可靠性。</a:t>
            </a:r>
            <a:endParaRPr lang="en-US" altLang="zh-CN" sz="1400" dirty="0" smtClean="0">
              <a:latin typeface="微软雅黑" pitchFamily="34" charset="-122"/>
              <a:ea typeface="微软雅黑" pitchFamily="34" charset="-122"/>
            </a:endParaRPr>
          </a:p>
        </p:txBody>
      </p:sp>
      <p:sp>
        <p:nvSpPr>
          <p:cNvPr id="39" name="AutoShape 3"/>
          <p:cNvSpPr>
            <a:spLocks noChangeArrowheads="1"/>
          </p:cNvSpPr>
          <p:nvPr/>
        </p:nvSpPr>
        <p:spPr bwMode="auto">
          <a:xfrm>
            <a:off x="357158" y="1928802"/>
            <a:ext cx="1285884" cy="714380"/>
          </a:xfrm>
          <a:prstGeom prst="homePlate">
            <a:avLst>
              <a:gd name="adj" fmla="val 81858"/>
            </a:avLst>
          </a:prstGeom>
          <a:solidFill>
            <a:srgbClr val="D6290C"/>
          </a:solidFill>
          <a:ln w="9525">
            <a:solidFill>
              <a:srgbClr val="000000"/>
            </a:solidFill>
            <a:miter lim="800000"/>
            <a:headEnd/>
            <a:tailEnd/>
          </a:ln>
        </p:spPr>
        <p:txBody>
          <a:bodyPr anchor="ctr"/>
          <a:lstStyle/>
          <a:p>
            <a:pPr algn="ctr">
              <a:defRPr/>
            </a:pPr>
            <a:r>
              <a:rPr lang="zh-CN" altLang="en-US" sz="1400" b="1" kern="0" dirty="0" smtClean="0">
                <a:solidFill>
                  <a:prstClr val="black"/>
                </a:solidFill>
                <a:latin typeface="微软雅黑" pitchFamily="34" charset="-122"/>
                <a:ea typeface="微软雅黑" pitchFamily="34" charset="-122"/>
              </a:rPr>
              <a:t>展现渠道</a:t>
            </a:r>
          </a:p>
        </p:txBody>
      </p:sp>
      <p:sp>
        <p:nvSpPr>
          <p:cNvPr id="40" name="AutoShape 3"/>
          <p:cNvSpPr>
            <a:spLocks noChangeArrowheads="1"/>
          </p:cNvSpPr>
          <p:nvPr/>
        </p:nvSpPr>
        <p:spPr bwMode="auto">
          <a:xfrm>
            <a:off x="357158" y="3643314"/>
            <a:ext cx="1285884" cy="714380"/>
          </a:xfrm>
          <a:prstGeom prst="homePlate">
            <a:avLst>
              <a:gd name="adj" fmla="val 81858"/>
            </a:avLst>
          </a:prstGeom>
          <a:solidFill>
            <a:srgbClr val="D6290C"/>
          </a:solidFill>
          <a:ln w="9525">
            <a:solidFill>
              <a:srgbClr val="000000"/>
            </a:solidFill>
            <a:miter lim="800000"/>
            <a:headEnd/>
            <a:tailEnd/>
          </a:ln>
        </p:spPr>
        <p:txBody>
          <a:bodyPr anchor="ctr"/>
          <a:lstStyle/>
          <a:p>
            <a:pPr algn="ctr">
              <a:defRPr/>
            </a:pPr>
            <a:r>
              <a:rPr lang="zh-CN" altLang="en-US" sz="1400" b="1" kern="0" dirty="0" smtClean="0">
                <a:solidFill>
                  <a:prstClr val="black"/>
                </a:solidFill>
                <a:latin typeface="微软雅黑" pitchFamily="34" charset="-122"/>
                <a:ea typeface="微软雅黑" pitchFamily="34" charset="-122"/>
              </a:rPr>
              <a:t>监控中心</a:t>
            </a:r>
          </a:p>
        </p:txBody>
      </p:sp>
      <p:sp>
        <p:nvSpPr>
          <p:cNvPr id="41" name="AutoShape 3"/>
          <p:cNvSpPr>
            <a:spLocks noChangeArrowheads="1"/>
          </p:cNvSpPr>
          <p:nvPr/>
        </p:nvSpPr>
        <p:spPr bwMode="auto">
          <a:xfrm>
            <a:off x="357158" y="4500570"/>
            <a:ext cx="1285884" cy="714380"/>
          </a:xfrm>
          <a:prstGeom prst="homePlate">
            <a:avLst>
              <a:gd name="adj" fmla="val 81858"/>
            </a:avLst>
          </a:prstGeom>
          <a:solidFill>
            <a:srgbClr val="D6290C"/>
          </a:solidFill>
          <a:ln w="9525">
            <a:solidFill>
              <a:srgbClr val="000000"/>
            </a:solidFill>
            <a:miter lim="800000"/>
            <a:headEnd/>
            <a:tailEnd/>
          </a:ln>
        </p:spPr>
        <p:txBody>
          <a:bodyPr anchor="ctr"/>
          <a:lstStyle/>
          <a:p>
            <a:pPr algn="ctr">
              <a:defRPr/>
            </a:pPr>
            <a:r>
              <a:rPr lang="zh-CN" altLang="en-US" sz="1400" b="1" kern="0" dirty="0" smtClean="0">
                <a:solidFill>
                  <a:prstClr val="black"/>
                </a:solidFill>
                <a:latin typeface="微软雅黑" pitchFamily="34" charset="-122"/>
                <a:ea typeface="微软雅黑" pitchFamily="34" charset="-122"/>
              </a:rPr>
              <a:t>采集平台</a:t>
            </a:r>
          </a:p>
        </p:txBody>
      </p:sp>
      <p:sp>
        <p:nvSpPr>
          <p:cNvPr id="42" name="AutoShape 3"/>
          <p:cNvSpPr>
            <a:spLocks noChangeArrowheads="1"/>
          </p:cNvSpPr>
          <p:nvPr/>
        </p:nvSpPr>
        <p:spPr bwMode="auto">
          <a:xfrm>
            <a:off x="357158" y="5357826"/>
            <a:ext cx="1285884" cy="714380"/>
          </a:xfrm>
          <a:prstGeom prst="homePlate">
            <a:avLst>
              <a:gd name="adj" fmla="val 81858"/>
            </a:avLst>
          </a:prstGeom>
          <a:solidFill>
            <a:srgbClr val="D6290C"/>
          </a:solidFill>
          <a:ln w="9525">
            <a:solidFill>
              <a:srgbClr val="000000"/>
            </a:solidFill>
            <a:miter lim="800000"/>
            <a:headEnd/>
            <a:tailEnd/>
          </a:ln>
        </p:spPr>
        <p:txBody>
          <a:bodyPr anchor="ctr"/>
          <a:lstStyle/>
          <a:p>
            <a:pPr algn="ctr">
              <a:defRPr/>
            </a:pPr>
            <a:r>
              <a:rPr lang="zh-CN" altLang="en-US" sz="1400" b="1" kern="0" dirty="0" smtClean="0">
                <a:solidFill>
                  <a:prstClr val="black"/>
                </a:solidFill>
                <a:latin typeface="微软雅黑" pitchFamily="34" charset="-122"/>
                <a:ea typeface="微软雅黑" pitchFamily="34" charset="-122"/>
              </a:rPr>
              <a:t>监控对象</a:t>
            </a:r>
          </a:p>
        </p:txBody>
      </p:sp>
      <p:sp>
        <p:nvSpPr>
          <p:cNvPr id="43" name="AutoShape 3"/>
          <p:cNvSpPr>
            <a:spLocks noChangeArrowheads="1"/>
          </p:cNvSpPr>
          <p:nvPr/>
        </p:nvSpPr>
        <p:spPr bwMode="auto">
          <a:xfrm>
            <a:off x="357158" y="2786058"/>
            <a:ext cx="1285884" cy="714380"/>
          </a:xfrm>
          <a:prstGeom prst="homePlate">
            <a:avLst>
              <a:gd name="adj" fmla="val 81858"/>
            </a:avLst>
          </a:prstGeom>
          <a:solidFill>
            <a:srgbClr val="D6290C"/>
          </a:solidFill>
          <a:ln w="9525">
            <a:solidFill>
              <a:srgbClr val="000000"/>
            </a:solidFill>
            <a:miter lim="800000"/>
            <a:headEnd/>
            <a:tailEnd/>
          </a:ln>
        </p:spPr>
        <p:txBody>
          <a:bodyPr anchor="ctr"/>
          <a:lstStyle/>
          <a:p>
            <a:pPr algn="ctr">
              <a:defRPr/>
            </a:pPr>
            <a:r>
              <a:rPr lang="zh-CN" altLang="en-US" sz="1400" b="1" kern="0" dirty="0" smtClean="0">
                <a:solidFill>
                  <a:prstClr val="black"/>
                </a:solidFill>
                <a:latin typeface="微软雅黑" pitchFamily="34" charset="-122"/>
                <a:ea typeface="微软雅黑" pitchFamily="34" charset="-122"/>
              </a:rPr>
              <a:t>应用中心</a:t>
            </a:r>
          </a:p>
        </p:txBody>
      </p:sp>
      <p:sp>
        <p:nvSpPr>
          <p:cNvPr id="44" name="圆角矩形 273"/>
          <p:cNvSpPr>
            <a:spLocks noChangeArrowheads="1"/>
          </p:cNvSpPr>
          <p:nvPr/>
        </p:nvSpPr>
        <p:spPr bwMode="auto">
          <a:xfrm>
            <a:off x="1763716" y="5572140"/>
            <a:ext cx="1582737" cy="307975"/>
          </a:xfrm>
          <a:prstGeom prst="roundRect">
            <a:avLst>
              <a:gd name="adj" fmla="val 16667"/>
            </a:avLst>
          </a:prstGeom>
          <a:solidFill>
            <a:schemeClr val="accent1"/>
          </a:solidFill>
          <a:ln w="9525" algn="ctr">
            <a:no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微软雅黑" pitchFamily="34" charset="-122"/>
                <a:ea typeface="微软雅黑" pitchFamily="34" charset="-122"/>
              </a:rPr>
              <a:t>网络系统</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5" name="圆角矩形 273"/>
          <p:cNvSpPr>
            <a:spLocks noChangeArrowheads="1"/>
          </p:cNvSpPr>
          <p:nvPr/>
        </p:nvSpPr>
        <p:spPr bwMode="auto">
          <a:xfrm>
            <a:off x="3406790" y="5572140"/>
            <a:ext cx="1582737" cy="307975"/>
          </a:xfrm>
          <a:prstGeom prst="roundRect">
            <a:avLst>
              <a:gd name="adj" fmla="val 16667"/>
            </a:avLst>
          </a:prstGeom>
          <a:solidFill>
            <a:schemeClr val="accent1"/>
          </a:solidFill>
          <a:ln w="9525" algn="ctr">
            <a:no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微软雅黑" pitchFamily="34" charset="-122"/>
                <a:ea typeface="微软雅黑" pitchFamily="34" charset="-122"/>
              </a:rPr>
              <a:t>操作系统</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6" name="圆角矩形 273"/>
          <p:cNvSpPr>
            <a:spLocks noChangeArrowheads="1"/>
          </p:cNvSpPr>
          <p:nvPr/>
        </p:nvSpPr>
        <p:spPr bwMode="auto">
          <a:xfrm>
            <a:off x="5121302" y="5572140"/>
            <a:ext cx="1582737" cy="307975"/>
          </a:xfrm>
          <a:prstGeom prst="roundRect">
            <a:avLst>
              <a:gd name="adj" fmla="val 16667"/>
            </a:avLst>
          </a:prstGeom>
          <a:solidFill>
            <a:schemeClr val="accent1"/>
          </a:solidFill>
          <a:ln w="9525" algn="ctr">
            <a:no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微软雅黑" pitchFamily="34" charset="-122"/>
                <a:ea typeface="微软雅黑" pitchFamily="34" charset="-122"/>
              </a:rPr>
              <a:t>业务系统</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7" name="圆角矩形 273"/>
          <p:cNvSpPr>
            <a:spLocks noChangeArrowheads="1"/>
          </p:cNvSpPr>
          <p:nvPr/>
        </p:nvSpPr>
        <p:spPr bwMode="auto">
          <a:xfrm>
            <a:off x="6775477" y="5572140"/>
            <a:ext cx="1582737" cy="307975"/>
          </a:xfrm>
          <a:prstGeom prst="roundRect">
            <a:avLst>
              <a:gd name="adj" fmla="val 16667"/>
            </a:avLst>
          </a:prstGeom>
          <a:solidFill>
            <a:schemeClr val="accent1"/>
          </a:solidFill>
          <a:ln w="9525" algn="ctr">
            <a:no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微软雅黑" pitchFamily="34" charset="-122"/>
                <a:ea typeface="微软雅黑" pitchFamily="34" charset="-122"/>
              </a:rPr>
              <a:t>接口系统</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8" name="矩形 187"/>
          <p:cNvSpPr>
            <a:spLocks noChangeArrowheads="1"/>
          </p:cNvSpPr>
          <p:nvPr/>
        </p:nvSpPr>
        <p:spPr bwMode="auto">
          <a:xfrm>
            <a:off x="2000232" y="4714884"/>
            <a:ext cx="1471612" cy="357190"/>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200" b="1" dirty="0" smtClean="0">
                <a:solidFill>
                  <a:schemeClr val="tx1"/>
                </a:solidFill>
                <a:latin typeface="微软雅黑" pitchFamily="34" charset="-122"/>
                <a:ea typeface="微软雅黑" pitchFamily="34" charset="-122"/>
              </a:rPr>
              <a:t>采集工具集成</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9" name="矩形 187"/>
          <p:cNvSpPr>
            <a:spLocks noChangeArrowheads="1"/>
          </p:cNvSpPr>
          <p:nvPr/>
        </p:nvSpPr>
        <p:spPr bwMode="auto">
          <a:xfrm>
            <a:off x="3714744" y="4714884"/>
            <a:ext cx="1471612" cy="357190"/>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200" b="1" dirty="0" smtClean="0">
                <a:solidFill>
                  <a:schemeClr val="tx1"/>
                </a:solidFill>
                <a:latin typeface="微软雅黑" pitchFamily="34" charset="-122"/>
                <a:ea typeface="微软雅黑" pitchFamily="34" charset="-122"/>
              </a:rPr>
              <a:t>采集方式</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0" name="矩形 187"/>
          <p:cNvSpPr>
            <a:spLocks noChangeArrowheads="1"/>
          </p:cNvSpPr>
          <p:nvPr/>
        </p:nvSpPr>
        <p:spPr bwMode="auto">
          <a:xfrm>
            <a:off x="5429256" y="4714884"/>
            <a:ext cx="1471612" cy="357190"/>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200" b="1" dirty="0" smtClean="0">
                <a:solidFill>
                  <a:schemeClr val="tx1"/>
                </a:solidFill>
                <a:latin typeface="微软雅黑" pitchFamily="34" charset="-122"/>
                <a:ea typeface="微软雅黑" pitchFamily="34" charset="-122"/>
              </a:rPr>
              <a:t>采集调度</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1" name="矩形 197"/>
          <p:cNvSpPr>
            <a:spLocks noChangeArrowheads="1"/>
          </p:cNvSpPr>
          <p:nvPr/>
        </p:nvSpPr>
        <p:spPr bwMode="auto">
          <a:xfrm>
            <a:off x="2000232" y="3857628"/>
            <a:ext cx="1000132" cy="357190"/>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监控规则</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4" name="矩形 197"/>
          <p:cNvSpPr>
            <a:spLocks noChangeArrowheads="1"/>
          </p:cNvSpPr>
          <p:nvPr/>
        </p:nvSpPr>
        <p:spPr bwMode="auto">
          <a:xfrm>
            <a:off x="1785918" y="3000372"/>
            <a:ext cx="1500198" cy="35719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监控视图</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5" name="矩形 197"/>
          <p:cNvSpPr>
            <a:spLocks noChangeArrowheads="1"/>
          </p:cNvSpPr>
          <p:nvPr/>
        </p:nvSpPr>
        <p:spPr bwMode="auto">
          <a:xfrm>
            <a:off x="3571868" y="3000372"/>
            <a:ext cx="1500198" cy="35719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报表中心</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6" name="矩形 197"/>
          <p:cNvSpPr>
            <a:spLocks noChangeArrowheads="1"/>
          </p:cNvSpPr>
          <p:nvPr/>
        </p:nvSpPr>
        <p:spPr bwMode="auto">
          <a:xfrm>
            <a:off x="5357818" y="3000372"/>
            <a:ext cx="1500198" cy="35719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安全审计</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7" name="矩形 197"/>
          <p:cNvSpPr>
            <a:spLocks noChangeArrowheads="1"/>
          </p:cNvSpPr>
          <p:nvPr/>
        </p:nvSpPr>
        <p:spPr bwMode="auto">
          <a:xfrm>
            <a:off x="7072330" y="3000372"/>
            <a:ext cx="1500198" cy="35719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智能提数</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58" name="Picture 69" descr="http://t3.baidu.com/it/u=2459047200,1885339755&amp;fm=6&amp;gp=0.jpg">
            <a:hlinkClick r:id="rId2"/>
          </p:cNvPr>
          <p:cNvPicPr>
            <a:picLocks noChangeAspect="1" noChangeArrowheads="1"/>
          </p:cNvPicPr>
          <p:nvPr/>
        </p:nvPicPr>
        <p:blipFill>
          <a:blip r:embed="rId3"/>
          <a:srcRect l="10966" t="10609" r="16583" b="10204"/>
          <a:stretch>
            <a:fillRect/>
          </a:stretch>
        </p:blipFill>
        <p:spPr bwMode="auto">
          <a:xfrm>
            <a:off x="2460616" y="2009767"/>
            <a:ext cx="595312" cy="431800"/>
          </a:xfrm>
          <a:prstGeom prst="rect">
            <a:avLst/>
          </a:prstGeom>
          <a:noFill/>
          <a:ln w="9525">
            <a:noFill/>
            <a:miter lim="800000"/>
            <a:headEnd/>
            <a:tailEnd/>
          </a:ln>
        </p:spPr>
      </p:pic>
      <p:pic>
        <p:nvPicPr>
          <p:cNvPr id="59" name="Picture 19" descr="12263862561"/>
          <p:cNvPicPr>
            <a:picLocks noChangeAspect="1" noChangeArrowheads="1"/>
          </p:cNvPicPr>
          <p:nvPr/>
        </p:nvPicPr>
        <p:blipFill>
          <a:blip r:embed="rId4"/>
          <a:srcRect l="7843" t="5138" r="7230" b="7745"/>
          <a:stretch>
            <a:fillRect/>
          </a:stretch>
        </p:blipFill>
        <p:spPr bwMode="auto">
          <a:xfrm>
            <a:off x="6389706" y="2000240"/>
            <a:ext cx="238125" cy="433388"/>
          </a:xfrm>
          <a:prstGeom prst="rect">
            <a:avLst/>
          </a:prstGeom>
          <a:noFill/>
          <a:ln w="9525">
            <a:noFill/>
            <a:miter lim="800000"/>
            <a:headEnd/>
            <a:tailEnd/>
          </a:ln>
        </p:spPr>
      </p:pic>
      <p:pic>
        <p:nvPicPr>
          <p:cNvPr id="60" name="Picture 9"/>
          <p:cNvPicPr>
            <a:picLocks noChangeAspect="1" noChangeArrowheads="1"/>
          </p:cNvPicPr>
          <p:nvPr/>
        </p:nvPicPr>
        <p:blipFill>
          <a:blip r:embed="rId5"/>
          <a:srcRect/>
          <a:stretch>
            <a:fillRect/>
          </a:stretch>
        </p:blipFill>
        <p:spPr bwMode="auto">
          <a:xfrm>
            <a:off x="4246566" y="2009767"/>
            <a:ext cx="719137" cy="419100"/>
          </a:xfrm>
          <a:prstGeom prst="rect">
            <a:avLst/>
          </a:prstGeom>
          <a:noFill/>
          <a:ln w="9525">
            <a:noFill/>
            <a:miter lim="800000"/>
            <a:headEnd/>
            <a:tailEnd/>
          </a:ln>
        </p:spPr>
      </p:pic>
      <p:sp>
        <p:nvSpPr>
          <p:cNvPr id="61" name="Text Box 119"/>
          <p:cNvSpPr txBox="1">
            <a:spLocks noChangeArrowheads="1"/>
          </p:cNvSpPr>
          <p:nvPr/>
        </p:nvSpPr>
        <p:spPr bwMode="black">
          <a:xfrm>
            <a:off x="2317740" y="2366957"/>
            <a:ext cx="825500" cy="277812"/>
          </a:xfrm>
          <a:prstGeom prst="rect">
            <a:avLst/>
          </a:prstGeom>
          <a:no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1" i="0" u="none" strike="noStrike" cap="none" normalizeH="0" baseline="0" dirty="0" smtClean="0">
                <a:ln>
                  <a:noFill/>
                </a:ln>
                <a:solidFill>
                  <a:srgbClr val="FF0000"/>
                </a:solidFill>
                <a:effectLst/>
                <a:latin typeface="微软雅黑" pitchFamily="34" charset="-122"/>
                <a:ea typeface="微软雅黑" pitchFamily="34" charset="-122"/>
              </a:rPr>
              <a:t>电脑</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2" name="Text Box 119"/>
          <p:cNvSpPr txBox="1">
            <a:spLocks noChangeArrowheads="1"/>
          </p:cNvSpPr>
          <p:nvPr/>
        </p:nvSpPr>
        <p:spPr bwMode="black">
          <a:xfrm>
            <a:off x="4175128" y="2366957"/>
            <a:ext cx="825500" cy="276225"/>
          </a:xfrm>
          <a:prstGeom prst="rect">
            <a:avLst/>
          </a:prstGeom>
          <a:no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1" i="0" u="none" strike="noStrike" cap="none" normalizeH="0" baseline="0" dirty="0" smtClean="0">
                <a:ln>
                  <a:noFill/>
                </a:ln>
                <a:solidFill>
                  <a:srgbClr val="FF0000"/>
                </a:solidFill>
                <a:effectLst/>
                <a:latin typeface="微软雅黑" pitchFamily="34" charset="-122"/>
                <a:ea typeface="微软雅黑" pitchFamily="34" charset="-122"/>
              </a:rPr>
              <a:t>平板</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3" name="Text Box 119"/>
          <p:cNvSpPr txBox="1">
            <a:spLocks noChangeArrowheads="1"/>
          </p:cNvSpPr>
          <p:nvPr/>
        </p:nvSpPr>
        <p:spPr bwMode="black">
          <a:xfrm>
            <a:off x="6318268" y="2438395"/>
            <a:ext cx="825500" cy="276225"/>
          </a:xfrm>
          <a:prstGeom prst="rect">
            <a:avLst/>
          </a:prstGeom>
          <a:noFill/>
          <a:ln>
            <a:noFill/>
          </a:ln>
          <a:effectLst>
            <a:prstShdw prst="shdw17" dist="17961" dir="2700000">
              <a:srgbClr val="3366CC">
                <a:gamma/>
                <a:shade val="60000"/>
                <a:invGamma/>
                <a:alpha val="50000"/>
              </a:srgbClr>
            </a:prstShdw>
          </a:effectLs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200" b="1" i="0" u="none" strike="noStrike" cap="none" normalizeH="0" baseline="0" dirty="0" smtClean="0">
                <a:ln>
                  <a:noFill/>
                </a:ln>
                <a:solidFill>
                  <a:srgbClr val="FF0000"/>
                </a:solidFill>
                <a:effectLst/>
                <a:latin typeface="微软雅黑" pitchFamily="34" charset="-122"/>
                <a:ea typeface="微软雅黑" pitchFamily="34" charset="-122"/>
              </a:rPr>
              <a:t>手机</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4" name="矩形 187"/>
          <p:cNvSpPr>
            <a:spLocks noChangeArrowheads="1"/>
          </p:cNvSpPr>
          <p:nvPr/>
        </p:nvSpPr>
        <p:spPr bwMode="auto">
          <a:xfrm>
            <a:off x="7100916" y="4714884"/>
            <a:ext cx="1471612" cy="357190"/>
          </a:xfrm>
          <a:prstGeom prst="rect">
            <a:avLst/>
          </a:prstGeom>
          <a:solidFill>
            <a:srgbClr val="00B050"/>
          </a:solidFill>
          <a:ln w="9525">
            <a:solidFill>
              <a:srgbClr val="00CC99"/>
            </a:solidFill>
            <a:miter lim="800000"/>
            <a:headEnd/>
            <a:tailEnd/>
          </a:ln>
          <a:effectLst>
            <a:outerShdw dist="17961" dir="2700000" algn="ctr" rotWithShape="0">
              <a:srgbClr val="1F7A7A"/>
            </a:outerShdw>
          </a:effectLst>
        </p:spPr>
        <p:txBody>
          <a:bodyPr vert="horz" wrap="square" lIns="91440" tIns="45720" rIns="91440" bIns="45720" numCol="1" anchor="ctr" anchorCtr="1"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200" b="1" dirty="0" smtClean="0">
                <a:solidFill>
                  <a:schemeClr val="tx1"/>
                </a:solidFill>
                <a:latin typeface="微软雅黑" pitchFamily="34" charset="-122"/>
                <a:ea typeface="微软雅黑" pitchFamily="34" charset="-122"/>
              </a:rPr>
              <a:t>数据中心</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6" name="矩形 197"/>
          <p:cNvSpPr>
            <a:spLocks noChangeArrowheads="1"/>
          </p:cNvSpPr>
          <p:nvPr/>
        </p:nvSpPr>
        <p:spPr bwMode="auto">
          <a:xfrm>
            <a:off x="3143240" y="3857628"/>
            <a:ext cx="1000132" cy="357190"/>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告警级别</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7" name="矩形 197"/>
          <p:cNvSpPr>
            <a:spLocks noChangeArrowheads="1"/>
          </p:cNvSpPr>
          <p:nvPr/>
        </p:nvSpPr>
        <p:spPr bwMode="auto">
          <a:xfrm>
            <a:off x="4357686" y="3857628"/>
            <a:ext cx="1000132" cy="357190"/>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告警调度</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8" name="矩形 197"/>
          <p:cNvSpPr>
            <a:spLocks noChangeArrowheads="1"/>
          </p:cNvSpPr>
          <p:nvPr/>
        </p:nvSpPr>
        <p:spPr bwMode="auto">
          <a:xfrm>
            <a:off x="5572132" y="3857628"/>
            <a:ext cx="1000132" cy="357190"/>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告警规则</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9" name="矩形 197"/>
          <p:cNvSpPr>
            <a:spLocks noChangeArrowheads="1"/>
          </p:cNvSpPr>
          <p:nvPr/>
        </p:nvSpPr>
        <p:spPr bwMode="auto">
          <a:xfrm>
            <a:off x="6786578" y="3857628"/>
            <a:ext cx="1000132" cy="357190"/>
          </a:xfrm>
          <a:prstGeom prst="rect">
            <a:avLst/>
          </a:prstGeom>
          <a:solidFill>
            <a:srgbClr val="CCFFCC"/>
          </a:solidFill>
          <a:ln w="9525">
            <a:noFill/>
            <a:miter lim="800000"/>
            <a:headEnd/>
            <a:tailEnd/>
          </a:ln>
          <a:effectLst>
            <a:outerShdw dist="17961" dir="2700000" algn="ctr" rotWithShape="0">
              <a:srgbClr val="1F7A7A"/>
            </a:outerShdw>
          </a:effectLst>
        </p:spPr>
        <p:txBody>
          <a:bodyPr vert="horz" wrap="square" lIns="91440" tIns="45720" rIns="91440" bIns="45720" numCol="1" anchor="t"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zh-CN" altLang="en-US" sz="1300" b="1" dirty="0" smtClean="0">
                <a:solidFill>
                  <a:schemeClr val="tx1"/>
                </a:solidFill>
                <a:latin typeface="微软雅黑" pitchFamily="34" charset="-122"/>
                <a:ea typeface="微软雅黑" pitchFamily="34" charset="-122"/>
              </a:rPr>
              <a:t>信息推送</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cxnSp>
        <p:nvCxnSpPr>
          <p:cNvPr id="33" name="直接连接符 268"/>
          <p:cNvCxnSpPr>
            <a:cxnSpLocks noChangeShapeType="1"/>
          </p:cNvCxnSpPr>
          <p:nvPr/>
        </p:nvCxnSpPr>
        <p:spPr bwMode="auto">
          <a:xfrm>
            <a:off x="428596" y="2714620"/>
            <a:ext cx="8097838" cy="0"/>
          </a:xfrm>
          <a:prstGeom prst="line">
            <a:avLst/>
          </a:prstGeom>
          <a:noFill/>
          <a:ln w="19050" algn="ctr">
            <a:solidFill>
              <a:srgbClr val="FFC000"/>
            </a:solidFill>
            <a:prstDash val="sysDash"/>
            <a:round/>
            <a:headEnd/>
            <a:tailEnd/>
          </a:ln>
        </p:spPr>
      </p:cxnSp>
      <p:cxnSp>
        <p:nvCxnSpPr>
          <p:cNvPr id="34" name="直接连接符 268"/>
          <p:cNvCxnSpPr>
            <a:cxnSpLocks noChangeShapeType="1"/>
          </p:cNvCxnSpPr>
          <p:nvPr/>
        </p:nvCxnSpPr>
        <p:spPr bwMode="auto">
          <a:xfrm>
            <a:off x="428596" y="3571876"/>
            <a:ext cx="8097838" cy="0"/>
          </a:xfrm>
          <a:prstGeom prst="line">
            <a:avLst/>
          </a:prstGeom>
          <a:noFill/>
          <a:ln w="19050" algn="ctr">
            <a:solidFill>
              <a:srgbClr val="FFC000"/>
            </a:solidFill>
            <a:prstDash val="sysDash"/>
            <a:round/>
            <a:headEnd/>
            <a:tailEnd/>
          </a:ln>
        </p:spPr>
      </p:cxnSp>
      <p:cxnSp>
        <p:nvCxnSpPr>
          <p:cNvPr id="35" name="直接连接符 268"/>
          <p:cNvCxnSpPr>
            <a:cxnSpLocks noChangeShapeType="1"/>
          </p:cNvCxnSpPr>
          <p:nvPr/>
        </p:nvCxnSpPr>
        <p:spPr bwMode="auto">
          <a:xfrm>
            <a:off x="428596" y="4429132"/>
            <a:ext cx="8097838" cy="0"/>
          </a:xfrm>
          <a:prstGeom prst="line">
            <a:avLst/>
          </a:prstGeom>
          <a:noFill/>
          <a:ln w="19050" algn="ctr">
            <a:solidFill>
              <a:srgbClr val="FFC000"/>
            </a:solidFill>
            <a:prstDash val="sysDash"/>
            <a:round/>
            <a:headEnd/>
            <a:tailEnd/>
          </a:ln>
        </p:spPr>
      </p:cxnSp>
      <p:cxnSp>
        <p:nvCxnSpPr>
          <p:cNvPr id="36" name="直接连接符 268"/>
          <p:cNvCxnSpPr>
            <a:cxnSpLocks noChangeShapeType="1"/>
          </p:cNvCxnSpPr>
          <p:nvPr/>
        </p:nvCxnSpPr>
        <p:spPr bwMode="auto">
          <a:xfrm>
            <a:off x="428596" y="5286388"/>
            <a:ext cx="8097838" cy="0"/>
          </a:xfrm>
          <a:prstGeom prst="line">
            <a:avLst/>
          </a:prstGeom>
          <a:noFill/>
          <a:ln w="19050" algn="ctr">
            <a:solidFill>
              <a:srgbClr val="FFC000"/>
            </a:solidFill>
            <a:prstDash val="sysDash"/>
            <a:round/>
            <a:headEnd/>
            <a:tailEnd/>
          </a:ln>
        </p:spPr>
      </p:cxnSp>
      <p:sp>
        <p:nvSpPr>
          <p:cNvPr id="53" name="矩形 52"/>
          <p:cNvSpPr/>
          <p:nvPr/>
        </p:nvSpPr>
        <p:spPr>
          <a:xfrm>
            <a:off x="142844" y="1857364"/>
            <a:ext cx="8856000" cy="4248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prstClr val="white">
                  <a:lumMod val="85000"/>
                  <a:alpha val="50000"/>
                </a:prstClr>
              </a:solidFill>
              <a:latin typeface="Arial Black" pitchFamily="34" charset="0"/>
            </a:endParaRPr>
          </a:p>
        </p:txBody>
      </p:sp>
      <p:sp>
        <p:nvSpPr>
          <p:cNvPr id="65" name="AutoShape 15"/>
          <p:cNvSpPr>
            <a:spLocks noChangeArrowheads="1"/>
          </p:cNvSpPr>
          <p:nvPr/>
        </p:nvSpPr>
        <p:spPr bwMode="auto">
          <a:xfrm>
            <a:off x="4572000" y="5143512"/>
            <a:ext cx="381000" cy="304800"/>
          </a:xfrm>
          <a:prstGeom prst="upArrow">
            <a:avLst>
              <a:gd name="adj1" fmla="val 50000"/>
              <a:gd name="adj2" fmla="val 45315"/>
            </a:avLst>
          </a:prstGeom>
          <a:solidFill>
            <a:srgbClr val="FF0000">
              <a:alpha val="78822"/>
            </a:srgbClr>
          </a:solidFill>
          <a:ln w="9525" algn="ctr">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AutoShape 15"/>
          <p:cNvSpPr>
            <a:spLocks noChangeArrowheads="1"/>
          </p:cNvSpPr>
          <p:nvPr/>
        </p:nvSpPr>
        <p:spPr bwMode="auto">
          <a:xfrm>
            <a:off x="4572000" y="4286256"/>
            <a:ext cx="381000" cy="304800"/>
          </a:xfrm>
          <a:prstGeom prst="upArrow">
            <a:avLst>
              <a:gd name="adj1" fmla="val 50000"/>
              <a:gd name="adj2" fmla="val 45315"/>
            </a:avLst>
          </a:prstGeom>
          <a:solidFill>
            <a:srgbClr val="FF0000">
              <a:alpha val="78822"/>
            </a:srgbClr>
          </a:solidFill>
          <a:ln w="9525" algn="ctr">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1" name="AutoShape 15"/>
          <p:cNvSpPr>
            <a:spLocks noChangeArrowheads="1"/>
          </p:cNvSpPr>
          <p:nvPr/>
        </p:nvSpPr>
        <p:spPr bwMode="auto">
          <a:xfrm>
            <a:off x="4619628" y="3409952"/>
            <a:ext cx="381000" cy="304800"/>
          </a:xfrm>
          <a:prstGeom prst="upArrow">
            <a:avLst>
              <a:gd name="adj1" fmla="val 50000"/>
              <a:gd name="adj2" fmla="val 45315"/>
            </a:avLst>
          </a:prstGeom>
          <a:solidFill>
            <a:srgbClr val="FF0000">
              <a:alpha val="78822"/>
            </a:srgbClr>
          </a:solidFill>
          <a:ln w="9525" algn="ctr">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2" name="AutoShape 15"/>
          <p:cNvSpPr>
            <a:spLocks noChangeArrowheads="1"/>
          </p:cNvSpPr>
          <p:nvPr/>
        </p:nvSpPr>
        <p:spPr bwMode="auto">
          <a:xfrm>
            <a:off x="4619628" y="2571744"/>
            <a:ext cx="381000" cy="304800"/>
          </a:xfrm>
          <a:prstGeom prst="upArrow">
            <a:avLst>
              <a:gd name="adj1" fmla="val 50000"/>
              <a:gd name="adj2" fmla="val 45315"/>
            </a:avLst>
          </a:prstGeom>
          <a:solidFill>
            <a:srgbClr val="FF0000">
              <a:alpha val="78822"/>
            </a:srgbClr>
          </a:solidFill>
          <a:ln w="9525" algn="ctr">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-&gt;</a:t>
            </a:r>
            <a:r>
              <a:rPr lang="zh-CN" altLang="en-US" sz="2800" dirty="0" smtClean="0"/>
              <a:t>监控对象</a:t>
            </a:r>
            <a:endParaRPr lang="en-US" altLang="zh-CN" sz="2800" dirty="0" smtClean="0"/>
          </a:p>
        </p:txBody>
      </p:sp>
      <p:sp>
        <p:nvSpPr>
          <p:cNvPr id="118787" name="Text Box 3"/>
          <p:cNvSpPr txBox="1">
            <a:spLocks noChangeArrowheads="1"/>
          </p:cNvSpPr>
          <p:nvPr/>
        </p:nvSpPr>
        <p:spPr bwMode="auto">
          <a:xfrm>
            <a:off x="1322678" y="1219202"/>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1028" name="Rectangle 7"/>
          <p:cNvSpPr>
            <a:spLocks noChangeArrowheads="1"/>
          </p:cNvSpPr>
          <p:nvPr/>
        </p:nvSpPr>
        <p:spPr bwMode="auto">
          <a:xfrm>
            <a:off x="152688" y="1142984"/>
            <a:ext cx="5133692" cy="1000132"/>
          </a:xfrm>
          <a:prstGeom prst="rect">
            <a:avLst/>
          </a:prstGeom>
          <a:noFill/>
          <a:ln w="9525" algn="ctr">
            <a:solidFill>
              <a:schemeClr val="accent2"/>
            </a:solidFill>
            <a:prstDash val="dash"/>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029" name="Rectangle 8"/>
          <p:cNvSpPr>
            <a:spLocks noChangeArrowheads="1"/>
          </p:cNvSpPr>
          <p:nvPr/>
        </p:nvSpPr>
        <p:spPr bwMode="auto">
          <a:xfrm>
            <a:off x="357158" y="1219183"/>
            <a:ext cx="4837093" cy="769441"/>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b="1" dirty="0" smtClean="0">
                <a:solidFill>
                  <a:srgbClr val="000000"/>
                </a:solidFill>
                <a:latin typeface="Arial" pitchFamily="34" charset="0"/>
                <a:ea typeface="宋体" pitchFamily="2" charset="-122"/>
              </a:rPr>
              <a:t>网络系统</a:t>
            </a:r>
            <a:endParaRPr kumimoji="0" lang="en-US" altLang="zh-CN" b="1" i="0" u="none" strike="noStrike" cap="none" normalizeH="0" baseline="0" dirty="0" smtClean="0">
              <a:ln>
                <a:noFill/>
              </a:ln>
              <a:solidFill>
                <a:srgbClr val="000000"/>
              </a:solidFill>
              <a:effectLst/>
              <a:latin typeface="Arial" pitchFamily="34" charset="0"/>
              <a:ea typeface="宋体" pitchFamily="2" charset="-122"/>
            </a:endParaRPr>
          </a:p>
          <a:p>
            <a:pPr lvl="0">
              <a:buClr>
                <a:srgbClr val="000000"/>
              </a:buClr>
              <a:buSzPts val="1200"/>
              <a:buFont typeface="Arial" pitchFamily="34" charset="0"/>
              <a:buChar char="•"/>
            </a:pP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监控点</a:t>
            </a:r>
            <a:r>
              <a:rPr kumimoji="0" lang="en-US" altLang="zh-CN" sz="1400" b="0" i="0" u="none" strike="noStrike" cap="none" normalizeH="0" baseline="0" dirty="0" smtClean="0">
                <a:ln>
                  <a:noFill/>
                </a:ln>
                <a:solidFill>
                  <a:srgbClr val="000000"/>
                </a:solidFill>
                <a:effectLst/>
                <a:latin typeface="Arial" pitchFamily="34" charset="0"/>
                <a:ea typeface="宋体" pitchFamily="2" charset="-122"/>
              </a:rPr>
              <a:t>: </a:t>
            </a: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网络互通</a:t>
            </a:r>
            <a:r>
              <a:rPr lang="zh-CN" altLang="en-US" sz="1400" dirty="0" smtClean="0">
                <a:solidFill>
                  <a:srgbClr val="000000"/>
                </a:solidFill>
                <a:latin typeface="Arial" pitchFamily="34" charset="0"/>
                <a:ea typeface="宋体" pitchFamily="2" charset="-122"/>
              </a:rPr>
              <a:t>、</a:t>
            </a: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端口开放情况</a:t>
            </a:r>
            <a:r>
              <a:rPr lang="zh-CN" altLang="en-US" sz="1400" dirty="0" smtClean="0">
                <a:solidFill>
                  <a:srgbClr val="000000"/>
                </a:solidFill>
                <a:latin typeface="Arial" pitchFamily="34" charset="0"/>
                <a:ea typeface="宋体" pitchFamily="2" charset="-122"/>
              </a:rPr>
              <a:t>、</a:t>
            </a: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网络权限</a:t>
            </a:r>
            <a:r>
              <a:rPr lang="zh-CN" altLang="en-US" sz="1400" dirty="0" smtClean="0">
                <a:solidFill>
                  <a:srgbClr val="000000"/>
                </a:solidFill>
                <a:latin typeface="Arial" pitchFamily="34" charset="0"/>
                <a:ea typeface="宋体" pitchFamily="2" charset="-122"/>
              </a:rPr>
              <a:t>、</a:t>
            </a: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网络延迟等</a:t>
            </a:r>
            <a:endParaRPr kumimoji="0" lang="en-US" altLang="zh-CN" sz="1400" b="0"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r>
              <a:rPr lang="zh-CN" altLang="en-US" sz="1400" dirty="0" smtClean="0">
                <a:solidFill>
                  <a:srgbClr val="000000"/>
                </a:solidFill>
                <a:latin typeface="Arial" pitchFamily="34" charset="0"/>
                <a:ea typeface="宋体" pitchFamily="2" charset="-122"/>
              </a:rPr>
              <a:t>监控频率</a:t>
            </a:r>
            <a:r>
              <a:rPr lang="en-US" altLang="zh-CN" sz="1400" dirty="0" smtClean="0">
                <a:solidFill>
                  <a:srgbClr val="000000"/>
                </a:solidFill>
                <a:latin typeface="Arial" pitchFamily="34" charset="0"/>
                <a:ea typeface="宋体" pitchFamily="2" charset="-122"/>
              </a:rPr>
              <a:t>:</a:t>
            </a:r>
            <a:r>
              <a:rPr lang="zh-CN" altLang="en-US" sz="1400" dirty="0" smtClean="0">
                <a:solidFill>
                  <a:srgbClr val="000000"/>
                </a:solidFill>
                <a:latin typeface="Arial" pitchFamily="34" charset="0"/>
                <a:ea typeface="宋体" pitchFamily="2" charset="-122"/>
              </a:rPr>
              <a:t>实时监控</a:t>
            </a:r>
            <a:endParaRPr lang="en-US" altLang="zh-CN" sz="1400" dirty="0" smtClean="0">
              <a:solidFill>
                <a:srgbClr val="000000"/>
              </a:solidFill>
              <a:latin typeface="Arial" pitchFamily="34" charset="0"/>
              <a:ea typeface="宋体" pitchFamily="2" charset="-122"/>
            </a:endParaRPr>
          </a:p>
        </p:txBody>
      </p:sp>
      <p:sp>
        <p:nvSpPr>
          <p:cNvPr id="1030" name="AutoShape 11"/>
          <p:cNvSpPr>
            <a:spLocks noChangeArrowheads="1"/>
          </p:cNvSpPr>
          <p:nvPr/>
        </p:nvSpPr>
        <p:spPr bwMode="gray">
          <a:xfrm>
            <a:off x="285720" y="1300146"/>
            <a:ext cx="127594" cy="127000"/>
          </a:xfrm>
          <a:prstGeom prst="bevel">
            <a:avLst>
              <a:gd name="adj" fmla="val 12500"/>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Text Box 3"/>
          <p:cNvSpPr txBox="1">
            <a:spLocks noChangeArrowheads="1"/>
          </p:cNvSpPr>
          <p:nvPr/>
        </p:nvSpPr>
        <p:spPr bwMode="auto">
          <a:xfrm>
            <a:off x="1322678" y="2361080"/>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21" name="Rectangle 7"/>
          <p:cNvSpPr>
            <a:spLocks noChangeArrowheads="1"/>
          </p:cNvSpPr>
          <p:nvPr/>
        </p:nvSpPr>
        <p:spPr bwMode="auto">
          <a:xfrm>
            <a:off x="152688" y="2284862"/>
            <a:ext cx="5133692" cy="1357322"/>
          </a:xfrm>
          <a:prstGeom prst="rect">
            <a:avLst/>
          </a:prstGeom>
          <a:noFill/>
          <a:ln w="9525" algn="ctr">
            <a:solidFill>
              <a:schemeClr val="accent2"/>
            </a:solidFill>
            <a:prstDash val="dash"/>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Rectangle 8"/>
          <p:cNvSpPr>
            <a:spLocks noChangeArrowheads="1"/>
          </p:cNvSpPr>
          <p:nvPr/>
        </p:nvSpPr>
        <p:spPr bwMode="auto">
          <a:xfrm>
            <a:off x="357158" y="2381430"/>
            <a:ext cx="5072098" cy="1261884"/>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b="1" dirty="0" smtClean="0">
                <a:solidFill>
                  <a:srgbClr val="000000"/>
                </a:solidFill>
                <a:latin typeface="Arial" pitchFamily="34" charset="0"/>
                <a:ea typeface="宋体" pitchFamily="2" charset="-122"/>
              </a:rPr>
              <a:t>操作系统</a:t>
            </a:r>
            <a:endParaRPr kumimoji="0" lang="en-US" altLang="zh-CN" b="1" i="0" u="none" strike="noStrike" cap="none" normalizeH="0" baseline="0" dirty="0" smtClean="0">
              <a:ln>
                <a:noFill/>
              </a:ln>
              <a:solidFill>
                <a:srgbClr val="000000"/>
              </a:solidFill>
              <a:effectLst/>
              <a:latin typeface="Arial" pitchFamily="34" charset="0"/>
              <a:ea typeface="宋体" pitchFamily="2" charset="-122"/>
            </a:endParaRPr>
          </a:p>
          <a:p>
            <a:pPr lvl="0">
              <a:buClr>
                <a:srgbClr val="000000"/>
              </a:buClr>
              <a:buSzPts val="1200"/>
              <a:buFont typeface="Arial" pitchFamily="34" charset="0"/>
              <a:buChar char="•"/>
            </a:pP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监控点</a:t>
            </a:r>
            <a:r>
              <a:rPr kumimoji="0" lang="en-US" altLang="zh-CN" sz="1400" b="0" i="0" u="none" strike="noStrike" cap="none" normalizeH="0" baseline="0" dirty="0" smtClean="0">
                <a:ln>
                  <a:noFill/>
                </a:ln>
                <a:solidFill>
                  <a:srgbClr val="000000"/>
                </a:solidFill>
                <a:effectLst/>
                <a:latin typeface="Arial" pitchFamily="34" charset="0"/>
                <a:ea typeface="宋体" pitchFamily="2" charset="-122"/>
              </a:rPr>
              <a:t>: CPU</a:t>
            </a: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使用、内存使用</a:t>
            </a:r>
            <a:r>
              <a:rPr lang="zh-CN" altLang="en-US" sz="1400" dirty="0" smtClean="0">
                <a:solidFill>
                  <a:srgbClr val="000000"/>
                </a:solidFill>
                <a:latin typeface="Arial" pitchFamily="34" charset="0"/>
                <a:ea typeface="宋体" pitchFamily="2" charset="-122"/>
              </a:rPr>
              <a:t>、硬盘使用、用户数、进程数等</a:t>
            </a:r>
            <a:endParaRPr kumimoji="0" lang="en-US" altLang="zh-CN" sz="1400" b="0"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r>
              <a:rPr lang="zh-CN" altLang="en-US" sz="1400" dirty="0" smtClean="0">
                <a:solidFill>
                  <a:srgbClr val="000000"/>
                </a:solidFill>
                <a:latin typeface="Arial" pitchFamily="34" charset="0"/>
                <a:ea typeface="宋体" pitchFamily="2" charset="-122"/>
              </a:rPr>
              <a:t>适用系统</a:t>
            </a:r>
            <a:r>
              <a:rPr lang="en-US" altLang="zh-CN" sz="1400" dirty="0" smtClean="0">
                <a:solidFill>
                  <a:srgbClr val="000000"/>
                </a:solidFill>
                <a:latin typeface="Arial" pitchFamily="34" charset="0"/>
                <a:ea typeface="宋体" pitchFamily="2" charset="-122"/>
              </a:rPr>
              <a:t>:</a:t>
            </a:r>
            <a:r>
              <a:rPr lang="en-US" altLang="zh-CN" sz="1400" dirty="0" err="1" smtClean="0">
                <a:solidFill>
                  <a:srgbClr val="000000"/>
                </a:solidFill>
                <a:latin typeface="Arial" pitchFamily="34" charset="0"/>
                <a:ea typeface="宋体" pitchFamily="2" charset="-122"/>
              </a:rPr>
              <a:t>windows,unix</a:t>
            </a:r>
            <a:endParaRPr lang="en-US" altLang="zh-CN" sz="1400" dirty="0" smtClean="0">
              <a:solidFill>
                <a:srgbClr val="000000"/>
              </a:solidFill>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监控频率</a:t>
            </a:r>
            <a:r>
              <a:rPr kumimoji="0" lang="en-US" altLang="zh-CN" sz="1400" b="0" i="0" u="none" strike="noStrike" cap="none" normalizeH="0" baseline="0" dirty="0" smtClean="0">
                <a:ln>
                  <a:noFill/>
                </a:ln>
                <a:solidFill>
                  <a:srgbClr val="000000"/>
                </a:solidFill>
                <a:effectLst/>
                <a:latin typeface="Arial" pitchFamily="34" charset="0"/>
                <a:ea typeface="宋体" pitchFamily="2" charset="-122"/>
              </a:rPr>
              <a:t>:</a:t>
            </a: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实时监控</a:t>
            </a:r>
            <a:endParaRPr kumimoji="0" lang="en-US" altLang="zh-CN" sz="1400" b="0"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3" name="AutoShape 11"/>
          <p:cNvSpPr>
            <a:spLocks noChangeArrowheads="1"/>
          </p:cNvSpPr>
          <p:nvPr/>
        </p:nvSpPr>
        <p:spPr bwMode="gray">
          <a:xfrm>
            <a:off x="285720" y="2442024"/>
            <a:ext cx="127594" cy="127000"/>
          </a:xfrm>
          <a:prstGeom prst="bevel">
            <a:avLst>
              <a:gd name="adj" fmla="val 12500"/>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Text Box 3"/>
          <p:cNvSpPr txBox="1">
            <a:spLocks noChangeArrowheads="1"/>
          </p:cNvSpPr>
          <p:nvPr/>
        </p:nvSpPr>
        <p:spPr bwMode="auto">
          <a:xfrm>
            <a:off x="1312834" y="3811339"/>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25" name="Rectangle 7"/>
          <p:cNvSpPr>
            <a:spLocks noChangeArrowheads="1"/>
          </p:cNvSpPr>
          <p:nvPr/>
        </p:nvSpPr>
        <p:spPr bwMode="auto">
          <a:xfrm>
            <a:off x="142844" y="3735121"/>
            <a:ext cx="5133692" cy="1000132"/>
          </a:xfrm>
          <a:prstGeom prst="rect">
            <a:avLst/>
          </a:prstGeom>
          <a:noFill/>
          <a:ln w="9525" algn="ctr">
            <a:solidFill>
              <a:schemeClr val="accent2"/>
            </a:solidFill>
            <a:prstDash val="dash"/>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Rectangle 8"/>
          <p:cNvSpPr>
            <a:spLocks noChangeArrowheads="1"/>
          </p:cNvSpPr>
          <p:nvPr/>
        </p:nvSpPr>
        <p:spPr bwMode="auto">
          <a:xfrm>
            <a:off x="347314" y="3811320"/>
            <a:ext cx="4837093" cy="104644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000000"/>
                </a:solidFill>
                <a:effectLst/>
                <a:latin typeface="Arial" pitchFamily="34" charset="0"/>
                <a:ea typeface="宋体" pitchFamily="2" charset="-122"/>
              </a:rPr>
              <a:t>业务系统</a:t>
            </a:r>
            <a:endParaRPr kumimoji="0" lang="en-US" altLang="zh-CN" b="1" i="0" u="none" strike="noStrike" cap="none" normalizeH="0" baseline="0" dirty="0" smtClean="0">
              <a:ln>
                <a:noFill/>
              </a:ln>
              <a:solidFill>
                <a:srgbClr val="000000"/>
              </a:solidFill>
              <a:effectLst/>
              <a:latin typeface="Arial" pitchFamily="34" charset="0"/>
              <a:ea typeface="宋体" pitchFamily="2" charset="-122"/>
            </a:endParaRPr>
          </a:p>
          <a:p>
            <a:pPr lvl="0">
              <a:buClr>
                <a:srgbClr val="000000"/>
              </a:buClr>
              <a:buSzPts val="1200"/>
              <a:buFont typeface="Arial" pitchFamily="34" charset="0"/>
              <a:buChar char="•"/>
            </a:pP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监控点</a:t>
            </a:r>
            <a:r>
              <a:rPr kumimoji="0" lang="en-US" altLang="zh-CN" sz="1400" b="0" i="0" u="none" strike="noStrike" cap="none" normalizeH="0" baseline="0" dirty="0" smtClean="0">
                <a:ln>
                  <a:noFill/>
                </a:ln>
                <a:solidFill>
                  <a:srgbClr val="000000"/>
                </a:solidFill>
                <a:effectLst/>
                <a:latin typeface="Arial" pitchFamily="34" charset="0"/>
                <a:ea typeface="宋体" pitchFamily="2" charset="-122"/>
              </a:rPr>
              <a:t>: </a:t>
            </a: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系统状态、占用内存</a:t>
            </a:r>
            <a:r>
              <a:rPr lang="zh-CN" altLang="en-US" sz="1400" dirty="0" smtClean="0">
                <a:solidFill>
                  <a:srgbClr val="000000"/>
                </a:solidFill>
                <a:latin typeface="Arial" pitchFamily="34" charset="0"/>
                <a:ea typeface="宋体" pitchFamily="2" charset="-122"/>
              </a:rPr>
              <a:t>、链接数、关键业务状态等</a:t>
            </a:r>
            <a:endParaRPr kumimoji="0" lang="en-US" altLang="zh-CN" sz="1400" b="0"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r>
              <a:rPr lang="zh-CN" altLang="en-US" sz="1400" dirty="0" smtClean="0">
                <a:solidFill>
                  <a:srgbClr val="000000"/>
                </a:solidFill>
                <a:latin typeface="Arial" pitchFamily="34" charset="0"/>
                <a:ea typeface="宋体" pitchFamily="2" charset="-122"/>
              </a:rPr>
              <a:t>监控方式</a:t>
            </a:r>
            <a:r>
              <a:rPr lang="en-US" altLang="zh-CN" sz="1400" dirty="0" smtClean="0">
                <a:solidFill>
                  <a:srgbClr val="000000"/>
                </a:solidFill>
                <a:latin typeface="Arial" pitchFamily="34" charset="0"/>
                <a:ea typeface="宋体" pitchFamily="2" charset="-122"/>
              </a:rPr>
              <a:t>:</a:t>
            </a:r>
            <a:r>
              <a:rPr lang="zh-CN" altLang="en-US" sz="1400" dirty="0" smtClean="0">
                <a:solidFill>
                  <a:srgbClr val="000000"/>
                </a:solidFill>
                <a:latin typeface="Arial" pitchFamily="34" charset="0"/>
                <a:ea typeface="宋体" pitchFamily="2" charset="-122"/>
              </a:rPr>
              <a:t>间隔频率监控</a:t>
            </a:r>
            <a:endParaRPr kumimoji="0" lang="en-US" altLang="zh-CN" sz="1400" b="0"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7" name="AutoShape 11"/>
          <p:cNvSpPr>
            <a:spLocks noChangeArrowheads="1"/>
          </p:cNvSpPr>
          <p:nvPr/>
        </p:nvSpPr>
        <p:spPr bwMode="gray">
          <a:xfrm>
            <a:off x="275876" y="3892283"/>
            <a:ext cx="127594" cy="127000"/>
          </a:xfrm>
          <a:prstGeom prst="bevel">
            <a:avLst>
              <a:gd name="adj" fmla="val 12500"/>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8" name="Text Box 3"/>
          <p:cNvSpPr txBox="1">
            <a:spLocks noChangeArrowheads="1"/>
          </p:cNvSpPr>
          <p:nvPr/>
        </p:nvSpPr>
        <p:spPr bwMode="auto">
          <a:xfrm>
            <a:off x="1312834" y="4882909"/>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29" name="Rectangle 7"/>
          <p:cNvSpPr>
            <a:spLocks noChangeArrowheads="1"/>
          </p:cNvSpPr>
          <p:nvPr/>
        </p:nvSpPr>
        <p:spPr bwMode="auto">
          <a:xfrm>
            <a:off x="142844" y="4806691"/>
            <a:ext cx="5133692" cy="1000132"/>
          </a:xfrm>
          <a:prstGeom prst="rect">
            <a:avLst/>
          </a:prstGeom>
          <a:noFill/>
          <a:ln w="9525" algn="ctr">
            <a:solidFill>
              <a:schemeClr val="accent2"/>
            </a:solidFill>
            <a:prstDash val="dash"/>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Rectangle 8"/>
          <p:cNvSpPr>
            <a:spLocks noChangeArrowheads="1"/>
          </p:cNvSpPr>
          <p:nvPr/>
        </p:nvSpPr>
        <p:spPr bwMode="auto">
          <a:xfrm>
            <a:off x="347314" y="4882890"/>
            <a:ext cx="4837093" cy="104644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000000"/>
                </a:solidFill>
                <a:effectLst/>
                <a:latin typeface="Arial" pitchFamily="34" charset="0"/>
                <a:ea typeface="宋体" pitchFamily="2" charset="-122"/>
              </a:rPr>
              <a:t>接口系统</a:t>
            </a:r>
            <a:endParaRPr kumimoji="0" lang="en-US" altLang="zh-CN" b="1" i="0" u="none" strike="noStrike" cap="none" normalizeH="0" baseline="0" dirty="0" smtClean="0">
              <a:ln>
                <a:noFill/>
              </a:ln>
              <a:solidFill>
                <a:srgbClr val="000000"/>
              </a:solidFill>
              <a:effectLst/>
              <a:latin typeface="Arial" pitchFamily="34" charset="0"/>
              <a:ea typeface="宋体" pitchFamily="2" charset="-122"/>
            </a:endParaRPr>
          </a:p>
          <a:p>
            <a:pPr lvl="0">
              <a:buClr>
                <a:srgbClr val="000000"/>
              </a:buClr>
              <a:buSzPts val="1200"/>
              <a:buFont typeface="Arial" pitchFamily="34" charset="0"/>
              <a:buChar char="•"/>
            </a:pP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监控点</a:t>
            </a:r>
            <a:r>
              <a:rPr kumimoji="0" lang="en-US" altLang="zh-CN" sz="1400" b="0" i="0" u="none" strike="noStrike" cap="none" normalizeH="0" baseline="0" dirty="0" smtClean="0">
                <a:ln>
                  <a:noFill/>
                </a:ln>
                <a:solidFill>
                  <a:srgbClr val="000000"/>
                </a:solidFill>
                <a:effectLst/>
                <a:latin typeface="Arial" pitchFamily="34" charset="0"/>
                <a:ea typeface="宋体" pitchFamily="2" charset="-122"/>
              </a:rPr>
              <a:t>: FTP</a:t>
            </a: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可用性</a:t>
            </a:r>
            <a:r>
              <a:rPr lang="zh-CN" altLang="en-US" sz="1400" dirty="0" smtClean="0">
                <a:solidFill>
                  <a:srgbClr val="000000"/>
                </a:solidFill>
                <a:latin typeface="Arial" pitchFamily="34" charset="0"/>
                <a:ea typeface="宋体" pitchFamily="2" charset="-122"/>
              </a:rPr>
              <a:t>、</a:t>
            </a:r>
            <a:r>
              <a:rPr lang="en-US" altLang="zh-CN" sz="1400" dirty="0" smtClean="0">
                <a:solidFill>
                  <a:srgbClr val="000000"/>
                </a:solidFill>
                <a:latin typeface="Arial" pitchFamily="34" charset="0"/>
                <a:ea typeface="宋体" pitchFamily="2" charset="-122"/>
              </a:rPr>
              <a:t>web service</a:t>
            </a:r>
            <a:r>
              <a:rPr lang="zh-CN" altLang="en-US" sz="1400" dirty="0" smtClean="0">
                <a:solidFill>
                  <a:srgbClr val="000000"/>
                </a:solidFill>
                <a:latin typeface="Arial" pitchFamily="34" charset="0"/>
                <a:ea typeface="宋体" pitchFamily="2" charset="-122"/>
              </a:rPr>
              <a:t>可用性、</a:t>
            </a:r>
            <a:r>
              <a:rPr lang="en-US" altLang="zh-CN" sz="1400" dirty="0" err="1" smtClean="0">
                <a:solidFill>
                  <a:srgbClr val="000000"/>
                </a:solidFill>
                <a:latin typeface="Arial" pitchFamily="34" charset="0"/>
                <a:ea typeface="宋体" pitchFamily="2" charset="-122"/>
              </a:rPr>
              <a:t>servlet</a:t>
            </a:r>
            <a:r>
              <a:rPr lang="zh-CN" altLang="en-US" sz="1400" dirty="0" smtClean="0">
                <a:solidFill>
                  <a:srgbClr val="000000"/>
                </a:solidFill>
                <a:latin typeface="Arial" pitchFamily="34" charset="0"/>
                <a:ea typeface="宋体" pitchFamily="2" charset="-122"/>
              </a:rPr>
              <a:t>等</a:t>
            </a:r>
            <a:endParaRPr kumimoji="0" lang="en-US" altLang="zh-CN" sz="1400" b="0"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监控方式</a:t>
            </a:r>
            <a:r>
              <a:rPr kumimoji="0" lang="en-US" altLang="zh-CN" sz="1400" b="0" i="0" u="none" strike="noStrike" cap="none" normalizeH="0" baseline="0" dirty="0" smtClean="0">
                <a:ln>
                  <a:noFill/>
                </a:ln>
                <a:solidFill>
                  <a:srgbClr val="000000"/>
                </a:solidFill>
                <a:effectLst/>
                <a:latin typeface="Arial" pitchFamily="34" charset="0"/>
                <a:ea typeface="宋体" pitchFamily="2" charset="-122"/>
              </a:rPr>
              <a:t>:</a:t>
            </a:r>
            <a:r>
              <a:rPr kumimoji="0" lang="zh-CN" altLang="en-US" sz="1400" b="0" i="0" u="none" strike="noStrike" cap="none" normalizeH="0" baseline="0" dirty="0" smtClean="0">
                <a:ln>
                  <a:noFill/>
                </a:ln>
                <a:solidFill>
                  <a:srgbClr val="000000"/>
                </a:solidFill>
                <a:effectLst/>
                <a:latin typeface="Arial" pitchFamily="34" charset="0"/>
                <a:ea typeface="宋体" pitchFamily="2" charset="-122"/>
              </a:rPr>
              <a:t>间隔频率监控</a:t>
            </a:r>
            <a:endParaRPr kumimoji="0" lang="en-US" altLang="zh-CN" sz="1400" b="0"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1" name="AutoShape 11"/>
          <p:cNvSpPr>
            <a:spLocks noChangeArrowheads="1"/>
          </p:cNvSpPr>
          <p:nvPr/>
        </p:nvSpPr>
        <p:spPr bwMode="gray">
          <a:xfrm>
            <a:off x="275876" y="4963853"/>
            <a:ext cx="127594" cy="127000"/>
          </a:xfrm>
          <a:prstGeom prst="bevel">
            <a:avLst>
              <a:gd name="adj" fmla="val 12500"/>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037" name="Picture 13"/>
          <p:cNvPicPr>
            <a:picLocks noChangeAspect="1" noChangeArrowheads="1"/>
          </p:cNvPicPr>
          <p:nvPr/>
        </p:nvPicPr>
        <p:blipFill>
          <a:blip r:embed="rId2"/>
          <a:srcRect/>
          <a:stretch>
            <a:fillRect/>
          </a:stretch>
        </p:blipFill>
        <p:spPr bwMode="auto">
          <a:xfrm>
            <a:off x="5786447" y="4857760"/>
            <a:ext cx="2997856" cy="1000132"/>
          </a:xfrm>
          <a:prstGeom prst="rect">
            <a:avLst/>
          </a:prstGeom>
          <a:noFill/>
          <a:ln w="9525">
            <a:noFill/>
            <a:miter lim="800000"/>
            <a:headEnd/>
            <a:tailEnd/>
          </a:ln>
          <a:effectLst/>
        </p:spPr>
      </p:pic>
      <p:pic>
        <p:nvPicPr>
          <p:cNvPr id="1039" name="Picture 15"/>
          <p:cNvPicPr>
            <a:picLocks noChangeAspect="1" noChangeArrowheads="1"/>
          </p:cNvPicPr>
          <p:nvPr/>
        </p:nvPicPr>
        <p:blipFill>
          <a:blip r:embed="rId3"/>
          <a:srcRect/>
          <a:stretch>
            <a:fillRect/>
          </a:stretch>
        </p:blipFill>
        <p:spPr bwMode="auto">
          <a:xfrm>
            <a:off x="5715008" y="2285992"/>
            <a:ext cx="3069263" cy="1333100"/>
          </a:xfrm>
          <a:prstGeom prst="rect">
            <a:avLst/>
          </a:prstGeom>
          <a:noFill/>
          <a:ln w="9525">
            <a:noFill/>
            <a:miter lim="800000"/>
            <a:headEnd/>
            <a:tailEnd/>
          </a:ln>
          <a:effectLst/>
        </p:spPr>
      </p:pic>
      <p:sp>
        <p:nvSpPr>
          <p:cNvPr id="39" name="AutoShape 107"/>
          <p:cNvSpPr>
            <a:spLocks noChangeArrowheads="1"/>
          </p:cNvSpPr>
          <p:nvPr/>
        </p:nvSpPr>
        <p:spPr bwMode="auto">
          <a:xfrm>
            <a:off x="2357422" y="3929066"/>
            <a:ext cx="1214446" cy="928694"/>
          </a:xfrm>
          <a:prstGeom prst="irregularSeal1">
            <a:avLst/>
          </a:prstGeom>
          <a:solidFill>
            <a:srgbClr val="CC0000"/>
          </a:solidFill>
          <a:ln>
            <a:headEnd/>
            <a:tailEnd/>
          </a:ln>
        </p:spPr>
        <p:style>
          <a:lnRef idx="0">
            <a:schemeClr val="accent2"/>
          </a:lnRef>
          <a:fillRef idx="3">
            <a:schemeClr val="accent2"/>
          </a:fillRef>
          <a:effectRef idx="3">
            <a:schemeClr val="accent2"/>
          </a:effectRef>
          <a:fontRef idx="minor">
            <a:schemeClr val="lt1"/>
          </a:fontRef>
        </p:style>
        <p:txBody>
          <a:bodyPr anchor="ctr"/>
          <a:lstStyle/>
          <a:p>
            <a:pPr algn="ctr"/>
            <a:r>
              <a:rPr lang="zh-CN" altLang="en-US" sz="1400" b="1" i="1" dirty="0" smtClean="0">
                <a:solidFill>
                  <a:schemeClr val="bg1"/>
                </a:solidFill>
                <a:latin typeface="Arial" charset="0"/>
                <a:ea typeface="华文细黑" pitchFamily="2" charset="-122"/>
              </a:rPr>
              <a:t>重点关注</a:t>
            </a:r>
            <a:endParaRPr lang="zh-CN" altLang="en-US" sz="1400" b="1" i="1" dirty="0">
              <a:solidFill>
                <a:schemeClr val="bg1"/>
              </a:solidFill>
              <a:latin typeface="Arial" charset="0"/>
              <a:ea typeface="华文细黑" pitchFamily="2" charset="-122"/>
            </a:endParaRPr>
          </a:p>
        </p:txBody>
      </p:sp>
      <p:pic>
        <p:nvPicPr>
          <p:cNvPr id="1026" name="Picture 2"/>
          <p:cNvPicPr>
            <a:picLocks noChangeAspect="1" noChangeArrowheads="1"/>
          </p:cNvPicPr>
          <p:nvPr/>
        </p:nvPicPr>
        <p:blipFill>
          <a:blip r:embed="rId4" cstate="print"/>
          <a:srcRect/>
          <a:stretch>
            <a:fillRect/>
          </a:stretch>
        </p:blipFill>
        <p:spPr bwMode="auto">
          <a:xfrm>
            <a:off x="5786446" y="3714752"/>
            <a:ext cx="3000396" cy="1000131"/>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5643570" y="1071546"/>
            <a:ext cx="3071834" cy="1000131"/>
          </a:xfrm>
          <a:prstGeom prst="rect">
            <a:avLst/>
          </a:prstGeom>
          <a:noFill/>
          <a:ln w="9525">
            <a:noFill/>
            <a:miter lim="800000"/>
            <a:headEnd/>
            <a:tailEnd/>
          </a:ln>
          <a:effectLst/>
        </p:spPr>
      </p:pic>
      <p:pic>
        <p:nvPicPr>
          <p:cNvPr id="3" name="Picture 5"/>
          <p:cNvPicPr>
            <a:picLocks noChangeAspect="1" noChangeArrowheads="1"/>
          </p:cNvPicPr>
          <p:nvPr/>
        </p:nvPicPr>
        <p:blipFill>
          <a:blip r:embed="rId6"/>
          <a:srcRect/>
          <a:stretch>
            <a:fillRect/>
          </a:stretch>
        </p:blipFill>
        <p:spPr bwMode="auto">
          <a:xfrm>
            <a:off x="6643702" y="1142984"/>
            <a:ext cx="152400" cy="180975"/>
          </a:xfrm>
          <a:prstGeom prst="rect">
            <a:avLst/>
          </a:prstGeom>
          <a:noFill/>
          <a:ln w="9525">
            <a:noFill/>
            <a:miter lim="800000"/>
            <a:headEnd/>
            <a:tailEnd/>
          </a:ln>
          <a:effectLst/>
        </p:spPr>
      </p:pic>
      <p:pic>
        <p:nvPicPr>
          <p:cNvPr id="4" name="Picture 6"/>
          <p:cNvPicPr>
            <a:picLocks noChangeAspect="1" noChangeArrowheads="1"/>
          </p:cNvPicPr>
          <p:nvPr/>
        </p:nvPicPr>
        <p:blipFill>
          <a:blip r:embed="rId7" cstate="print"/>
          <a:srcRect/>
          <a:stretch>
            <a:fillRect/>
          </a:stretch>
        </p:blipFill>
        <p:spPr bwMode="auto">
          <a:xfrm>
            <a:off x="6764597" y="1142984"/>
            <a:ext cx="164857" cy="142876"/>
          </a:xfrm>
          <a:prstGeom prst="rect">
            <a:avLst/>
          </a:prstGeom>
          <a:noFill/>
          <a:ln w="9525">
            <a:noFill/>
            <a:miter lim="800000"/>
            <a:headEnd/>
            <a:tailEnd/>
          </a:ln>
          <a:effectLst/>
        </p:spPr>
      </p:pic>
      <p:sp>
        <p:nvSpPr>
          <p:cNvPr id="38" name="AutoShape 15"/>
          <p:cNvSpPr>
            <a:spLocks noChangeArrowheads="1"/>
          </p:cNvSpPr>
          <p:nvPr/>
        </p:nvSpPr>
        <p:spPr bwMode="auto">
          <a:xfrm rot="7487173">
            <a:off x="5329728" y="4039988"/>
            <a:ext cx="381000" cy="304800"/>
          </a:xfrm>
          <a:prstGeom prst="upArrow">
            <a:avLst>
              <a:gd name="adj1" fmla="val 50000"/>
              <a:gd name="adj2" fmla="val 45315"/>
            </a:avLst>
          </a:prstGeom>
          <a:solidFill>
            <a:srgbClr val="FF0000">
              <a:alpha val="78822"/>
            </a:srgbClr>
          </a:solidFill>
          <a:ln w="9525" algn="ctr">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AutoShape 15"/>
          <p:cNvSpPr>
            <a:spLocks noChangeArrowheads="1"/>
          </p:cNvSpPr>
          <p:nvPr/>
        </p:nvSpPr>
        <p:spPr bwMode="auto">
          <a:xfrm rot="7487173">
            <a:off x="5329728" y="5176338"/>
            <a:ext cx="381000" cy="304800"/>
          </a:xfrm>
          <a:prstGeom prst="upArrow">
            <a:avLst>
              <a:gd name="adj1" fmla="val 50000"/>
              <a:gd name="adj2" fmla="val 45315"/>
            </a:avLst>
          </a:prstGeom>
          <a:solidFill>
            <a:srgbClr val="FF0000">
              <a:alpha val="78822"/>
            </a:srgbClr>
          </a:solidFill>
          <a:ln w="9525" algn="ctr">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AutoShape 15"/>
          <p:cNvSpPr>
            <a:spLocks noChangeArrowheads="1"/>
          </p:cNvSpPr>
          <p:nvPr/>
        </p:nvSpPr>
        <p:spPr bwMode="auto">
          <a:xfrm rot="7487173">
            <a:off x="5329728" y="2662747"/>
            <a:ext cx="381000" cy="304800"/>
          </a:xfrm>
          <a:prstGeom prst="upArrow">
            <a:avLst>
              <a:gd name="adj1" fmla="val 50000"/>
              <a:gd name="adj2" fmla="val 45315"/>
            </a:avLst>
          </a:prstGeom>
          <a:solidFill>
            <a:srgbClr val="FF0000">
              <a:alpha val="78822"/>
            </a:srgbClr>
          </a:solidFill>
          <a:ln w="9525" algn="ctr">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AutoShape 15"/>
          <p:cNvSpPr>
            <a:spLocks noChangeArrowheads="1"/>
          </p:cNvSpPr>
          <p:nvPr/>
        </p:nvSpPr>
        <p:spPr bwMode="auto">
          <a:xfrm rot="7487173">
            <a:off x="5329728" y="1448300"/>
            <a:ext cx="381000" cy="304800"/>
          </a:xfrm>
          <a:prstGeom prst="upArrow">
            <a:avLst>
              <a:gd name="adj1" fmla="val 50000"/>
              <a:gd name="adj2" fmla="val 45315"/>
            </a:avLst>
          </a:prstGeom>
          <a:solidFill>
            <a:srgbClr val="FF0000">
              <a:alpha val="78822"/>
            </a:srgbClr>
          </a:solidFill>
          <a:ln w="9525" algn="ctr">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-&gt;</a:t>
            </a:r>
            <a:r>
              <a:rPr lang="zh-CN" altLang="en-US" sz="2800" dirty="0" smtClean="0"/>
              <a:t>监控中心</a:t>
            </a:r>
            <a:endParaRPr lang="en-US" altLang="zh-CN" sz="2800" dirty="0" smtClean="0"/>
          </a:p>
        </p:txBody>
      </p:sp>
      <p:sp>
        <p:nvSpPr>
          <p:cNvPr id="118787" name="Text Box 3"/>
          <p:cNvSpPr txBox="1">
            <a:spLocks noChangeArrowheads="1"/>
          </p:cNvSpPr>
          <p:nvPr/>
        </p:nvSpPr>
        <p:spPr bwMode="auto">
          <a:xfrm>
            <a:off x="5456238" y="1004888"/>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5" name="TextBox 4"/>
          <p:cNvSpPr txBox="1"/>
          <p:nvPr/>
        </p:nvSpPr>
        <p:spPr>
          <a:xfrm>
            <a:off x="142876" y="759251"/>
            <a:ext cx="8786842" cy="984885"/>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      在</a:t>
            </a:r>
            <a:r>
              <a:rPr lang="en-US" altLang="zh-CN" sz="1400" dirty="0" smtClean="0">
                <a:latin typeface="微软雅黑" pitchFamily="34" charset="-122"/>
                <a:ea typeface="微软雅黑" pitchFamily="34" charset="-122"/>
              </a:rPr>
              <a:t>IT</a:t>
            </a:r>
            <a:r>
              <a:rPr lang="zh-CN" altLang="en-US" sz="1400" dirty="0" smtClean="0">
                <a:latin typeface="微软雅黑" pitchFamily="34" charset="-122"/>
                <a:ea typeface="微软雅黑" pitchFamily="34" charset="-122"/>
              </a:rPr>
              <a:t>日益发展的当今，业务与</a:t>
            </a:r>
            <a:r>
              <a:rPr lang="en-US" altLang="zh-CN" sz="1400" dirty="0" smtClean="0">
                <a:latin typeface="微软雅黑" pitchFamily="34" charset="-122"/>
                <a:ea typeface="微软雅黑" pitchFamily="34" charset="-122"/>
              </a:rPr>
              <a:t>IT</a:t>
            </a:r>
            <a:r>
              <a:rPr lang="zh-CN" altLang="en-US" sz="1400" dirty="0" smtClean="0">
                <a:latin typeface="微软雅黑" pitchFamily="34" charset="-122"/>
                <a:ea typeface="微软雅黑" pitchFamily="34" charset="-122"/>
              </a:rPr>
              <a:t>已经紧密结合</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一个</a:t>
            </a:r>
            <a:r>
              <a:rPr lang="en-US" altLang="zh-CN" sz="1400" dirty="0" smtClean="0">
                <a:latin typeface="微软雅黑" pitchFamily="34" charset="-122"/>
                <a:ea typeface="微软雅黑" pitchFamily="34" charset="-122"/>
              </a:rPr>
              <a:t>IT</a:t>
            </a:r>
            <a:r>
              <a:rPr lang="zh-CN" altLang="en-US" sz="1400" dirty="0" smtClean="0">
                <a:latin typeface="微软雅黑" pitchFamily="34" charset="-122"/>
                <a:ea typeface="微软雅黑" pitchFamily="34" charset="-122"/>
              </a:rPr>
              <a:t>项目的关联着</a:t>
            </a:r>
            <a:r>
              <a:rPr lang="zh-CN" altLang="en-US" sz="1400" b="1" dirty="0" smtClean="0">
                <a:solidFill>
                  <a:srgbClr val="FF0000"/>
                </a:solidFill>
                <a:latin typeface="微软雅黑" pitchFamily="34" charset="-122"/>
                <a:ea typeface="微软雅黑" pitchFamily="34" charset="-122"/>
              </a:rPr>
              <a:t>系统，数据库，应用，网络，业务，用户</a:t>
            </a:r>
            <a:r>
              <a:rPr lang="zh-CN" altLang="en-US" sz="1400" dirty="0" smtClean="0">
                <a:latin typeface="微软雅黑" pitchFamily="34" charset="-122"/>
                <a:ea typeface="微软雅黑" pitchFamily="34" charset="-122"/>
              </a:rPr>
              <a:t>等多方面因素。对单个</a:t>
            </a:r>
            <a:r>
              <a:rPr lang="en-US" altLang="zh-CN" sz="1400" dirty="0" smtClean="0">
                <a:latin typeface="微软雅黑" pitchFamily="34" charset="-122"/>
                <a:ea typeface="微软雅黑" pitchFamily="34" charset="-122"/>
              </a:rPr>
              <a:t>IT</a:t>
            </a:r>
            <a:r>
              <a:rPr lang="zh-CN" altLang="en-US" sz="1400" dirty="0" smtClean="0">
                <a:latin typeface="微软雅黑" pitchFamily="34" charset="-122"/>
                <a:ea typeface="微软雅黑" pitchFamily="34" charset="-122"/>
              </a:rPr>
              <a:t>资源进行监控已经越来越满足不了</a:t>
            </a:r>
            <a:r>
              <a:rPr lang="en-US" altLang="zh-CN" sz="1400" dirty="0" smtClean="0">
                <a:latin typeface="微软雅黑" pitchFamily="34" charset="-122"/>
                <a:ea typeface="微软雅黑" pitchFamily="34" charset="-122"/>
              </a:rPr>
              <a:t>IT</a:t>
            </a:r>
            <a:r>
              <a:rPr lang="zh-CN" altLang="en-US" sz="1400" dirty="0" smtClean="0">
                <a:latin typeface="微软雅黑" pitchFamily="34" charset="-122"/>
                <a:ea typeface="微软雅黑" pitchFamily="34" charset="-122"/>
              </a:rPr>
              <a:t>运维需求。集成</a:t>
            </a:r>
            <a:r>
              <a:rPr lang="zh-CN" altLang="en-US" sz="1400" b="1" dirty="0" smtClean="0">
                <a:solidFill>
                  <a:srgbClr val="FF0000"/>
                </a:solidFill>
                <a:latin typeface="微软雅黑" pitchFamily="34" charset="-122"/>
                <a:ea typeface="微软雅黑" pitchFamily="34" charset="-122"/>
              </a:rPr>
              <a:t>传统的监控方式</a:t>
            </a:r>
            <a:r>
              <a:rPr lang="zh-CN" altLang="en-US" sz="1400" dirty="0" smtClean="0">
                <a:latin typeface="微软雅黑" pitchFamily="34" charset="-122"/>
                <a:ea typeface="微软雅黑" pitchFamily="34" charset="-122"/>
              </a:rPr>
              <a:t>，将整体业务作为主体，构建</a:t>
            </a:r>
            <a:r>
              <a:rPr lang="zh-CN" altLang="en-US" sz="1400" b="1" dirty="0" smtClean="0">
                <a:solidFill>
                  <a:srgbClr val="FF0000"/>
                </a:solidFill>
                <a:latin typeface="微软雅黑" pitchFamily="34" charset="-122"/>
                <a:ea typeface="微软雅黑" pitchFamily="34" charset="-122"/>
              </a:rPr>
              <a:t>业务监控视图</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a:p>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监控主要体现为四字原则</a:t>
            </a:r>
            <a:r>
              <a:rPr lang="en-US" altLang="zh-CN" sz="1400" dirty="0" smtClean="0">
                <a:latin typeface="微软雅黑" pitchFamily="34" charset="-122"/>
                <a:ea typeface="微软雅黑" pitchFamily="34" charset="-122"/>
              </a:rPr>
              <a:t>:</a:t>
            </a:r>
            <a:r>
              <a:rPr lang="zh-CN" altLang="en-US" sz="1400" b="1" dirty="0" smtClean="0">
                <a:solidFill>
                  <a:srgbClr val="FF0000"/>
                </a:solidFill>
                <a:latin typeface="微软雅黑" pitchFamily="34" charset="-122"/>
                <a:ea typeface="微软雅黑" pitchFamily="34" charset="-122"/>
              </a:rPr>
              <a:t>看、监、析、告</a:t>
            </a:r>
            <a:endParaRPr lang="en-US" altLang="zh-CN" sz="1400" b="1" dirty="0" smtClean="0">
              <a:solidFill>
                <a:srgbClr val="FF0000"/>
              </a:solidFill>
              <a:latin typeface="微软雅黑" pitchFamily="34" charset="-122"/>
              <a:ea typeface="微软雅黑" pitchFamily="34" charset="-122"/>
            </a:endParaRPr>
          </a:p>
        </p:txBody>
      </p:sp>
      <p:sp>
        <p:nvSpPr>
          <p:cNvPr id="2" name="矩形 48"/>
          <p:cNvSpPr/>
          <p:nvPr/>
        </p:nvSpPr>
        <p:spPr>
          <a:xfrm>
            <a:off x="1079468" y="2334276"/>
            <a:ext cx="4086225" cy="523220"/>
          </a:xfrm>
          <a:prstGeom prst="rect">
            <a:avLst/>
          </a:prstGeom>
          <a:solidFill>
            <a:schemeClr val="bg1">
              <a:alpha val="67000"/>
            </a:schemeClr>
          </a:solidFill>
          <a:ln>
            <a:solidFill>
              <a:schemeClr val="bg1">
                <a:lumMod val="75000"/>
              </a:schemeClr>
            </a:solid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看得见</a:t>
            </a:r>
            <a:r>
              <a:rPr kumimoji="0" lang="en-US" altLang="zh-CN" sz="1400" b="1" i="0" u="none" strike="noStrike" cap="none" normalizeH="0" baseline="0" dirty="0" smtClean="0">
                <a:ln>
                  <a:noFill/>
                </a:ln>
                <a:solidFill>
                  <a:srgbClr val="FF0000"/>
                </a:solidFill>
                <a:effectLst/>
                <a:latin typeface="微软雅黑" pitchFamily="34" charset="-122"/>
                <a:ea typeface="微软雅黑" pitchFamily="34" charset="-122"/>
              </a:rPr>
              <a:t>:</a:t>
            </a:r>
            <a:r>
              <a:rPr kumimoji="0" lang="zh-CN" altLang="en-US" sz="1400" b="0" i="0" u="none" strike="noStrike" cap="none" normalizeH="0" baseline="0" dirty="0" smtClean="0">
                <a:ln>
                  <a:noFill/>
                </a:ln>
                <a:solidFill>
                  <a:srgbClr val="000000"/>
                </a:solidFill>
                <a:effectLst/>
                <a:latin typeface="微软雅黑" pitchFamily="34" charset="-122"/>
                <a:ea typeface="微软雅黑" pitchFamily="34" charset="-122"/>
              </a:rPr>
              <a:t>可以的通过网络拓扑图的这种表现形式将检测点以及检测点周边环境直观呈现，一目了然</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 name="矩形 49"/>
          <p:cNvSpPr/>
          <p:nvPr/>
        </p:nvSpPr>
        <p:spPr>
          <a:xfrm>
            <a:off x="1079468" y="3071810"/>
            <a:ext cx="4086225" cy="523220"/>
          </a:xfrm>
          <a:prstGeom prst="rect">
            <a:avLst/>
          </a:prstGeom>
          <a:solidFill>
            <a:schemeClr val="bg1">
              <a:alpha val="67000"/>
            </a:schemeClr>
          </a:solidFill>
          <a:ln>
            <a:solidFill>
              <a:schemeClr val="bg1">
                <a:lumMod val="75000"/>
              </a:schemeClr>
            </a:solid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监得到</a:t>
            </a:r>
            <a:r>
              <a:rPr kumimoji="0" lang="en-US" altLang="zh-CN" sz="1400" b="1" i="0" u="none" strike="noStrike" cap="none" normalizeH="0" baseline="0" dirty="0" smtClean="0">
                <a:ln>
                  <a:noFill/>
                </a:ln>
                <a:solidFill>
                  <a:srgbClr val="FF0000"/>
                </a:solidFill>
                <a:effectLst/>
                <a:latin typeface="微软雅黑" pitchFamily="34" charset="-122"/>
                <a:ea typeface="微软雅黑" pitchFamily="34" charset="-122"/>
              </a:rPr>
              <a:t>:</a:t>
            </a:r>
            <a:r>
              <a:rPr kumimoji="0" lang="zh-CN" altLang="en-US" sz="1400" i="0" u="none" strike="noStrike" cap="none" normalizeH="0" baseline="0" dirty="0" smtClean="0">
                <a:ln>
                  <a:noFill/>
                </a:ln>
                <a:solidFill>
                  <a:schemeClr val="tx1"/>
                </a:solidFill>
                <a:effectLst/>
                <a:latin typeface="微软雅黑" pitchFamily="34" charset="-122"/>
                <a:ea typeface="微软雅黑" pitchFamily="34" charset="-122"/>
              </a:rPr>
              <a:t>对于监控点进行多层级别监控，通过监控规则快速识别监控点异常</a:t>
            </a:r>
            <a:r>
              <a:rPr lang="zh-CN" altLang="en-US" sz="1400" dirty="0" smtClean="0">
                <a:solidFill>
                  <a:srgbClr val="000000"/>
                </a:solidFill>
                <a:latin typeface="微软雅黑" pitchFamily="34" charset="-122"/>
                <a:ea typeface="微软雅黑" pitchFamily="34" charset="-122"/>
              </a:rPr>
              <a:t>。</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矩形 50"/>
          <p:cNvSpPr/>
          <p:nvPr/>
        </p:nvSpPr>
        <p:spPr>
          <a:xfrm>
            <a:off x="1079468" y="3786190"/>
            <a:ext cx="4086225" cy="738664"/>
          </a:xfrm>
          <a:prstGeom prst="rect">
            <a:avLst/>
          </a:prstGeom>
          <a:solidFill>
            <a:schemeClr val="bg1">
              <a:alpha val="67000"/>
            </a:schemeClr>
          </a:solidFill>
          <a:ln>
            <a:solidFill>
              <a:schemeClr val="bg1">
                <a:lumMod val="75000"/>
              </a:schemeClr>
            </a:solid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析得清</a:t>
            </a:r>
            <a:r>
              <a:rPr kumimoji="0" lang="en-US" altLang="zh-CN" sz="1400" b="1" i="0" u="none" strike="noStrike" cap="none" normalizeH="0" baseline="0" dirty="0" smtClean="0">
                <a:ln>
                  <a:noFill/>
                </a:ln>
                <a:solidFill>
                  <a:srgbClr val="FF0000"/>
                </a:solidFill>
                <a:effectLst/>
                <a:latin typeface="微软雅黑" pitchFamily="34" charset="-122"/>
                <a:ea typeface="微软雅黑" pitchFamily="34" charset="-122"/>
              </a:rPr>
              <a:t>:</a:t>
            </a:r>
            <a:r>
              <a:rPr kumimoji="0" lang="zh-CN" altLang="en-US" sz="1400" b="0" i="0" u="none" strike="noStrike" cap="none" normalizeH="0" baseline="0" dirty="0" smtClean="0">
                <a:ln>
                  <a:noFill/>
                </a:ln>
                <a:solidFill>
                  <a:srgbClr val="000000"/>
                </a:solidFill>
                <a:effectLst/>
                <a:latin typeface="微软雅黑" pitchFamily="34" charset="-122"/>
                <a:ea typeface="微软雅黑" pitchFamily="34" charset="-122"/>
              </a:rPr>
              <a:t>通过对监控点设置规则，监控中心可以对故障进行智能分析，检查，主动将故障发生的关注点告知运维人员</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51"/>
          <p:cNvSpPr/>
          <p:nvPr/>
        </p:nvSpPr>
        <p:spPr>
          <a:xfrm>
            <a:off x="1079468" y="4832366"/>
            <a:ext cx="4086225" cy="738664"/>
          </a:xfrm>
          <a:prstGeom prst="rect">
            <a:avLst/>
          </a:prstGeom>
          <a:solidFill>
            <a:schemeClr val="bg1">
              <a:alpha val="67000"/>
            </a:schemeClr>
          </a:solidFill>
          <a:ln>
            <a:solidFill>
              <a:schemeClr val="bg1">
                <a:lumMod val="75000"/>
              </a:schemeClr>
            </a:solidFill>
          </a:ln>
        </p:spPr>
        <p:txBody>
          <a:bodyPr vert="horz" wrap="square" lIns="91440" tIns="45720" rIns="91440" bIns="45720" numCol="1" anchor="t" anchorCtr="0" compatLnSpc="1">
            <a:prstTxWarp prst="textNoShape">
              <a:avLst/>
            </a:prstTxWarp>
            <a:spAutoFit/>
          </a:bodyPr>
          <a:lstStyle/>
          <a:p>
            <a:pPr lvl="0"/>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告得快</a:t>
            </a:r>
            <a:r>
              <a:rPr lang="en-US" altLang="zh-CN" sz="1400" dirty="0" smtClean="0">
                <a:solidFill>
                  <a:srgbClr val="000000"/>
                </a:solidFill>
                <a:latin typeface="微软雅黑" pitchFamily="34" charset="-122"/>
                <a:ea typeface="微软雅黑" pitchFamily="34" charset="-122"/>
              </a:rPr>
              <a:t>:</a:t>
            </a:r>
            <a:r>
              <a:rPr lang="zh-CN" altLang="en-US" sz="1400" dirty="0" smtClean="0">
                <a:solidFill>
                  <a:srgbClr val="000000"/>
                </a:solidFill>
                <a:latin typeface="微软雅黑" pitchFamily="34" charset="-122"/>
                <a:ea typeface="微软雅黑" pitchFamily="34" charset="-122"/>
              </a:rPr>
              <a:t>通过手机短信，手机</a:t>
            </a:r>
            <a:r>
              <a:rPr lang="en-US" altLang="zh-CN" sz="1400" dirty="0" smtClean="0">
                <a:solidFill>
                  <a:srgbClr val="000000"/>
                </a:solidFill>
                <a:latin typeface="微软雅黑" pitchFamily="34" charset="-122"/>
                <a:ea typeface="微软雅黑" pitchFamily="34" charset="-122"/>
              </a:rPr>
              <a:t>widget</a:t>
            </a:r>
            <a:r>
              <a:rPr lang="zh-CN" altLang="en-US" sz="1400" dirty="0" smtClean="0">
                <a:solidFill>
                  <a:srgbClr val="000000"/>
                </a:solidFill>
                <a:latin typeface="微软雅黑" pitchFamily="34" charset="-122"/>
                <a:ea typeface="微软雅黑" pitchFamily="34" charset="-122"/>
              </a:rPr>
              <a:t>监控视图，</a:t>
            </a:r>
            <a:r>
              <a:rPr lang="en-US" altLang="zh-CN" sz="1400" dirty="0" smtClean="0">
                <a:solidFill>
                  <a:srgbClr val="000000"/>
                </a:solidFill>
                <a:latin typeface="微软雅黑" pitchFamily="34" charset="-122"/>
                <a:ea typeface="微软雅黑" pitchFamily="34" charset="-122"/>
              </a:rPr>
              <a:t>WEB</a:t>
            </a:r>
            <a:r>
              <a:rPr lang="zh-CN" altLang="en-US" sz="1400" dirty="0" smtClean="0">
                <a:solidFill>
                  <a:srgbClr val="000000"/>
                </a:solidFill>
                <a:latin typeface="微软雅黑" pitchFamily="34" charset="-122"/>
                <a:ea typeface="微软雅黑" pitchFamily="34" charset="-122"/>
              </a:rPr>
              <a:t>视图，</a:t>
            </a:r>
            <a:r>
              <a:rPr lang="en-US" altLang="zh-CN" sz="1400" dirty="0" smtClean="0">
                <a:solidFill>
                  <a:srgbClr val="000000"/>
                </a:solidFill>
                <a:latin typeface="微软雅黑" pitchFamily="34" charset="-122"/>
                <a:ea typeface="微软雅黑" pitchFamily="34" charset="-122"/>
              </a:rPr>
              <a:t>EAMIL</a:t>
            </a:r>
            <a:r>
              <a:rPr lang="zh-CN" altLang="en-US" sz="1400" dirty="0" smtClean="0">
                <a:solidFill>
                  <a:srgbClr val="000000"/>
                </a:solidFill>
                <a:latin typeface="微软雅黑" pitchFamily="34" charset="-122"/>
                <a:ea typeface="微软雅黑" pitchFamily="34" charset="-122"/>
              </a:rPr>
              <a:t>等多种方式，将监控问题故障及时准确的发给运维人员</a:t>
            </a:r>
            <a:r>
              <a:rPr kumimoji="0" lang="zh-CN" sz="1400" b="0" i="0" u="none" strike="noStrike" cap="none" normalizeH="0" baseline="0" dirty="0" smtClean="0">
                <a:ln>
                  <a:noFill/>
                </a:ln>
                <a:solidFill>
                  <a:srgbClr val="000000"/>
                </a:solidFill>
                <a:effectLst/>
                <a:latin typeface="微软雅黑" pitchFamily="34" charset="-122"/>
                <a:ea typeface="微软雅黑" pitchFamily="34" charset="-122"/>
              </a:rPr>
              <a:t>。</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3" name="矩形 52"/>
          <p:cNvSpPr/>
          <p:nvPr/>
        </p:nvSpPr>
        <p:spPr>
          <a:xfrm>
            <a:off x="71406" y="2330466"/>
            <a:ext cx="485775" cy="3095625"/>
          </a:xfrm>
          <a:prstGeom prst="rect">
            <a:avLst/>
          </a:prstGeom>
          <a:solidFill>
            <a:srgbClr val="EAEAEA"/>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微软雅黑" pitchFamily="34" charset="-122"/>
                <a:ea typeface="微软雅黑" pitchFamily="34" charset="-122"/>
              </a:rPr>
              <a:t>监控中心成功四要素</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4" name="燕尾形 53"/>
          <p:cNvSpPr>
            <a:spLocks noChangeAspect="1"/>
          </p:cNvSpPr>
          <p:nvPr/>
        </p:nvSpPr>
        <p:spPr>
          <a:xfrm>
            <a:off x="658781" y="2487629"/>
            <a:ext cx="198437" cy="403225"/>
          </a:xfrm>
          <a:prstGeom prst="chevron">
            <a:avLst/>
          </a:prstGeom>
          <a:solidFill>
            <a:srgbClr val="EAEAEA"/>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Oval 10" descr="bpct-blend6"/>
          <p:cNvSpPr>
            <a:spLocks noChangeArrowheads="1"/>
          </p:cNvSpPr>
          <p:nvPr/>
        </p:nvSpPr>
        <p:spPr bwMode="auto">
          <a:xfrm>
            <a:off x="874681" y="2473341"/>
            <a:ext cx="187325" cy="209550"/>
          </a:xfrm>
          <a:prstGeom prst="ellipse">
            <a:avLst/>
          </a:prstGeom>
          <a:blipFill dpi="0" rotWithShape="0">
            <a:blip r:embed="rId2" cstate="print"/>
            <a:srcRect/>
            <a:stretch>
              <a:fillRect/>
            </a:stretch>
          </a:blipFill>
          <a:ln w="38100" algn="ctr">
            <a:solidFill>
              <a:srgbClr val="FFFFFF"/>
            </a:solidFill>
            <a:round/>
            <a:headEnd/>
            <a:tailEnd/>
          </a:ln>
        </p:spPr>
        <p:txBody>
          <a:bodyPr vert="horz" wrap="none" lIns="90000" tIns="45720" rIns="9000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FFFFFF"/>
                </a:solidFill>
                <a:effectLst/>
                <a:latin typeface="微软雅黑" pitchFamily="34" charset="-122"/>
                <a:ea typeface="宋体" pitchFamily="2" charset="-122"/>
              </a:rPr>
              <a:t>1</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56" name="燕尾形 55"/>
          <p:cNvSpPr>
            <a:spLocks noChangeAspect="1"/>
          </p:cNvSpPr>
          <p:nvPr/>
        </p:nvSpPr>
        <p:spPr>
          <a:xfrm>
            <a:off x="658781" y="3343291"/>
            <a:ext cx="198437" cy="404813"/>
          </a:xfrm>
          <a:prstGeom prst="chevron">
            <a:avLst/>
          </a:prstGeom>
          <a:solidFill>
            <a:srgbClr val="EAEAEA"/>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57" name="燕尾形 56"/>
          <p:cNvSpPr>
            <a:spLocks noChangeAspect="1"/>
          </p:cNvSpPr>
          <p:nvPr/>
        </p:nvSpPr>
        <p:spPr>
          <a:xfrm>
            <a:off x="658781" y="4071940"/>
            <a:ext cx="198437" cy="403225"/>
          </a:xfrm>
          <a:prstGeom prst="chevron">
            <a:avLst/>
          </a:prstGeom>
          <a:solidFill>
            <a:srgbClr val="EAEAEA"/>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58" name="燕尾形 57"/>
          <p:cNvSpPr>
            <a:spLocks noChangeAspect="1"/>
          </p:cNvSpPr>
          <p:nvPr/>
        </p:nvSpPr>
        <p:spPr>
          <a:xfrm>
            <a:off x="658781" y="5037154"/>
            <a:ext cx="198437" cy="403225"/>
          </a:xfrm>
          <a:prstGeom prst="chevron">
            <a:avLst/>
          </a:prstGeom>
          <a:solidFill>
            <a:srgbClr val="EAEAEA"/>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Oval 10" descr="bpct-blend6"/>
          <p:cNvSpPr>
            <a:spLocks noChangeArrowheads="1"/>
          </p:cNvSpPr>
          <p:nvPr/>
        </p:nvSpPr>
        <p:spPr bwMode="auto">
          <a:xfrm>
            <a:off x="874681" y="3311541"/>
            <a:ext cx="187325" cy="209550"/>
          </a:xfrm>
          <a:prstGeom prst="ellipse">
            <a:avLst/>
          </a:prstGeom>
          <a:blipFill dpi="0" rotWithShape="0">
            <a:blip r:embed="rId2" cstate="print"/>
            <a:srcRect/>
            <a:stretch>
              <a:fillRect/>
            </a:stretch>
          </a:blipFill>
          <a:ln w="38100" algn="ctr">
            <a:solidFill>
              <a:srgbClr val="FFFFFF"/>
            </a:solidFill>
            <a:round/>
            <a:headEnd/>
            <a:tailEnd/>
          </a:ln>
        </p:spPr>
        <p:txBody>
          <a:bodyPr vert="horz" wrap="none" lIns="90000" tIns="45720" rIns="9000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FFFFFF"/>
                </a:solidFill>
                <a:effectLst/>
                <a:latin typeface="微软雅黑" pitchFamily="34" charset="-122"/>
                <a:ea typeface="宋体" pitchFamily="2" charset="-122"/>
              </a:rPr>
              <a:t>2</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Oval 10" descr="bpct-blend6"/>
          <p:cNvSpPr>
            <a:spLocks noChangeArrowheads="1"/>
          </p:cNvSpPr>
          <p:nvPr/>
        </p:nvSpPr>
        <p:spPr bwMode="auto">
          <a:xfrm>
            <a:off x="874681" y="4021140"/>
            <a:ext cx="187325" cy="209550"/>
          </a:xfrm>
          <a:prstGeom prst="ellipse">
            <a:avLst/>
          </a:prstGeom>
          <a:blipFill dpi="0" rotWithShape="0">
            <a:blip r:embed="rId2" cstate="print"/>
            <a:srcRect/>
            <a:stretch>
              <a:fillRect/>
            </a:stretch>
          </a:blipFill>
          <a:ln w="38100" algn="ctr">
            <a:solidFill>
              <a:srgbClr val="FFFFFF"/>
            </a:solidFill>
            <a:round/>
            <a:headEnd/>
            <a:tailEnd/>
          </a:ln>
        </p:spPr>
        <p:txBody>
          <a:bodyPr vert="horz" wrap="none" lIns="90000" tIns="45720" rIns="9000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FFFFFF"/>
                </a:solidFill>
                <a:effectLst/>
                <a:latin typeface="微软雅黑" pitchFamily="34" charset="-122"/>
                <a:ea typeface="宋体" pitchFamily="2" charset="-122"/>
              </a:rPr>
              <a:t>3</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Oval 10" descr="bpct-blend6"/>
          <p:cNvSpPr>
            <a:spLocks noChangeArrowheads="1"/>
          </p:cNvSpPr>
          <p:nvPr/>
        </p:nvSpPr>
        <p:spPr bwMode="auto">
          <a:xfrm>
            <a:off x="874681" y="4968891"/>
            <a:ext cx="187325" cy="209550"/>
          </a:xfrm>
          <a:prstGeom prst="ellipse">
            <a:avLst/>
          </a:prstGeom>
          <a:blipFill dpi="0" rotWithShape="0">
            <a:blip r:embed="rId2" cstate="print"/>
            <a:srcRect/>
            <a:stretch>
              <a:fillRect/>
            </a:stretch>
          </a:blipFill>
          <a:ln w="38100" algn="ctr">
            <a:solidFill>
              <a:srgbClr val="FFFFFF"/>
            </a:solidFill>
            <a:round/>
            <a:headEnd/>
            <a:tailEnd/>
          </a:ln>
        </p:spPr>
        <p:txBody>
          <a:bodyPr vert="horz" wrap="none" lIns="90000" tIns="45720" rIns="9000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FFFFFF"/>
                </a:solidFill>
                <a:effectLst/>
                <a:latin typeface="微软雅黑" pitchFamily="34" charset="-122"/>
                <a:ea typeface="宋体" pitchFamily="2" charset="-122"/>
              </a:rPr>
              <a:t>4</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矩形 26"/>
          <p:cNvSpPr>
            <a:spLocks noChangeArrowheads="1"/>
          </p:cNvSpPr>
          <p:nvPr/>
        </p:nvSpPr>
        <p:spPr bwMode="auto">
          <a:xfrm>
            <a:off x="71470" y="1785926"/>
            <a:ext cx="9072530" cy="45719"/>
          </a:xfrm>
          <a:prstGeom prst="rect">
            <a:avLst/>
          </a:prstGeom>
          <a:gradFill rotWithShape="1">
            <a:gsLst>
              <a:gs pos="0">
                <a:srgbClr val="D2007A"/>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l" rtl="0" fontAlgn="base">
              <a:spcBef>
                <a:spcPct val="0"/>
              </a:spcBef>
              <a:spcAft>
                <a:spcPct val="0"/>
              </a:spcAft>
              <a:defRPr b="1" kern="1200">
                <a:solidFill>
                  <a:schemeClr val="tx1"/>
                </a:solidFill>
                <a:latin typeface="Arial" charset="0"/>
                <a:ea typeface="宋体" charset="-122"/>
                <a:cs typeface="+mn-cs"/>
              </a:defRPr>
            </a:lvl1pPr>
            <a:lvl2pPr marL="457200" algn="l" rtl="0" fontAlgn="base">
              <a:spcBef>
                <a:spcPct val="0"/>
              </a:spcBef>
              <a:spcAft>
                <a:spcPct val="0"/>
              </a:spcAft>
              <a:defRPr b="1" kern="1200">
                <a:solidFill>
                  <a:schemeClr val="tx1"/>
                </a:solidFill>
                <a:latin typeface="Arial" charset="0"/>
                <a:ea typeface="宋体" charset="-122"/>
                <a:cs typeface="+mn-cs"/>
              </a:defRPr>
            </a:lvl2pPr>
            <a:lvl3pPr marL="914400" algn="l" rtl="0" fontAlgn="base">
              <a:spcBef>
                <a:spcPct val="0"/>
              </a:spcBef>
              <a:spcAft>
                <a:spcPct val="0"/>
              </a:spcAft>
              <a:defRPr b="1" kern="1200">
                <a:solidFill>
                  <a:schemeClr val="tx1"/>
                </a:solidFill>
                <a:latin typeface="Arial" charset="0"/>
                <a:ea typeface="宋体" charset="-122"/>
                <a:cs typeface="+mn-cs"/>
              </a:defRPr>
            </a:lvl3pPr>
            <a:lvl4pPr marL="1371600" algn="l" rtl="0" fontAlgn="base">
              <a:spcBef>
                <a:spcPct val="0"/>
              </a:spcBef>
              <a:spcAft>
                <a:spcPct val="0"/>
              </a:spcAft>
              <a:defRPr b="1" kern="1200">
                <a:solidFill>
                  <a:schemeClr val="tx1"/>
                </a:solidFill>
                <a:latin typeface="Arial" charset="0"/>
                <a:ea typeface="宋体" charset="-122"/>
                <a:cs typeface="+mn-cs"/>
              </a:defRPr>
            </a:lvl4pPr>
            <a:lvl5pPr marL="1828800" algn="l" rtl="0" fontAlgn="base">
              <a:spcBef>
                <a:spcPct val="0"/>
              </a:spcBef>
              <a:spcAft>
                <a:spcPct val="0"/>
              </a:spcAft>
              <a:defRPr b="1" kern="1200">
                <a:solidFill>
                  <a:schemeClr val="tx1"/>
                </a:solidFill>
                <a:latin typeface="Arial" charset="0"/>
                <a:ea typeface="宋体" charset="-122"/>
                <a:cs typeface="+mn-cs"/>
              </a:defRPr>
            </a:lvl5pPr>
            <a:lvl6pPr marL="2286000" algn="l" defTabSz="914400" rtl="0" eaLnBrk="1" latinLnBrk="0" hangingPunct="1">
              <a:defRPr b="1" kern="1200">
                <a:solidFill>
                  <a:schemeClr val="tx1"/>
                </a:solidFill>
                <a:latin typeface="Arial" charset="0"/>
                <a:ea typeface="宋体" charset="-122"/>
                <a:cs typeface="+mn-cs"/>
              </a:defRPr>
            </a:lvl6pPr>
            <a:lvl7pPr marL="2743200" algn="l" defTabSz="914400" rtl="0" eaLnBrk="1" latinLnBrk="0" hangingPunct="1">
              <a:defRPr b="1" kern="1200">
                <a:solidFill>
                  <a:schemeClr val="tx1"/>
                </a:solidFill>
                <a:latin typeface="Arial" charset="0"/>
                <a:ea typeface="宋体" charset="-122"/>
                <a:cs typeface="+mn-cs"/>
              </a:defRPr>
            </a:lvl7pPr>
            <a:lvl8pPr marL="3200400" algn="l" defTabSz="914400" rtl="0" eaLnBrk="1" latinLnBrk="0" hangingPunct="1">
              <a:defRPr b="1" kern="1200">
                <a:solidFill>
                  <a:schemeClr val="tx1"/>
                </a:solidFill>
                <a:latin typeface="Arial" charset="0"/>
                <a:ea typeface="宋体" charset="-122"/>
                <a:cs typeface="+mn-cs"/>
              </a:defRPr>
            </a:lvl8pPr>
            <a:lvl9pPr marL="3657600" algn="l" defTabSz="914400" rtl="0" eaLnBrk="1" latinLnBrk="0" hangingPunct="1">
              <a:defRPr b="1" kern="1200">
                <a:solidFill>
                  <a:schemeClr val="tx1"/>
                </a:solidFill>
                <a:latin typeface="Arial" charset="0"/>
                <a:ea typeface="宋体"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000000"/>
              </a:solidFill>
              <a:effectLst/>
              <a:uLnTx/>
              <a:uFillTx/>
              <a:latin typeface="Arial" charset="0"/>
              <a:ea typeface="宋体" charset="-122"/>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运维流程</a:t>
            </a:r>
            <a:r>
              <a:rPr lang="en-US" altLang="zh-CN" sz="2800" dirty="0" smtClean="0"/>
              <a:t>-&gt;</a:t>
            </a:r>
            <a:r>
              <a:rPr lang="zh-CN" altLang="en-US" sz="2800" dirty="0" smtClean="0"/>
              <a:t>经典案例</a:t>
            </a:r>
            <a:endParaRPr lang="en-US" altLang="zh-CN" sz="2800" dirty="0" smtClean="0"/>
          </a:p>
        </p:txBody>
      </p:sp>
      <p:sp>
        <p:nvSpPr>
          <p:cNvPr id="118787" name="Text Box 3"/>
          <p:cNvSpPr txBox="1">
            <a:spLocks noChangeArrowheads="1"/>
          </p:cNvSpPr>
          <p:nvPr/>
        </p:nvSpPr>
        <p:spPr bwMode="auto">
          <a:xfrm>
            <a:off x="5456238" y="1004888"/>
            <a:ext cx="184150" cy="336550"/>
          </a:xfrm>
          <a:prstGeom prst="rect">
            <a:avLst/>
          </a:prstGeom>
          <a:noFill/>
          <a:ln w="9525" algn="ctr">
            <a:noFill/>
            <a:miter lim="800000"/>
            <a:headEnd/>
            <a:tailEnd/>
          </a:ln>
          <a:effectLst/>
        </p:spPr>
        <p:txBody>
          <a:bodyPr wrap="none">
            <a:spAutoFit/>
          </a:bodyPr>
          <a:lstStyle/>
          <a:p>
            <a:endParaRPr lang="zh-CN" altLang="en-US"/>
          </a:p>
        </p:txBody>
      </p:sp>
      <p:pic>
        <p:nvPicPr>
          <p:cNvPr id="2050" name="Picture 2"/>
          <p:cNvPicPr>
            <a:picLocks noChangeAspect="1" noChangeArrowheads="1"/>
          </p:cNvPicPr>
          <p:nvPr/>
        </p:nvPicPr>
        <p:blipFill>
          <a:blip r:embed="rId7"/>
          <a:srcRect/>
          <a:stretch>
            <a:fillRect/>
          </a:stretch>
        </p:blipFill>
        <p:spPr bwMode="auto">
          <a:xfrm>
            <a:off x="5357818" y="1142984"/>
            <a:ext cx="3357586" cy="1571636"/>
          </a:xfrm>
          <a:prstGeom prst="rect">
            <a:avLst/>
          </a:prstGeom>
          <a:noFill/>
          <a:ln w="9525">
            <a:noFill/>
            <a:miter lim="800000"/>
            <a:headEnd/>
            <a:tailEnd/>
          </a:ln>
          <a:effectLst/>
        </p:spPr>
      </p:pic>
      <p:pic>
        <p:nvPicPr>
          <p:cNvPr id="1026" name="Picture 2"/>
          <p:cNvPicPr>
            <a:picLocks noChangeAspect="1" noChangeArrowheads="1"/>
          </p:cNvPicPr>
          <p:nvPr/>
        </p:nvPicPr>
        <p:blipFill>
          <a:blip r:embed="rId8"/>
          <a:srcRect/>
          <a:stretch>
            <a:fillRect/>
          </a:stretch>
        </p:blipFill>
        <p:spPr bwMode="auto">
          <a:xfrm>
            <a:off x="214282" y="4000504"/>
            <a:ext cx="3429024" cy="1858589"/>
          </a:xfrm>
          <a:prstGeom prst="rect">
            <a:avLst/>
          </a:prstGeom>
          <a:noFill/>
          <a:ln w="9525">
            <a:noFill/>
            <a:miter lim="800000"/>
            <a:headEnd/>
            <a:tailEnd/>
          </a:ln>
          <a:effectLst/>
        </p:spPr>
      </p:pic>
      <p:sp>
        <p:nvSpPr>
          <p:cNvPr id="8" name="Text Box 9"/>
          <p:cNvSpPr txBox="1">
            <a:spLocks noChangeArrowheads="1"/>
          </p:cNvSpPr>
          <p:nvPr>
            <p:custDataLst>
              <p:tags r:id="rId1"/>
            </p:custDataLst>
          </p:nvPr>
        </p:nvSpPr>
        <p:spPr bwMode="auto">
          <a:xfrm>
            <a:off x="214282" y="2714620"/>
            <a:ext cx="3357586" cy="574045"/>
          </a:xfrm>
          <a:prstGeom prst="rect">
            <a:avLst/>
          </a:prstGeom>
          <a:solidFill>
            <a:srgbClr val="FF0000"/>
          </a:solidFill>
          <a:ln>
            <a:noFill/>
          </a:ln>
          <a:extLst/>
        </p:spPr>
        <p:txBody>
          <a:bodyPr lIns="72000" tIns="72000" rIns="72000" bIns="72000" anchor="ctr"/>
          <a:lstStyle>
            <a:lvl1pPr algn="ctr" eaLnBrk="0" hangingPunct="0">
              <a:defRPr sz="1200">
                <a:solidFill>
                  <a:schemeClr val="tx1"/>
                </a:solidFill>
                <a:latin typeface="Arial" pitchFamily="34" charset="0"/>
                <a:cs typeface="Times New Roman" pitchFamily="18" charset="0"/>
              </a:defRPr>
            </a:lvl1pPr>
            <a:lvl2pPr marL="742950" indent="-285750" algn="ctr" eaLnBrk="0" hangingPunct="0">
              <a:defRPr sz="1200">
                <a:solidFill>
                  <a:schemeClr val="tx1"/>
                </a:solidFill>
                <a:latin typeface="Arial" pitchFamily="34" charset="0"/>
                <a:cs typeface="Times New Roman" pitchFamily="18" charset="0"/>
              </a:defRPr>
            </a:lvl2pPr>
            <a:lvl3pPr marL="1143000" indent="-228600" algn="ctr" eaLnBrk="0" hangingPunct="0">
              <a:defRPr sz="1200">
                <a:solidFill>
                  <a:schemeClr val="tx1"/>
                </a:solidFill>
                <a:latin typeface="Arial" pitchFamily="34" charset="0"/>
                <a:cs typeface="Times New Roman" pitchFamily="18" charset="0"/>
              </a:defRPr>
            </a:lvl3pPr>
            <a:lvl4pPr marL="1600200" indent="-228600" algn="ctr" eaLnBrk="0" hangingPunct="0">
              <a:defRPr sz="1200">
                <a:solidFill>
                  <a:schemeClr val="tx1"/>
                </a:solidFill>
                <a:latin typeface="Arial" pitchFamily="34" charset="0"/>
                <a:cs typeface="Times New Roman" pitchFamily="18" charset="0"/>
              </a:defRPr>
            </a:lvl4pPr>
            <a:lvl5pPr marL="2057400" indent="-228600" algn="ctr" eaLnBrk="0" hangingPunct="0">
              <a:defRPr sz="1200">
                <a:solidFill>
                  <a:schemeClr val="tx1"/>
                </a:solidFill>
                <a:latin typeface="Arial" pitchFamily="34" charset="0"/>
                <a:cs typeface="Times New Roman" pitchFamily="18" charset="0"/>
              </a:defRPr>
            </a:lvl5pPr>
            <a:lvl6pPr marL="25146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6pPr>
            <a:lvl7pPr marL="29718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7pPr>
            <a:lvl8pPr marL="34290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8pPr>
            <a:lvl9pPr marL="38862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9pPr>
          </a:lstStyle>
          <a:p>
            <a:pPr algn="l" eaLnBrk="1" fontAlgn="base" hangingPunct="1">
              <a:lnSpc>
                <a:spcPct val="130000"/>
              </a:lnSpc>
              <a:spcBef>
                <a:spcPct val="50000"/>
              </a:spcBef>
              <a:spcAft>
                <a:spcPct val="0"/>
              </a:spcAft>
            </a:pPr>
            <a:r>
              <a:rPr lang="zh-CN" altLang="en-US" sz="1400" dirty="0" smtClean="0">
                <a:solidFill>
                  <a:prstClr val="white"/>
                </a:solidFill>
                <a:latin typeface="微软雅黑" pitchFamily="34" charset="-122"/>
                <a:ea typeface="微软雅黑" pitchFamily="34" charset="-122"/>
              </a:rPr>
              <a:t>采集平台案例：</a:t>
            </a:r>
            <a:r>
              <a:rPr lang="zh-CN" altLang="en-US" dirty="0" smtClean="0">
                <a:solidFill>
                  <a:prstClr val="white"/>
                </a:solidFill>
                <a:latin typeface="微软雅黑" pitchFamily="34" charset="-122"/>
                <a:ea typeface="微软雅黑" pitchFamily="34" charset="-122"/>
              </a:rPr>
              <a:t>支持开发接口采集，分布式采集等多种采集策略，自动将采集数据归类</a:t>
            </a:r>
            <a:r>
              <a:rPr lang="en-US" altLang="zh-CN" dirty="0" smtClean="0">
                <a:solidFill>
                  <a:prstClr val="white"/>
                </a:solidFill>
                <a:latin typeface="微软雅黑" pitchFamily="34" charset="-122"/>
                <a:ea typeface="微软雅黑" pitchFamily="34" charset="-122"/>
              </a:rPr>
              <a:t>,</a:t>
            </a:r>
            <a:endParaRPr lang="zh-CN" altLang="en-US" dirty="0" smtClean="0">
              <a:solidFill>
                <a:prstClr val="white"/>
              </a:solidFill>
              <a:latin typeface="微软雅黑" pitchFamily="34" charset="-122"/>
              <a:ea typeface="微软雅黑" pitchFamily="34" charset="-122"/>
            </a:endParaRPr>
          </a:p>
        </p:txBody>
      </p:sp>
      <p:sp>
        <p:nvSpPr>
          <p:cNvPr id="9" name="Text Box 9"/>
          <p:cNvSpPr txBox="1">
            <a:spLocks noChangeArrowheads="1"/>
          </p:cNvSpPr>
          <p:nvPr>
            <p:custDataLst>
              <p:tags r:id="rId2"/>
            </p:custDataLst>
          </p:nvPr>
        </p:nvSpPr>
        <p:spPr bwMode="auto">
          <a:xfrm>
            <a:off x="5357818" y="2714620"/>
            <a:ext cx="3357586" cy="571504"/>
          </a:xfrm>
          <a:prstGeom prst="rect">
            <a:avLst/>
          </a:prstGeom>
          <a:solidFill>
            <a:srgbClr val="FF0000"/>
          </a:solidFill>
          <a:ln>
            <a:noFill/>
          </a:ln>
          <a:extLst/>
        </p:spPr>
        <p:txBody>
          <a:bodyPr lIns="72000" tIns="72000" rIns="72000" bIns="72000" anchor="ctr"/>
          <a:lstStyle>
            <a:lvl1pPr algn="ctr" eaLnBrk="0" hangingPunct="0">
              <a:defRPr sz="1200">
                <a:solidFill>
                  <a:schemeClr val="tx1"/>
                </a:solidFill>
                <a:latin typeface="Arial" pitchFamily="34" charset="0"/>
                <a:cs typeface="Times New Roman" pitchFamily="18" charset="0"/>
              </a:defRPr>
            </a:lvl1pPr>
            <a:lvl2pPr marL="742950" indent="-285750" algn="ctr" eaLnBrk="0" hangingPunct="0">
              <a:defRPr sz="1200">
                <a:solidFill>
                  <a:schemeClr val="tx1"/>
                </a:solidFill>
                <a:latin typeface="Arial" pitchFamily="34" charset="0"/>
                <a:cs typeface="Times New Roman" pitchFamily="18" charset="0"/>
              </a:defRPr>
            </a:lvl2pPr>
            <a:lvl3pPr marL="1143000" indent="-228600" algn="ctr" eaLnBrk="0" hangingPunct="0">
              <a:defRPr sz="1200">
                <a:solidFill>
                  <a:schemeClr val="tx1"/>
                </a:solidFill>
                <a:latin typeface="Arial" pitchFamily="34" charset="0"/>
                <a:cs typeface="Times New Roman" pitchFamily="18" charset="0"/>
              </a:defRPr>
            </a:lvl3pPr>
            <a:lvl4pPr marL="1600200" indent="-228600" algn="ctr" eaLnBrk="0" hangingPunct="0">
              <a:defRPr sz="1200">
                <a:solidFill>
                  <a:schemeClr val="tx1"/>
                </a:solidFill>
                <a:latin typeface="Arial" pitchFamily="34" charset="0"/>
                <a:cs typeface="Times New Roman" pitchFamily="18" charset="0"/>
              </a:defRPr>
            </a:lvl4pPr>
            <a:lvl5pPr marL="2057400" indent="-228600" algn="ctr" eaLnBrk="0" hangingPunct="0">
              <a:defRPr sz="1200">
                <a:solidFill>
                  <a:schemeClr val="tx1"/>
                </a:solidFill>
                <a:latin typeface="Arial" pitchFamily="34" charset="0"/>
                <a:cs typeface="Times New Roman" pitchFamily="18" charset="0"/>
              </a:defRPr>
            </a:lvl5pPr>
            <a:lvl6pPr marL="25146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6pPr>
            <a:lvl7pPr marL="29718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7pPr>
            <a:lvl8pPr marL="34290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8pPr>
            <a:lvl9pPr marL="38862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9pPr>
          </a:lstStyle>
          <a:p>
            <a:pPr algn="l" eaLnBrk="1" fontAlgn="base" hangingPunct="1">
              <a:lnSpc>
                <a:spcPct val="130000"/>
              </a:lnSpc>
              <a:spcBef>
                <a:spcPct val="50000"/>
              </a:spcBef>
              <a:spcAft>
                <a:spcPct val="0"/>
              </a:spcAft>
            </a:pPr>
            <a:r>
              <a:rPr lang="zh-CN" altLang="en-US" sz="1400" dirty="0" smtClean="0">
                <a:solidFill>
                  <a:prstClr val="white"/>
                </a:solidFill>
                <a:latin typeface="微软雅黑" pitchFamily="34" charset="-122"/>
                <a:ea typeface="微软雅黑" pitchFamily="34" charset="-122"/>
              </a:rPr>
              <a:t>监控平台案例：</a:t>
            </a:r>
            <a:r>
              <a:rPr lang="zh-CN" altLang="en-US" dirty="0" smtClean="0">
                <a:solidFill>
                  <a:prstClr val="white"/>
                </a:solidFill>
                <a:latin typeface="微软雅黑" pitchFamily="34" charset="-122"/>
                <a:ea typeface="微软雅黑" pitchFamily="34" charset="-122"/>
              </a:rPr>
              <a:t>主要业务可用监控，系统使用情况，占用资源监控</a:t>
            </a:r>
            <a:r>
              <a:rPr lang="en-US" altLang="zh-CN" dirty="0" smtClean="0">
                <a:solidFill>
                  <a:prstClr val="white"/>
                </a:solidFill>
                <a:latin typeface="微软雅黑" pitchFamily="34" charset="-122"/>
                <a:ea typeface="微软雅黑" pitchFamily="34" charset="-122"/>
              </a:rPr>
              <a:t>,</a:t>
            </a:r>
            <a:r>
              <a:rPr lang="zh-CN" altLang="en-US" dirty="0" smtClean="0">
                <a:solidFill>
                  <a:prstClr val="white"/>
                </a:solidFill>
                <a:latin typeface="微软雅黑" pitchFamily="34" charset="-122"/>
                <a:ea typeface="微软雅黑" pitchFamily="34" charset="-122"/>
              </a:rPr>
              <a:t>目标操作系统状态监控</a:t>
            </a:r>
          </a:p>
        </p:txBody>
      </p:sp>
      <p:sp>
        <p:nvSpPr>
          <p:cNvPr id="10" name="Text Box 9"/>
          <p:cNvSpPr txBox="1">
            <a:spLocks noChangeArrowheads="1"/>
          </p:cNvSpPr>
          <p:nvPr>
            <p:custDataLst>
              <p:tags r:id="rId3"/>
            </p:custDataLst>
          </p:nvPr>
        </p:nvSpPr>
        <p:spPr bwMode="auto">
          <a:xfrm>
            <a:off x="5357818" y="3429000"/>
            <a:ext cx="3357586" cy="500066"/>
          </a:xfrm>
          <a:prstGeom prst="rect">
            <a:avLst/>
          </a:prstGeom>
          <a:solidFill>
            <a:srgbClr val="FF0000"/>
          </a:solidFill>
          <a:ln>
            <a:noFill/>
          </a:ln>
          <a:extLst/>
        </p:spPr>
        <p:txBody>
          <a:bodyPr lIns="72000" tIns="72000" rIns="72000" bIns="72000" anchor="ctr"/>
          <a:lstStyle>
            <a:lvl1pPr algn="ctr" eaLnBrk="0" hangingPunct="0">
              <a:defRPr sz="1200">
                <a:solidFill>
                  <a:schemeClr val="tx1"/>
                </a:solidFill>
                <a:latin typeface="Arial" pitchFamily="34" charset="0"/>
                <a:cs typeface="Times New Roman" pitchFamily="18" charset="0"/>
              </a:defRPr>
            </a:lvl1pPr>
            <a:lvl2pPr marL="742950" indent="-285750" algn="ctr" eaLnBrk="0" hangingPunct="0">
              <a:defRPr sz="1200">
                <a:solidFill>
                  <a:schemeClr val="tx1"/>
                </a:solidFill>
                <a:latin typeface="Arial" pitchFamily="34" charset="0"/>
                <a:cs typeface="Times New Roman" pitchFamily="18" charset="0"/>
              </a:defRPr>
            </a:lvl2pPr>
            <a:lvl3pPr marL="1143000" indent="-228600" algn="ctr" eaLnBrk="0" hangingPunct="0">
              <a:defRPr sz="1200">
                <a:solidFill>
                  <a:schemeClr val="tx1"/>
                </a:solidFill>
                <a:latin typeface="Arial" pitchFamily="34" charset="0"/>
                <a:cs typeface="Times New Roman" pitchFamily="18" charset="0"/>
              </a:defRPr>
            </a:lvl3pPr>
            <a:lvl4pPr marL="1600200" indent="-228600" algn="ctr" eaLnBrk="0" hangingPunct="0">
              <a:defRPr sz="1200">
                <a:solidFill>
                  <a:schemeClr val="tx1"/>
                </a:solidFill>
                <a:latin typeface="Arial" pitchFamily="34" charset="0"/>
                <a:cs typeface="Times New Roman" pitchFamily="18" charset="0"/>
              </a:defRPr>
            </a:lvl4pPr>
            <a:lvl5pPr marL="2057400" indent="-228600" algn="ctr" eaLnBrk="0" hangingPunct="0">
              <a:defRPr sz="1200">
                <a:solidFill>
                  <a:schemeClr val="tx1"/>
                </a:solidFill>
                <a:latin typeface="Arial" pitchFamily="34" charset="0"/>
                <a:cs typeface="Times New Roman" pitchFamily="18" charset="0"/>
              </a:defRPr>
            </a:lvl5pPr>
            <a:lvl6pPr marL="25146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6pPr>
            <a:lvl7pPr marL="29718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7pPr>
            <a:lvl8pPr marL="34290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8pPr>
            <a:lvl9pPr marL="38862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9pPr>
          </a:lstStyle>
          <a:p>
            <a:pPr algn="l" eaLnBrk="1" fontAlgn="base" hangingPunct="1">
              <a:lnSpc>
                <a:spcPct val="130000"/>
              </a:lnSpc>
              <a:spcBef>
                <a:spcPct val="50000"/>
              </a:spcBef>
              <a:spcAft>
                <a:spcPct val="0"/>
              </a:spcAft>
            </a:pPr>
            <a:r>
              <a:rPr lang="zh-CN" altLang="en-US" sz="1400" dirty="0" smtClean="0">
                <a:solidFill>
                  <a:prstClr val="white"/>
                </a:solidFill>
                <a:latin typeface="微软雅黑" pitchFamily="34" charset="-122"/>
                <a:ea typeface="微软雅黑" pitchFamily="34" charset="-122"/>
              </a:rPr>
              <a:t>安全审计案例：</a:t>
            </a:r>
            <a:r>
              <a:rPr lang="zh-CN" altLang="en-US" dirty="0" smtClean="0">
                <a:solidFill>
                  <a:prstClr val="white"/>
                </a:solidFill>
                <a:latin typeface="微软雅黑" pitchFamily="34" charset="-122"/>
                <a:ea typeface="微软雅黑" pitchFamily="34" charset="-122"/>
              </a:rPr>
              <a:t>模型视图化设置审计规则，自动审计目标数据，生成审计报告主动推送</a:t>
            </a:r>
          </a:p>
        </p:txBody>
      </p:sp>
      <p:sp>
        <p:nvSpPr>
          <p:cNvPr id="11" name="Text Box 9"/>
          <p:cNvSpPr txBox="1">
            <a:spLocks noChangeArrowheads="1"/>
          </p:cNvSpPr>
          <p:nvPr>
            <p:custDataLst>
              <p:tags r:id="rId4"/>
            </p:custDataLst>
          </p:nvPr>
        </p:nvSpPr>
        <p:spPr bwMode="auto">
          <a:xfrm>
            <a:off x="214282" y="3429000"/>
            <a:ext cx="3429024" cy="571504"/>
          </a:xfrm>
          <a:prstGeom prst="rect">
            <a:avLst/>
          </a:prstGeom>
          <a:solidFill>
            <a:srgbClr val="FF0000"/>
          </a:solidFill>
          <a:ln>
            <a:noFill/>
          </a:ln>
          <a:extLst/>
        </p:spPr>
        <p:txBody>
          <a:bodyPr lIns="72000" tIns="72000" rIns="72000" bIns="72000" anchor="ctr"/>
          <a:lstStyle>
            <a:lvl1pPr algn="ctr" eaLnBrk="0" hangingPunct="0">
              <a:defRPr sz="1200">
                <a:solidFill>
                  <a:schemeClr val="tx1"/>
                </a:solidFill>
                <a:latin typeface="Arial" pitchFamily="34" charset="0"/>
                <a:cs typeface="Times New Roman" pitchFamily="18" charset="0"/>
              </a:defRPr>
            </a:lvl1pPr>
            <a:lvl2pPr marL="742950" indent="-285750" algn="ctr" eaLnBrk="0" hangingPunct="0">
              <a:defRPr sz="1200">
                <a:solidFill>
                  <a:schemeClr val="tx1"/>
                </a:solidFill>
                <a:latin typeface="Arial" pitchFamily="34" charset="0"/>
                <a:cs typeface="Times New Roman" pitchFamily="18" charset="0"/>
              </a:defRPr>
            </a:lvl2pPr>
            <a:lvl3pPr marL="1143000" indent="-228600" algn="ctr" eaLnBrk="0" hangingPunct="0">
              <a:defRPr sz="1200">
                <a:solidFill>
                  <a:schemeClr val="tx1"/>
                </a:solidFill>
                <a:latin typeface="Arial" pitchFamily="34" charset="0"/>
                <a:cs typeface="Times New Roman" pitchFamily="18" charset="0"/>
              </a:defRPr>
            </a:lvl3pPr>
            <a:lvl4pPr marL="1600200" indent="-228600" algn="ctr" eaLnBrk="0" hangingPunct="0">
              <a:defRPr sz="1200">
                <a:solidFill>
                  <a:schemeClr val="tx1"/>
                </a:solidFill>
                <a:latin typeface="Arial" pitchFamily="34" charset="0"/>
                <a:cs typeface="Times New Roman" pitchFamily="18" charset="0"/>
              </a:defRPr>
            </a:lvl4pPr>
            <a:lvl5pPr marL="2057400" indent="-228600" algn="ctr" eaLnBrk="0" hangingPunct="0">
              <a:defRPr sz="1200">
                <a:solidFill>
                  <a:schemeClr val="tx1"/>
                </a:solidFill>
                <a:latin typeface="Arial" pitchFamily="34" charset="0"/>
                <a:cs typeface="Times New Roman" pitchFamily="18" charset="0"/>
              </a:defRPr>
            </a:lvl5pPr>
            <a:lvl6pPr marL="25146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6pPr>
            <a:lvl7pPr marL="29718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7pPr>
            <a:lvl8pPr marL="34290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8pPr>
            <a:lvl9pPr marL="38862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9pPr>
          </a:lstStyle>
          <a:p>
            <a:pPr algn="l" eaLnBrk="1" fontAlgn="base" hangingPunct="1">
              <a:lnSpc>
                <a:spcPct val="130000"/>
              </a:lnSpc>
              <a:spcBef>
                <a:spcPct val="50000"/>
              </a:spcBef>
              <a:spcAft>
                <a:spcPct val="0"/>
              </a:spcAft>
            </a:pPr>
            <a:r>
              <a:rPr lang="zh-CN" altLang="en-US" sz="1400" dirty="0" smtClean="0">
                <a:solidFill>
                  <a:prstClr val="white"/>
                </a:solidFill>
                <a:latin typeface="微软雅黑" pitchFamily="34" charset="-122"/>
                <a:ea typeface="微软雅黑" pitchFamily="34" charset="-122"/>
              </a:rPr>
              <a:t>报表中心案例：</a:t>
            </a:r>
            <a:r>
              <a:rPr lang="zh-CN" altLang="en-US" dirty="0" smtClean="0">
                <a:solidFill>
                  <a:prstClr val="white"/>
                </a:solidFill>
                <a:latin typeface="微软雅黑" pitchFamily="34" charset="-122"/>
                <a:ea typeface="微软雅黑" pitchFamily="34" charset="-122"/>
              </a:rPr>
              <a:t>模型视图化配置报表，选择报表样式 ，支持手机端，</a:t>
            </a:r>
            <a:r>
              <a:rPr lang="en-US" altLang="zh-CN" dirty="0" smtClean="0">
                <a:solidFill>
                  <a:prstClr val="white"/>
                </a:solidFill>
                <a:latin typeface="微软雅黑" pitchFamily="34" charset="-122"/>
                <a:ea typeface="微软雅黑" pitchFamily="34" charset="-122"/>
              </a:rPr>
              <a:t>PC</a:t>
            </a:r>
            <a:r>
              <a:rPr lang="zh-CN" altLang="en-US" dirty="0" smtClean="0">
                <a:solidFill>
                  <a:prstClr val="white"/>
                </a:solidFill>
                <a:latin typeface="微软雅黑" pitchFamily="34" charset="-122"/>
                <a:ea typeface="微软雅黑" pitchFamily="34" charset="-122"/>
              </a:rPr>
              <a:t>端报表预订与定制</a:t>
            </a:r>
          </a:p>
        </p:txBody>
      </p:sp>
      <p:grpSp>
        <p:nvGrpSpPr>
          <p:cNvPr id="40" name="组合 39"/>
          <p:cNvGrpSpPr/>
          <p:nvPr/>
        </p:nvGrpSpPr>
        <p:grpSpPr>
          <a:xfrm>
            <a:off x="3500430" y="2428868"/>
            <a:ext cx="1857388" cy="1785950"/>
            <a:chOff x="827088" y="2924175"/>
            <a:chExt cx="3889375" cy="3457575"/>
          </a:xfrm>
        </p:grpSpPr>
        <p:sp>
          <p:nvSpPr>
            <p:cNvPr id="27" name="Freeform 4"/>
            <p:cNvSpPr>
              <a:spLocks/>
            </p:cNvSpPr>
            <p:nvPr/>
          </p:nvSpPr>
          <p:spPr bwMode="blackWhite">
            <a:xfrm>
              <a:off x="1042988" y="2924175"/>
              <a:ext cx="2182812" cy="1512888"/>
            </a:xfrm>
            <a:custGeom>
              <a:avLst/>
              <a:gdLst>
                <a:gd name="T0" fmla="*/ 2147483647 w 1057"/>
                <a:gd name="T1" fmla="*/ 2147483647 h 900"/>
                <a:gd name="T2" fmla="*/ 2147483647 w 1057"/>
                <a:gd name="T3" fmla="*/ 2147483647 h 900"/>
                <a:gd name="T4" fmla="*/ 2147483647 w 1057"/>
                <a:gd name="T5" fmla="*/ 2147483647 h 900"/>
                <a:gd name="T6" fmla="*/ 2147483647 w 1057"/>
                <a:gd name="T7" fmla="*/ 2147483647 h 900"/>
                <a:gd name="T8" fmla="*/ 2147483647 w 1057"/>
                <a:gd name="T9" fmla="*/ 2147483647 h 900"/>
                <a:gd name="T10" fmla="*/ 2147483647 w 1057"/>
                <a:gd name="T11" fmla="*/ 2147483647 h 900"/>
                <a:gd name="T12" fmla="*/ 2147483647 w 1057"/>
                <a:gd name="T13" fmla="*/ 2147483647 h 900"/>
                <a:gd name="T14" fmla="*/ 2147483647 w 1057"/>
                <a:gd name="T15" fmla="*/ 2147483647 h 900"/>
                <a:gd name="T16" fmla="*/ 2147483647 w 1057"/>
                <a:gd name="T17" fmla="*/ 2147483647 h 900"/>
                <a:gd name="T18" fmla="*/ 2147483647 w 1057"/>
                <a:gd name="T19" fmla="*/ 2147483647 h 900"/>
                <a:gd name="T20" fmla="*/ 2147483647 w 1057"/>
                <a:gd name="T21" fmla="*/ 2147483647 h 900"/>
                <a:gd name="T22" fmla="*/ 2147483647 w 1057"/>
                <a:gd name="T23" fmla="*/ 2147483647 h 900"/>
                <a:gd name="T24" fmla="*/ 2147483647 w 1057"/>
                <a:gd name="T25" fmla="*/ 2147483647 h 900"/>
                <a:gd name="T26" fmla="*/ 2147483647 w 1057"/>
                <a:gd name="T27" fmla="*/ 2147483647 h 900"/>
                <a:gd name="T28" fmla="*/ 2147483647 w 1057"/>
                <a:gd name="T29" fmla="*/ 2147483647 h 900"/>
                <a:gd name="T30" fmla="*/ 2147483647 w 1057"/>
                <a:gd name="T31" fmla="*/ 0 h 900"/>
                <a:gd name="T32" fmla="*/ 2147483647 w 1057"/>
                <a:gd name="T33" fmla="*/ 2147483647 h 900"/>
                <a:gd name="T34" fmla="*/ 2147483647 w 1057"/>
                <a:gd name="T35" fmla="*/ 2147483647 h 900"/>
                <a:gd name="T36" fmla="*/ 2147483647 w 1057"/>
                <a:gd name="T37" fmla="*/ 2147483647 h 900"/>
                <a:gd name="T38" fmla="*/ 2147483647 w 1057"/>
                <a:gd name="T39" fmla="*/ 2147483647 h 900"/>
                <a:gd name="T40" fmla="*/ 2147483647 w 1057"/>
                <a:gd name="T41" fmla="*/ 2147483647 h 900"/>
                <a:gd name="T42" fmla="*/ 2147483647 w 1057"/>
                <a:gd name="T43" fmla="*/ 2147483647 h 900"/>
                <a:gd name="T44" fmla="*/ 2147483647 w 1057"/>
                <a:gd name="T45" fmla="*/ 2147483647 h 900"/>
                <a:gd name="T46" fmla="*/ 2147483647 w 1057"/>
                <a:gd name="T47" fmla="*/ 2147483647 h 900"/>
                <a:gd name="T48" fmla="*/ 2147483647 w 1057"/>
                <a:gd name="T49" fmla="*/ 2147483647 h 900"/>
                <a:gd name="T50" fmla="*/ 2147483647 w 1057"/>
                <a:gd name="T51" fmla="*/ 2147483647 h 900"/>
                <a:gd name="T52" fmla="*/ 2147483647 w 1057"/>
                <a:gd name="T53" fmla="*/ 2147483647 h 900"/>
                <a:gd name="T54" fmla="*/ 2147483647 w 1057"/>
                <a:gd name="T55" fmla="*/ 2147483647 h 900"/>
                <a:gd name="T56" fmla="*/ 2147483647 w 1057"/>
                <a:gd name="T57" fmla="*/ 2147483647 h 900"/>
                <a:gd name="T58" fmla="*/ 2147483647 w 1057"/>
                <a:gd name="T59" fmla="*/ 2147483647 h 900"/>
                <a:gd name="T60" fmla="*/ 2147483647 w 1057"/>
                <a:gd name="T61" fmla="*/ 2147483647 h 900"/>
                <a:gd name="T62" fmla="*/ 2147483647 w 1057"/>
                <a:gd name="T63" fmla="*/ 2147483647 h 900"/>
                <a:gd name="T64" fmla="*/ 2147483647 w 1057"/>
                <a:gd name="T65" fmla="*/ 2147483647 h 900"/>
                <a:gd name="T66" fmla="*/ 2147483647 w 1057"/>
                <a:gd name="T67" fmla="*/ 2147483647 h 900"/>
                <a:gd name="T68" fmla="*/ 2147483647 w 1057"/>
                <a:gd name="T69" fmla="*/ 2147483647 h 900"/>
                <a:gd name="T70" fmla="*/ 0 w 1057"/>
                <a:gd name="T71" fmla="*/ 2147483647 h 900"/>
                <a:gd name="T72" fmla="*/ 2147483647 w 1057"/>
                <a:gd name="T73" fmla="*/ 2147483647 h 900"/>
                <a:gd name="T74" fmla="*/ 2147483647 w 1057"/>
                <a:gd name="T75" fmla="*/ 2147483647 h 90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7"/>
                <a:gd name="T115" fmla="*/ 0 h 900"/>
                <a:gd name="T116" fmla="*/ 1057 w 1057"/>
                <a:gd name="T117" fmla="*/ 900 h 90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7" h="900">
                  <a:moveTo>
                    <a:pt x="455" y="879"/>
                  </a:moveTo>
                  <a:lnTo>
                    <a:pt x="471" y="838"/>
                  </a:lnTo>
                  <a:lnTo>
                    <a:pt x="490" y="799"/>
                  </a:lnTo>
                  <a:lnTo>
                    <a:pt x="514" y="762"/>
                  </a:lnTo>
                  <a:lnTo>
                    <a:pt x="541" y="728"/>
                  </a:lnTo>
                  <a:lnTo>
                    <a:pt x="570" y="696"/>
                  </a:lnTo>
                  <a:lnTo>
                    <a:pt x="603" y="667"/>
                  </a:lnTo>
                  <a:lnTo>
                    <a:pt x="639" y="642"/>
                  </a:lnTo>
                  <a:lnTo>
                    <a:pt x="676" y="621"/>
                  </a:lnTo>
                  <a:lnTo>
                    <a:pt x="713" y="605"/>
                  </a:lnTo>
                  <a:lnTo>
                    <a:pt x="753" y="591"/>
                  </a:lnTo>
                  <a:lnTo>
                    <a:pt x="793" y="581"/>
                  </a:lnTo>
                  <a:lnTo>
                    <a:pt x="834" y="575"/>
                  </a:lnTo>
                  <a:lnTo>
                    <a:pt x="833" y="711"/>
                  </a:lnTo>
                  <a:lnTo>
                    <a:pt x="1056" y="374"/>
                  </a:lnTo>
                  <a:lnTo>
                    <a:pt x="818" y="0"/>
                  </a:lnTo>
                  <a:lnTo>
                    <a:pt x="819" y="137"/>
                  </a:lnTo>
                  <a:lnTo>
                    <a:pt x="757" y="143"/>
                  </a:lnTo>
                  <a:lnTo>
                    <a:pt x="694" y="154"/>
                  </a:lnTo>
                  <a:lnTo>
                    <a:pt x="634" y="168"/>
                  </a:lnTo>
                  <a:lnTo>
                    <a:pt x="574" y="188"/>
                  </a:lnTo>
                  <a:lnTo>
                    <a:pt x="516" y="211"/>
                  </a:lnTo>
                  <a:lnTo>
                    <a:pt x="460" y="238"/>
                  </a:lnTo>
                  <a:lnTo>
                    <a:pt x="405" y="270"/>
                  </a:lnTo>
                  <a:lnTo>
                    <a:pt x="352" y="306"/>
                  </a:lnTo>
                  <a:lnTo>
                    <a:pt x="302" y="346"/>
                  </a:lnTo>
                  <a:lnTo>
                    <a:pt x="255" y="390"/>
                  </a:lnTo>
                  <a:lnTo>
                    <a:pt x="211" y="437"/>
                  </a:lnTo>
                  <a:lnTo>
                    <a:pt x="170" y="486"/>
                  </a:lnTo>
                  <a:lnTo>
                    <a:pt x="134" y="539"/>
                  </a:lnTo>
                  <a:lnTo>
                    <a:pt x="101" y="595"/>
                  </a:lnTo>
                  <a:lnTo>
                    <a:pt x="72" y="653"/>
                  </a:lnTo>
                  <a:lnTo>
                    <a:pt x="47" y="711"/>
                  </a:lnTo>
                  <a:lnTo>
                    <a:pt x="27" y="773"/>
                  </a:lnTo>
                  <a:lnTo>
                    <a:pt x="11" y="835"/>
                  </a:lnTo>
                  <a:lnTo>
                    <a:pt x="0" y="899"/>
                  </a:lnTo>
                  <a:lnTo>
                    <a:pt x="238" y="741"/>
                  </a:lnTo>
                  <a:lnTo>
                    <a:pt x="455" y="879"/>
                  </a:lnTo>
                </a:path>
              </a:pathLst>
            </a:custGeom>
            <a:solidFill>
              <a:srgbClr val="FF81C0"/>
            </a:solidFill>
            <a:ln w="12700" cap="rnd">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blackWhite">
            <a:xfrm>
              <a:off x="2339975" y="5013325"/>
              <a:ext cx="2160588" cy="1368425"/>
            </a:xfrm>
            <a:custGeom>
              <a:avLst/>
              <a:gdLst>
                <a:gd name="T0" fmla="*/ 2147483647 w 1033"/>
                <a:gd name="T1" fmla="*/ 2147483647 h 904"/>
                <a:gd name="T2" fmla="*/ 2147483647 w 1033"/>
                <a:gd name="T3" fmla="*/ 2147483647 h 904"/>
                <a:gd name="T4" fmla="*/ 2147483647 w 1033"/>
                <a:gd name="T5" fmla="*/ 2147483647 h 904"/>
                <a:gd name="T6" fmla="*/ 2147483647 w 1033"/>
                <a:gd name="T7" fmla="*/ 2147483647 h 904"/>
                <a:gd name="T8" fmla="*/ 2147483647 w 1033"/>
                <a:gd name="T9" fmla="*/ 2147483647 h 904"/>
                <a:gd name="T10" fmla="*/ 2147483647 w 1033"/>
                <a:gd name="T11" fmla="*/ 2147483647 h 904"/>
                <a:gd name="T12" fmla="*/ 2147483647 w 1033"/>
                <a:gd name="T13" fmla="*/ 2147483647 h 904"/>
                <a:gd name="T14" fmla="*/ 2147483647 w 1033"/>
                <a:gd name="T15" fmla="*/ 2147483647 h 904"/>
                <a:gd name="T16" fmla="*/ 2147483647 w 1033"/>
                <a:gd name="T17" fmla="*/ 2147483647 h 904"/>
                <a:gd name="T18" fmla="*/ 2147483647 w 1033"/>
                <a:gd name="T19" fmla="*/ 2147483647 h 904"/>
                <a:gd name="T20" fmla="*/ 2147483647 w 1033"/>
                <a:gd name="T21" fmla="*/ 2147483647 h 904"/>
                <a:gd name="T22" fmla="*/ 2147483647 w 1033"/>
                <a:gd name="T23" fmla="*/ 2147483647 h 904"/>
                <a:gd name="T24" fmla="*/ 2147483647 w 1033"/>
                <a:gd name="T25" fmla="*/ 2147483647 h 904"/>
                <a:gd name="T26" fmla="*/ 2147483647 w 1033"/>
                <a:gd name="T27" fmla="*/ 2147483647 h 904"/>
                <a:gd name="T28" fmla="*/ 2147483647 w 1033"/>
                <a:gd name="T29" fmla="*/ 2147483647 h 904"/>
                <a:gd name="T30" fmla="*/ 2147483647 w 1033"/>
                <a:gd name="T31" fmla="*/ 2147483647 h 904"/>
                <a:gd name="T32" fmla="*/ 0 w 1033"/>
                <a:gd name="T33" fmla="*/ 2147483647 h 904"/>
                <a:gd name="T34" fmla="*/ 2147483647 w 1033"/>
                <a:gd name="T35" fmla="*/ 2147483647 h 904"/>
                <a:gd name="T36" fmla="*/ 2147483647 w 1033"/>
                <a:gd name="T37" fmla="*/ 2147483647 h 904"/>
                <a:gd name="T38" fmla="*/ 2147483647 w 1033"/>
                <a:gd name="T39" fmla="*/ 2147483647 h 904"/>
                <a:gd name="T40" fmla="*/ 2147483647 w 1033"/>
                <a:gd name="T41" fmla="*/ 2147483647 h 904"/>
                <a:gd name="T42" fmla="*/ 2147483647 w 1033"/>
                <a:gd name="T43" fmla="*/ 2147483647 h 904"/>
                <a:gd name="T44" fmla="*/ 2147483647 w 1033"/>
                <a:gd name="T45" fmla="*/ 2147483647 h 904"/>
                <a:gd name="T46" fmla="*/ 2147483647 w 1033"/>
                <a:gd name="T47" fmla="*/ 2147483647 h 904"/>
                <a:gd name="T48" fmla="*/ 2147483647 w 1033"/>
                <a:gd name="T49" fmla="*/ 2147483647 h 904"/>
                <a:gd name="T50" fmla="*/ 2147483647 w 1033"/>
                <a:gd name="T51" fmla="*/ 2147483647 h 904"/>
                <a:gd name="T52" fmla="*/ 2147483647 w 1033"/>
                <a:gd name="T53" fmla="*/ 2147483647 h 904"/>
                <a:gd name="T54" fmla="*/ 2147483647 w 1033"/>
                <a:gd name="T55" fmla="*/ 2147483647 h 904"/>
                <a:gd name="T56" fmla="*/ 2147483647 w 1033"/>
                <a:gd name="T57" fmla="*/ 2147483647 h 904"/>
                <a:gd name="T58" fmla="*/ 2147483647 w 1033"/>
                <a:gd name="T59" fmla="*/ 2147483647 h 904"/>
                <a:gd name="T60" fmla="*/ 2147483647 w 1033"/>
                <a:gd name="T61" fmla="*/ 2147483647 h 904"/>
                <a:gd name="T62" fmla="*/ 2147483647 w 1033"/>
                <a:gd name="T63" fmla="*/ 2147483647 h 904"/>
                <a:gd name="T64" fmla="*/ 2147483647 w 1033"/>
                <a:gd name="T65" fmla="*/ 2147483647 h 904"/>
                <a:gd name="T66" fmla="*/ 2147483647 w 1033"/>
                <a:gd name="T67" fmla="*/ 2147483647 h 904"/>
                <a:gd name="T68" fmla="*/ 2147483647 w 1033"/>
                <a:gd name="T69" fmla="*/ 2147483647 h 904"/>
                <a:gd name="T70" fmla="*/ 2147483647 w 1033"/>
                <a:gd name="T71" fmla="*/ 2147483647 h 904"/>
                <a:gd name="T72" fmla="*/ 2147483647 w 1033"/>
                <a:gd name="T73" fmla="*/ 2147483647 h 904"/>
                <a:gd name="T74" fmla="*/ 2147483647 w 1033"/>
                <a:gd name="T75" fmla="*/ 2147483647 h 904"/>
                <a:gd name="T76" fmla="*/ 2147483647 w 1033"/>
                <a:gd name="T77" fmla="*/ 0 h 904"/>
                <a:gd name="T78" fmla="*/ 2147483647 w 1033"/>
                <a:gd name="T79" fmla="*/ 2147483647 h 904"/>
                <a:gd name="T80" fmla="*/ 2147483647 w 1033"/>
                <a:gd name="T81" fmla="*/ 2147483647 h 9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33"/>
                <a:gd name="T124" fmla="*/ 0 h 904"/>
                <a:gd name="T125" fmla="*/ 1033 w 1033"/>
                <a:gd name="T126" fmla="*/ 904 h 9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33" h="904">
                  <a:moveTo>
                    <a:pt x="585" y="1"/>
                  </a:moveTo>
                  <a:lnTo>
                    <a:pt x="573" y="41"/>
                  </a:lnTo>
                  <a:lnTo>
                    <a:pt x="556" y="78"/>
                  </a:lnTo>
                  <a:lnTo>
                    <a:pt x="537" y="116"/>
                  </a:lnTo>
                  <a:lnTo>
                    <a:pt x="514" y="150"/>
                  </a:lnTo>
                  <a:lnTo>
                    <a:pt x="488" y="182"/>
                  </a:lnTo>
                  <a:lnTo>
                    <a:pt x="459" y="212"/>
                  </a:lnTo>
                  <a:lnTo>
                    <a:pt x="427" y="239"/>
                  </a:lnTo>
                  <a:lnTo>
                    <a:pt x="393" y="262"/>
                  </a:lnTo>
                  <a:lnTo>
                    <a:pt x="356" y="283"/>
                  </a:lnTo>
                  <a:lnTo>
                    <a:pt x="317" y="301"/>
                  </a:lnTo>
                  <a:lnTo>
                    <a:pt x="277" y="314"/>
                  </a:lnTo>
                  <a:lnTo>
                    <a:pt x="236" y="323"/>
                  </a:lnTo>
                  <a:lnTo>
                    <a:pt x="235" y="187"/>
                  </a:lnTo>
                  <a:lnTo>
                    <a:pt x="159" y="298"/>
                  </a:lnTo>
                  <a:lnTo>
                    <a:pt x="80" y="409"/>
                  </a:lnTo>
                  <a:lnTo>
                    <a:pt x="0" y="517"/>
                  </a:lnTo>
                  <a:lnTo>
                    <a:pt x="236" y="903"/>
                  </a:lnTo>
                  <a:lnTo>
                    <a:pt x="236" y="766"/>
                  </a:lnTo>
                  <a:lnTo>
                    <a:pt x="295" y="759"/>
                  </a:lnTo>
                  <a:lnTo>
                    <a:pt x="353" y="747"/>
                  </a:lnTo>
                  <a:lnTo>
                    <a:pt x="411" y="733"/>
                  </a:lnTo>
                  <a:lnTo>
                    <a:pt x="467" y="713"/>
                  </a:lnTo>
                  <a:lnTo>
                    <a:pt x="522" y="691"/>
                  </a:lnTo>
                  <a:lnTo>
                    <a:pt x="575" y="665"/>
                  </a:lnTo>
                  <a:lnTo>
                    <a:pt x="626" y="635"/>
                  </a:lnTo>
                  <a:lnTo>
                    <a:pt x="676" y="601"/>
                  </a:lnTo>
                  <a:lnTo>
                    <a:pt x="724" y="564"/>
                  </a:lnTo>
                  <a:lnTo>
                    <a:pt x="768" y="525"/>
                  </a:lnTo>
                  <a:lnTo>
                    <a:pt x="811" y="481"/>
                  </a:lnTo>
                  <a:lnTo>
                    <a:pt x="849" y="435"/>
                  </a:lnTo>
                  <a:lnTo>
                    <a:pt x="884" y="387"/>
                  </a:lnTo>
                  <a:lnTo>
                    <a:pt x="916" y="337"/>
                  </a:lnTo>
                  <a:lnTo>
                    <a:pt x="945" y="284"/>
                  </a:lnTo>
                  <a:lnTo>
                    <a:pt x="970" y="231"/>
                  </a:lnTo>
                  <a:lnTo>
                    <a:pt x="991" y="174"/>
                  </a:lnTo>
                  <a:lnTo>
                    <a:pt x="1009" y="117"/>
                  </a:lnTo>
                  <a:lnTo>
                    <a:pt x="1023" y="58"/>
                  </a:lnTo>
                  <a:lnTo>
                    <a:pt x="1032" y="0"/>
                  </a:lnTo>
                  <a:lnTo>
                    <a:pt x="812" y="132"/>
                  </a:lnTo>
                  <a:lnTo>
                    <a:pt x="585" y="1"/>
                  </a:lnTo>
                </a:path>
              </a:pathLst>
            </a:custGeom>
            <a:solidFill>
              <a:srgbClr val="FFC000"/>
            </a:solidFill>
            <a:ln w="12700" cap="rnd">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 name="Freeform 6"/>
            <p:cNvSpPr>
              <a:spLocks/>
            </p:cNvSpPr>
            <p:nvPr/>
          </p:nvSpPr>
          <p:spPr bwMode="blackWhite">
            <a:xfrm>
              <a:off x="827088" y="4292600"/>
              <a:ext cx="1638300" cy="1873250"/>
            </a:xfrm>
            <a:custGeom>
              <a:avLst/>
              <a:gdLst>
                <a:gd name="T0" fmla="*/ 2147483647 w 930"/>
                <a:gd name="T1" fmla="*/ 2147483647 h 1075"/>
                <a:gd name="T2" fmla="*/ 2147483647 w 930"/>
                <a:gd name="T3" fmla="*/ 2147483647 h 1075"/>
                <a:gd name="T4" fmla="*/ 2147483647 w 930"/>
                <a:gd name="T5" fmla="*/ 2147483647 h 1075"/>
                <a:gd name="T6" fmla="*/ 2147483647 w 930"/>
                <a:gd name="T7" fmla="*/ 2147483647 h 1075"/>
                <a:gd name="T8" fmla="*/ 2147483647 w 930"/>
                <a:gd name="T9" fmla="*/ 2147483647 h 1075"/>
                <a:gd name="T10" fmla="*/ 2147483647 w 930"/>
                <a:gd name="T11" fmla="*/ 2147483647 h 1075"/>
                <a:gd name="T12" fmla="*/ 2147483647 w 930"/>
                <a:gd name="T13" fmla="*/ 2147483647 h 1075"/>
                <a:gd name="T14" fmla="*/ 2147483647 w 930"/>
                <a:gd name="T15" fmla="*/ 2147483647 h 1075"/>
                <a:gd name="T16" fmla="*/ 2147483647 w 930"/>
                <a:gd name="T17" fmla="*/ 2147483647 h 1075"/>
                <a:gd name="T18" fmla="*/ 2147483647 w 930"/>
                <a:gd name="T19" fmla="*/ 2147483647 h 1075"/>
                <a:gd name="T20" fmla="*/ 2147483647 w 930"/>
                <a:gd name="T21" fmla="*/ 2147483647 h 1075"/>
                <a:gd name="T22" fmla="*/ 2147483647 w 930"/>
                <a:gd name="T23" fmla="*/ 2147483647 h 1075"/>
                <a:gd name="T24" fmla="*/ 2147483647 w 930"/>
                <a:gd name="T25" fmla="*/ 2147483647 h 1075"/>
                <a:gd name="T26" fmla="*/ 2147483647 w 930"/>
                <a:gd name="T27" fmla="*/ 2147483647 h 1075"/>
                <a:gd name="T28" fmla="*/ 2147483647 w 930"/>
                <a:gd name="T29" fmla="*/ 2147483647 h 1075"/>
                <a:gd name="T30" fmla="*/ 2147483647 w 930"/>
                <a:gd name="T31" fmla="*/ 2147483647 h 1075"/>
                <a:gd name="T32" fmla="*/ 2147483647 w 930"/>
                <a:gd name="T33" fmla="*/ 2147483647 h 1075"/>
                <a:gd name="T34" fmla="*/ 2147483647 w 930"/>
                <a:gd name="T35" fmla="*/ 0 h 1075"/>
                <a:gd name="T36" fmla="*/ 0 w 930"/>
                <a:gd name="T37" fmla="*/ 2147483647 h 1075"/>
                <a:gd name="T38" fmla="*/ 2147483647 w 930"/>
                <a:gd name="T39" fmla="*/ 2147483647 h 1075"/>
                <a:gd name="T40" fmla="*/ 2147483647 w 930"/>
                <a:gd name="T41" fmla="*/ 2147483647 h 1075"/>
                <a:gd name="T42" fmla="*/ 2147483647 w 930"/>
                <a:gd name="T43" fmla="*/ 2147483647 h 1075"/>
                <a:gd name="T44" fmla="*/ 2147483647 w 930"/>
                <a:gd name="T45" fmla="*/ 2147483647 h 1075"/>
                <a:gd name="T46" fmla="*/ 2147483647 w 930"/>
                <a:gd name="T47" fmla="*/ 2147483647 h 1075"/>
                <a:gd name="T48" fmla="*/ 2147483647 w 930"/>
                <a:gd name="T49" fmla="*/ 2147483647 h 1075"/>
                <a:gd name="T50" fmla="*/ 2147483647 w 930"/>
                <a:gd name="T51" fmla="*/ 2147483647 h 1075"/>
                <a:gd name="T52" fmla="*/ 2147483647 w 930"/>
                <a:gd name="T53" fmla="*/ 2147483647 h 1075"/>
                <a:gd name="T54" fmla="*/ 2147483647 w 930"/>
                <a:gd name="T55" fmla="*/ 2147483647 h 1075"/>
                <a:gd name="T56" fmla="*/ 2147483647 w 930"/>
                <a:gd name="T57" fmla="*/ 2147483647 h 1075"/>
                <a:gd name="T58" fmla="*/ 2147483647 w 930"/>
                <a:gd name="T59" fmla="*/ 2147483647 h 1075"/>
                <a:gd name="T60" fmla="*/ 2147483647 w 930"/>
                <a:gd name="T61" fmla="*/ 2147483647 h 1075"/>
                <a:gd name="T62" fmla="*/ 2147483647 w 930"/>
                <a:gd name="T63" fmla="*/ 2147483647 h 1075"/>
                <a:gd name="T64" fmla="*/ 2147483647 w 930"/>
                <a:gd name="T65" fmla="*/ 2147483647 h 1075"/>
                <a:gd name="T66" fmla="*/ 2147483647 w 930"/>
                <a:gd name="T67" fmla="*/ 2147483647 h 1075"/>
                <a:gd name="T68" fmla="*/ 2147483647 w 930"/>
                <a:gd name="T69" fmla="*/ 2147483647 h 1075"/>
                <a:gd name="T70" fmla="*/ 2147483647 w 930"/>
                <a:gd name="T71" fmla="*/ 2147483647 h 1075"/>
                <a:gd name="T72" fmla="*/ 2147483647 w 930"/>
                <a:gd name="T73" fmla="*/ 2147483647 h 1075"/>
                <a:gd name="T74" fmla="*/ 2147483647 w 930"/>
                <a:gd name="T75" fmla="*/ 2147483647 h 1075"/>
                <a:gd name="T76" fmla="*/ 2147483647 w 930"/>
                <a:gd name="T77" fmla="*/ 2147483647 h 1075"/>
                <a:gd name="T78" fmla="*/ 2147483647 w 930"/>
                <a:gd name="T79" fmla="*/ 2147483647 h 1075"/>
                <a:gd name="T80" fmla="*/ 2147483647 w 930"/>
                <a:gd name="T81" fmla="*/ 2147483647 h 1075"/>
                <a:gd name="T82" fmla="*/ 2147483647 w 930"/>
                <a:gd name="T83" fmla="*/ 2147483647 h 10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30"/>
                <a:gd name="T127" fmla="*/ 0 h 1075"/>
                <a:gd name="T128" fmla="*/ 930 w 930"/>
                <a:gd name="T129" fmla="*/ 1075 h 107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30" h="1075">
                  <a:moveTo>
                    <a:pt x="929" y="645"/>
                  </a:moveTo>
                  <a:lnTo>
                    <a:pt x="887" y="634"/>
                  </a:lnTo>
                  <a:lnTo>
                    <a:pt x="847" y="620"/>
                  </a:lnTo>
                  <a:lnTo>
                    <a:pt x="807" y="603"/>
                  </a:lnTo>
                  <a:lnTo>
                    <a:pt x="771" y="582"/>
                  </a:lnTo>
                  <a:lnTo>
                    <a:pt x="735" y="557"/>
                  </a:lnTo>
                  <a:lnTo>
                    <a:pt x="703" y="529"/>
                  </a:lnTo>
                  <a:lnTo>
                    <a:pt x="673" y="497"/>
                  </a:lnTo>
                  <a:lnTo>
                    <a:pt x="648" y="465"/>
                  </a:lnTo>
                  <a:lnTo>
                    <a:pt x="624" y="428"/>
                  </a:lnTo>
                  <a:lnTo>
                    <a:pt x="607" y="398"/>
                  </a:lnTo>
                  <a:lnTo>
                    <a:pt x="594" y="366"/>
                  </a:lnTo>
                  <a:lnTo>
                    <a:pt x="583" y="332"/>
                  </a:lnTo>
                  <a:lnTo>
                    <a:pt x="577" y="298"/>
                  </a:lnTo>
                  <a:lnTo>
                    <a:pt x="575" y="264"/>
                  </a:lnTo>
                  <a:lnTo>
                    <a:pt x="576" y="229"/>
                  </a:lnTo>
                  <a:lnTo>
                    <a:pt x="748" y="229"/>
                  </a:lnTo>
                  <a:lnTo>
                    <a:pt x="360" y="0"/>
                  </a:lnTo>
                  <a:lnTo>
                    <a:pt x="0" y="236"/>
                  </a:lnTo>
                  <a:lnTo>
                    <a:pt x="136" y="237"/>
                  </a:lnTo>
                  <a:lnTo>
                    <a:pt x="141" y="299"/>
                  </a:lnTo>
                  <a:lnTo>
                    <a:pt x="150" y="362"/>
                  </a:lnTo>
                  <a:lnTo>
                    <a:pt x="165" y="422"/>
                  </a:lnTo>
                  <a:lnTo>
                    <a:pt x="182" y="483"/>
                  </a:lnTo>
                  <a:lnTo>
                    <a:pt x="204" y="541"/>
                  </a:lnTo>
                  <a:lnTo>
                    <a:pt x="231" y="598"/>
                  </a:lnTo>
                  <a:lnTo>
                    <a:pt x="262" y="653"/>
                  </a:lnTo>
                  <a:lnTo>
                    <a:pt x="296" y="704"/>
                  </a:lnTo>
                  <a:lnTo>
                    <a:pt x="333" y="752"/>
                  </a:lnTo>
                  <a:lnTo>
                    <a:pt x="374" y="797"/>
                  </a:lnTo>
                  <a:lnTo>
                    <a:pt x="419" y="841"/>
                  </a:lnTo>
                  <a:lnTo>
                    <a:pt x="465" y="880"/>
                  </a:lnTo>
                  <a:lnTo>
                    <a:pt x="514" y="917"/>
                  </a:lnTo>
                  <a:lnTo>
                    <a:pt x="566" y="951"/>
                  </a:lnTo>
                  <a:lnTo>
                    <a:pt x="620" y="980"/>
                  </a:lnTo>
                  <a:lnTo>
                    <a:pt x="675" y="1007"/>
                  </a:lnTo>
                  <a:lnTo>
                    <a:pt x="732" y="1029"/>
                  </a:lnTo>
                  <a:lnTo>
                    <a:pt x="790" y="1048"/>
                  </a:lnTo>
                  <a:lnTo>
                    <a:pt x="849" y="1062"/>
                  </a:lnTo>
                  <a:lnTo>
                    <a:pt x="910" y="1074"/>
                  </a:lnTo>
                  <a:lnTo>
                    <a:pt x="772" y="845"/>
                  </a:lnTo>
                  <a:lnTo>
                    <a:pt x="929" y="645"/>
                  </a:lnTo>
                </a:path>
              </a:pathLst>
            </a:custGeom>
            <a:solidFill>
              <a:srgbClr val="BBE0E3"/>
            </a:solidFill>
            <a:ln w="12700" cap="rnd">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 name="Freeform 7"/>
            <p:cNvSpPr>
              <a:spLocks/>
            </p:cNvSpPr>
            <p:nvPr/>
          </p:nvSpPr>
          <p:spPr bwMode="blackWhite">
            <a:xfrm>
              <a:off x="3060700" y="3141663"/>
              <a:ext cx="1655763" cy="1943100"/>
            </a:xfrm>
            <a:custGeom>
              <a:avLst/>
              <a:gdLst>
                <a:gd name="T0" fmla="*/ 2147483647 w 943"/>
                <a:gd name="T1" fmla="*/ 2147483647 h 1065"/>
                <a:gd name="T2" fmla="*/ 2147483647 w 943"/>
                <a:gd name="T3" fmla="*/ 2147483647 h 1065"/>
                <a:gd name="T4" fmla="*/ 2147483647 w 943"/>
                <a:gd name="T5" fmla="*/ 2147483647 h 1065"/>
                <a:gd name="T6" fmla="*/ 2147483647 w 943"/>
                <a:gd name="T7" fmla="*/ 2147483647 h 1065"/>
                <a:gd name="T8" fmla="*/ 2147483647 w 943"/>
                <a:gd name="T9" fmla="*/ 2147483647 h 1065"/>
                <a:gd name="T10" fmla="*/ 2147483647 w 943"/>
                <a:gd name="T11" fmla="*/ 2147483647 h 1065"/>
                <a:gd name="T12" fmla="*/ 2147483647 w 943"/>
                <a:gd name="T13" fmla="*/ 2147483647 h 1065"/>
                <a:gd name="T14" fmla="*/ 2147483647 w 943"/>
                <a:gd name="T15" fmla="*/ 2147483647 h 1065"/>
                <a:gd name="T16" fmla="*/ 2147483647 w 943"/>
                <a:gd name="T17" fmla="*/ 2147483647 h 1065"/>
                <a:gd name="T18" fmla="*/ 2147483647 w 943"/>
                <a:gd name="T19" fmla="*/ 2147483647 h 1065"/>
                <a:gd name="T20" fmla="*/ 2147483647 w 943"/>
                <a:gd name="T21" fmla="*/ 2147483647 h 1065"/>
                <a:gd name="T22" fmla="*/ 2147483647 w 943"/>
                <a:gd name="T23" fmla="*/ 2147483647 h 1065"/>
                <a:gd name="T24" fmla="*/ 2147483647 w 943"/>
                <a:gd name="T25" fmla="*/ 2147483647 h 1065"/>
                <a:gd name="T26" fmla="*/ 2147483647 w 943"/>
                <a:gd name="T27" fmla="*/ 2147483647 h 1065"/>
                <a:gd name="T28" fmla="*/ 2147483647 w 943"/>
                <a:gd name="T29" fmla="*/ 2147483647 h 1065"/>
                <a:gd name="T30" fmla="*/ 2147483647 w 943"/>
                <a:gd name="T31" fmla="*/ 2147483647 h 1065"/>
                <a:gd name="T32" fmla="*/ 2147483647 w 943"/>
                <a:gd name="T33" fmla="*/ 2147483647 h 1065"/>
                <a:gd name="T34" fmla="*/ 2147483647 w 943"/>
                <a:gd name="T35" fmla="*/ 2147483647 h 1065"/>
                <a:gd name="T36" fmla="*/ 2147483647 w 943"/>
                <a:gd name="T37" fmla="*/ 2147483647 h 1065"/>
                <a:gd name="T38" fmla="*/ 2147483647 w 943"/>
                <a:gd name="T39" fmla="*/ 2147483647 h 1065"/>
                <a:gd name="T40" fmla="*/ 2147483647 w 943"/>
                <a:gd name="T41" fmla="*/ 2147483647 h 1065"/>
                <a:gd name="T42" fmla="*/ 2147483647 w 943"/>
                <a:gd name="T43" fmla="*/ 2147483647 h 1065"/>
                <a:gd name="T44" fmla="*/ 0 w 943"/>
                <a:gd name="T45" fmla="*/ 0 h 1065"/>
                <a:gd name="T46" fmla="*/ 2147483647 w 943"/>
                <a:gd name="T47" fmla="*/ 2147483647 h 1065"/>
                <a:gd name="T48" fmla="*/ 2147483647 w 943"/>
                <a:gd name="T49" fmla="*/ 2147483647 h 1065"/>
                <a:gd name="T50" fmla="*/ 2147483647 w 943"/>
                <a:gd name="T51" fmla="*/ 2147483647 h 1065"/>
                <a:gd name="T52" fmla="*/ 2147483647 w 943"/>
                <a:gd name="T53" fmla="*/ 2147483647 h 1065"/>
                <a:gd name="T54" fmla="*/ 2147483647 w 943"/>
                <a:gd name="T55" fmla="*/ 2147483647 h 1065"/>
                <a:gd name="T56" fmla="*/ 2147483647 w 943"/>
                <a:gd name="T57" fmla="*/ 2147483647 h 1065"/>
                <a:gd name="T58" fmla="*/ 2147483647 w 943"/>
                <a:gd name="T59" fmla="*/ 2147483647 h 1065"/>
                <a:gd name="T60" fmla="*/ 2147483647 w 943"/>
                <a:gd name="T61" fmla="*/ 2147483647 h 1065"/>
                <a:gd name="T62" fmla="*/ 2147483647 w 943"/>
                <a:gd name="T63" fmla="*/ 2147483647 h 1065"/>
                <a:gd name="T64" fmla="*/ 2147483647 w 943"/>
                <a:gd name="T65" fmla="*/ 2147483647 h 1065"/>
                <a:gd name="T66" fmla="*/ 2147483647 w 943"/>
                <a:gd name="T67" fmla="*/ 2147483647 h 1065"/>
                <a:gd name="T68" fmla="*/ 2147483647 w 943"/>
                <a:gd name="T69" fmla="*/ 2147483647 h 1065"/>
                <a:gd name="T70" fmla="*/ 2147483647 w 943"/>
                <a:gd name="T71" fmla="*/ 2147483647 h 1065"/>
                <a:gd name="T72" fmla="*/ 2147483647 w 943"/>
                <a:gd name="T73" fmla="*/ 2147483647 h 1065"/>
                <a:gd name="T74" fmla="*/ 2147483647 w 943"/>
                <a:gd name="T75" fmla="*/ 2147483647 h 1065"/>
                <a:gd name="T76" fmla="*/ 2147483647 w 943"/>
                <a:gd name="T77" fmla="*/ 2147483647 h 10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43"/>
                <a:gd name="T118" fmla="*/ 0 h 1065"/>
                <a:gd name="T119" fmla="*/ 943 w 943"/>
                <a:gd name="T120" fmla="*/ 1065 h 10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43" h="1065">
                  <a:moveTo>
                    <a:pt x="554" y="1064"/>
                  </a:moveTo>
                  <a:lnTo>
                    <a:pt x="942" y="840"/>
                  </a:lnTo>
                  <a:lnTo>
                    <a:pt x="781" y="840"/>
                  </a:lnTo>
                  <a:lnTo>
                    <a:pt x="776" y="778"/>
                  </a:lnTo>
                  <a:lnTo>
                    <a:pt x="767" y="716"/>
                  </a:lnTo>
                  <a:lnTo>
                    <a:pt x="754" y="655"/>
                  </a:lnTo>
                  <a:lnTo>
                    <a:pt x="737" y="595"/>
                  </a:lnTo>
                  <a:lnTo>
                    <a:pt x="714" y="536"/>
                  </a:lnTo>
                  <a:lnTo>
                    <a:pt x="688" y="480"/>
                  </a:lnTo>
                  <a:lnTo>
                    <a:pt x="658" y="425"/>
                  </a:lnTo>
                  <a:lnTo>
                    <a:pt x="624" y="372"/>
                  </a:lnTo>
                  <a:lnTo>
                    <a:pt x="586" y="323"/>
                  </a:lnTo>
                  <a:lnTo>
                    <a:pt x="547" y="275"/>
                  </a:lnTo>
                  <a:lnTo>
                    <a:pt x="502" y="232"/>
                  </a:lnTo>
                  <a:lnTo>
                    <a:pt x="455" y="191"/>
                  </a:lnTo>
                  <a:lnTo>
                    <a:pt x="405" y="153"/>
                  </a:lnTo>
                  <a:lnTo>
                    <a:pt x="352" y="120"/>
                  </a:lnTo>
                  <a:lnTo>
                    <a:pt x="298" y="89"/>
                  </a:lnTo>
                  <a:lnTo>
                    <a:pt x="241" y="63"/>
                  </a:lnTo>
                  <a:lnTo>
                    <a:pt x="182" y="41"/>
                  </a:lnTo>
                  <a:lnTo>
                    <a:pt x="122" y="23"/>
                  </a:lnTo>
                  <a:lnTo>
                    <a:pt x="61" y="9"/>
                  </a:lnTo>
                  <a:lnTo>
                    <a:pt x="0" y="0"/>
                  </a:lnTo>
                  <a:lnTo>
                    <a:pt x="137" y="226"/>
                  </a:lnTo>
                  <a:lnTo>
                    <a:pt x="5" y="451"/>
                  </a:lnTo>
                  <a:lnTo>
                    <a:pt x="48" y="465"/>
                  </a:lnTo>
                  <a:lnTo>
                    <a:pt x="90" y="483"/>
                  </a:lnTo>
                  <a:lnTo>
                    <a:pt x="130" y="505"/>
                  </a:lnTo>
                  <a:lnTo>
                    <a:pt x="168" y="531"/>
                  </a:lnTo>
                  <a:lnTo>
                    <a:pt x="202" y="561"/>
                  </a:lnTo>
                  <a:lnTo>
                    <a:pt x="233" y="594"/>
                  </a:lnTo>
                  <a:lnTo>
                    <a:pt x="262" y="629"/>
                  </a:lnTo>
                  <a:lnTo>
                    <a:pt x="285" y="668"/>
                  </a:lnTo>
                  <a:lnTo>
                    <a:pt x="305" y="709"/>
                  </a:lnTo>
                  <a:lnTo>
                    <a:pt x="321" y="751"/>
                  </a:lnTo>
                  <a:lnTo>
                    <a:pt x="333" y="795"/>
                  </a:lnTo>
                  <a:lnTo>
                    <a:pt x="340" y="840"/>
                  </a:lnTo>
                  <a:lnTo>
                    <a:pt x="188" y="841"/>
                  </a:lnTo>
                  <a:lnTo>
                    <a:pt x="554" y="1064"/>
                  </a:lnTo>
                </a:path>
              </a:pathLst>
            </a:custGeom>
            <a:solidFill>
              <a:srgbClr val="92D050"/>
            </a:solidFill>
            <a:ln w="12700" cap="rnd">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TextBox 202"/>
            <p:cNvSpPr txBox="1">
              <a:spLocks noChangeArrowheads="1"/>
            </p:cNvSpPr>
            <p:nvPr/>
          </p:nvSpPr>
          <p:spPr bwMode="auto">
            <a:xfrm rot="19747585">
              <a:off x="1266824" y="3219922"/>
              <a:ext cx="2024063" cy="7150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pitchFamily="34" charset="0"/>
                  <a:ea typeface="宋体" pitchFamily="2" charset="-122"/>
                </a:rPr>
                <a:t>采集</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3" name="TextBox 206"/>
            <p:cNvSpPr txBox="1">
              <a:spLocks noChangeArrowheads="1"/>
            </p:cNvSpPr>
            <p:nvPr/>
          </p:nvSpPr>
          <p:spPr bwMode="auto">
            <a:xfrm rot="3326789">
              <a:off x="3164683" y="3660321"/>
              <a:ext cx="1492251" cy="7089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dirty="0" smtClean="0">
                  <a:solidFill>
                    <a:schemeClr val="tx1"/>
                  </a:solidFill>
                  <a:latin typeface="微软雅黑" pitchFamily="34" charset="-122"/>
                  <a:ea typeface="微软雅黑" pitchFamily="34" charset="-122"/>
                </a:rPr>
                <a:t>监控</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4" name="TextBox 207"/>
            <p:cNvSpPr txBox="1">
              <a:spLocks noChangeArrowheads="1"/>
            </p:cNvSpPr>
            <p:nvPr/>
          </p:nvSpPr>
          <p:spPr bwMode="auto">
            <a:xfrm rot="19747585">
              <a:off x="2874964" y="5166196"/>
              <a:ext cx="1422399" cy="7150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pitchFamily="34" charset="0"/>
                  <a:ea typeface="宋体" pitchFamily="2" charset="-122"/>
                </a:rPr>
                <a:t>应用</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5" name="TextBox 208"/>
            <p:cNvSpPr txBox="1">
              <a:spLocks noChangeArrowheads="1"/>
            </p:cNvSpPr>
            <p:nvPr/>
          </p:nvSpPr>
          <p:spPr bwMode="auto">
            <a:xfrm rot="3798321">
              <a:off x="772320" y="4976357"/>
              <a:ext cx="1866901" cy="7089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微软雅黑" pitchFamily="34" charset="-122"/>
                  <a:ea typeface="微软雅黑" pitchFamily="34" charset="-122"/>
                </a:rPr>
                <a:t>呈现</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grpSp>
      <p:sp>
        <p:nvSpPr>
          <p:cNvPr id="32" name="TextBox 203"/>
          <p:cNvSpPr txBox="1">
            <a:spLocks noChangeArrowheads="1"/>
          </p:cNvSpPr>
          <p:nvPr/>
        </p:nvSpPr>
        <p:spPr bwMode="auto">
          <a:xfrm>
            <a:off x="4143372" y="3071810"/>
            <a:ext cx="857256" cy="646331"/>
          </a:xfrm>
          <a:prstGeom prst="rect">
            <a:avLst/>
          </a:prstGeom>
          <a:noFill/>
          <a:ln w="19050" cmpd="thickThin">
            <a:noFill/>
            <a:miter lim="800000"/>
            <a:headEnd/>
            <a:tailEnd/>
          </a:ln>
          <a:effec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0000"/>
                </a:solidFill>
                <a:effectLst/>
                <a:latin typeface="微软雅黑" pitchFamily="34" charset="-122"/>
                <a:ea typeface="微软雅黑" pitchFamily="34" charset="-122"/>
              </a:rPr>
              <a:t>体系</a:t>
            </a:r>
            <a:endParaRPr kumimoji="0" lang="en-US" altLang="zh-CN" sz="1800" b="1" i="0" u="none" strike="noStrike" cap="none" normalizeH="0" baseline="0" dirty="0" smtClean="0">
              <a:ln>
                <a:noFill/>
              </a:ln>
              <a:solidFill>
                <a:srgbClr val="FF0000"/>
              </a:solidFill>
              <a:effectLst/>
              <a:latin typeface="微软雅黑" pitchFamily="34" charset="-122"/>
              <a:ea typeface="微软雅黑"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rgbClr val="FF0000"/>
              </a:solidFill>
              <a:effectLst/>
              <a:latin typeface="Arial" pitchFamily="34" charset="0"/>
              <a:ea typeface="宋体" pitchFamily="2" charset="-122"/>
            </a:endParaRPr>
          </a:p>
        </p:txBody>
      </p:sp>
      <p:pic>
        <p:nvPicPr>
          <p:cNvPr id="5" name="Picture 2"/>
          <p:cNvPicPr>
            <a:picLocks noChangeAspect="1" noChangeArrowheads="1"/>
          </p:cNvPicPr>
          <p:nvPr/>
        </p:nvPicPr>
        <p:blipFill>
          <a:blip r:embed="rId9"/>
          <a:srcRect/>
          <a:stretch>
            <a:fillRect/>
          </a:stretch>
        </p:blipFill>
        <p:spPr bwMode="auto">
          <a:xfrm>
            <a:off x="214282" y="1071546"/>
            <a:ext cx="3357586" cy="1643074"/>
          </a:xfrm>
          <a:prstGeom prst="rect">
            <a:avLst/>
          </a:prstGeom>
          <a:noFill/>
          <a:ln w="9525">
            <a:noFill/>
            <a:miter lim="800000"/>
            <a:headEnd/>
            <a:tailEnd/>
          </a:ln>
        </p:spPr>
      </p:pic>
      <p:pic>
        <p:nvPicPr>
          <p:cNvPr id="6" name="Picture 3"/>
          <p:cNvPicPr>
            <a:picLocks noChangeAspect="1" noChangeArrowheads="1"/>
          </p:cNvPicPr>
          <p:nvPr/>
        </p:nvPicPr>
        <p:blipFill>
          <a:blip r:embed="rId10"/>
          <a:srcRect/>
          <a:stretch>
            <a:fillRect/>
          </a:stretch>
        </p:blipFill>
        <p:spPr bwMode="auto">
          <a:xfrm>
            <a:off x="5357819" y="3929066"/>
            <a:ext cx="3357586" cy="2000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title" idx="4294967295"/>
          </p:nvPr>
        </p:nvSpPr>
        <p:spPr>
          <a:xfrm>
            <a:off x="152400" y="198438"/>
            <a:ext cx="7391400" cy="715962"/>
          </a:xfrm>
        </p:spPr>
        <p:txBody>
          <a:bodyPr/>
          <a:lstStyle/>
          <a:p>
            <a:pPr algn="l" eaLnBrk="1" hangingPunct="1"/>
            <a:r>
              <a:rPr lang="zh-CN" altLang="en-US" sz="3200" b="1" smtClean="0">
                <a:solidFill>
                  <a:srgbClr val="0066CC"/>
                </a:solidFill>
                <a:latin typeface="楷体_GB2312" pitchFamily="49" charset="-122"/>
              </a:rPr>
              <a:t>目录</a:t>
            </a:r>
          </a:p>
        </p:txBody>
      </p:sp>
      <p:sp>
        <p:nvSpPr>
          <p:cNvPr id="59" name="AutoShape 2"/>
          <p:cNvSpPr>
            <a:spLocks noChangeArrowheads="1"/>
          </p:cNvSpPr>
          <p:nvPr/>
        </p:nvSpPr>
        <p:spPr bwMode="gray">
          <a:xfrm>
            <a:off x="2451100" y="1533522"/>
            <a:ext cx="4435475" cy="598488"/>
          </a:xfrm>
          <a:prstGeom prst="roundRect">
            <a:avLst>
              <a:gd name="adj" fmla="val 50000"/>
            </a:avLst>
          </a:prstGeom>
          <a:solidFill>
            <a:srgbClr val="0070C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Text Box 3"/>
          <p:cNvSpPr txBox="1">
            <a:spLocks noChangeArrowheads="1"/>
          </p:cNvSpPr>
          <p:nvPr/>
        </p:nvSpPr>
        <p:spPr bwMode="gray">
          <a:xfrm>
            <a:off x="3060700" y="1641472"/>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solidFill>
                <a:latin typeface="Arial" pitchFamily="34" charset="0"/>
                <a:ea typeface="宋体" pitchFamily="2" charset="-122"/>
              </a:rPr>
              <a:t>现状分析</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 name="Oval 4"/>
          <p:cNvSpPr>
            <a:spLocks noChangeArrowheads="1"/>
          </p:cNvSpPr>
          <p:nvPr/>
        </p:nvSpPr>
        <p:spPr bwMode="gray">
          <a:xfrm>
            <a:off x="2484438" y="1500174"/>
            <a:ext cx="600075" cy="615950"/>
          </a:xfrm>
          <a:prstGeom prst="ellipse">
            <a:avLst/>
          </a:prstGeom>
          <a:solidFill>
            <a:schemeClr val="accent2">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2" name="Text Box 5"/>
          <p:cNvSpPr txBox="1">
            <a:spLocks noChangeArrowheads="1"/>
          </p:cNvSpPr>
          <p:nvPr/>
        </p:nvSpPr>
        <p:spPr bwMode="gray">
          <a:xfrm>
            <a:off x="2516188" y="1608124"/>
            <a:ext cx="531812" cy="366712"/>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01</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AutoShape 6"/>
          <p:cNvSpPr>
            <a:spLocks noChangeArrowheads="1"/>
          </p:cNvSpPr>
          <p:nvPr/>
        </p:nvSpPr>
        <p:spPr bwMode="gray">
          <a:xfrm>
            <a:off x="2451100" y="2503485"/>
            <a:ext cx="4435475" cy="598487"/>
          </a:xfrm>
          <a:prstGeom prst="roundRect">
            <a:avLst>
              <a:gd name="adj" fmla="val 50000"/>
            </a:avLst>
          </a:prstGeom>
          <a:solidFill>
            <a:srgbClr val="92D05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4" name="Text Box 7"/>
          <p:cNvSpPr txBox="1">
            <a:spLocks noChangeArrowheads="1"/>
          </p:cNvSpPr>
          <p:nvPr/>
        </p:nvSpPr>
        <p:spPr bwMode="gray">
          <a:xfrm>
            <a:off x="3060700" y="2611435"/>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solidFill>
                <a:latin typeface="Arial" pitchFamily="34" charset="0"/>
                <a:ea typeface="宋体" pitchFamily="2" charset="-122"/>
              </a:rPr>
              <a:t>愿景目标</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5" name="Oval 8"/>
          <p:cNvSpPr>
            <a:spLocks noChangeArrowheads="1"/>
          </p:cNvSpPr>
          <p:nvPr/>
        </p:nvSpPr>
        <p:spPr bwMode="gray">
          <a:xfrm>
            <a:off x="2484438" y="2470136"/>
            <a:ext cx="600075" cy="615950"/>
          </a:xfrm>
          <a:prstGeom prst="ellipse">
            <a:avLst/>
          </a:prstGeom>
          <a:solidFill>
            <a:schemeClr va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Text Box 9"/>
          <p:cNvSpPr txBox="1">
            <a:spLocks noChangeArrowheads="1"/>
          </p:cNvSpPr>
          <p:nvPr/>
        </p:nvSpPr>
        <p:spPr bwMode="gray">
          <a:xfrm>
            <a:off x="2516188" y="2578086"/>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02</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7" name="AutoShape 10"/>
          <p:cNvSpPr>
            <a:spLocks noChangeArrowheads="1"/>
          </p:cNvSpPr>
          <p:nvPr/>
        </p:nvSpPr>
        <p:spPr bwMode="gray">
          <a:xfrm>
            <a:off x="2451100" y="3455985"/>
            <a:ext cx="4435475" cy="598487"/>
          </a:xfrm>
          <a:prstGeom prst="roundRect">
            <a:avLst>
              <a:gd name="adj" fmla="val 50000"/>
            </a:avLst>
          </a:prstGeom>
          <a:solidFill>
            <a:srgbClr val="FFC00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Text Box 11"/>
          <p:cNvSpPr txBox="1">
            <a:spLocks noChangeArrowheads="1"/>
          </p:cNvSpPr>
          <p:nvPr/>
        </p:nvSpPr>
        <p:spPr bwMode="gray">
          <a:xfrm>
            <a:off x="3060700" y="3563935"/>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运维管理</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9" name="Oval 12"/>
          <p:cNvSpPr>
            <a:spLocks noChangeArrowheads="1"/>
          </p:cNvSpPr>
          <p:nvPr/>
        </p:nvSpPr>
        <p:spPr bwMode="gray">
          <a:xfrm>
            <a:off x="2484438" y="3422636"/>
            <a:ext cx="600075" cy="615950"/>
          </a:xfrm>
          <a:prstGeom prst="ellipse">
            <a:avLst/>
          </a:prstGeom>
          <a:solidFill>
            <a:schemeClr val="accent1">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 Box 13"/>
          <p:cNvSpPr txBox="1">
            <a:spLocks noChangeArrowheads="1"/>
          </p:cNvSpPr>
          <p:nvPr/>
        </p:nvSpPr>
        <p:spPr bwMode="gray">
          <a:xfrm>
            <a:off x="2516188" y="3530586"/>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03</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1" name="AutoShape 14"/>
          <p:cNvSpPr>
            <a:spLocks noChangeArrowheads="1"/>
          </p:cNvSpPr>
          <p:nvPr/>
        </p:nvSpPr>
        <p:spPr bwMode="gray">
          <a:xfrm>
            <a:off x="2451100" y="4430710"/>
            <a:ext cx="4435475" cy="598487"/>
          </a:xfrm>
          <a:prstGeom prst="roundRect">
            <a:avLst>
              <a:gd name="adj" fmla="val 50000"/>
            </a:avLst>
          </a:prstGeom>
          <a:solidFill>
            <a:srgbClr val="00B0F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2" name="Text Box 15"/>
          <p:cNvSpPr txBox="1">
            <a:spLocks noChangeArrowheads="1"/>
          </p:cNvSpPr>
          <p:nvPr/>
        </p:nvSpPr>
        <p:spPr bwMode="gray">
          <a:xfrm>
            <a:off x="3060700" y="4538660"/>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软件过程管理</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3" name="Oval 16"/>
          <p:cNvSpPr>
            <a:spLocks noChangeArrowheads="1"/>
          </p:cNvSpPr>
          <p:nvPr/>
        </p:nvSpPr>
        <p:spPr bwMode="gray">
          <a:xfrm>
            <a:off x="2484438" y="4397361"/>
            <a:ext cx="600075" cy="615950"/>
          </a:xfrm>
          <a:prstGeom prst="ellipse">
            <a:avLst/>
          </a:prstGeom>
          <a:solidFill>
            <a:schemeClr val="fo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4" name="Text Box 17"/>
          <p:cNvSpPr txBox="1">
            <a:spLocks noChangeArrowheads="1"/>
          </p:cNvSpPr>
          <p:nvPr/>
        </p:nvSpPr>
        <p:spPr bwMode="gray">
          <a:xfrm>
            <a:off x="2516188" y="4505311"/>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04</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5" name="Oval 18"/>
          <p:cNvSpPr>
            <a:spLocks noChangeArrowheads="1"/>
          </p:cNvSpPr>
          <p:nvPr/>
        </p:nvSpPr>
        <p:spPr bwMode="gray">
          <a:xfrm>
            <a:off x="6637338" y="1617649"/>
            <a:ext cx="349250" cy="358775"/>
          </a:xfrm>
          <a:prstGeom prst="ellipse">
            <a:avLst/>
          </a:prstGeom>
          <a:solidFill>
            <a:schemeClr val="accent2">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6" name="Oval 19"/>
          <p:cNvSpPr>
            <a:spLocks noChangeArrowheads="1"/>
          </p:cNvSpPr>
          <p:nvPr/>
        </p:nvSpPr>
        <p:spPr bwMode="gray">
          <a:xfrm>
            <a:off x="6637338" y="2587611"/>
            <a:ext cx="349250" cy="358775"/>
          </a:xfrm>
          <a:prstGeom prst="ellipse">
            <a:avLst/>
          </a:prstGeom>
          <a:solidFill>
            <a:schemeClr va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Oval 20"/>
          <p:cNvSpPr>
            <a:spLocks noChangeArrowheads="1"/>
          </p:cNvSpPr>
          <p:nvPr/>
        </p:nvSpPr>
        <p:spPr bwMode="gray">
          <a:xfrm>
            <a:off x="6637338" y="3540111"/>
            <a:ext cx="349250" cy="358775"/>
          </a:xfrm>
          <a:prstGeom prst="ellipse">
            <a:avLst/>
          </a:prstGeom>
          <a:solidFill>
            <a:schemeClr val="accent1">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8" name="Oval 21"/>
          <p:cNvSpPr>
            <a:spLocks noChangeArrowheads="1"/>
          </p:cNvSpPr>
          <p:nvPr/>
        </p:nvSpPr>
        <p:spPr bwMode="gray">
          <a:xfrm>
            <a:off x="6637338" y="4514836"/>
            <a:ext cx="349250" cy="358775"/>
          </a:xfrm>
          <a:prstGeom prst="ellipse">
            <a:avLst/>
          </a:prstGeom>
          <a:solidFill>
            <a:schemeClr val="fo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 name="Rectangle 47"/>
          <p:cNvSpPr>
            <a:spLocks noChangeArrowheads="1"/>
          </p:cNvSpPr>
          <p:nvPr/>
        </p:nvSpPr>
        <p:spPr bwMode="auto">
          <a:xfrm>
            <a:off x="2357422" y="4286256"/>
            <a:ext cx="4897437" cy="792162"/>
          </a:xfrm>
          <a:prstGeom prst="rect">
            <a:avLst/>
          </a:prstGeom>
          <a:noFill/>
          <a:ln w="3175">
            <a:solidFill>
              <a:srgbClr val="FF00FF"/>
            </a:solidFill>
            <a:miter lim="800000"/>
            <a:headEnd/>
            <a:tailEnd/>
          </a:ln>
          <a:effectLst>
            <a:prstShdw prst="shdw17" dist="17961" dir="2700000">
              <a:srgbClr val="FF00FF">
                <a:gamma/>
                <a:shade val="60000"/>
                <a:invGamma/>
              </a:srgbClr>
            </a:prst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软件过程管理</a:t>
            </a:r>
          </a:p>
        </p:txBody>
      </p:sp>
      <p:sp>
        <p:nvSpPr>
          <p:cNvPr id="116739" name="Text Box 3"/>
          <p:cNvSpPr txBox="1">
            <a:spLocks noChangeArrowheads="1"/>
          </p:cNvSpPr>
          <p:nvPr/>
        </p:nvSpPr>
        <p:spPr bwMode="auto">
          <a:xfrm>
            <a:off x="5241923" y="623414"/>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6" name="TextBox 5"/>
          <p:cNvSpPr txBox="1"/>
          <p:nvPr/>
        </p:nvSpPr>
        <p:spPr>
          <a:xfrm>
            <a:off x="-32" y="714356"/>
            <a:ext cx="8786842" cy="1169551"/>
          </a:xfrm>
          <a:prstGeom prst="rect">
            <a:avLst/>
          </a:prstGeom>
          <a:noFill/>
        </p:spPr>
        <p:txBody>
          <a:bodyPr wrap="square" rtlCol="0">
            <a:spAutoFit/>
          </a:bodyPr>
          <a:lstStyle/>
          <a:p>
            <a:r>
              <a:rPr lang="en-US" altLang="zh-CN" sz="1400" dirty="0">
                <a:solidFill>
                  <a:schemeClr val="tx1"/>
                </a:solidFill>
                <a:latin typeface="微软雅黑" pitchFamily="34" charset="-122"/>
                <a:ea typeface="微软雅黑" pitchFamily="34" charset="-122"/>
              </a:rPr>
              <a:t> </a:t>
            </a:r>
            <a:r>
              <a:rPr lang="en-US" altLang="zh-CN" sz="1400" dirty="0" smtClean="0">
                <a:solidFill>
                  <a:schemeClr val="tx1"/>
                </a:solidFill>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运维过程中，</a:t>
            </a:r>
            <a:r>
              <a:rPr lang="zh-CN" altLang="en-US" sz="1400" b="1" dirty="0" smtClean="0">
                <a:solidFill>
                  <a:srgbClr val="FF0000"/>
                </a:solidFill>
                <a:latin typeface="微软雅黑" pitchFamily="34" charset="-122"/>
                <a:ea typeface="微软雅黑" pitchFamily="34" charset="-122"/>
              </a:rPr>
              <a:t>运维效率</a:t>
            </a:r>
            <a:r>
              <a:rPr lang="zh-CN" altLang="en-US" sz="1400" dirty="0" smtClean="0">
                <a:solidFill>
                  <a:schemeClr val="tx1"/>
                </a:solidFill>
                <a:latin typeface="微软雅黑" pitchFamily="34" charset="-122"/>
                <a:ea typeface="微软雅黑" pitchFamily="34" charset="-122"/>
              </a:rPr>
              <a:t>以及</a:t>
            </a:r>
            <a:r>
              <a:rPr lang="zh-CN" altLang="en-US" sz="1400" b="1" dirty="0" smtClean="0">
                <a:solidFill>
                  <a:srgbClr val="FF0000"/>
                </a:solidFill>
                <a:latin typeface="微软雅黑" pitchFamily="34" charset="-122"/>
                <a:ea typeface="微软雅黑" pitchFamily="34" charset="-122"/>
              </a:rPr>
              <a:t>运维实际工作量</a:t>
            </a:r>
            <a:r>
              <a:rPr lang="zh-CN" altLang="en-US" sz="1400" dirty="0" smtClean="0">
                <a:solidFill>
                  <a:schemeClr val="tx1"/>
                </a:solidFill>
                <a:latin typeface="微软雅黑" pitchFamily="34" charset="-122"/>
                <a:ea typeface="微软雅黑" pitchFamily="34" charset="-122"/>
              </a:rPr>
              <a:t>是运维成本的两大关键因素。对于运维实际工作量的决定因素为业务项目多少以及</a:t>
            </a:r>
            <a:r>
              <a:rPr lang="zh-CN" altLang="en-US" sz="1400" b="1" dirty="0" smtClean="0">
                <a:solidFill>
                  <a:srgbClr val="FF0000"/>
                </a:solidFill>
                <a:latin typeface="微软雅黑" pitchFamily="34" charset="-122"/>
                <a:ea typeface="微软雅黑" pitchFamily="34" charset="-122"/>
              </a:rPr>
              <a:t>项目健康度</a:t>
            </a:r>
            <a:r>
              <a:rPr lang="zh-CN" altLang="en-US" sz="1400" dirty="0" smtClean="0">
                <a:solidFill>
                  <a:schemeClr val="tx1"/>
                </a:solidFill>
                <a:latin typeface="微软雅黑" pitchFamily="34" charset="-122"/>
                <a:ea typeface="微软雅黑" pitchFamily="34" charset="-122"/>
              </a:rPr>
              <a:t>。因此，以</a:t>
            </a:r>
            <a:r>
              <a:rPr lang="en-US" altLang="zh-CN" sz="1400" b="1" dirty="0" smtClean="0">
                <a:solidFill>
                  <a:srgbClr val="FF0000"/>
                </a:solidFill>
                <a:latin typeface="微软雅黑" pitchFamily="34" charset="-122"/>
                <a:ea typeface="微软雅黑" pitchFamily="34" charset="-122"/>
              </a:rPr>
              <a:t>CMMI</a:t>
            </a:r>
            <a:r>
              <a:rPr lang="zh-CN" altLang="en-US" sz="1400" b="1" dirty="0" smtClean="0">
                <a:solidFill>
                  <a:srgbClr val="FF0000"/>
                </a:solidFill>
                <a:latin typeface="微软雅黑" pitchFamily="34" charset="-122"/>
                <a:ea typeface="微软雅黑" pitchFamily="34" charset="-122"/>
              </a:rPr>
              <a:t>为理论体系</a:t>
            </a:r>
            <a:r>
              <a:rPr lang="zh-CN" altLang="en-US" sz="1400" dirty="0" smtClean="0">
                <a:solidFill>
                  <a:schemeClr val="tx1"/>
                </a:solidFill>
                <a:latin typeface="微软雅黑" pitchFamily="34" charset="-122"/>
                <a:ea typeface="微软雅黑" pitchFamily="34" charset="-122"/>
              </a:rPr>
              <a:t>，注重</a:t>
            </a:r>
            <a:r>
              <a:rPr lang="zh-CN" altLang="en-US" sz="1400" b="1" dirty="0" smtClean="0">
                <a:solidFill>
                  <a:srgbClr val="FF0000"/>
                </a:solidFill>
                <a:latin typeface="微软雅黑" pitchFamily="34" charset="-122"/>
                <a:ea typeface="微软雅黑" pitchFamily="34" charset="-122"/>
              </a:rPr>
              <a:t>软件过程管理</a:t>
            </a:r>
            <a:r>
              <a:rPr lang="zh-CN" altLang="en-US" sz="1400" dirty="0" smtClean="0">
                <a:solidFill>
                  <a:schemeClr val="tx1"/>
                </a:solidFill>
                <a:latin typeface="微软雅黑" pitchFamily="34" charset="-122"/>
                <a:ea typeface="微软雅黑" pitchFamily="34" charset="-122"/>
              </a:rPr>
              <a:t>，保证项目开发质量，减少项目运维过程中故障可以有效减少运维实际工作量。</a:t>
            </a:r>
            <a:endParaRPr lang="en-US" altLang="zh-CN" sz="1400" dirty="0" smtClean="0">
              <a:solidFill>
                <a:schemeClr val="tx1"/>
              </a:solidFill>
              <a:latin typeface="微软雅黑" pitchFamily="34" charset="-122"/>
              <a:ea typeface="微软雅黑" pitchFamily="34" charset="-122"/>
            </a:endParaRPr>
          </a:p>
          <a:p>
            <a:r>
              <a:rPr lang="en-US" altLang="zh-CN" sz="1400" dirty="0" smtClean="0">
                <a:solidFill>
                  <a:schemeClr val="tx1"/>
                </a:solidFill>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当前东莞自建系统大多数项目处于</a:t>
            </a:r>
            <a:r>
              <a:rPr lang="zh-CN" altLang="en-US" sz="1400" b="1" dirty="0" smtClean="0">
                <a:solidFill>
                  <a:srgbClr val="FF0000"/>
                </a:solidFill>
                <a:latin typeface="微软雅黑" pitchFamily="34" charset="-122"/>
                <a:ea typeface="微软雅黑" pitchFamily="34" charset="-122"/>
              </a:rPr>
              <a:t>已管理级别</a:t>
            </a:r>
            <a:r>
              <a:rPr lang="en-US" altLang="zh-CN" sz="1400" b="1" dirty="0" smtClean="0">
                <a:solidFill>
                  <a:srgbClr val="FF0000"/>
                </a:solidFill>
                <a:latin typeface="微软雅黑" pitchFamily="34" charset="-122"/>
                <a:ea typeface="微软雅黑" pitchFamily="34" charset="-122"/>
              </a:rPr>
              <a:t>-</a:t>
            </a:r>
            <a:r>
              <a:rPr lang="zh-CN" altLang="en-US" sz="1400" b="1" dirty="0" smtClean="0">
                <a:solidFill>
                  <a:srgbClr val="FF0000"/>
                </a:solidFill>
                <a:latin typeface="微软雅黑" pitchFamily="34" charset="-122"/>
                <a:ea typeface="微软雅黑" pitchFamily="34" charset="-122"/>
              </a:rPr>
              <a:t>已定义</a:t>
            </a:r>
            <a:r>
              <a:rPr lang="zh-CN" altLang="en-US" sz="1400" dirty="0" smtClean="0">
                <a:solidFill>
                  <a:schemeClr val="tx1"/>
                </a:solidFill>
                <a:latin typeface="微软雅黑" pitchFamily="34" charset="-122"/>
                <a:ea typeface="微软雅黑" pitchFamily="34" charset="-122"/>
              </a:rPr>
              <a:t>级之间，初期目标为完全实现</a:t>
            </a:r>
            <a:r>
              <a:rPr lang="zh-CN" altLang="en-US" sz="1400" b="1" dirty="0" smtClean="0">
                <a:solidFill>
                  <a:srgbClr val="FF0000"/>
                </a:solidFill>
                <a:latin typeface="微软雅黑" pitchFamily="34" charset="-122"/>
                <a:ea typeface="微软雅黑" pitchFamily="34" charset="-122"/>
              </a:rPr>
              <a:t>已定义级别</a:t>
            </a:r>
            <a:r>
              <a:rPr lang="zh-CN" altLang="en-US" sz="1400" b="1" dirty="0" smtClean="0">
                <a:solidFill>
                  <a:schemeClr val="tx1"/>
                </a:solidFill>
                <a:latin typeface="微软雅黑" pitchFamily="34" charset="-122"/>
                <a:ea typeface="微软雅黑" pitchFamily="34" charset="-122"/>
              </a:rPr>
              <a:t>。</a:t>
            </a:r>
            <a:r>
              <a:rPr lang="zh-CN" altLang="en-US" sz="1400" dirty="0" smtClean="0">
                <a:solidFill>
                  <a:schemeClr val="tx1"/>
                </a:solidFill>
                <a:latin typeface="微软雅黑" pitchFamily="34" charset="-122"/>
                <a:ea typeface="微软雅黑" pitchFamily="34" charset="-122"/>
              </a:rPr>
              <a:t>实现软件过程</a:t>
            </a:r>
            <a:r>
              <a:rPr lang="zh-CN" altLang="en-US" sz="1400" b="1" dirty="0" smtClean="0">
                <a:solidFill>
                  <a:srgbClr val="FF0000"/>
                </a:solidFill>
                <a:latin typeface="微软雅黑" pitchFamily="34" charset="-122"/>
                <a:ea typeface="微软雅黑" pitchFamily="34" charset="-122"/>
              </a:rPr>
              <a:t>文档化，</a:t>
            </a:r>
            <a:r>
              <a:rPr lang="zh-CN" altLang="en-US" sz="1400" b="1" dirty="0" smtClean="0">
                <a:solidFill>
                  <a:schemeClr val="tx1"/>
                </a:solidFill>
                <a:latin typeface="微软雅黑" pitchFamily="34" charset="-122"/>
                <a:ea typeface="微软雅黑" pitchFamily="34" charset="-122"/>
              </a:rPr>
              <a:t>后期由被动变主动，</a:t>
            </a:r>
            <a:r>
              <a:rPr lang="zh-CN" altLang="en-US" sz="1400" dirty="0" smtClean="0">
                <a:solidFill>
                  <a:schemeClr val="tx1"/>
                </a:solidFill>
                <a:latin typeface="微软雅黑" pitchFamily="34" charset="-122"/>
                <a:ea typeface="微软雅黑" pitchFamily="34" charset="-122"/>
              </a:rPr>
              <a:t>主动识别</a:t>
            </a:r>
            <a:r>
              <a:rPr lang="zh-CN" altLang="en-US" sz="1400" b="1" dirty="0" smtClean="0">
                <a:solidFill>
                  <a:srgbClr val="FF0000"/>
                </a:solidFill>
                <a:latin typeface="微软雅黑" pitchFamily="34" charset="-122"/>
                <a:ea typeface="微软雅黑" pitchFamily="34" charset="-122"/>
              </a:rPr>
              <a:t>软件风险与缺陷，量化</a:t>
            </a:r>
            <a:r>
              <a:rPr lang="zh-CN" altLang="en-US" sz="1400" dirty="0" smtClean="0">
                <a:solidFill>
                  <a:schemeClr val="tx1"/>
                </a:solidFill>
                <a:latin typeface="微软雅黑" pitchFamily="34" charset="-122"/>
                <a:ea typeface="微软雅黑" pitchFamily="34" charset="-122"/>
              </a:rPr>
              <a:t>整个软件过程</a:t>
            </a:r>
            <a:r>
              <a:rPr lang="zh-CN" altLang="en-US" sz="1400" b="1" dirty="0" smtClean="0">
                <a:solidFill>
                  <a:srgbClr val="FF0000"/>
                </a:solidFill>
                <a:latin typeface="微软雅黑" pitchFamily="34" charset="-122"/>
                <a:ea typeface="微软雅黑" pitchFamily="34" charset="-122"/>
              </a:rPr>
              <a:t>。</a:t>
            </a:r>
            <a:endParaRPr lang="en-US" altLang="zh-CN" sz="1400" b="1" dirty="0" smtClean="0">
              <a:solidFill>
                <a:srgbClr val="FF0000"/>
              </a:solidFill>
              <a:latin typeface="微软雅黑" pitchFamily="34" charset="-122"/>
              <a:ea typeface="微软雅黑" pitchFamily="34" charset="-122"/>
            </a:endParaRPr>
          </a:p>
        </p:txBody>
      </p:sp>
      <p:sp>
        <p:nvSpPr>
          <p:cNvPr id="1031" name="Rectangle 7"/>
          <p:cNvSpPr>
            <a:spLocks noChangeArrowheads="1"/>
          </p:cNvSpPr>
          <p:nvPr/>
        </p:nvSpPr>
        <p:spPr bwMode="auto">
          <a:xfrm>
            <a:off x="5308626" y="2214554"/>
            <a:ext cx="2835275" cy="200025"/>
          </a:xfrm>
          <a:prstGeom prst="rect">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032" name="Rectangle 8"/>
          <p:cNvSpPr>
            <a:spLocks noChangeArrowheads="1"/>
          </p:cNvSpPr>
          <p:nvPr/>
        </p:nvSpPr>
        <p:spPr bwMode="auto">
          <a:xfrm>
            <a:off x="4451370" y="3078160"/>
            <a:ext cx="2835275" cy="200025"/>
          </a:xfrm>
          <a:prstGeom prst="rect">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033" name="Rectangle 9"/>
          <p:cNvSpPr>
            <a:spLocks noChangeArrowheads="1"/>
          </p:cNvSpPr>
          <p:nvPr/>
        </p:nvSpPr>
        <p:spPr bwMode="auto">
          <a:xfrm>
            <a:off x="3308362" y="3846515"/>
            <a:ext cx="2835275" cy="200025"/>
          </a:xfrm>
          <a:prstGeom prst="rect">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034" name="Rectangle 10"/>
          <p:cNvSpPr>
            <a:spLocks noChangeArrowheads="1"/>
          </p:cNvSpPr>
          <p:nvPr/>
        </p:nvSpPr>
        <p:spPr bwMode="auto">
          <a:xfrm>
            <a:off x="1879602" y="4527558"/>
            <a:ext cx="2835275" cy="200025"/>
          </a:xfrm>
          <a:prstGeom prst="rect">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035" name="Rectangle 11"/>
          <p:cNvSpPr>
            <a:spLocks noChangeArrowheads="1"/>
          </p:cNvSpPr>
          <p:nvPr/>
        </p:nvSpPr>
        <p:spPr bwMode="auto">
          <a:xfrm>
            <a:off x="477808" y="5286388"/>
            <a:ext cx="2835275" cy="200025"/>
          </a:xfrm>
          <a:prstGeom prst="rect">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036" name="Rectangle 14"/>
          <p:cNvSpPr>
            <a:spLocks noChangeArrowheads="1"/>
          </p:cNvSpPr>
          <p:nvPr/>
        </p:nvSpPr>
        <p:spPr bwMode="auto">
          <a:xfrm>
            <a:off x="520696" y="1428736"/>
            <a:ext cx="3136900" cy="4851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037" name="Text Box 15"/>
          <p:cNvSpPr txBox="1">
            <a:spLocks noChangeArrowheads="1"/>
          </p:cNvSpPr>
          <p:nvPr/>
        </p:nvSpPr>
        <p:spPr bwMode="auto">
          <a:xfrm>
            <a:off x="5267351" y="2190742"/>
            <a:ext cx="3019425" cy="206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1" u="none" strike="noStrike" cap="none" normalizeH="0" baseline="0" dirty="0" smtClean="0">
                <a:ln>
                  <a:noFill/>
                </a:ln>
                <a:solidFill>
                  <a:schemeClr val="tx1"/>
                </a:solidFill>
                <a:effectLst/>
                <a:latin typeface="Arial" pitchFamily="34" charset="0"/>
                <a:ea typeface="华文细黑" pitchFamily="2" charset="-122"/>
              </a:rPr>
              <a:t>⑤ </a:t>
            </a:r>
            <a:r>
              <a:rPr lang="zh-CN" altLang="en-US" sz="1400" b="1" i="1" dirty="0" smtClean="0">
                <a:solidFill>
                  <a:schemeClr val="tx1"/>
                </a:solidFill>
                <a:latin typeface="Arial" pitchFamily="34" charset="0"/>
                <a:ea typeface="华文细黑" pitchFamily="2" charset="-122"/>
              </a:rPr>
              <a:t>优化管理级</a:t>
            </a:r>
            <a:endParaRPr kumimoji="0" lang="zh-CN" sz="1400" b="1" i="1" u="none" strike="noStrike" cap="none" normalizeH="0" baseline="0" dirty="0" smtClean="0">
              <a:ln>
                <a:noFill/>
              </a:ln>
              <a:solidFill>
                <a:schemeClr val="tx1"/>
              </a:solidFill>
              <a:effectLst/>
              <a:latin typeface="Arial" pitchFamily="34" charset="0"/>
              <a:ea typeface="华文细黑" pitchFamily="2" charset="-122"/>
            </a:endParaRPr>
          </a:p>
          <a:p>
            <a:pPr lvl="0"/>
            <a:r>
              <a:rPr lang="zh-CN" altLang="en-US" sz="1200" dirty="0" smtClean="0">
                <a:latin typeface="微软雅黑" pitchFamily="34" charset="-122"/>
                <a:ea typeface="微软雅黑" pitchFamily="34" charset="-122"/>
              </a:rPr>
              <a:t>可集中精力改进过程，采用新技术、新方法。拥有防止出现缺陷、识别薄弱环节以及加以改进的手段</a:t>
            </a:r>
            <a:r>
              <a:rPr kumimoji="0" lang="zh-CN" sz="1200" b="0" i="0" u="none" strike="noStrike" cap="none" normalizeH="0" baseline="0" dirty="0" smtClean="0">
                <a:ln>
                  <a:noFill/>
                </a:ln>
                <a:solidFill>
                  <a:schemeClr val="tx1"/>
                </a:solidFill>
                <a:effectLst/>
                <a:latin typeface="宋体" pitchFamily="2" charset="-122"/>
                <a:ea typeface="宋体" pitchFamily="2" charset="-122"/>
              </a:rPr>
              <a:t>。</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038" name="Text Box 16"/>
          <p:cNvSpPr txBox="1">
            <a:spLocks noChangeArrowheads="1"/>
          </p:cNvSpPr>
          <p:nvPr/>
        </p:nvSpPr>
        <p:spPr bwMode="auto">
          <a:xfrm>
            <a:off x="4410095" y="3071810"/>
            <a:ext cx="3019425" cy="206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1" u="none" strike="noStrike" cap="none" normalizeH="0" baseline="0" dirty="0" smtClean="0">
                <a:ln>
                  <a:noFill/>
                </a:ln>
                <a:solidFill>
                  <a:schemeClr val="tx1"/>
                </a:solidFill>
                <a:effectLst/>
                <a:latin typeface="华文楷体" pitchFamily="2" charset="-122"/>
                <a:ea typeface="华文细黑" pitchFamily="2" charset="-122"/>
              </a:rPr>
              <a:t>④ </a:t>
            </a:r>
            <a:r>
              <a:rPr lang="zh-CN" altLang="en-US" sz="1400" b="1" i="1" dirty="0" smtClean="0">
                <a:solidFill>
                  <a:schemeClr val="tx1"/>
                </a:solidFill>
                <a:latin typeface="Arial" pitchFamily="34" charset="0"/>
                <a:ea typeface="华文细黑" pitchFamily="2" charset="-122"/>
              </a:rPr>
              <a:t>量化管理级</a:t>
            </a:r>
            <a:endParaRPr kumimoji="0" lang="zh-CN" sz="1400" b="1" i="1" u="none" strike="noStrike" cap="none" normalizeH="0" baseline="0" dirty="0" smtClean="0">
              <a:ln>
                <a:noFill/>
              </a:ln>
              <a:solidFill>
                <a:schemeClr val="tx1"/>
              </a:solidFill>
              <a:effectLst/>
              <a:latin typeface="Arial" pitchFamily="34" charset="0"/>
              <a:ea typeface="华文细黑" pitchFamily="2" charset="-122"/>
            </a:endParaRPr>
          </a:p>
          <a:p>
            <a:pPr lvl="0"/>
            <a:r>
              <a:rPr lang="zh-CN" altLang="en-US" sz="1200" dirty="0" smtClean="0">
                <a:latin typeface="微软雅黑" pitchFamily="34" charset="-122"/>
                <a:ea typeface="微软雅黑" pitchFamily="34" charset="-122"/>
              </a:rPr>
              <a:t>对软件过程和产品质量的详细度量数据，对软件过程和产品都有定量的理解与控制</a:t>
            </a:r>
            <a:r>
              <a:rPr kumimoji="0" lang="zh-CN" sz="1200" b="0" i="0" u="none" strike="noStrike" cap="none" normalizeH="0" baseline="0" dirty="0" smtClean="0">
                <a:ln>
                  <a:noFill/>
                </a:ln>
                <a:solidFill>
                  <a:schemeClr val="tx1"/>
                </a:solidFill>
                <a:effectLst/>
                <a:latin typeface="宋体" pitchFamily="2" charset="-122"/>
                <a:ea typeface="宋体" pitchFamily="2" charset="-122"/>
              </a:rPr>
              <a:t>。</a:t>
            </a:r>
            <a:endParaRPr kumimoji="0" lang="zh-CN" altLang="en-US" sz="1200" b="0" i="0" u="none" strike="noStrike" cap="none" normalizeH="0" baseline="0" dirty="0" smtClean="0">
              <a:ln>
                <a:noFill/>
              </a:ln>
              <a:solidFill>
                <a:schemeClr val="tx1"/>
              </a:solidFill>
              <a:effectLst/>
              <a:latin typeface="宋体" pitchFamily="2" charset="-122"/>
              <a:ea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200" b="0" i="1" u="none" strike="noStrike" cap="none" normalizeH="0" baseline="0" dirty="0" smtClean="0">
              <a:ln>
                <a:noFill/>
              </a:ln>
              <a:solidFill>
                <a:schemeClr val="tx1"/>
              </a:solidFill>
              <a:effectLst/>
              <a:latin typeface="Arial" pitchFamily="34" charset="0"/>
              <a:ea typeface="华文细黑"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039" name="Text Box 17"/>
          <p:cNvSpPr txBox="1">
            <a:spLocks noChangeArrowheads="1"/>
          </p:cNvSpPr>
          <p:nvPr/>
        </p:nvSpPr>
        <p:spPr bwMode="auto">
          <a:xfrm>
            <a:off x="1838327" y="4500570"/>
            <a:ext cx="3019425" cy="206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1" u="none" strike="noStrike" cap="none" normalizeH="0" baseline="0" dirty="0" smtClean="0">
                <a:ln>
                  <a:noFill/>
                </a:ln>
                <a:solidFill>
                  <a:schemeClr val="tx1"/>
                </a:solidFill>
                <a:effectLst/>
                <a:latin typeface="华文楷体" pitchFamily="2" charset="-122"/>
                <a:ea typeface="华文细黑" pitchFamily="2" charset="-122"/>
              </a:rPr>
              <a:t>② </a:t>
            </a:r>
            <a:r>
              <a:rPr lang="zh-CN" altLang="en-US" sz="1400" b="1" i="1" dirty="0" smtClean="0">
                <a:solidFill>
                  <a:schemeClr val="tx1"/>
                </a:solidFill>
                <a:latin typeface="华文楷体" pitchFamily="2" charset="-122"/>
                <a:ea typeface="华文细黑" pitchFamily="2" charset="-122"/>
              </a:rPr>
              <a:t>已管理级</a:t>
            </a:r>
            <a:endParaRPr kumimoji="0" lang="zh-CN" sz="1400" b="1" i="1" u="none" strike="noStrike" cap="none" normalizeH="0" baseline="0" dirty="0" smtClean="0">
              <a:ln>
                <a:noFill/>
              </a:ln>
              <a:solidFill>
                <a:schemeClr val="tx1"/>
              </a:solidFill>
              <a:effectLst/>
              <a:latin typeface="华文楷体" pitchFamily="2" charset="-122"/>
              <a:ea typeface="华文细黑" pitchFamily="2" charset="-122"/>
            </a:endParaRPr>
          </a:p>
          <a:p>
            <a:pPr lvl="0"/>
            <a:r>
              <a:rPr lang="zh-CN" altLang="en-US" sz="1200" dirty="0" smtClean="0">
                <a:latin typeface="微软雅黑" pitchFamily="34" charset="-122"/>
                <a:ea typeface="微软雅黑" pitchFamily="34" charset="-122"/>
              </a:rPr>
              <a:t>制定了必要的过程纪律，能重复早先类似应用项目取得的成功经验</a:t>
            </a:r>
            <a:endParaRPr kumimoji="0" lang="zh-CN" sz="1800" b="0"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1040" name="Text Box 18"/>
          <p:cNvSpPr txBox="1">
            <a:spLocks noChangeArrowheads="1"/>
          </p:cNvSpPr>
          <p:nvPr/>
        </p:nvSpPr>
        <p:spPr bwMode="auto">
          <a:xfrm>
            <a:off x="3267087" y="3786190"/>
            <a:ext cx="3019425" cy="206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1" u="none" strike="noStrike" cap="none" normalizeH="0" baseline="0" dirty="0" smtClean="0">
                <a:ln>
                  <a:noFill/>
                </a:ln>
                <a:solidFill>
                  <a:schemeClr val="tx1"/>
                </a:solidFill>
                <a:effectLst/>
                <a:latin typeface="华文楷体" pitchFamily="2" charset="-122"/>
                <a:ea typeface="华文细黑" pitchFamily="2" charset="-122"/>
              </a:rPr>
              <a:t>③</a:t>
            </a:r>
            <a:r>
              <a:rPr lang="zh-CN" altLang="en-US" sz="1400" b="1" i="1" dirty="0" smtClean="0">
                <a:solidFill>
                  <a:schemeClr val="tx1"/>
                </a:solidFill>
                <a:latin typeface="华文楷体" pitchFamily="2" charset="-122"/>
                <a:ea typeface="华文细黑" pitchFamily="2" charset="-122"/>
              </a:rPr>
              <a:t>已定义级</a:t>
            </a:r>
            <a:endParaRPr kumimoji="0" lang="zh-CN" sz="1400" b="1" i="1" u="none" strike="noStrike" cap="none" normalizeH="0" baseline="0" dirty="0" smtClean="0">
              <a:ln>
                <a:noFill/>
              </a:ln>
              <a:solidFill>
                <a:schemeClr val="tx1"/>
              </a:solidFill>
              <a:effectLst/>
              <a:latin typeface="Arial" pitchFamily="34" charset="0"/>
              <a:ea typeface="华文细黑" pitchFamily="2" charset="-122"/>
            </a:endParaRPr>
          </a:p>
          <a:p>
            <a:pPr lvl="0"/>
            <a:r>
              <a:rPr lang="zh-CN" altLang="en-US" sz="1200" dirty="0" smtClean="0">
                <a:latin typeface="微软雅黑" pitchFamily="34" charset="-122"/>
                <a:ea typeface="微软雅黑" pitchFamily="34" charset="-122"/>
              </a:rPr>
              <a:t>已将软件管理和工程两方面的过程文档化、标准化，并综合成该组织的标准软件过程</a:t>
            </a:r>
            <a:r>
              <a:rPr kumimoji="0" lang="zh-CN" sz="1200" b="0" i="0" u="none" strike="noStrike" cap="none" normalizeH="0" baseline="0" dirty="0" smtClean="0">
                <a:ln>
                  <a:noFill/>
                </a:ln>
                <a:solidFill>
                  <a:schemeClr val="tx1"/>
                </a:solidFill>
                <a:effectLst/>
                <a:latin typeface="微软雅黑" pitchFamily="34" charset="-122"/>
                <a:ea typeface="微软雅黑" pitchFamily="34" charset="-122"/>
              </a:rPr>
              <a:t>。</a:t>
            </a:r>
            <a:endParaRPr kumimoji="0" lang="zh-CN" sz="1800" b="0"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1042" name="Text Box 17"/>
          <p:cNvSpPr txBox="1">
            <a:spLocks noChangeArrowheads="1"/>
          </p:cNvSpPr>
          <p:nvPr/>
        </p:nvSpPr>
        <p:spPr bwMode="auto">
          <a:xfrm>
            <a:off x="428596" y="5297500"/>
            <a:ext cx="3019425" cy="206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1" u="none" strike="noStrike" cap="none" normalizeH="0" baseline="0" dirty="0" smtClean="0">
                <a:ln>
                  <a:noFill/>
                </a:ln>
                <a:solidFill>
                  <a:schemeClr val="tx1"/>
                </a:solidFill>
                <a:effectLst/>
                <a:latin typeface="Arial" pitchFamily="34" charset="0"/>
                <a:ea typeface="华文细黑" pitchFamily="2" charset="-122"/>
              </a:rPr>
              <a:t>① </a:t>
            </a:r>
            <a:r>
              <a:rPr lang="zh-CN" altLang="en-US" sz="1400" b="1" i="1" dirty="0" smtClean="0">
                <a:solidFill>
                  <a:schemeClr val="tx1"/>
                </a:solidFill>
                <a:latin typeface="Arial" pitchFamily="34" charset="0"/>
                <a:ea typeface="华文细黑" pitchFamily="2" charset="-122"/>
              </a:rPr>
              <a:t>初始</a:t>
            </a:r>
            <a:r>
              <a:rPr kumimoji="0" lang="zh-CN" altLang="en-US" sz="1400" b="1" i="1" u="none" strike="noStrike" cap="none" normalizeH="0" baseline="0" dirty="0" smtClean="0">
                <a:ln>
                  <a:noFill/>
                </a:ln>
                <a:solidFill>
                  <a:schemeClr val="tx1"/>
                </a:solidFill>
                <a:effectLst/>
                <a:latin typeface="Arial" pitchFamily="34" charset="0"/>
                <a:ea typeface="华文细黑" pitchFamily="2" charset="-122"/>
              </a:rPr>
              <a:t>级</a:t>
            </a:r>
            <a:endParaRPr kumimoji="0" lang="zh-CN" sz="1400" b="1" i="1" u="none" strike="noStrike" cap="none" normalizeH="0" baseline="0" dirty="0" smtClean="0">
              <a:ln>
                <a:noFill/>
              </a:ln>
              <a:solidFill>
                <a:schemeClr val="tx1"/>
              </a:solidFill>
              <a:effectLst/>
              <a:latin typeface="华文楷体" pitchFamily="2" charset="-122"/>
              <a:ea typeface="华文细黑" pitchFamily="2" charset="-122"/>
            </a:endParaRPr>
          </a:p>
          <a:p>
            <a:pPr lvl="0"/>
            <a:r>
              <a:rPr lang="zh-CN" altLang="en-US" sz="1200" dirty="0" smtClean="0">
                <a:latin typeface="微软雅黑" pitchFamily="34" charset="-122"/>
                <a:ea typeface="微软雅黑" pitchFamily="34" charset="-122"/>
              </a:rPr>
              <a:t>软件过程是无序的，有时甚至是混乱的，对过程几乎没有定义，取决与个人</a:t>
            </a:r>
            <a:r>
              <a:rPr kumimoji="0" lang="zh-CN" sz="1200" b="0" i="0" u="none" strike="noStrike" cap="none" normalizeH="0" baseline="0" dirty="0" smtClean="0">
                <a:ln>
                  <a:noFill/>
                </a:ln>
                <a:solidFill>
                  <a:schemeClr val="tx1"/>
                </a:solidFill>
                <a:effectLst/>
                <a:latin typeface="微软雅黑" pitchFamily="34" charset="-122"/>
                <a:ea typeface="微软雅黑" pitchFamily="34" charset="-122"/>
              </a:rPr>
              <a:t>。</a:t>
            </a:r>
            <a:endPar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3" name="矩形 22"/>
          <p:cNvSpPr>
            <a:spLocks noChangeArrowheads="1"/>
          </p:cNvSpPr>
          <p:nvPr/>
        </p:nvSpPr>
        <p:spPr bwMode="auto">
          <a:xfrm>
            <a:off x="71470" y="1883083"/>
            <a:ext cx="9072530" cy="45719"/>
          </a:xfrm>
          <a:prstGeom prst="rect">
            <a:avLst/>
          </a:prstGeom>
          <a:gradFill rotWithShape="1">
            <a:gsLst>
              <a:gs pos="0">
                <a:srgbClr val="D2007A"/>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l" rtl="0" fontAlgn="base">
              <a:spcBef>
                <a:spcPct val="0"/>
              </a:spcBef>
              <a:spcAft>
                <a:spcPct val="0"/>
              </a:spcAft>
              <a:defRPr b="1" kern="1200">
                <a:solidFill>
                  <a:schemeClr val="tx1"/>
                </a:solidFill>
                <a:latin typeface="Arial" charset="0"/>
                <a:ea typeface="宋体" charset="-122"/>
                <a:cs typeface="+mn-cs"/>
              </a:defRPr>
            </a:lvl1pPr>
            <a:lvl2pPr marL="457200" algn="l" rtl="0" fontAlgn="base">
              <a:spcBef>
                <a:spcPct val="0"/>
              </a:spcBef>
              <a:spcAft>
                <a:spcPct val="0"/>
              </a:spcAft>
              <a:defRPr b="1" kern="1200">
                <a:solidFill>
                  <a:schemeClr val="tx1"/>
                </a:solidFill>
                <a:latin typeface="Arial" charset="0"/>
                <a:ea typeface="宋体" charset="-122"/>
                <a:cs typeface="+mn-cs"/>
              </a:defRPr>
            </a:lvl2pPr>
            <a:lvl3pPr marL="914400" algn="l" rtl="0" fontAlgn="base">
              <a:spcBef>
                <a:spcPct val="0"/>
              </a:spcBef>
              <a:spcAft>
                <a:spcPct val="0"/>
              </a:spcAft>
              <a:defRPr b="1" kern="1200">
                <a:solidFill>
                  <a:schemeClr val="tx1"/>
                </a:solidFill>
                <a:latin typeface="Arial" charset="0"/>
                <a:ea typeface="宋体" charset="-122"/>
                <a:cs typeface="+mn-cs"/>
              </a:defRPr>
            </a:lvl3pPr>
            <a:lvl4pPr marL="1371600" algn="l" rtl="0" fontAlgn="base">
              <a:spcBef>
                <a:spcPct val="0"/>
              </a:spcBef>
              <a:spcAft>
                <a:spcPct val="0"/>
              </a:spcAft>
              <a:defRPr b="1" kern="1200">
                <a:solidFill>
                  <a:schemeClr val="tx1"/>
                </a:solidFill>
                <a:latin typeface="Arial" charset="0"/>
                <a:ea typeface="宋体" charset="-122"/>
                <a:cs typeface="+mn-cs"/>
              </a:defRPr>
            </a:lvl4pPr>
            <a:lvl5pPr marL="1828800" algn="l" rtl="0" fontAlgn="base">
              <a:spcBef>
                <a:spcPct val="0"/>
              </a:spcBef>
              <a:spcAft>
                <a:spcPct val="0"/>
              </a:spcAft>
              <a:defRPr b="1" kern="1200">
                <a:solidFill>
                  <a:schemeClr val="tx1"/>
                </a:solidFill>
                <a:latin typeface="Arial" charset="0"/>
                <a:ea typeface="宋体" charset="-122"/>
                <a:cs typeface="+mn-cs"/>
              </a:defRPr>
            </a:lvl5pPr>
            <a:lvl6pPr marL="2286000" algn="l" defTabSz="914400" rtl="0" eaLnBrk="1" latinLnBrk="0" hangingPunct="1">
              <a:defRPr b="1" kern="1200">
                <a:solidFill>
                  <a:schemeClr val="tx1"/>
                </a:solidFill>
                <a:latin typeface="Arial" charset="0"/>
                <a:ea typeface="宋体" charset="-122"/>
                <a:cs typeface="+mn-cs"/>
              </a:defRPr>
            </a:lvl6pPr>
            <a:lvl7pPr marL="2743200" algn="l" defTabSz="914400" rtl="0" eaLnBrk="1" latinLnBrk="0" hangingPunct="1">
              <a:defRPr b="1" kern="1200">
                <a:solidFill>
                  <a:schemeClr val="tx1"/>
                </a:solidFill>
                <a:latin typeface="Arial" charset="0"/>
                <a:ea typeface="宋体" charset="-122"/>
                <a:cs typeface="+mn-cs"/>
              </a:defRPr>
            </a:lvl7pPr>
            <a:lvl8pPr marL="3200400" algn="l" defTabSz="914400" rtl="0" eaLnBrk="1" latinLnBrk="0" hangingPunct="1">
              <a:defRPr b="1" kern="1200">
                <a:solidFill>
                  <a:schemeClr val="tx1"/>
                </a:solidFill>
                <a:latin typeface="Arial" charset="0"/>
                <a:ea typeface="宋体" charset="-122"/>
                <a:cs typeface="+mn-cs"/>
              </a:defRPr>
            </a:lvl8pPr>
            <a:lvl9pPr marL="3657600" algn="l" defTabSz="914400" rtl="0" eaLnBrk="1" latinLnBrk="0" hangingPunct="1">
              <a:defRPr b="1" kern="1200">
                <a:solidFill>
                  <a:schemeClr val="tx1"/>
                </a:solidFill>
                <a:latin typeface="Arial" charset="0"/>
                <a:ea typeface="宋体"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31" name="Line 12"/>
          <p:cNvSpPr>
            <a:spLocks noChangeShapeType="1"/>
          </p:cNvSpPr>
          <p:nvPr/>
        </p:nvSpPr>
        <p:spPr bwMode="auto">
          <a:xfrm flipV="1">
            <a:off x="357158" y="2000238"/>
            <a:ext cx="45719" cy="4000529"/>
          </a:xfrm>
          <a:prstGeom prst="line">
            <a:avLst/>
          </a:prstGeom>
          <a:noFill/>
          <a:ln w="9525">
            <a:solidFill>
              <a:srgbClr val="000000"/>
            </a:solidFill>
            <a:round/>
            <a:headEnd/>
            <a:tailEnd type="triangle" w="med" len="med"/>
          </a:ln>
          <a:extLst/>
        </p:spPr>
        <p:txBody>
          <a:bodyPr wrap="none" lIns="72000" tIns="72000" rIns="72000" bIns="72000" anchor="ctr"/>
          <a:lstStyle/>
          <a:p>
            <a:pPr algn="ctr">
              <a:defRPr/>
            </a:pPr>
            <a:endParaRPr lang="zh-CN" altLang="en-US" sz="1200" kern="0">
              <a:solidFill>
                <a:sysClr val="windowText" lastClr="000000"/>
              </a:solidFill>
              <a:latin typeface="宋体" pitchFamily="2" charset="-122"/>
              <a:cs typeface="Times New Roman" pitchFamily="18" charset="0"/>
            </a:endParaRPr>
          </a:p>
        </p:txBody>
      </p:sp>
      <p:sp>
        <p:nvSpPr>
          <p:cNvPr id="33" name="Line 11"/>
          <p:cNvSpPr>
            <a:spLocks noChangeShapeType="1"/>
          </p:cNvSpPr>
          <p:nvPr/>
        </p:nvSpPr>
        <p:spPr bwMode="auto">
          <a:xfrm>
            <a:off x="357158" y="6000768"/>
            <a:ext cx="7643866" cy="45719"/>
          </a:xfrm>
          <a:prstGeom prst="line">
            <a:avLst/>
          </a:prstGeom>
          <a:noFill/>
          <a:ln w="9525">
            <a:solidFill>
              <a:srgbClr val="000000"/>
            </a:solidFill>
            <a:round/>
            <a:headEnd/>
            <a:tailEnd type="triangle" w="med" len="med"/>
          </a:ln>
          <a:extLst/>
        </p:spPr>
        <p:txBody>
          <a:bodyPr wrap="none" lIns="72000" tIns="72000" rIns="72000" bIns="72000" anchor="ctr"/>
          <a:lstStyle/>
          <a:p>
            <a:pPr algn="ctr">
              <a:defRPr/>
            </a:pPr>
            <a:endParaRPr lang="zh-CN" altLang="en-US" sz="1200" kern="0">
              <a:solidFill>
                <a:sysClr val="windowText" lastClr="000000"/>
              </a:solidFill>
              <a:latin typeface="微软雅黑" pitchFamily="34" charset="-122"/>
              <a:ea typeface="微软雅黑" pitchFamily="34" charset="-122"/>
              <a:cs typeface="Times New Roman" pitchFamily="18" charset="0"/>
            </a:endParaRPr>
          </a:p>
        </p:txBody>
      </p:sp>
      <p:grpSp>
        <p:nvGrpSpPr>
          <p:cNvPr id="1046" name="Group 2"/>
          <p:cNvGrpSpPr>
            <a:grpSpLocks/>
          </p:cNvGrpSpPr>
          <p:nvPr/>
        </p:nvGrpSpPr>
        <p:grpSpPr bwMode="auto">
          <a:xfrm rot="3419568">
            <a:off x="2436553" y="1178040"/>
            <a:ext cx="815020" cy="4784184"/>
            <a:chOff x="2362" y="970"/>
            <a:chExt cx="387" cy="2741"/>
          </a:xfrm>
        </p:grpSpPr>
        <p:sp>
          <p:nvSpPr>
            <p:cNvPr id="1047" name="AutoShape 3"/>
            <p:cNvSpPr>
              <a:spLocks noChangeArrowheads="1"/>
            </p:cNvSpPr>
            <p:nvPr/>
          </p:nvSpPr>
          <p:spPr bwMode="auto">
            <a:xfrm>
              <a:off x="2459" y="1225"/>
              <a:ext cx="193" cy="248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77 w 21600"/>
                <a:gd name="T13" fmla="*/ 4501 h 21600"/>
                <a:gd name="T14" fmla="*/ 17123 w 21600"/>
                <a:gd name="T15" fmla="*/ 17099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bg1">
                <a:lumMod val="65000"/>
                <a:tint val="66000"/>
                <a:satMod val="160000"/>
              </a:schemeClr>
            </a:solidFill>
            <a:ln w="9525">
              <a:noFill/>
              <a:miter lim="800000"/>
              <a:headEnd/>
              <a:tailEnd/>
            </a:ln>
          </p:spPr>
          <p:txBody>
            <a:bodyPr vert="horz" wrap="square" lIns="91440" tIns="45720" rIns="91440" bIns="45720" numCol="1" anchor="ctr" anchorCtr="0" compatLnSpc="1">
              <a:prstTxWarp prst="textNoShape">
                <a:avLst/>
              </a:prstTxWarp>
              <a:spAutoFit/>
            </a:bodyPr>
            <a:lstStyle/>
            <a:p>
              <a:endParaRPr lang="zh-CN" altLang="en-US"/>
            </a:p>
          </p:txBody>
        </p:sp>
        <p:grpSp>
          <p:nvGrpSpPr>
            <p:cNvPr id="1048" name="Group 4"/>
            <p:cNvGrpSpPr>
              <a:grpSpLocks/>
            </p:cNvGrpSpPr>
            <p:nvPr/>
          </p:nvGrpSpPr>
          <p:grpSpPr bwMode="auto">
            <a:xfrm>
              <a:off x="2362" y="970"/>
              <a:ext cx="387" cy="419"/>
              <a:chOff x="2008" y="2552"/>
              <a:chExt cx="400" cy="741"/>
            </a:xfrm>
          </p:grpSpPr>
          <p:sp>
            <p:nvSpPr>
              <p:cNvPr id="1049" name="Freeform 5"/>
              <p:cNvSpPr>
                <a:spLocks/>
              </p:cNvSpPr>
              <p:nvPr/>
            </p:nvSpPr>
            <p:spPr bwMode="auto">
              <a:xfrm>
                <a:off x="2207" y="2552"/>
                <a:ext cx="201" cy="741"/>
              </a:xfrm>
              <a:custGeom>
                <a:avLst/>
                <a:gdLst>
                  <a:gd name="T0" fmla="*/ 0 w 201"/>
                  <a:gd name="T1" fmla="*/ 0 h 741"/>
                  <a:gd name="T2" fmla="*/ 0 w 201"/>
                  <a:gd name="T3" fmla="*/ 587 h 741"/>
                  <a:gd name="T4" fmla="*/ 201 w 201"/>
                  <a:gd name="T5" fmla="*/ 741 h 741"/>
                  <a:gd name="T6" fmla="*/ 0 w 201"/>
                  <a:gd name="T7" fmla="*/ 0 h 741"/>
                  <a:gd name="T8" fmla="*/ 0 60000 65536"/>
                  <a:gd name="T9" fmla="*/ 0 60000 65536"/>
                  <a:gd name="T10" fmla="*/ 0 60000 65536"/>
                  <a:gd name="T11" fmla="*/ 0 60000 65536"/>
                  <a:gd name="T12" fmla="*/ 0 w 201"/>
                  <a:gd name="T13" fmla="*/ 0 h 741"/>
                  <a:gd name="T14" fmla="*/ 201 w 201"/>
                  <a:gd name="T15" fmla="*/ 741 h 741"/>
                </a:gdLst>
                <a:ahLst/>
                <a:cxnLst>
                  <a:cxn ang="T8">
                    <a:pos x="T0" y="T1"/>
                  </a:cxn>
                  <a:cxn ang="T9">
                    <a:pos x="T2" y="T3"/>
                  </a:cxn>
                  <a:cxn ang="T10">
                    <a:pos x="T4" y="T5"/>
                  </a:cxn>
                  <a:cxn ang="T11">
                    <a:pos x="T6" y="T7"/>
                  </a:cxn>
                </a:cxnLst>
                <a:rect l="T12" t="T13" r="T14" b="T15"/>
                <a:pathLst>
                  <a:path w="201" h="741">
                    <a:moveTo>
                      <a:pt x="0" y="0"/>
                    </a:moveTo>
                    <a:lnTo>
                      <a:pt x="0" y="587"/>
                    </a:lnTo>
                    <a:lnTo>
                      <a:pt x="201" y="741"/>
                    </a:lnTo>
                    <a:lnTo>
                      <a:pt x="0" y="0"/>
                    </a:lnTo>
                    <a:close/>
                  </a:path>
                </a:pathLst>
              </a:custGeom>
              <a:solidFill>
                <a:schemeClr val="bg1">
                  <a:lumMod val="65000"/>
                  <a:tint val="66000"/>
                  <a:satMod val="160000"/>
                </a:schemeClr>
              </a:solidFill>
              <a:ln w="9525">
                <a:noFill/>
                <a:round/>
                <a:headEnd/>
                <a:tailEnd/>
              </a:ln>
            </p:spPr>
            <p:txBody>
              <a:bodyPr vert="horz" wrap="square" lIns="91440" tIns="45720" rIns="91440" bIns="45720" numCol="1" anchor="ctr" anchorCtr="0" compatLnSpc="1">
                <a:prstTxWarp prst="textNoShape">
                  <a:avLst/>
                </a:prstTxWarp>
                <a:spAutoFit/>
              </a:bodyPr>
              <a:lstStyle/>
              <a:p>
                <a:endParaRPr lang="zh-CN" altLang="en-US"/>
              </a:p>
            </p:txBody>
          </p:sp>
          <p:sp>
            <p:nvSpPr>
              <p:cNvPr id="1050" name="Freeform 6"/>
              <p:cNvSpPr>
                <a:spLocks/>
              </p:cNvSpPr>
              <p:nvPr/>
            </p:nvSpPr>
            <p:spPr bwMode="auto">
              <a:xfrm flipH="1">
                <a:off x="2008" y="2552"/>
                <a:ext cx="201" cy="741"/>
              </a:xfrm>
              <a:custGeom>
                <a:avLst/>
                <a:gdLst>
                  <a:gd name="T0" fmla="*/ 0 w 201"/>
                  <a:gd name="T1" fmla="*/ 0 h 741"/>
                  <a:gd name="T2" fmla="*/ 0 w 201"/>
                  <a:gd name="T3" fmla="*/ 587 h 741"/>
                  <a:gd name="T4" fmla="*/ 201 w 201"/>
                  <a:gd name="T5" fmla="*/ 741 h 741"/>
                  <a:gd name="T6" fmla="*/ 0 w 201"/>
                  <a:gd name="T7" fmla="*/ 0 h 741"/>
                  <a:gd name="T8" fmla="*/ 0 60000 65536"/>
                  <a:gd name="T9" fmla="*/ 0 60000 65536"/>
                  <a:gd name="T10" fmla="*/ 0 60000 65536"/>
                  <a:gd name="T11" fmla="*/ 0 60000 65536"/>
                  <a:gd name="T12" fmla="*/ 0 w 201"/>
                  <a:gd name="T13" fmla="*/ 0 h 741"/>
                  <a:gd name="T14" fmla="*/ 201 w 201"/>
                  <a:gd name="T15" fmla="*/ 741 h 741"/>
                </a:gdLst>
                <a:ahLst/>
                <a:cxnLst>
                  <a:cxn ang="T8">
                    <a:pos x="T0" y="T1"/>
                  </a:cxn>
                  <a:cxn ang="T9">
                    <a:pos x="T2" y="T3"/>
                  </a:cxn>
                  <a:cxn ang="T10">
                    <a:pos x="T4" y="T5"/>
                  </a:cxn>
                  <a:cxn ang="T11">
                    <a:pos x="T6" y="T7"/>
                  </a:cxn>
                </a:cxnLst>
                <a:rect l="T12" t="T13" r="T14" b="T15"/>
                <a:pathLst>
                  <a:path w="201" h="741">
                    <a:moveTo>
                      <a:pt x="0" y="0"/>
                    </a:moveTo>
                    <a:lnTo>
                      <a:pt x="0" y="587"/>
                    </a:lnTo>
                    <a:lnTo>
                      <a:pt x="201" y="741"/>
                    </a:lnTo>
                    <a:lnTo>
                      <a:pt x="0" y="0"/>
                    </a:lnTo>
                    <a:close/>
                  </a:path>
                </a:pathLst>
              </a:custGeom>
              <a:solidFill>
                <a:schemeClr val="bg1">
                  <a:lumMod val="65000"/>
                  <a:tint val="66000"/>
                  <a:satMod val="160000"/>
                </a:schemeClr>
              </a:solidFill>
              <a:ln w="9525">
                <a:noFill/>
                <a:round/>
                <a:headEnd/>
                <a:tailEnd/>
              </a:ln>
            </p:spPr>
            <p:txBody>
              <a:bodyPr vert="horz" wrap="square" lIns="91440" tIns="45720" rIns="91440" bIns="45720" numCol="1" anchor="ctr" anchorCtr="0" compatLnSpc="1">
                <a:prstTxWarp prst="textNoShape">
                  <a:avLst/>
                </a:prstTxWarp>
                <a:spAutoFit/>
              </a:bodyPr>
              <a:lstStyle/>
              <a:p>
                <a:endParaRPr lang="zh-CN" altLang="en-US"/>
              </a:p>
            </p:txBody>
          </p:sp>
        </p:grpSp>
      </p:grpSp>
      <p:sp>
        <p:nvSpPr>
          <p:cNvPr id="40" name="Text Box 9"/>
          <p:cNvSpPr txBox="1">
            <a:spLocks noChangeArrowheads="1"/>
          </p:cNvSpPr>
          <p:nvPr>
            <p:custDataLst>
              <p:tags r:id="rId1"/>
            </p:custDataLst>
          </p:nvPr>
        </p:nvSpPr>
        <p:spPr bwMode="auto">
          <a:xfrm>
            <a:off x="571473" y="2071678"/>
            <a:ext cx="2714644" cy="359731"/>
          </a:xfrm>
          <a:prstGeom prst="rect">
            <a:avLst/>
          </a:prstGeom>
          <a:solidFill>
            <a:srgbClr val="137FAB"/>
          </a:solidFill>
          <a:ln>
            <a:noFill/>
          </a:ln>
          <a:extLst/>
        </p:spPr>
        <p:txBody>
          <a:bodyPr lIns="72000" tIns="72000" rIns="72000" bIns="72000" anchor="ctr"/>
          <a:lstStyle>
            <a:lvl1pPr algn="ctr" eaLnBrk="0" hangingPunct="0">
              <a:defRPr sz="1200">
                <a:solidFill>
                  <a:schemeClr val="tx1"/>
                </a:solidFill>
                <a:latin typeface="Arial" pitchFamily="34" charset="0"/>
                <a:cs typeface="Times New Roman" pitchFamily="18" charset="0"/>
              </a:defRPr>
            </a:lvl1pPr>
            <a:lvl2pPr marL="742950" indent="-285750" algn="ctr" eaLnBrk="0" hangingPunct="0">
              <a:defRPr sz="1200">
                <a:solidFill>
                  <a:schemeClr val="tx1"/>
                </a:solidFill>
                <a:latin typeface="Arial" pitchFamily="34" charset="0"/>
                <a:cs typeface="Times New Roman" pitchFamily="18" charset="0"/>
              </a:defRPr>
            </a:lvl2pPr>
            <a:lvl3pPr marL="1143000" indent="-228600" algn="ctr" eaLnBrk="0" hangingPunct="0">
              <a:defRPr sz="1200">
                <a:solidFill>
                  <a:schemeClr val="tx1"/>
                </a:solidFill>
                <a:latin typeface="Arial" pitchFamily="34" charset="0"/>
                <a:cs typeface="Times New Roman" pitchFamily="18" charset="0"/>
              </a:defRPr>
            </a:lvl3pPr>
            <a:lvl4pPr marL="1600200" indent="-228600" algn="ctr" eaLnBrk="0" hangingPunct="0">
              <a:defRPr sz="1200">
                <a:solidFill>
                  <a:schemeClr val="tx1"/>
                </a:solidFill>
                <a:latin typeface="Arial" pitchFamily="34" charset="0"/>
                <a:cs typeface="Times New Roman" pitchFamily="18" charset="0"/>
              </a:defRPr>
            </a:lvl4pPr>
            <a:lvl5pPr marL="2057400" indent="-228600" algn="ctr" eaLnBrk="0" hangingPunct="0">
              <a:defRPr sz="1200">
                <a:solidFill>
                  <a:schemeClr val="tx1"/>
                </a:solidFill>
                <a:latin typeface="Arial" pitchFamily="34" charset="0"/>
                <a:cs typeface="Times New Roman" pitchFamily="18" charset="0"/>
              </a:defRPr>
            </a:lvl5pPr>
            <a:lvl6pPr marL="25146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6pPr>
            <a:lvl7pPr marL="29718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7pPr>
            <a:lvl8pPr marL="34290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8pPr>
            <a:lvl9pPr marL="38862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9pPr>
          </a:lstStyle>
          <a:p>
            <a:pPr eaLnBrk="1" fontAlgn="base" hangingPunct="1">
              <a:lnSpc>
                <a:spcPct val="130000"/>
              </a:lnSpc>
              <a:spcBef>
                <a:spcPct val="50000"/>
              </a:spcBef>
              <a:spcAft>
                <a:spcPct val="0"/>
              </a:spcAft>
            </a:pPr>
            <a:r>
              <a:rPr lang="en-US" altLang="zh-CN" sz="1600" dirty="0" smtClean="0">
                <a:solidFill>
                  <a:prstClr val="white"/>
                </a:solidFill>
                <a:latin typeface="微软雅黑" pitchFamily="34" charset="-122"/>
                <a:ea typeface="微软雅黑" pitchFamily="34" charset="-122"/>
              </a:rPr>
              <a:t>CMMI</a:t>
            </a:r>
            <a:r>
              <a:rPr lang="zh-CN" altLang="en-US" sz="1600" dirty="0" smtClean="0">
                <a:solidFill>
                  <a:prstClr val="white"/>
                </a:solidFill>
                <a:latin typeface="微软雅黑" pitchFamily="34" charset="-122"/>
                <a:ea typeface="微软雅黑" pitchFamily="34" charset="-122"/>
              </a:rPr>
              <a:t>能力成熟度模型</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项目需求阶段</a:t>
            </a:r>
          </a:p>
        </p:txBody>
      </p:sp>
      <p:sp>
        <p:nvSpPr>
          <p:cNvPr id="116739" name="Text Box 3"/>
          <p:cNvSpPr txBox="1">
            <a:spLocks noChangeArrowheads="1"/>
          </p:cNvSpPr>
          <p:nvPr/>
        </p:nvSpPr>
        <p:spPr bwMode="auto">
          <a:xfrm>
            <a:off x="5456238" y="1004888"/>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5" name="TextBox 4"/>
          <p:cNvSpPr txBox="1"/>
          <p:nvPr/>
        </p:nvSpPr>
        <p:spPr>
          <a:xfrm>
            <a:off x="214314" y="714356"/>
            <a:ext cx="8786842" cy="954107"/>
          </a:xfrm>
          <a:prstGeom prst="rect">
            <a:avLst/>
          </a:prstGeom>
          <a:noFill/>
        </p:spPr>
        <p:txBody>
          <a:bodyPr wrap="square" rtlCol="0">
            <a:spAutoFit/>
          </a:bodyPr>
          <a:lstStyle/>
          <a:p>
            <a:r>
              <a:rPr lang="en-US" altLang="zh-CN" sz="1400" dirty="0">
                <a:solidFill>
                  <a:schemeClr val="tx1"/>
                </a:solidFill>
                <a:latin typeface="微软雅黑" pitchFamily="34" charset="-122"/>
                <a:ea typeface="微软雅黑" pitchFamily="34" charset="-122"/>
              </a:rPr>
              <a:t> </a:t>
            </a:r>
            <a:r>
              <a:rPr lang="en-US" altLang="zh-CN" sz="1400" dirty="0" smtClean="0">
                <a:solidFill>
                  <a:schemeClr val="tx1"/>
                </a:solidFill>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客户提出诉求，研发团队被动接受，然后通过软件手段将客户描述的诉求编写成计算机语言这种方式在目前移动环境中普遍存在。</a:t>
            </a:r>
            <a:endParaRPr lang="en-US" altLang="zh-CN" sz="1400" dirty="0" smtClean="0">
              <a:solidFill>
                <a:schemeClr val="tx1"/>
              </a:solidFill>
              <a:latin typeface="微软雅黑" pitchFamily="34" charset="-122"/>
              <a:ea typeface="微软雅黑" pitchFamily="34" charset="-122"/>
            </a:endParaRPr>
          </a:p>
          <a:p>
            <a:r>
              <a:rPr lang="en-US" altLang="zh-CN" sz="1400" dirty="0" smtClean="0">
                <a:solidFill>
                  <a:schemeClr val="tx1"/>
                </a:solidFill>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诉求梳理，整理成需求是软件过程中非常重要一部分，诉求的理解偏差可能导致软件</a:t>
            </a:r>
            <a:r>
              <a:rPr lang="zh-CN" altLang="en-US" sz="1400" b="1" dirty="0" smtClean="0">
                <a:solidFill>
                  <a:srgbClr val="FF0000"/>
                </a:solidFill>
                <a:latin typeface="微软雅黑" pitchFamily="34" charset="-122"/>
                <a:ea typeface="微软雅黑" pitchFamily="34" charset="-122"/>
              </a:rPr>
              <a:t>项目的延期</a:t>
            </a:r>
            <a:r>
              <a:rPr lang="zh-CN" altLang="en-US" sz="1400" dirty="0" smtClean="0">
                <a:solidFill>
                  <a:schemeClr val="tx1"/>
                </a:solidFill>
                <a:latin typeface="微软雅黑" pitchFamily="34" charset="-122"/>
                <a:ea typeface="微软雅黑" pitchFamily="34" charset="-122"/>
              </a:rPr>
              <a:t>甚至</a:t>
            </a:r>
            <a:r>
              <a:rPr lang="zh-CN" altLang="en-US" sz="1400" b="1" dirty="0" smtClean="0">
                <a:solidFill>
                  <a:srgbClr val="FF0000"/>
                </a:solidFill>
                <a:latin typeface="微软雅黑" pitchFamily="34" charset="-122"/>
                <a:ea typeface="微软雅黑" pitchFamily="34" charset="-122"/>
              </a:rPr>
              <a:t>失败</a:t>
            </a:r>
            <a:r>
              <a:rPr lang="zh-CN" altLang="en-US" sz="1400" dirty="0" smtClean="0">
                <a:solidFill>
                  <a:schemeClr val="tx1"/>
                </a:solidFill>
                <a:latin typeface="微软雅黑" pitchFamily="34" charset="-122"/>
                <a:ea typeface="微软雅黑" pitchFamily="34" charset="-122"/>
              </a:rPr>
              <a:t>。</a:t>
            </a:r>
            <a:endParaRPr lang="en-US" altLang="zh-CN" sz="1400" dirty="0" smtClean="0">
              <a:solidFill>
                <a:schemeClr val="tx1"/>
              </a:solidFill>
              <a:latin typeface="微软雅黑" pitchFamily="34" charset="-122"/>
              <a:ea typeface="微软雅黑" pitchFamily="34" charset="-122"/>
            </a:endParaRPr>
          </a:p>
          <a:p>
            <a:r>
              <a:rPr lang="zh-CN" altLang="en-US" sz="1400" b="1" dirty="0" smtClean="0">
                <a:solidFill>
                  <a:srgbClr val="FF0000"/>
                </a:solidFill>
                <a:latin typeface="微软雅黑" pitchFamily="34" charset="-122"/>
                <a:ea typeface="微软雅黑" pitchFamily="34" charset="-122"/>
              </a:rPr>
              <a:t>量化业务需求</a:t>
            </a:r>
            <a:r>
              <a:rPr lang="zh-CN" altLang="en-US" sz="1400" dirty="0" smtClean="0">
                <a:solidFill>
                  <a:schemeClr val="tx1"/>
                </a:solidFill>
                <a:latin typeface="微软雅黑" pitchFamily="34" charset="-122"/>
                <a:ea typeface="微软雅黑" pitchFamily="34" charset="-122"/>
              </a:rPr>
              <a:t>，</a:t>
            </a:r>
            <a:r>
              <a:rPr lang="zh-CN" altLang="en-US" sz="1400" b="1" dirty="0" smtClean="0">
                <a:solidFill>
                  <a:srgbClr val="FF0000"/>
                </a:solidFill>
                <a:latin typeface="微软雅黑" pitchFamily="34" charset="-122"/>
                <a:ea typeface="微软雅黑" pitchFamily="34" charset="-122"/>
              </a:rPr>
              <a:t>多角色参与需求沟通评审</a:t>
            </a:r>
            <a:r>
              <a:rPr lang="zh-CN" altLang="en-US" sz="1400" dirty="0" smtClean="0">
                <a:solidFill>
                  <a:schemeClr val="tx1"/>
                </a:solidFill>
                <a:latin typeface="微软雅黑" pitchFamily="34" charset="-122"/>
                <a:ea typeface="微软雅黑" pitchFamily="34" charset="-122"/>
              </a:rPr>
              <a:t>是避免需求理解偏差有效手段。</a:t>
            </a:r>
            <a:endParaRPr lang="en-US" altLang="zh-CN" sz="1400" dirty="0" smtClean="0">
              <a:solidFill>
                <a:schemeClr val="tx1"/>
              </a:solidFill>
              <a:latin typeface="微软雅黑" pitchFamily="34" charset="-122"/>
              <a:ea typeface="微软雅黑" pitchFamily="34" charset="-122"/>
            </a:endParaRPr>
          </a:p>
        </p:txBody>
      </p:sp>
      <p:sp>
        <p:nvSpPr>
          <p:cNvPr id="9221" name="AutoShape 15"/>
          <p:cNvSpPr>
            <a:spLocks noChangeArrowheads="1"/>
          </p:cNvSpPr>
          <p:nvPr/>
        </p:nvSpPr>
        <p:spPr bwMode="auto">
          <a:xfrm rot="10800000" flipH="1" flipV="1">
            <a:off x="2260600" y="3643331"/>
            <a:ext cx="2900362" cy="2428875"/>
          </a:xfrm>
          <a:prstGeom prst="triangle">
            <a:avLst>
              <a:gd name="adj" fmla="val 50000"/>
            </a:avLst>
          </a:prstGeom>
          <a:gradFill rotWithShape="1">
            <a:gsLst>
              <a:gs pos="0">
                <a:schemeClr val="bg1"/>
              </a:gs>
              <a:gs pos="100000">
                <a:schemeClr val="bg1">
                  <a:alpha val="0"/>
                </a:schemeClr>
              </a:gs>
            </a:gsLst>
            <a:lin ang="5400000" scaled="1"/>
          </a:gra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9222" name="组合 59"/>
          <p:cNvGrpSpPr>
            <a:grpSpLocks/>
          </p:cNvGrpSpPr>
          <p:nvPr/>
        </p:nvGrpSpPr>
        <p:grpSpPr bwMode="auto">
          <a:xfrm>
            <a:off x="2103438" y="2082800"/>
            <a:ext cx="4103687" cy="4622800"/>
            <a:chOff x="2193850" y="2241721"/>
            <a:chExt cx="4103895" cy="4622692"/>
          </a:xfrm>
        </p:grpSpPr>
      </p:grpSp>
      <p:sp>
        <p:nvSpPr>
          <p:cNvPr id="10" name="矩形 9"/>
          <p:cNvSpPr/>
          <p:nvPr/>
        </p:nvSpPr>
        <p:spPr>
          <a:xfrm>
            <a:off x="285720" y="1668739"/>
            <a:ext cx="4176506" cy="2147130"/>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a:xfrm>
            <a:off x="4467460" y="1668739"/>
            <a:ext cx="4176506" cy="2147130"/>
          </a:xfrm>
          <a:prstGeom prst="rect">
            <a:avLst/>
          </a:prstGeo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path path="circle">
              <a:fillToRect l="50000" t="50000" r="50000" b="50000"/>
            </a:path>
            <a:tileRect/>
          </a:gradFill>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a:xfrm>
            <a:off x="285720" y="3815868"/>
            <a:ext cx="4176506" cy="2173350"/>
          </a:xfrm>
          <a:prstGeom prst="rect">
            <a:avLst/>
          </a:prstGeom>
          <a:gradFill flip="none" rotWithShape="1">
            <a:gsLst>
              <a:gs pos="0">
                <a:schemeClr val="accent5">
                  <a:lumMod val="60000"/>
                  <a:lumOff val="40000"/>
                  <a:tint val="66000"/>
                  <a:satMod val="160000"/>
                </a:schemeClr>
              </a:gs>
              <a:gs pos="50000">
                <a:schemeClr val="accent5">
                  <a:lumMod val="60000"/>
                  <a:lumOff val="40000"/>
                  <a:tint val="44500"/>
                  <a:satMod val="160000"/>
                </a:schemeClr>
              </a:gs>
              <a:gs pos="100000">
                <a:schemeClr val="accent5">
                  <a:lumMod val="60000"/>
                  <a:lumOff val="40000"/>
                  <a:tint val="23500"/>
                  <a:satMod val="160000"/>
                </a:schemeClr>
              </a:gs>
            </a:gsLst>
            <a:path path="circle">
              <a:fillToRect l="50000" t="50000" r="50000" b="50000"/>
            </a:path>
            <a:tileRect/>
          </a:gradFill>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a:xfrm>
            <a:off x="4467460" y="3815868"/>
            <a:ext cx="4176506" cy="2173350"/>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矩形 16"/>
          <p:cNvSpPr/>
          <p:nvPr/>
        </p:nvSpPr>
        <p:spPr>
          <a:xfrm>
            <a:off x="323850" y="1741506"/>
            <a:ext cx="3927475" cy="306388"/>
          </a:xfrm>
          <a:prstGeom prst="rect">
            <a:avLst/>
          </a:prstGeom>
          <a:solidFill>
            <a:schemeClr val="bg1">
              <a:lumMod val="95000"/>
            </a:schemeClr>
          </a:solidFill>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加强团队需求理解能力</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8" name="矩形 17"/>
          <p:cNvSpPr/>
          <p:nvPr/>
        </p:nvSpPr>
        <p:spPr>
          <a:xfrm>
            <a:off x="5541962" y="1741506"/>
            <a:ext cx="3062288" cy="306388"/>
          </a:xfrm>
          <a:prstGeom prst="rect">
            <a:avLst/>
          </a:prstGeom>
          <a:solidFill>
            <a:schemeClr val="bg1">
              <a:lumMod val="95000"/>
            </a:schemeClr>
          </a:solidFill>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引入项目监理角色</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9" name="矩形 18"/>
          <p:cNvSpPr/>
          <p:nvPr/>
        </p:nvSpPr>
        <p:spPr>
          <a:xfrm>
            <a:off x="5643570" y="3861094"/>
            <a:ext cx="2520950" cy="307975"/>
          </a:xfrm>
          <a:prstGeom prst="rect">
            <a:avLst/>
          </a:prstGeom>
          <a:solidFill>
            <a:schemeClr val="bg1">
              <a:lumMod val="95000"/>
            </a:schemeClr>
          </a:solidFill>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强制执行沟通评审</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2144" name="Picture 4" descr="C:\Users\Administrator\Desktop\58931186199668781.png"/>
          <p:cNvPicPr>
            <a:picLocks noChangeAspect="1" noChangeArrowheads="1"/>
          </p:cNvPicPr>
          <p:nvPr/>
        </p:nvPicPr>
        <p:blipFill>
          <a:blip r:embed="rId2"/>
          <a:srcRect/>
          <a:stretch>
            <a:fillRect/>
          </a:stretch>
        </p:blipFill>
        <p:spPr bwMode="auto">
          <a:xfrm>
            <a:off x="3214687" y="2752744"/>
            <a:ext cx="2500313" cy="2349500"/>
          </a:xfrm>
          <a:prstGeom prst="rect">
            <a:avLst/>
          </a:prstGeom>
          <a:ln>
            <a:noFill/>
          </a:ln>
          <a:effectLst>
            <a:outerShdw blurRad="292100" dist="139700" dir="2700000" algn="tl" rotWithShape="0">
              <a:srgbClr val="333333">
                <a:alpha val="65000"/>
              </a:srgbClr>
            </a:outerShdw>
          </a:effectLst>
        </p:spPr>
      </p:pic>
      <p:sp>
        <p:nvSpPr>
          <p:cNvPr id="24" name="矩形 23"/>
          <p:cNvSpPr/>
          <p:nvPr/>
        </p:nvSpPr>
        <p:spPr>
          <a:xfrm>
            <a:off x="323850" y="2100281"/>
            <a:ext cx="3216275" cy="1815882"/>
          </a:xfrm>
          <a:prstGeom prst="rect">
            <a:avLst/>
          </a:prstGeom>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鉴于业务之间相关性强，而业务需求人提出业务需求具有片面性，不完整性，所以在需求沟通中提出业务需求比较散乱，无体系。故要求研发团队需求人员需要在项目需求阶段了解业务体系环境，正确定位当前业务具体内容，</a:t>
            </a: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圈定业务范围，综合考虑业务扩展性以及预前提炼项目能力</a:t>
            </a:r>
            <a:endParaRPr kumimoji="0" lang="zh-CN" sz="1800" b="1" i="0" u="none" strike="noStrike" cap="none" normalizeH="0" baseline="0" dirty="0" smtClean="0">
              <a:ln>
                <a:noFill/>
              </a:ln>
              <a:solidFill>
                <a:srgbClr val="FF0000"/>
              </a:solidFill>
              <a:effectLst/>
              <a:latin typeface="Arial" pitchFamily="34" charset="0"/>
              <a:ea typeface="宋体" pitchFamily="2" charset="-122"/>
            </a:endParaRPr>
          </a:p>
        </p:txBody>
      </p:sp>
      <p:sp>
        <p:nvSpPr>
          <p:cNvPr id="20" name="矩形 19"/>
          <p:cNvSpPr/>
          <p:nvPr/>
        </p:nvSpPr>
        <p:spPr>
          <a:xfrm>
            <a:off x="5286380" y="2155844"/>
            <a:ext cx="3240088" cy="1384995"/>
          </a:xfrm>
          <a:prstGeom prst="rect">
            <a:avLst/>
          </a:prstGeom>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运维团队如何快速交接研发团队研发项目，关键因素是对于项目业务比较熟悉</a:t>
            </a:r>
            <a:r>
              <a:rPr kumimoji="0" lang="zh-CN" sz="1400" b="0" i="0" u="none" strike="noStrike" cap="none" normalizeH="0" baseline="0" dirty="0" smtClean="0">
                <a:ln>
                  <a:noFill/>
                </a:ln>
                <a:solidFill>
                  <a:schemeClr val="tx1"/>
                </a:solidFill>
                <a:effectLst/>
                <a:latin typeface="微软雅黑" pitchFamily="34" charset="-122"/>
                <a:ea typeface="微软雅黑" pitchFamily="34" charset="-122"/>
              </a:rPr>
              <a:t>。</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组建运维团队后，将运维团队在软件过程中定位另外</a:t>
            </a:r>
            <a:r>
              <a:rPr lang="zh-CN" altLang="en-US" sz="1400" dirty="0" smtClean="0">
                <a:solidFill>
                  <a:schemeClr val="tx1"/>
                </a:solidFill>
                <a:latin typeface="微软雅黑" pitchFamily="34" charset="-122"/>
                <a:ea typeface="微软雅黑" pitchFamily="34" charset="-122"/>
              </a:rPr>
              <a:t>角色</a:t>
            </a:r>
            <a:r>
              <a:rPr lang="en-US" altLang="zh-CN" sz="1400" dirty="0" smtClean="0">
                <a:solidFill>
                  <a:schemeClr val="tx1"/>
                </a:solidFill>
                <a:latin typeface="微软雅黑" pitchFamily="34" charset="-122"/>
                <a:ea typeface="微软雅黑" pitchFamily="34" charset="-122"/>
              </a:rPr>
              <a:t>-</a:t>
            </a:r>
            <a:r>
              <a:rPr lang="zh-CN" altLang="en-US" sz="1400" b="1" dirty="0" smtClean="0">
                <a:solidFill>
                  <a:srgbClr val="FF0000"/>
                </a:solidFill>
                <a:latin typeface="微软雅黑" pitchFamily="34" charset="-122"/>
                <a:ea typeface="微软雅黑" pitchFamily="34" charset="-122"/>
              </a:rPr>
              <a:t>项目监理</a:t>
            </a:r>
            <a:r>
              <a:rPr lang="zh-CN" altLang="en-US" sz="1400" dirty="0" smtClean="0">
                <a:solidFill>
                  <a:schemeClr val="tx1"/>
                </a:solidFill>
                <a:latin typeface="微软雅黑" pitchFamily="34" charset="-122"/>
                <a:ea typeface="微软雅黑" pitchFamily="34" charset="-122"/>
              </a:rPr>
              <a:t>，实现项目过程</a:t>
            </a:r>
            <a:r>
              <a:rPr lang="en-US" altLang="zh-CN" sz="1400" b="1" dirty="0" smtClean="0">
                <a:solidFill>
                  <a:srgbClr val="FF0000"/>
                </a:solidFill>
                <a:latin typeface="微软雅黑" pitchFamily="34" charset="-122"/>
                <a:ea typeface="微软雅黑" pitchFamily="34" charset="-122"/>
              </a:rPr>
              <a:t>B</a:t>
            </a:r>
            <a:r>
              <a:rPr lang="zh-CN" altLang="en-US" sz="1400" b="1" dirty="0" smtClean="0">
                <a:solidFill>
                  <a:srgbClr val="FF0000"/>
                </a:solidFill>
                <a:latin typeface="微软雅黑" pitchFamily="34" charset="-122"/>
                <a:ea typeface="微软雅黑" pitchFamily="34" charset="-122"/>
              </a:rPr>
              <a:t>角角色</a:t>
            </a:r>
            <a:r>
              <a:rPr lang="zh-CN" altLang="en-US" sz="1400" dirty="0" smtClean="0">
                <a:solidFill>
                  <a:schemeClr val="tx1"/>
                </a:solidFill>
                <a:latin typeface="微软雅黑" pitchFamily="34" charset="-122"/>
                <a:ea typeface="微软雅黑" pitchFamily="34" charset="-122"/>
              </a:rPr>
              <a:t>，同时可以提升需求质量</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2" name="矩形 21"/>
          <p:cNvSpPr/>
          <p:nvPr/>
        </p:nvSpPr>
        <p:spPr>
          <a:xfrm>
            <a:off x="5437187" y="4259281"/>
            <a:ext cx="3143250" cy="1600438"/>
          </a:xfrm>
          <a:prstGeom prst="rect">
            <a:avLst/>
          </a:prstGeom>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tx1"/>
                </a:solidFill>
                <a:effectLst/>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强制</a:t>
            </a:r>
            <a:r>
              <a:rPr lang="en-US" altLang="zh-CN" sz="1400" dirty="0" smtClean="0">
                <a:solidFill>
                  <a:schemeClr val="tx1"/>
                </a:solidFill>
                <a:latin typeface="微软雅黑" pitchFamily="34" charset="-122"/>
                <a:ea typeface="微软雅黑" pitchFamily="34" charset="-122"/>
              </a:rPr>
              <a:t>ITC,</a:t>
            </a:r>
            <a:r>
              <a:rPr lang="zh-CN" altLang="en-US" sz="1400" dirty="0" smtClean="0">
                <a:solidFill>
                  <a:schemeClr val="tx1"/>
                </a:solidFill>
                <a:latin typeface="微软雅黑" pitchFamily="34" charset="-122"/>
                <a:ea typeface="微软雅黑" pitchFamily="34" charset="-122"/>
              </a:rPr>
              <a:t>业务人员，项目监理，研发团队对于需求文档业务内容进行会议沟通，新增需求</a:t>
            </a:r>
            <a:r>
              <a:rPr lang="zh-CN" altLang="en-US" sz="1400" b="1" dirty="0" smtClean="0">
                <a:solidFill>
                  <a:srgbClr val="FF0000"/>
                </a:solidFill>
                <a:latin typeface="微软雅黑" pitchFamily="34" charset="-122"/>
                <a:ea typeface="微软雅黑" pitchFamily="34" charset="-122"/>
              </a:rPr>
              <a:t>会议评审团</a:t>
            </a:r>
            <a:r>
              <a:rPr lang="zh-CN" altLang="en-US" sz="1400" dirty="0" smtClean="0">
                <a:solidFill>
                  <a:schemeClr val="tx1"/>
                </a:solidFill>
                <a:latin typeface="微软雅黑" pitchFamily="34" charset="-122"/>
                <a:ea typeface="微软雅黑" pitchFamily="34" charset="-122"/>
              </a:rPr>
              <a:t>，重点审核需求中</a:t>
            </a:r>
            <a:r>
              <a:rPr lang="zh-CN" altLang="en-US" sz="1400" b="1" dirty="0" smtClean="0">
                <a:solidFill>
                  <a:srgbClr val="FF0000"/>
                </a:solidFill>
                <a:latin typeface="微软雅黑" pitchFamily="34" charset="-122"/>
                <a:ea typeface="微软雅黑" pitchFamily="34" charset="-122"/>
              </a:rPr>
              <a:t>业务理解正确性</a:t>
            </a:r>
            <a:r>
              <a:rPr lang="zh-CN" altLang="en-US" sz="1400" dirty="0" smtClean="0">
                <a:solidFill>
                  <a:schemeClr val="tx1"/>
                </a:solidFill>
                <a:latin typeface="微软雅黑" pitchFamily="34" charset="-122"/>
                <a:ea typeface="微软雅黑" pitchFamily="34" charset="-122"/>
              </a:rPr>
              <a:t>，需求中</a:t>
            </a:r>
            <a:r>
              <a:rPr lang="zh-CN" altLang="en-US" sz="1400" b="1" dirty="0" smtClean="0">
                <a:solidFill>
                  <a:srgbClr val="FF0000"/>
                </a:solidFill>
                <a:latin typeface="微软雅黑" pitchFamily="34" charset="-122"/>
                <a:ea typeface="微软雅黑" pitchFamily="34" charset="-122"/>
              </a:rPr>
              <a:t>业务量化性，原型设计模型合理性，</a:t>
            </a:r>
            <a:r>
              <a:rPr lang="zh-CN" altLang="en-US" sz="1400" dirty="0" smtClean="0">
                <a:solidFill>
                  <a:schemeClr val="tx1"/>
                </a:solidFill>
                <a:latin typeface="微软雅黑" pitchFamily="34" charset="-122"/>
                <a:ea typeface="微软雅黑" pitchFamily="34" charset="-122"/>
              </a:rPr>
              <a:t>减少需求</a:t>
            </a:r>
            <a:r>
              <a:rPr lang="zh-CN" altLang="en-US" sz="1400" b="1" dirty="0" smtClean="0">
                <a:solidFill>
                  <a:srgbClr val="FF0000"/>
                </a:solidFill>
                <a:latin typeface="微软雅黑" pitchFamily="34" charset="-122"/>
                <a:ea typeface="微软雅黑" pitchFamily="34" charset="-122"/>
              </a:rPr>
              <a:t>理解偏差</a:t>
            </a:r>
            <a:r>
              <a:rPr lang="zh-CN" altLang="en-US" sz="1400" dirty="0" smtClean="0">
                <a:solidFill>
                  <a:schemeClr val="tx1"/>
                </a:solidFill>
                <a:latin typeface="微软雅黑" pitchFamily="34" charset="-122"/>
                <a:ea typeface="微软雅黑" pitchFamily="34" charset="-122"/>
              </a:rPr>
              <a:t>以及需求中</a:t>
            </a:r>
            <a:r>
              <a:rPr lang="zh-CN" altLang="en-US" sz="1400" b="1" dirty="0" smtClean="0">
                <a:solidFill>
                  <a:srgbClr val="FF0000"/>
                </a:solidFill>
                <a:latin typeface="微软雅黑" pitchFamily="34" charset="-122"/>
                <a:ea typeface="微软雅黑" pitchFamily="34" charset="-122"/>
              </a:rPr>
              <a:t>模糊业务内容</a:t>
            </a:r>
            <a:r>
              <a:rPr kumimoji="0" lang="zh-CN" sz="1400" b="0" i="0" u="none" strike="noStrike" cap="none" normalizeH="0" baseline="0" dirty="0" smtClean="0">
                <a:ln>
                  <a:noFill/>
                </a:ln>
                <a:solidFill>
                  <a:schemeClr val="tx1"/>
                </a:solidFill>
                <a:effectLst/>
                <a:latin typeface="微软雅黑" pitchFamily="34" charset="-122"/>
                <a:ea typeface="微软雅黑" pitchFamily="34" charset="-122"/>
              </a:rPr>
              <a:t>。</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6" name="矩形 25"/>
          <p:cNvSpPr/>
          <p:nvPr/>
        </p:nvSpPr>
        <p:spPr>
          <a:xfrm>
            <a:off x="323850" y="3900506"/>
            <a:ext cx="3240087" cy="307975"/>
          </a:xfrm>
          <a:prstGeom prst="rect">
            <a:avLst/>
          </a:prstGeom>
          <a:solidFill>
            <a:schemeClr val="bg1">
              <a:lumMod val="95000"/>
            </a:schemeClr>
          </a:solidFill>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提升需求文档质量</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7" name="矩形 26"/>
          <p:cNvSpPr/>
          <p:nvPr/>
        </p:nvSpPr>
        <p:spPr>
          <a:xfrm>
            <a:off x="323850" y="4241819"/>
            <a:ext cx="3313112" cy="1815882"/>
          </a:xfrm>
          <a:prstGeom prst="rect">
            <a:avLst/>
          </a:prstGeom>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需求文档是项目团队与需求人员沟通的桥梁，当前主要模式是需求人员简单描述</a:t>
            </a: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项目团队细化，由于技术人员与业务人员理解业务角度不一致，往往需求阅读过程中存在难懂等问题</a:t>
            </a:r>
            <a:r>
              <a:rPr kumimoji="0" lang="zh-CN" sz="1400" b="0" i="0" u="none" strike="noStrike" cap="none" normalizeH="0" baseline="0" dirty="0" smtClean="0">
                <a:ln>
                  <a:noFill/>
                </a:ln>
                <a:solidFill>
                  <a:schemeClr val="tx1"/>
                </a:solidFill>
                <a:effectLst/>
                <a:latin typeface="微软雅黑" pitchFamily="34" charset="-122"/>
                <a:ea typeface="微软雅黑" pitchFamily="34" charset="-122"/>
              </a:rPr>
              <a:t>。</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需求文档中引入</a:t>
            </a: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原型设计模型</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，实现需求视图化预先展现，加强关键业务逻辑流程图化，文字详尽化描述。</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285720" y="79375"/>
            <a:ext cx="8501122" cy="777875"/>
          </a:xfrm>
          <a:noFill/>
        </p:spPr>
        <p:txBody>
          <a:bodyPr/>
          <a:lstStyle/>
          <a:p>
            <a:pPr algn="l"/>
            <a:r>
              <a:rPr lang="zh-CN" altLang="en-US" sz="2800" dirty="0" smtClean="0"/>
              <a:t>项目开发阶段</a:t>
            </a:r>
          </a:p>
        </p:txBody>
      </p:sp>
      <p:sp>
        <p:nvSpPr>
          <p:cNvPr id="116739" name="Text Box 3"/>
          <p:cNvSpPr txBox="1">
            <a:spLocks noChangeArrowheads="1"/>
          </p:cNvSpPr>
          <p:nvPr/>
        </p:nvSpPr>
        <p:spPr bwMode="auto">
          <a:xfrm>
            <a:off x="5456238" y="1219202"/>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7" name="TextBox 6"/>
          <p:cNvSpPr txBox="1"/>
          <p:nvPr/>
        </p:nvSpPr>
        <p:spPr>
          <a:xfrm>
            <a:off x="214314" y="928670"/>
            <a:ext cx="8786842" cy="523220"/>
          </a:xfrm>
          <a:prstGeom prst="rect">
            <a:avLst/>
          </a:prstGeom>
          <a:noFill/>
        </p:spPr>
        <p:txBody>
          <a:bodyPr wrap="square" rtlCol="0">
            <a:spAutoFit/>
          </a:bodyPr>
          <a:lstStyle/>
          <a:p>
            <a:r>
              <a:rPr lang="zh-CN" altLang="en-US" sz="1400" dirty="0" smtClean="0">
                <a:solidFill>
                  <a:schemeClr val="tx1"/>
                </a:solidFill>
                <a:latin typeface="微软雅黑" pitchFamily="34" charset="-122"/>
                <a:ea typeface="微软雅黑" pitchFamily="34" charset="-122"/>
              </a:rPr>
              <a:t>  需求确定产出需求说明书后，项目进入研发阶段，设计前</a:t>
            </a:r>
            <a:r>
              <a:rPr lang="zh-CN" altLang="en-US" sz="1400" b="1" dirty="0" smtClean="0">
                <a:solidFill>
                  <a:srgbClr val="FF0000"/>
                </a:solidFill>
                <a:latin typeface="微软雅黑" pitchFamily="34" charset="-122"/>
                <a:ea typeface="微软雅黑" pitchFamily="34" charset="-122"/>
              </a:rPr>
              <a:t>识别研发过程中技术问题</a:t>
            </a:r>
            <a:r>
              <a:rPr lang="zh-CN" altLang="en-US" sz="1400" dirty="0" smtClean="0">
                <a:solidFill>
                  <a:schemeClr val="tx1"/>
                </a:solidFill>
                <a:latin typeface="微软雅黑" pitchFamily="34" charset="-122"/>
                <a:ea typeface="微软雅黑" pitchFamily="34" charset="-122"/>
              </a:rPr>
              <a:t>，设计中出具</a:t>
            </a:r>
            <a:r>
              <a:rPr lang="zh-CN" altLang="en-US" sz="1400" b="1" dirty="0" smtClean="0">
                <a:solidFill>
                  <a:srgbClr val="FF0000"/>
                </a:solidFill>
                <a:latin typeface="微软雅黑" pitchFamily="34" charset="-122"/>
                <a:ea typeface="微软雅黑" pitchFamily="34" charset="-122"/>
              </a:rPr>
              <a:t>详细的设计文档</a:t>
            </a:r>
            <a:r>
              <a:rPr lang="zh-CN" altLang="en-US" sz="1400" dirty="0" smtClean="0">
                <a:solidFill>
                  <a:schemeClr val="tx1"/>
                </a:solidFill>
                <a:latin typeface="微软雅黑" pitchFamily="34" charset="-122"/>
                <a:ea typeface="微软雅黑" pitchFamily="34" charset="-122"/>
              </a:rPr>
              <a:t>，实现阶段严格按照</a:t>
            </a:r>
            <a:r>
              <a:rPr lang="zh-CN" altLang="en-US" sz="1400" b="1" dirty="0" smtClean="0">
                <a:solidFill>
                  <a:srgbClr val="FF0000"/>
                </a:solidFill>
                <a:latin typeface="微软雅黑" pitchFamily="34" charset="-122"/>
                <a:ea typeface="微软雅黑" pitchFamily="34" charset="-122"/>
              </a:rPr>
              <a:t>统一编码规范进行编码</a:t>
            </a:r>
            <a:r>
              <a:rPr lang="zh-CN" altLang="en-US" sz="1400" dirty="0" smtClean="0">
                <a:solidFill>
                  <a:schemeClr val="tx1"/>
                </a:solidFill>
                <a:latin typeface="微软雅黑" pitchFamily="34" charset="-122"/>
                <a:ea typeface="微软雅黑" pitchFamily="34" charset="-122"/>
              </a:rPr>
              <a:t>是软件项目质量保证，风险规避关键因素。</a:t>
            </a:r>
            <a:endParaRPr lang="en-US" altLang="zh-CN" sz="1400" dirty="0" smtClean="0">
              <a:solidFill>
                <a:schemeClr val="tx1"/>
              </a:solidFill>
              <a:latin typeface="微软雅黑" pitchFamily="34" charset="-122"/>
              <a:ea typeface="微软雅黑" pitchFamily="34" charset="-122"/>
            </a:endParaRPr>
          </a:p>
        </p:txBody>
      </p:sp>
      <p:pic>
        <p:nvPicPr>
          <p:cNvPr id="1029" name="Picture 5"/>
          <p:cNvPicPr>
            <a:picLocks noChangeAspect="1" noChangeArrowheads="1"/>
          </p:cNvPicPr>
          <p:nvPr/>
        </p:nvPicPr>
        <p:blipFill>
          <a:blip r:embed="rId5"/>
          <a:srcRect/>
          <a:stretch>
            <a:fillRect/>
          </a:stretch>
        </p:blipFill>
        <p:spPr bwMode="auto">
          <a:xfrm>
            <a:off x="6172212" y="2000240"/>
            <a:ext cx="2686068" cy="3786214"/>
          </a:xfrm>
          <a:prstGeom prst="rect">
            <a:avLst/>
          </a:prstGeom>
          <a:noFill/>
          <a:ln w="9525">
            <a:noFill/>
            <a:miter lim="800000"/>
            <a:headEnd/>
            <a:tailEnd/>
          </a:ln>
          <a:effectLst/>
        </p:spPr>
      </p:pic>
      <p:pic>
        <p:nvPicPr>
          <p:cNvPr id="1032" name="Picture 8"/>
          <p:cNvPicPr>
            <a:picLocks noChangeAspect="1" noChangeArrowheads="1"/>
          </p:cNvPicPr>
          <p:nvPr/>
        </p:nvPicPr>
        <p:blipFill>
          <a:blip r:embed="rId6"/>
          <a:srcRect/>
          <a:stretch>
            <a:fillRect/>
          </a:stretch>
        </p:blipFill>
        <p:spPr bwMode="auto">
          <a:xfrm>
            <a:off x="71406" y="2000240"/>
            <a:ext cx="2786082" cy="3643338"/>
          </a:xfrm>
          <a:prstGeom prst="rect">
            <a:avLst/>
          </a:prstGeom>
          <a:noFill/>
          <a:ln w="9525">
            <a:noFill/>
            <a:miter lim="800000"/>
            <a:headEnd/>
            <a:tailEnd/>
          </a:ln>
          <a:effectLst/>
        </p:spPr>
      </p:pic>
      <p:pic>
        <p:nvPicPr>
          <p:cNvPr id="1034" name="Picture 10"/>
          <p:cNvPicPr>
            <a:picLocks noChangeAspect="1" noChangeArrowheads="1"/>
          </p:cNvPicPr>
          <p:nvPr/>
        </p:nvPicPr>
        <p:blipFill>
          <a:blip r:embed="rId7"/>
          <a:srcRect/>
          <a:stretch>
            <a:fillRect/>
          </a:stretch>
        </p:blipFill>
        <p:spPr bwMode="auto">
          <a:xfrm>
            <a:off x="3143240" y="2000240"/>
            <a:ext cx="2643206" cy="3786214"/>
          </a:xfrm>
          <a:prstGeom prst="rect">
            <a:avLst/>
          </a:prstGeom>
          <a:noFill/>
          <a:ln w="9525">
            <a:noFill/>
            <a:miter lim="800000"/>
            <a:headEnd/>
            <a:tailEnd/>
          </a:ln>
          <a:effectLst/>
        </p:spPr>
      </p:pic>
      <p:sp>
        <p:nvSpPr>
          <p:cNvPr id="8" name="矩形 7"/>
          <p:cNvSpPr/>
          <p:nvPr/>
        </p:nvSpPr>
        <p:spPr>
          <a:xfrm>
            <a:off x="-32" y="1504702"/>
            <a:ext cx="2928958" cy="4428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prstClr val="white">
                  <a:lumMod val="85000"/>
                  <a:alpha val="50000"/>
                </a:prstClr>
              </a:solidFill>
              <a:latin typeface="Arial Black" pitchFamily="34" charset="0"/>
            </a:endParaRPr>
          </a:p>
        </p:txBody>
      </p:sp>
      <p:sp>
        <p:nvSpPr>
          <p:cNvPr id="9" name="矩形 8"/>
          <p:cNvSpPr/>
          <p:nvPr/>
        </p:nvSpPr>
        <p:spPr>
          <a:xfrm>
            <a:off x="3071802" y="1500174"/>
            <a:ext cx="2928958" cy="4464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prstClr val="white">
                  <a:lumMod val="85000"/>
                  <a:alpha val="50000"/>
                </a:prstClr>
              </a:solidFill>
              <a:latin typeface="Arial Black" pitchFamily="34" charset="0"/>
            </a:endParaRPr>
          </a:p>
        </p:txBody>
      </p:sp>
      <p:sp>
        <p:nvSpPr>
          <p:cNvPr id="10" name="矩形 9"/>
          <p:cNvSpPr/>
          <p:nvPr/>
        </p:nvSpPr>
        <p:spPr>
          <a:xfrm>
            <a:off x="6072198" y="1500174"/>
            <a:ext cx="2928958" cy="4464000"/>
          </a:xfrm>
          <a:prstGeom prst="rect">
            <a:avLst/>
          </a:prstGeom>
          <a:ln w="3175">
            <a:solidFill>
              <a:schemeClr val="bg1">
                <a:lumMod val="50000"/>
              </a:schemeClr>
            </a:solidFill>
            <a:prstDash val="sysDash"/>
          </a:ln>
        </p:spPr>
        <p:txBody>
          <a:bodyPr wrap="square" rtlCol="0" anchor="ctr">
            <a:spAutoFit/>
          </a:bodyPr>
          <a:lstStyle/>
          <a:p>
            <a:pPr algn="ctr"/>
            <a:endParaRPr lang="zh-CN" altLang="en-US" sz="12000" dirty="0" smtClean="0">
              <a:solidFill>
                <a:prstClr val="white">
                  <a:lumMod val="85000"/>
                  <a:alpha val="50000"/>
                </a:prstClr>
              </a:solidFill>
              <a:latin typeface="Arial Black" pitchFamily="34" charset="0"/>
            </a:endParaRPr>
          </a:p>
        </p:txBody>
      </p:sp>
      <p:sp>
        <p:nvSpPr>
          <p:cNvPr id="11" name="Text Box 9"/>
          <p:cNvSpPr txBox="1">
            <a:spLocks noChangeArrowheads="1"/>
          </p:cNvSpPr>
          <p:nvPr>
            <p:custDataLst>
              <p:tags r:id="rId1"/>
            </p:custDataLst>
          </p:nvPr>
        </p:nvSpPr>
        <p:spPr bwMode="auto">
          <a:xfrm>
            <a:off x="6215074" y="1571612"/>
            <a:ext cx="2714644" cy="359731"/>
          </a:xfrm>
          <a:prstGeom prst="rect">
            <a:avLst/>
          </a:prstGeom>
          <a:solidFill>
            <a:srgbClr val="FF0000"/>
          </a:solidFill>
          <a:ln>
            <a:noFill/>
          </a:ln>
          <a:extLst/>
        </p:spPr>
        <p:txBody>
          <a:bodyPr lIns="72000" tIns="72000" rIns="72000" bIns="72000" anchor="ctr"/>
          <a:lstStyle>
            <a:lvl1pPr algn="ctr" eaLnBrk="0" hangingPunct="0">
              <a:defRPr sz="1200">
                <a:solidFill>
                  <a:schemeClr val="tx1"/>
                </a:solidFill>
                <a:latin typeface="Arial" pitchFamily="34" charset="0"/>
                <a:cs typeface="Times New Roman" pitchFamily="18" charset="0"/>
              </a:defRPr>
            </a:lvl1pPr>
            <a:lvl2pPr marL="742950" indent="-285750" algn="ctr" eaLnBrk="0" hangingPunct="0">
              <a:defRPr sz="1200">
                <a:solidFill>
                  <a:schemeClr val="tx1"/>
                </a:solidFill>
                <a:latin typeface="Arial" pitchFamily="34" charset="0"/>
                <a:cs typeface="Times New Roman" pitchFamily="18" charset="0"/>
              </a:defRPr>
            </a:lvl2pPr>
            <a:lvl3pPr marL="1143000" indent="-228600" algn="ctr" eaLnBrk="0" hangingPunct="0">
              <a:defRPr sz="1200">
                <a:solidFill>
                  <a:schemeClr val="tx1"/>
                </a:solidFill>
                <a:latin typeface="Arial" pitchFamily="34" charset="0"/>
                <a:cs typeface="Times New Roman" pitchFamily="18" charset="0"/>
              </a:defRPr>
            </a:lvl3pPr>
            <a:lvl4pPr marL="1600200" indent="-228600" algn="ctr" eaLnBrk="0" hangingPunct="0">
              <a:defRPr sz="1200">
                <a:solidFill>
                  <a:schemeClr val="tx1"/>
                </a:solidFill>
                <a:latin typeface="Arial" pitchFamily="34" charset="0"/>
                <a:cs typeface="Times New Roman" pitchFamily="18" charset="0"/>
              </a:defRPr>
            </a:lvl4pPr>
            <a:lvl5pPr marL="2057400" indent="-228600" algn="ctr" eaLnBrk="0" hangingPunct="0">
              <a:defRPr sz="1200">
                <a:solidFill>
                  <a:schemeClr val="tx1"/>
                </a:solidFill>
                <a:latin typeface="Arial" pitchFamily="34" charset="0"/>
                <a:cs typeface="Times New Roman" pitchFamily="18" charset="0"/>
              </a:defRPr>
            </a:lvl5pPr>
            <a:lvl6pPr marL="25146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6pPr>
            <a:lvl7pPr marL="29718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7pPr>
            <a:lvl8pPr marL="34290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8pPr>
            <a:lvl9pPr marL="38862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9pPr>
          </a:lstStyle>
          <a:p>
            <a:pPr eaLnBrk="1" fontAlgn="base" hangingPunct="1">
              <a:lnSpc>
                <a:spcPct val="130000"/>
              </a:lnSpc>
              <a:spcBef>
                <a:spcPct val="50000"/>
              </a:spcBef>
              <a:spcAft>
                <a:spcPct val="0"/>
              </a:spcAft>
            </a:pPr>
            <a:r>
              <a:rPr lang="zh-CN" altLang="en-US" sz="1600" dirty="0" smtClean="0">
                <a:solidFill>
                  <a:prstClr val="white"/>
                </a:solidFill>
                <a:latin typeface="微软雅黑" pitchFamily="34" charset="-122"/>
                <a:ea typeface="微软雅黑" pitchFamily="34" charset="-122"/>
              </a:rPr>
              <a:t>代码走查常态化</a:t>
            </a:r>
          </a:p>
        </p:txBody>
      </p:sp>
      <p:sp>
        <p:nvSpPr>
          <p:cNvPr id="12" name="Text Box 9"/>
          <p:cNvSpPr txBox="1">
            <a:spLocks noChangeArrowheads="1"/>
          </p:cNvSpPr>
          <p:nvPr>
            <p:custDataLst>
              <p:tags r:id="rId2"/>
            </p:custDataLst>
          </p:nvPr>
        </p:nvSpPr>
        <p:spPr bwMode="auto">
          <a:xfrm>
            <a:off x="3143240" y="1571612"/>
            <a:ext cx="2714644" cy="359731"/>
          </a:xfrm>
          <a:prstGeom prst="rect">
            <a:avLst/>
          </a:prstGeom>
          <a:solidFill>
            <a:srgbClr val="FF0000"/>
          </a:solidFill>
          <a:ln>
            <a:noFill/>
          </a:ln>
          <a:extLst/>
        </p:spPr>
        <p:txBody>
          <a:bodyPr lIns="72000" tIns="72000" rIns="72000" bIns="72000" anchor="ctr"/>
          <a:lstStyle>
            <a:lvl1pPr algn="ctr" eaLnBrk="0" hangingPunct="0">
              <a:defRPr sz="1200">
                <a:solidFill>
                  <a:schemeClr val="tx1"/>
                </a:solidFill>
                <a:latin typeface="Arial" pitchFamily="34" charset="0"/>
                <a:cs typeface="Times New Roman" pitchFamily="18" charset="0"/>
              </a:defRPr>
            </a:lvl1pPr>
            <a:lvl2pPr marL="742950" indent="-285750" algn="ctr" eaLnBrk="0" hangingPunct="0">
              <a:defRPr sz="1200">
                <a:solidFill>
                  <a:schemeClr val="tx1"/>
                </a:solidFill>
                <a:latin typeface="Arial" pitchFamily="34" charset="0"/>
                <a:cs typeface="Times New Roman" pitchFamily="18" charset="0"/>
              </a:defRPr>
            </a:lvl2pPr>
            <a:lvl3pPr marL="1143000" indent="-228600" algn="ctr" eaLnBrk="0" hangingPunct="0">
              <a:defRPr sz="1200">
                <a:solidFill>
                  <a:schemeClr val="tx1"/>
                </a:solidFill>
                <a:latin typeface="Arial" pitchFamily="34" charset="0"/>
                <a:cs typeface="Times New Roman" pitchFamily="18" charset="0"/>
              </a:defRPr>
            </a:lvl3pPr>
            <a:lvl4pPr marL="1600200" indent="-228600" algn="ctr" eaLnBrk="0" hangingPunct="0">
              <a:defRPr sz="1200">
                <a:solidFill>
                  <a:schemeClr val="tx1"/>
                </a:solidFill>
                <a:latin typeface="Arial" pitchFamily="34" charset="0"/>
                <a:cs typeface="Times New Roman" pitchFamily="18" charset="0"/>
              </a:defRPr>
            </a:lvl4pPr>
            <a:lvl5pPr marL="2057400" indent="-228600" algn="ctr" eaLnBrk="0" hangingPunct="0">
              <a:defRPr sz="1200">
                <a:solidFill>
                  <a:schemeClr val="tx1"/>
                </a:solidFill>
                <a:latin typeface="Arial" pitchFamily="34" charset="0"/>
                <a:cs typeface="Times New Roman" pitchFamily="18" charset="0"/>
              </a:defRPr>
            </a:lvl5pPr>
            <a:lvl6pPr marL="25146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6pPr>
            <a:lvl7pPr marL="29718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7pPr>
            <a:lvl8pPr marL="34290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8pPr>
            <a:lvl9pPr marL="38862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9pPr>
          </a:lstStyle>
          <a:p>
            <a:pPr eaLnBrk="1" fontAlgn="base" hangingPunct="1">
              <a:lnSpc>
                <a:spcPct val="130000"/>
              </a:lnSpc>
              <a:spcBef>
                <a:spcPct val="50000"/>
              </a:spcBef>
              <a:spcAft>
                <a:spcPct val="0"/>
              </a:spcAft>
            </a:pPr>
            <a:r>
              <a:rPr lang="zh-CN" altLang="en-US" sz="1600" dirty="0" smtClean="0">
                <a:solidFill>
                  <a:prstClr val="white"/>
                </a:solidFill>
                <a:latin typeface="微软雅黑" pitchFamily="34" charset="-122"/>
                <a:ea typeface="微软雅黑" pitchFamily="34" charset="-122"/>
              </a:rPr>
              <a:t>强制详细设计文档评审</a:t>
            </a:r>
          </a:p>
        </p:txBody>
      </p:sp>
      <p:sp>
        <p:nvSpPr>
          <p:cNvPr id="13" name="Text Box 9"/>
          <p:cNvSpPr txBox="1">
            <a:spLocks noChangeArrowheads="1"/>
          </p:cNvSpPr>
          <p:nvPr>
            <p:custDataLst>
              <p:tags r:id="rId3"/>
            </p:custDataLst>
          </p:nvPr>
        </p:nvSpPr>
        <p:spPr bwMode="auto">
          <a:xfrm>
            <a:off x="142844" y="1569071"/>
            <a:ext cx="2714644" cy="359731"/>
          </a:xfrm>
          <a:prstGeom prst="rect">
            <a:avLst/>
          </a:prstGeom>
          <a:solidFill>
            <a:srgbClr val="FF0000"/>
          </a:solidFill>
          <a:ln>
            <a:noFill/>
          </a:ln>
          <a:extLst/>
        </p:spPr>
        <p:txBody>
          <a:bodyPr lIns="72000" tIns="72000" rIns="72000" bIns="72000" anchor="ctr"/>
          <a:lstStyle>
            <a:lvl1pPr algn="ctr" eaLnBrk="0" hangingPunct="0">
              <a:defRPr sz="1200">
                <a:solidFill>
                  <a:schemeClr val="tx1"/>
                </a:solidFill>
                <a:latin typeface="Arial" pitchFamily="34" charset="0"/>
                <a:cs typeface="Times New Roman" pitchFamily="18" charset="0"/>
              </a:defRPr>
            </a:lvl1pPr>
            <a:lvl2pPr marL="742950" indent="-285750" algn="ctr" eaLnBrk="0" hangingPunct="0">
              <a:defRPr sz="1200">
                <a:solidFill>
                  <a:schemeClr val="tx1"/>
                </a:solidFill>
                <a:latin typeface="Arial" pitchFamily="34" charset="0"/>
                <a:cs typeface="Times New Roman" pitchFamily="18" charset="0"/>
              </a:defRPr>
            </a:lvl2pPr>
            <a:lvl3pPr marL="1143000" indent="-228600" algn="ctr" eaLnBrk="0" hangingPunct="0">
              <a:defRPr sz="1200">
                <a:solidFill>
                  <a:schemeClr val="tx1"/>
                </a:solidFill>
                <a:latin typeface="Arial" pitchFamily="34" charset="0"/>
                <a:cs typeface="Times New Roman" pitchFamily="18" charset="0"/>
              </a:defRPr>
            </a:lvl3pPr>
            <a:lvl4pPr marL="1600200" indent="-228600" algn="ctr" eaLnBrk="0" hangingPunct="0">
              <a:defRPr sz="1200">
                <a:solidFill>
                  <a:schemeClr val="tx1"/>
                </a:solidFill>
                <a:latin typeface="Arial" pitchFamily="34" charset="0"/>
                <a:cs typeface="Times New Roman" pitchFamily="18" charset="0"/>
              </a:defRPr>
            </a:lvl4pPr>
            <a:lvl5pPr marL="2057400" indent="-228600" algn="ctr" eaLnBrk="0" hangingPunct="0">
              <a:defRPr sz="1200">
                <a:solidFill>
                  <a:schemeClr val="tx1"/>
                </a:solidFill>
                <a:latin typeface="Arial" pitchFamily="34" charset="0"/>
                <a:cs typeface="Times New Roman" pitchFamily="18" charset="0"/>
              </a:defRPr>
            </a:lvl5pPr>
            <a:lvl6pPr marL="25146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6pPr>
            <a:lvl7pPr marL="29718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7pPr>
            <a:lvl8pPr marL="34290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8pPr>
            <a:lvl9pPr marL="3886200" indent="-228600" algn="ctr" eaLnBrk="0" fontAlgn="base" hangingPunct="0">
              <a:spcBef>
                <a:spcPct val="0"/>
              </a:spcBef>
              <a:spcAft>
                <a:spcPct val="0"/>
              </a:spcAft>
              <a:defRPr sz="1200">
                <a:solidFill>
                  <a:schemeClr val="tx1"/>
                </a:solidFill>
                <a:latin typeface="Arial" pitchFamily="34" charset="0"/>
                <a:cs typeface="Times New Roman" pitchFamily="18" charset="0"/>
              </a:defRPr>
            </a:lvl9pPr>
          </a:lstStyle>
          <a:p>
            <a:pPr eaLnBrk="1" fontAlgn="base" hangingPunct="1">
              <a:lnSpc>
                <a:spcPct val="130000"/>
              </a:lnSpc>
              <a:spcBef>
                <a:spcPct val="50000"/>
              </a:spcBef>
              <a:spcAft>
                <a:spcPct val="0"/>
              </a:spcAft>
            </a:pPr>
            <a:r>
              <a:rPr lang="zh-CN" altLang="en-US" sz="1600" dirty="0" smtClean="0">
                <a:solidFill>
                  <a:prstClr val="white"/>
                </a:solidFill>
                <a:latin typeface="微软雅黑" pitchFamily="34" charset="-122"/>
                <a:ea typeface="微软雅黑" pitchFamily="34" charset="-122"/>
              </a:rPr>
              <a:t>沉淀技术研究成果</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142844" y="79375"/>
            <a:ext cx="8229600" cy="777875"/>
          </a:xfrm>
          <a:noFill/>
        </p:spPr>
        <p:txBody>
          <a:bodyPr/>
          <a:lstStyle/>
          <a:p>
            <a:pPr algn="l"/>
            <a:r>
              <a:rPr lang="zh-CN" altLang="en-US" sz="2800" dirty="0" smtClean="0"/>
              <a:t>项目测试</a:t>
            </a:r>
            <a:r>
              <a:rPr lang="en-US" altLang="zh-CN" sz="2800" dirty="0" smtClean="0"/>
              <a:t>&amp;</a:t>
            </a:r>
            <a:r>
              <a:rPr lang="zh-CN" altLang="en-US" sz="2800" dirty="0" smtClean="0"/>
              <a:t>运维</a:t>
            </a:r>
          </a:p>
        </p:txBody>
      </p:sp>
      <p:grpSp>
        <p:nvGrpSpPr>
          <p:cNvPr id="1026" name="组合 28"/>
          <p:cNvGrpSpPr>
            <a:grpSpLocks/>
          </p:cNvGrpSpPr>
          <p:nvPr/>
        </p:nvGrpSpPr>
        <p:grpSpPr bwMode="auto">
          <a:xfrm>
            <a:off x="-1857376" y="1106468"/>
            <a:ext cx="3732213" cy="4143375"/>
            <a:chOff x="-1875235" y="1500175"/>
            <a:chExt cx="3732589" cy="4143406"/>
          </a:xfrm>
        </p:grpSpPr>
        <p:sp>
          <p:nvSpPr>
            <p:cNvPr id="2" name="空心弧 4"/>
            <p:cNvSpPr/>
            <p:nvPr/>
          </p:nvSpPr>
          <p:spPr>
            <a:xfrm rot="5400000">
              <a:off x="-2080643" y="1705583"/>
              <a:ext cx="4143406" cy="3732589"/>
            </a:xfrm>
            <a:prstGeom prst="blockArc">
              <a:avLst>
                <a:gd name="adj1" fmla="val 10815448"/>
                <a:gd name="adj2" fmla="val 21582101"/>
                <a:gd name="adj3" fmla="val 13930"/>
              </a:avLst>
            </a:prstGeom>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微软雅黑" pitchFamily="34" charset="-122"/>
                <a:ea typeface="微软雅黑" pitchFamily="34" charset="-122"/>
                <a:cs typeface="+mn-cs"/>
              </a:endParaRPr>
            </a:p>
          </p:txBody>
        </p:sp>
        <p:sp>
          <p:nvSpPr>
            <p:cNvPr id="1028" name="矩形 8"/>
            <p:cNvSpPr>
              <a:spLocks noChangeArrowheads="1"/>
            </p:cNvSpPr>
            <p:nvPr/>
          </p:nvSpPr>
          <p:spPr bwMode="auto">
            <a:xfrm>
              <a:off x="88702" y="3082922"/>
              <a:ext cx="1168311" cy="6463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pitchFamily="34" charset="0"/>
                  <a:ea typeface="宋体" pitchFamily="2" charset="-122"/>
                </a:rPr>
                <a:t>测试</a:t>
              </a:r>
              <a:r>
                <a:rPr kumimoji="0" lang="en-US" altLang="zh-CN" sz="1800" b="0" i="0" u="none" strike="noStrike" cap="none" normalizeH="0" baseline="0" dirty="0" smtClean="0">
                  <a:ln>
                    <a:noFill/>
                  </a:ln>
                  <a:solidFill>
                    <a:schemeClr val="tx1"/>
                  </a:solidFill>
                  <a:effectLst/>
                  <a:latin typeface="Arial" pitchFamily="34" charset="0"/>
                  <a:ea typeface="宋体" pitchFamily="2" charset="-122"/>
                </a:rPr>
                <a:t>&amp;</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pitchFamily="34" charset="0"/>
                  <a:ea typeface="宋体" pitchFamily="2" charset="-122"/>
                </a:rPr>
                <a:t>运维</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grpSp>
      <p:grpSp>
        <p:nvGrpSpPr>
          <p:cNvPr id="47" name="组合 46"/>
          <p:cNvGrpSpPr/>
          <p:nvPr/>
        </p:nvGrpSpPr>
        <p:grpSpPr>
          <a:xfrm>
            <a:off x="357188" y="714356"/>
            <a:ext cx="8215340" cy="5759643"/>
            <a:chOff x="357188" y="500041"/>
            <a:chExt cx="8572500" cy="5926846"/>
          </a:xfrm>
        </p:grpSpPr>
        <p:sp>
          <p:nvSpPr>
            <p:cNvPr id="116739" name="Text Box 3"/>
            <p:cNvSpPr txBox="1">
              <a:spLocks noChangeArrowheads="1"/>
            </p:cNvSpPr>
            <p:nvPr/>
          </p:nvSpPr>
          <p:spPr bwMode="auto">
            <a:xfrm>
              <a:off x="5456238" y="1004888"/>
              <a:ext cx="184150" cy="336550"/>
            </a:xfrm>
            <a:prstGeom prst="rect">
              <a:avLst/>
            </a:prstGeom>
            <a:noFill/>
            <a:ln w="9525" algn="ctr">
              <a:noFill/>
              <a:miter lim="800000"/>
              <a:headEnd/>
              <a:tailEnd/>
            </a:ln>
            <a:effectLst/>
          </p:spPr>
          <p:txBody>
            <a:bodyPr wrap="none">
              <a:spAutoFit/>
            </a:bodyPr>
            <a:lstStyle/>
            <a:p>
              <a:endParaRPr lang="zh-CN" altLang="en-US"/>
            </a:p>
          </p:txBody>
        </p:sp>
        <p:grpSp>
          <p:nvGrpSpPr>
            <p:cNvPr id="3" name="组合 51"/>
            <p:cNvGrpSpPr>
              <a:grpSpLocks/>
            </p:cNvGrpSpPr>
            <p:nvPr/>
          </p:nvGrpSpPr>
          <p:grpSpPr bwMode="auto">
            <a:xfrm>
              <a:off x="1071563" y="4143351"/>
              <a:ext cx="7858125" cy="1012828"/>
              <a:chOff x="1071538" y="4702184"/>
              <a:chExt cx="7858180" cy="1012833"/>
            </a:xfrm>
          </p:grpSpPr>
          <p:sp>
            <p:nvSpPr>
              <p:cNvPr id="10" name="椭圆 9"/>
              <p:cNvSpPr/>
              <p:nvPr/>
            </p:nvSpPr>
            <p:spPr>
              <a:xfrm>
                <a:off x="1071538" y="4786322"/>
                <a:ext cx="642942" cy="642942"/>
              </a:xfrm>
              <a:prstGeom prst="ellipse">
                <a:avLst/>
              </a:prstGeom>
              <a:solidFill>
                <a:srgbClr val="395B86"/>
              </a:solidFill>
              <a:ln>
                <a:solidFill>
                  <a:srgbClr val="89A4A7"/>
                </a:solid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rPr>
                  <a:t>4</a:t>
                </a:r>
                <a:endParaRPr kumimoji="0" lang="zh-CN" altLang="en-US"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endParaRPr>
              </a:p>
            </p:txBody>
          </p:sp>
          <p:grpSp>
            <p:nvGrpSpPr>
              <p:cNvPr id="1031" name="组合 37"/>
              <p:cNvGrpSpPr>
                <a:grpSpLocks/>
              </p:cNvGrpSpPr>
              <p:nvPr/>
            </p:nvGrpSpPr>
            <p:grpSpPr bwMode="auto">
              <a:xfrm>
                <a:off x="1428727" y="5072075"/>
                <a:ext cx="7500991" cy="642942"/>
                <a:chOff x="1357289" y="5357843"/>
                <a:chExt cx="7209691" cy="642943"/>
              </a:xfrm>
            </p:grpSpPr>
            <p:cxnSp>
              <p:nvCxnSpPr>
                <p:cNvPr id="21" name="直接连接符 20"/>
                <p:cNvCxnSpPr/>
                <p:nvPr/>
              </p:nvCxnSpPr>
              <p:spPr>
                <a:xfrm>
                  <a:off x="1357289" y="6000786"/>
                  <a:ext cx="7072363" cy="0"/>
                </a:xfrm>
                <a:prstGeom prst="line">
                  <a:avLst/>
                </a:prstGeom>
              </p:spPr>
              <p:style>
                <a:lnRef idx="1">
                  <a:schemeClr val="accent1"/>
                </a:lnRef>
                <a:fillRef idx="0">
                  <a:schemeClr val="accent1"/>
                </a:fillRef>
                <a:effectRef idx="0">
                  <a:schemeClr val="accent1"/>
                </a:effectRef>
                <a:fontRef idx="minor">
                  <a:schemeClr val="tx1"/>
                </a:fontRef>
              </p:style>
            </p:cxnSp>
            <p:sp>
              <p:nvSpPr>
                <p:cNvPr id="1033" name="矩形 17"/>
                <p:cNvSpPr>
                  <a:spLocks noChangeArrowheads="1"/>
                </p:cNvSpPr>
                <p:nvPr/>
              </p:nvSpPr>
              <p:spPr bwMode="auto">
                <a:xfrm>
                  <a:off x="1780370" y="5357843"/>
                  <a:ext cx="6786610" cy="5384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试运行结束，实施运维交接，研发团队需要对运维团队进行项目培训，并提供常见问题说明书等文档</a:t>
                  </a:r>
                  <a:r>
                    <a:rPr kumimoji="0" lang="zh-CN" sz="1400" b="0" i="0" u="none" strike="noStrike" cap="none" normalizeH="0" baseline="0" dirty="0" smtClean="0">
                      <a:ln>
                        <a:noFill/>
                      </a:ln>
                      <a:solidFill>
                        <a:schemeClr val="tx1"/>
                      </a:solidFill>
                      <a:effectLst/>
                      <a:latin typeface="微软雅黑" pitchFamily="34" charset="-122"/>
                      <a:ea typeface="微软雅黑" pitchFamily="34" charset="-122"/>
                    </a:rPr>
                    <a:t>。</a:t>
                  </a:r>
                  <a:endParaRPr kumimoji="0" lang="zh-CN" sz="1400" b="0" i="0" u="none" strike="noStrike" cap="none" normalizeH="0" baseline="0" dirty="0" smtClean="0">
                    <a:ln>
                      <a:noFill/>
                    </a:ln>
                    <a:solidFill>
                      <a:schemeClr val="tx1"/>
                    </a:solidFill>
                    <a:effectLst/>
                    <a:latin typeface="Arial" pitchFamily="34" charset="0"/>
                    <a:ea typeface="宋体" pitchFamily="2" charset="-122"/>
                  </a:endParaRPr>
                </a:p>
              </p:txBody>
            </p:sp>
          </p:grpSp>
          <p:grpSp>
            <p:nvGrpSpPr>
              <p:cNvPr id="1034" name="组合 32"/>
              <p:cNvGrpSpPr>
                <a:grpSpLocks/>
              </p:cNvGrpSpPr>
              <p:nvPr/>
            </p:nvGrpSpPr>
            <p:grpSpPr bwMode="auto">
              <a:xfrm>
                <a:off x="1928794" y="4702184"/>
                <a:ext cx="5500687" cy="380056"/>
                <a:chOff x="1785918" y="4929198"/>
                <a:chExt cx="5500726" cy="379486"/>
              </a:xfrm>
            </p:grpSpPr>
            <p:sp>
              <p:nvSpPr>
                <p:cNvPr id="1035" name="矩形 20"/>
                <p:cNvSpPr>
                  <a:spLocks noChangeArrowheads="1"/>
                </p:cNvSpPr>
                <p:nvPr/>
              </p:nvSpPr>
              <p:spPr bwMode="auto">
                <a:xfrm>
                  <a:off x="2071670" y="4929198"/>
                  <a:ext cx="5214974" cy="37948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800" b="1" dirty="0" smtClean="0">
                      <a:solidFill>
                        <a:srgbClr val="2F4C6F"/>
                      </a:solidFill>
                      <a:latin typeface="微软雅黑" pitchFamily="34" charset="-122"/>
                      <a:ea typeface="微软雅黑" pitchFamily="34" charset="-122"/>
                    </a:rPr>
                    <a:t>运维交接</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5" name="五角星 24"/>
                <p:cNvSpPr/>
                <p:nvPr/>
              </p:nvSpPr>
              <p:spPr>
                <a:xfrm>
                  <a:off x="1785918" y="5000636"/>
                  <a:ext cx="214314" cy="214314"/>
                </a:xfrm>
                <a:prstGeom prst="star5">
                  <a:avLst/>
                </a:prstGeom>
                <a:solidFill>
                  <a:srgbClr val="FFC000"/>
                </a:solidFill>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grpSp>
        <p:grpSp>
          <p:nvGrpSpPr>
            <p:cNvPr id="11" name="组合 48"/>
            <p:cNvGrpSpPr>
              <a:grpSpLocks/>
            </p:cNvGrpSpPr>
            <p:nvPr/>
          </p:nvGrpSpPr>
          <p:grpSpPr bwMode="auto">
            <a:xfrm>
              <a:off x="428625" y="500041"/>
              <a:ext cx="8286750" cy="1012826"/>
              <a:chOff x="428596" y="1058846"/>
              <a:chExt cx="7786743" cy="1012671"/>
            </a:xfrm>
          </p:grpSpPr>
          <p:sp>
            <p:nvSpPr>
              <p:cNvPr id="7" name="椭圆 6"/>
              <p:cNvSpPr/>
              <p:nvPr/>
            </p:nvSpPr>
            <p:spPr>
              <a:xfrm>
                <a:off x="428596" y="1285860"/>
                <a:ext cx="642942" cy="642942"/>
              </a:xfrm>
              <a:prstGeom prst="ellipse">
                <a:avLst/>
              </a:prstGeom>
              <a:solidFill>
                <a:srgbClr val="99CC00"/>
              </a:solidFill>
              <a:ln>
                <a:solidFill>
                  <a:srgbClr val="89A4A7"/>
                </a:solid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rPr>
                  <a:t>1</a:t>
                </a:r>
                <a:endParaRPr kumimoji="0" lang="zh-CN" altLang="en-US"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endParaRPr>
              </a:p>
            </p:txBody>
          </p:sp>
          <p:grpSp>
            <p:nvGrpSpPr>
              <p:cNvPr id="1041" name="组合 34"/>
              <p:cNvGrpSpPr>
                <a:grpSpLocks/>
              </p:cNvGrpSpPr>
              <p:nvPr/>
            </p:nvGrpSpPr>
            <p:grpSpPr bwMode="auto">
              <a:xfrm>
                <a:off x="1571248" y="1486902"/>
                <a:ext cx="6644091" cy="584615"/>
                <a:chOff x="1857000" y="1654060"/>
                <a:chExt cx="6644138" cy="584620"/>
              </a:xfrm>
            </p:grpSpPr>
            <p:cxnSp>
              <p:nvCxnSpPr>
                <p:cNvPr id="12" name="直接连接符 11"/>
                <p:cNvCxnSpPr/>
                <p:nvPr/>
              </p:nvCxnSpPr>
              <p:spPr>
                <a:xfrm>
                  <a:off x="1857000" y="2238680"/>
                  <a:ext cx="6644138" cy="0"/>
                </a:xfrm>
                <a:prstGeom prst="line">
                  <a:avLst/>
                </a:prstGeom>
              </p:spPr>
              <p:style>
                <a:lnRef idx="1">
                  <a:schemeClr val="accent1"/>
                </a:lnRef>
                <a:fillRef idx="0">
                  <a:schemeClr val="accent1"/>
                </a:fillRef>
                <a:effectRef idx="0">
                  <a:schemeClr val="accent1"/>
                </a:effectRef>
                <a:fontRef idx="minor">
                  <a:schemeClr val="tx1"/>
                </a:fontRef>
              </p:style>
            </p:cxnSp>
            <p:sp>
              <p:nvSpPr>
                <p:cNvPr id="1043" name="矩形 14"/>
                <p:cNvSpPr>
                  <a:spLocks noChangeArrowheads="1"/>
                </p:cNvSpPr>
                <p:nvPr/>
              </p:nvSpPr>
              <p:spPr bwMode="auto">
                <a:xfrm>
                  <a:off x="1857403" y="1654060"/>
                  <a:ext cx="6643734" cy="538331"/>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zh-CN" altLang="en-US" sz="1400" dirty="0" smtClean="0">
                      <a:solidFill>
                        <a:schemeClr val="tx1"/>
                      </a:solidFill>
                      <a:latin typeface="微软雅黑" pitchFamily="34" charset="-122"/>
                      <a:ea typeface="微软雅黑" pitchFamily="34" charset="-122"/>
                    </a:rPr>
                    <a:t>项目经过单元测试，集成测试，系统测试，验收测试测试方式主动识别软件故障</a:t>
                  </a:r>
                  <a:r>
                    <a:rPr kumimoji="0" lang="zh-CN" sz="1400" b="0" i="0" u="none" strike="noStrike" cap="none" normalizeH="0" baseline="0" dirty="0" smtClean="0">
                      <a:ln>
                        <a:noFill/>
                      </a:ln>
                      <a:solidFill>
                        <a:schemeClr val="tx1"/>
                      </a:solidFill>
                      <a:effectLst/>
                      <a:latin typeface="微软雅黑" pitchFamily="34" charset="-122"/>
                      <a:ea typeface="微软雅黑" pitchFamily="34" charset="-122"/>
                    </a:rPr>
                    <a:t>。</a:t>
                  </a:r>
                  <a:r>
                    <a:rPr lang="zh-CN" altLang="en-US" sz="1400" dirty="0" smtClean="0">
                      <a:solidFill>
                        <a:schemeClr val="tx1"/>
                      </a:solidFill>
                      <a:latin typeface="微软雅黑" pitchFamily="34" charset="-122"/>
                      <a:ea typeface="微软雅黑" pitchFamily="34" charset="-122"/>
                    </a:rPr>
                    <a:t>改变测试观念，加强测试人员的</a:t>
                  </a:r>
                  <a:r>
                    <a:rPr lang="zh-CN" altLang="en-US" sz="1400" b="1" dirty="0" smtClean="0">
                      <a:solidFill>
                        <a:srgbClr val="FF0000"/>
                      </a:solidFill>
                      <a:latin typeface="微软雅黑" pitchFamily="34" charset="-122"/>
                      <a:ea typeface="微软雅黑" pitchFamily="34" charset="-122"/>
                    </a:rPr>
                    <a:t>程序测试的过程具有破坏性认知</a:t>
                  </a:r>
                  <a:r>
                    <a:rPr lang="zh-CN" altLang="en-US" sz="1400" dirty="0" smtClean="0">
                      <a:solidFill>
                        <a:schemeClr val="tx1"/>
                      </a:solidFill>
                      <a:latin typeface="微软雅黑" pitchFamily="34" charset="-122"/>
                      <a:ea typeface="微软雅黑" pitchFamily="34" charset="-122"/>
                    </a:rPr>
                    <a:t>。</a:t>
                  </a:r>
                </a:p>
              </p:txBody>
            </p:sp>
          </p:grpSp>
          <p:grpSp>
            <p:nvGrpSpPr>
              <p:cNvPr id="1044" name="组合 29"/>
              <p:cNvGrpSpPr>
                <a:grpSpLocks/>
              </p:cNvGrpSpPr>
              <p:nvPr/>
            </p:nvGrpSpPr>
            <p:grpSpPr bwMode="auto">
              <a:xfrm>
                <a:off x="1500201" y="1058846"/>
                <a:ext cx="5072063" cy="379995"/>
                <a:chOff x="1857356" y="1142983"/>
                <a:chExt cx="5072098" cy="379424"/>
              </a:xfrm>
            </p:grpSpPr>
            <p:sp>
              <p:nvSpPr>
                <p:cNvPr id="1045" name="矩形 18"/>
                <p:cNvSpPr>
                  <a:spLocks noChangeArrowheads="1"/>
                </p:cNvSpPr>
                <p:nvPr/>
              </p:nvSpPr>
              <p:spPr bwMode="auto">
                <a:xfrm>
                  <a:off x="2071670" y="1142983"/>
                  <a:ext cx="4857784" cy="3794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99CC00"/>
                      </a:solidFill>
                      <a:effectLst/>
                      <a:latin typeface="微软雅黑" pitchFamily="34" charset="-122"/>
                      <a:ea typeface="微软雅黑" pitchFamily="34" charset="-122"/>
                    </a:rPr>
                    <a:t>系统测试</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8" name="五角星 27"/>
                <p:cNvSpPr/>
                <p:nvPr/>
              </p:nvSpPr>
              <p:spPr>
                <a:xfrm>
                  <a:off x="1857356" y="1214422"/>
                  <a:ext cx="214314" cy="214314"/>
                </a:xfrm>
                <a:prstGeom prst="star5">
                  <a:avLst/>
                </a:prstGeom>
                <a:solidFill>
                  <a:srgbClr val="FFC000"/>
                </a:solidFill>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grpSp>
        <p:grpSp>
          <p:nvGrpSpPr>
            <p:cNvPr id="16" name="组合 49"/>
            <p:cNvGrpSpPr>
              <a:grpSpLocks/>
            </p:cNvGrpSpPr>
            <p:nvPr/>
          </p:nvGrpSpPr>
          <p:grpSpPr bwMode="auto">
            <a:xfrm>
              <a:off x="1214438" y="1584301"/>
              <a:ext cx="7572375" cy="1586481"/>
              <a:chOff x="1214414" y="2143114"/>
              <a:chExt cx="7572428" cy="1586492"/>
            </a:xfrm>
          </p:grpSpPr>
          <p:sp>
            <p:nvSpPr>
              <p:cNvPr id="8" name="椭圆 7"/>
              <p:cNvSpPr/>
              <p:nvPr/>
            </p:nvSpPr>
            <p:spPr>
              <a:xfrm>
                <a:off x="1214414" y="2285992"/>
                <a:ext cx="642942" cy="642942"/>
              </a:xfrm>
              <a:prstGeom prst="ellipse">
                <a:avLst/>
              </a:prstGeom>
              <a:solidFill>
                <a:srgbClr val="AB6CCE"/>
              </a:solidFill>
              <a:ln>
                <a:solidFill>
                  <a:srgbClr val="89A4A7"/>
                </a:solid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rPr>
                  <a:t>2</a:t>
                </a:r>
                <a:endParaRPr kumimoji="0" lang="zh-CN" altLang="en-US"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endParaRPr>
              </a:p>
            </p:txBody>
          </p:sp>
          <p:cxnSp>
            <p:nvCxnSpPr>
              <p:cNvPr id="15" name="直接连接符 14"/>
              <p:cNvCxnSpPr/>
              <p:nvPr/>
            </p:nvCxnSpPr>
            <p:spPr bwMode="auto">
              <a:xfrm>
                <a:off x="2143107" y="3571876"/>
                <a:ext cx="6643735" cy="1588"/>
              </a:xfrm>
              <a:prstGeom prst="line">
                <a:avLst/>
              </a:prstGeom>
            </p:spPr>
            <p:style>
              <a:lnRef idx="1">
                <a:schemeClr val="accent1"/>
              </a:lnRef>
              <a:fillRef idx="0">
                <a:schemeClr val="accent1"/>
              </a:fillRef>
              <a:effectRef idx="0">
                <a:schemeClr val="accent1"/>
              </a:effectRef>
              <a:fontRef idx="minor">
                <a:schemeClr val="tx1"/>
              </a:fontRef>
            </p:style>
          </p:cxnSp>
          <p:sp>
            <p:nvSpPr>
              <p:cNvPr id="1052" name="矩形 15"/>
              <p:cNvSpPr>
                <a:spLocks noChangeArrowheads="1"/>
              </p:cNvSpPr>
              <p:nvPr/>
            </p:nvSpPr>
            <p:spPr bwMode="auto">
              <a:xfrm>
                <a:off x="2071670" y="2462752"/>
                <a:ext cx="6572297" cy="12668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     </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加强用户验收环节，新增用户</a:t>
                </a:r>
                <a:r>
                  <a:rPr kumimoji="0" lang="zh-CN" altLang="en-US" sz="1400" b="1" i="0" u="none" strike="noStrike" cap="none" normalizeH="0" baseline="0" dirty="0" smtClean="0">
                    <a:ln>
                      <a:noFill/>
                    </a:ln>
                    <a:solidFill>
                      <a:srgbClr val="FF0000"/>
                    </a:solidFill>
                    <a:effectLst/>
                    <a:latin typeface="微软雅黑" pitchFamily="34" charset="-122"/>
                    <a:ea typeface="微软雅黑" pitchFamily="34" charset="-122"/>
                  </a:rPr>
                  <a:t>项目体验</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环节，增强项目的可操作性，易操作性</a:t>
                </a:r>
                <a:r>
                  <a:rPr kumimoji="0" lang="zh-CN" sz="1400" b="0" i="0" u="none" strike="noStrike" cap="none" normalizeH="0" baseline="0" dirty="0" smtClean="0">
                    <a:ln>
                      <a:noFill/>
                    </a:ln>
                    <a:solidFill>
                      <a:schemeClr val="tx1"/>
                    </a:solidFill>
                    <a:effectLst/>
                    <a:latin typeface="微软雅黑" pitchFamily="34" charset="-122"/>
                    <a:ea typeface="微软雅黑" pitchFamily="34" charset="-122"/>
                  </a:rPr>
                  <a:t>。</a:t>
                </a:r>
                <a:endPar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lang="en-US" altLang="zh-CN" sz="1400" dirty="0" smtClean="0">
                    <a:solidFill>
                      <a:schemeClr val="tx1"/>
                    </a:solidFill>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针对立项管理的要点以及开发研发计划，进行结项审计，找出项目实际能力与预期目标的差异，</a:t>
                </a:r>
                <a:r>
                  <a:rPr lang="zh-CN" altLang="en-US" sz="1400" b="1" dirty="0" smtClean="0">
                    <a:solidFill>
                      <a:srgbClr val="FF0000"/>
                    </a:solidFill>
                    <a:latin typeface="微软雅黑" pitchFamily="34" charset="-122"/>
                    <a:ea typeface="微软雅黑" pitchFamily="34" charset="-122"/>
                  </a:rPr>
                  <a:t>总结差异原因，沉淀项目经验</a:t>
                </a:r>
                <a:r>
                  <a:rPr lang="zh-CN" altLang="en-US" sz="1400" dirty="0" smtClean="0">
                    <a:solidFill>
                      <a:schemeClr val="tx1"/>
                    </a:solidFill>
                    <a:latin typeface="微软雅黑" pitchFamily="34" charset="-122"/>
                    <a:ea typeface="微软雅黑" pitchFamily="34" charset="-122"/>
                  </a:rPr>
                  <a:t>。</a:t>
                </a:r>
                <a:endParaRPr kumimoji="0" lang="zh-CN" sz="1400" b="0" i="0" u="none" strike="noStrike" cap="none" normalizeH="0" baseline="0" dirty="0" smtClean="0">
                  <a:ln>
                    <a:noFill/>
                  </a:ln>
                  <a:solidFill>
                    <a:schemeClr val="tx1"/>
                  </a:solidFill>
                  <a:effectLst/>
                  <a:latin typeface="微软雅黑" pitchFamily="34" charset="-122"/>
                  <a:ea typeface="微软雅黑"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grpSp>
            <p:nvGrpSpPr>
              <p:cNvPr id="1053" name="组合 30"/>
              <p:cNvGrpSpPr>
                <a:grpSpLocks/>
              </p:cNvGrpSpPr>
              <p:nvPr/>
            </p:nvGrpSpPr>
            <p:grpSpPr bwMode="auto">
              <a:xfrm>
                <a:off x="2143108" y="2143114"/>
                <a:ext cx="4786297" cy="380056"/>
                <a:chOff x="2285984" y="2500306"/>
                <a:chExt cx="4786298" cy="379486"/>
              </a:xfrm>
            </p:grpSpPr>
            <p:sp>
              <p:nvSpPr>
                <p:cNvPr id="1054" name="矩形 19"/>
                <p:cNvSpPr>
                  <a:spLocks noChangeArrowheads="1"/>
                </p:cNvSpPr>
                <p:nvPr/>
              </p:nvSpPr>
              <p:spPr bwMode="auto">
                <a:xfrm>
                  <a:off x="2500282" y="2500306"/>
                  <a:ext cx="4572000" cy="37948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AB6CCE"/>
                      </a:solidFill>
                      <a:effectLst/>
                      <a:latin typeface="微软雅黑" pitchFamily="34" charset="-122"/>
                      <a:ea typeface="微软雅黑" pitchFamily="34" charset="-122"/>
                    </a:rPr>
                    <a:t>用户验收</a:t>
                  </a:r>
                  <a:r>
                    <a:rPr kumimoji="0" lang="en-US" altLang="zh-CN" sz="1800" b="1" i="0" u="none" strike="noStrike" cap="none" normalizeH="0" baseline="0" dirty="0" smtClean="0">
                      <a:ln>
                        <a:noFill/>
                      </a:ln>
                      <a:solidFill>
                        <a:srgbClr val="AB6CCE"/>
                      </a:solidFill>
                      <a:effectLst/>
                      <a:latin typeface="微软雅黑" pitchFamily="34" charset="-122"/>
                      <a:ea typeface="微软雅黑" pitchFamily="34" charset="-122"/>
                    </a:rPr>
                    <a:t>&amp;</a:t>
                  </a:r>
                  <a:r>
                    <a:rPr lang="zh-CN" altLang="en-US" sz="1800" b="1" dirty="0" smtClean="0">
                      <a:solidFill>
                        <a:srgbClr val="AB6CCE"/>
                      </a:solidFill>
                      <a:latin typeface="微软雅黑" pitchFamily="34" charset="-122"/>
                      <a:ea typeface="微软雅黑" pitchFamily="34" charset="-122"/>
                    </a:rPr>
                    <a:t>结项管理</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1" name="五角星 30"/>
                <p:cNvSpPr/>
                <p:nvPr/>
              </p:nvSpPr>
              <p:spPr>
                <a:xfrm>
                  <a:off x="2285984" y="2571744"/>
                  <a:ext cx="214314" cy="214314"/>
                </a:xfrm>
                <a:prstGeom prst="star5">
                  <a:avLst/>
                </a:prstGeom>
                <a:solidFill>
                  <a:srgbClr val="FFC000"/>
                </a:solidFill>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grpSp>
        <p:grpSp>
          <p:nvGrpSpPr>
            <p:cNvPr id="18" name="组合 52"/>
            <p:cNvGrpSpPr>
              <a:grpSpLocks/>
            </p:cNvGrpSpPr>
            <p:nvPr/>
          </p:nvGrpSpPr>
          <p:grpSpPr bwMode="auto">
            <a:xfrm>
              <a:off x="357188" y="4941867"/>
              <a:ext cx="8497956" cy="1485020"/>
              <a:chOff x="357158" y="5500702"/>
              <a:chExt cx="8497965" cy="1485031"/>
            </a:xfrm>
          </p:grpSpPr>
          <p:sp>
            <p:nvSpPr>
              <p:cNvPr id="36" name="椭圆 35"/>
              <p:cNvSpPr/>
              <p:nvPr/>
            </p:nvSpPr>
            <p:spPr>
              <a:xfrm>
                <a:off x="357158" y="5500702"/>
                <a:ext cx="642942" cy="642942"/>
              </a:xfrm>
              <a:prstGeom prst="ellipse">
                <a:avLst/>
              </a:prstGeom>
              <a:solidFill>
                <a:schemeClr val="accent2">
                  <a:lumMod val="75000"/>
                </a:schemeClr>
              </a:solidFill>
              <a:ln>
                <a:solidFill>
                  <a:srgbClr val="89A4A7"/>
                </a:solid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rPr>
                  <a:t>5</a:t>
                </a:r>
                <a:endParaRPr kumimoji="0" lang="zh-CN" altLang="en-US"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endParaRPr>
              </a:p>
            </p:txBody>
          </p:sp>
          <p:grpSp>
            <p:nvGrpSpPr>
              <p:cNvPr id="1060" name="组合 37"/>
              <p:cNvGrpSpPr>
                <a:grpSpLocks/>
              </p:cNvGrpSpPr>
              <p:nvPr/>
            </p:nvGrpSpPr>
            <p:grpSpPr bwMode="auto">
              <a:xfrm>
                <a:off x="714345" y="6162277"/>
                <a:ext cx="8140778" cy="823456"/>
                <a:chOff x="1215427" y="5376462"/>
                <a:chExt cx="7824632" cy="823457"/>
              </a:xfrm>
            </p:grpSpPr>
            <p:cxnSp>
              <p:nvCxnSpPr>
                <p:cNvPr id="38" name="直接连接符 37"/>
                <p:cNvCxnSpPr/>
                <p:nvPr/>
              </p:nvCxnSpPr>
              <p:spPr>
                <a:xfrm>
                  <a:off x="1215427" y="5786465"/>
                  <a:ext cx="7072321" cy="0"/>
                </a:xfrm>
                <a:prstGeom prst="line">
                  <a:avLst/>
                </a:prstGeom>
              </p:spPr>
              <p:style>
                <a:lnRef idx="1">
                  <a:schemeClr val="accent1"/>
                </a:lnRef>
                <a:fillRef idx="0">
                  <a:schemeClr val="accent1"/>
                </a:fillRef>
                <a:effectRef idx="0">
                  <a:schemeClr val="accent1"/>
                </a:effectRef>
                <a:fontRef idx="minor">
                  <a:schemeClr val="tx1"/>
                </a:fontRef>
              </p:style>
            </p:cxnSp>
            <p:sp>
              <p:nvSpPr>
                <p:cNvPr id="1062" name="矩形 17"/>
                <p:cNvSpPr>
                  <a:spLocks noChangeArrowheads="1"/>
                </p:cNvSpPr>
                <p:nvPr/>
              </p:nvSpPr>
              <p:spPr bwMode="auto">
                <a:xfrm>
                  <a:off x="1643042" y="5376462"/>
                  <a:ext cx="7397017" cy="823457"/>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zh-CN" sz="1400" dirty="0" smtClean="0">
                      <a:solidFill>
                        <a:schemeClr val="tx1"/>
                      </a:solidFill>
                      <a:latin typeface="微软雅黑" pitchFamily="34" charset="-122"/>
                      <a:ea typeface="微软雅黑" pitchFamily="34" charset="-122"/>
                    </a:rPr>
                    <a:t>&lt;</a:t>
                  </a:r>
                  <a:r>
                    <a:rPr lang="zh-CN" altLang="en-US" sz="1400" dirty="0" smtClean="0">
                      <a:solidFill>
                        <a:schemeClr val="tx1"/>
                      </a:solidFill>
                      <a:latin typeface="微软雅黑" pitchFamily="34" charset="-122"/>
                      <a:ea typeface="微软雅黑" pitchFamily="34" charset="-122"/>
                    </a:rPr>
                    <a:t>立项说明书</a:t>
                  </a:r>
                  <a:r>
                    <a:rPr lang="en-US" altLang="zh-CN" sz="1400" dirty="0" smtClean="0">
                      <a:solidFill>
                        <a:schemeClr val="tx1"/>
                      </a:solidFill>
                      <a:latin typeface="微软雅黑" pitchFamily="34" charset="-122"/>
                      <a:ea typeface="微软雅黑" pitchFamily="34" charset="-122"/>
                    </a:rPr>
                    <a:t>&gt;</a:t>
                  </a:r>
                  <a:r>
                    <a:rPr lang="zh-CN" altLang="en-US" sz="1400" dirty="0" smtClean="0">
                      <a:solidFill>
                        <a:schemeClr val="tx1"/>
                      </a:solidFill>
                      <a:latin typeface="微软雅黑" pitchFamily="34" charset="-122"/>
                      <a:ea typeface="微软雅黑" pitchFamily="34" charset="-122"/>
                    </a:rPr>
                    <a:t>，</a:t>
                  </a:r>
                  <a:r>
                    <a:rPr lang="en-US" altLang="zh-CN" sz="1400" dirty="0" smtClean="0">
                      <a:solidFill>
                        <a:schemeClr val="tx1"/>
                      </a:solidFill>
                      <a:latin typeface="微软雅黑" pitchFamily="34" charset="-122"/>
                      <a:ea typeface="微软雅黑" pitchFamily="34" charset="-122"/>
                    </a:rPr>
                    <a:t>&lt;</a:t>
                  </a:r>
                  <a:r>
                    <a:rPr lang="zh-CN" altLang="en-US" sz="1400" dirty="0" smtClean="0">
                      <a:solidFill>
                        <a:schemeClr val="tx1"/>
                      </a:solidFill>
                      <a:latin typeface="微软雅黑" pitchFamily="34" charset="-122"/>
                      <a:ea typeface="微软雅黑" pitchFamily="34" charset="-122"/>
                    </a:rPr>
                    <a:t>研发计划</a:t>
                  </a:r>
                  <a:r>
                    <a:rPr lang="en-US" altLang="zh-CN" sz="1400" dirty="0" smtClean="0">
                      <a:solidFill>
                        <a:schemeClr val="tx1"/>
                      </a:solidFill>
                      <a:latin typeface="微软雅黑" pitchFamily="34" charset="-122"/>
                      <a:ea typeface="微软雅黑" pitchFamily="34" charset="-122"/>
                    </a:rPr>
                    <a:t>&gt;,&lt;</a:t>
                  </a:r>
                  <a:r>
                    <a:rPr lang="zh-CN" altLang="en-US" sz="1400" dirty="0" smtClean="0">
                      <a:solidFill>
                        <a:schemeClr val="tx1"/>
                      </a:solidFill>
                      <a:latin typeface="微软雅黑" pitchFamily="34" charset="-122"/>
                      <a:ea typeface="微软雅黑" pitchFamily="34" charset="-122"/>
                    </a:rPr>
                    <a:t>需求说明书</a:t>
                  </a:r>
                  <a:r>
                    <a:rPr lang="en-US" altLang="zh-CN" sz="1400" dirty="0" smtClean="0">
                      <a:solidFill>
                        <a:schemeClr val="tx1"/>
                      </a:solidFill>
                      <a:latin typeface="微软雅黑" pitchFamily="34" charset="-122"/>
                      <a:ea typeface="微软雅黑" pitchFamily="34" charset="-122"/>
                    </a:rPr>
                    <a:t>&gt;,&lt;</a:t>
                  </a:r>
                  <a:r>
                    <a:rPr lang="zh-CN" altLang="en-US" sz="1400" dirty="0" smtClean="0">
                      <a:solidFill>
                        <a:schemeClr val="tx1"/>
                      </a:solidFill>
                      <a:latin typeface="微软雅黑" pitchFamily="34" charset="-122"/>
                      <a:ea typeface="微软雅黑" pitchFamily="34" charset="-122"/>
                    </a:rPr>
                    <a:t>概要设计</a:t>
                  </a:r>
                  <a:r>
                    <a:rPr lang="en-US" altLang="zh-CN" sz="1400" dirty="0" smtClean="0">
                      <a:solidFill>
                        <a:schemeClr val="tx1"/>
                      </a:solidFill>
                      <a:latin typeface="微软雅黑" pitchFamily="34" charset="-122"/>
                      <a:ea typeface="微软雅黑" pitchFamily="34" charset="-122"/>
                    </a:rPr>
                    <a:t>&gt;</a:t>
                  </a:r>
                  <a:r>
                    <a:rPr lang="zh-CN" altLang="en-US" sz="1400" dirty="0" smtClean="0">
                      <a:solidFill>
                        <a:schemeClr val="tx1"/>
                      </a:solidFill>
                      <a:latin typeface="微软雅黑" pitchFamily="34" charset="-122"/>
                      <a:ea typeface="微软雅黑" pitchFamily="34" charset="-122"/>
                    </a:rPr>
                    <a:t>，</a:t>
                  </a:r>
                  <a:r>
                    <a:rPr lang="en-US" altLang="zh-CN" sz="1400" dirty="0" smtClean="0">
                      <a:solidFill>
                        <a:schemeClr val="tx1"/>
                      </a:solidFill>
                      <a:latin typeface="微软雅黑" pitchFamily="34" charset="-122"/>
                      <a:ea typeface="微软雅黑" pitchFamily="34" charset="-122"/>
                    </a:rPr>
                    <a:t>&lt;</a:t>
                  </a:r>
                  <a:r>
                    <a:rPr lang="zh-CN" altLang="en-US" sz="1400" dirty="0" smtClean="0">
                      <a:solidFill>
                        <a:schemeClr val="tx1"/>
                      </a:solidFill>
                      <a:latin typeface="微软雅黑" pitchFamily="34" charset="-122"/>
                      <a:ea typeface="微软雅黑" pitchFamily="34" charset="-122"/>
                    </a:rPr>
                    <a:t>详细设计</a:t>
                  </a:r>
                  <a:r>
                    <a:rPr lang="en-US" altLang="zh-CN" sz="1400" dirty="0" smtClean="0">
                      <a:solidFill>
                        <a:schemeClr val="tx1"/>
                      </a:solidFill>
                      <a:latin typeface="微软雅黑" pitchFamily="34" charset="-122"/>
                      <a:ea typeface="微软雅黑" pitchFamily="34" charset="-122"/>
                    </a:rPr>
                    <a:t>&gt;</a:t>
                  </a: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&lt;</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数据库设计</a:t>
                  </a: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&gt;,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&lt;</a:t>
                  </a:r>
                  <a:r>
                    <a:rPr lang="zh-CN" altLang="en-US" sz="1400" dirty="0" smtClean="0">
                      <a:solidFill>
                        <a:schemeClr val="tx1"/>
                      </a:solidFill>
                      <a:latin typeface="微软雅黑" pitchFamily="34" charset="-122"/>
                      <a:ea typeface="微软雅黑" pitchFamily="34" charset="-122"/>
                    </a:rPr>
                    <a:t>测试用例</a:t>
                  </a: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&gt;,&lt;</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测试报告</a:t>
                  </a: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&gt;,&lt;</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用户体验报告</a:t>
                  </a: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&gt;,&lt;</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结项说明书</a:t>
                  </a: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&gt;</a:t>
                  </a:r>
                  <a:r>
                    <a:rPr lang="zh-CN" altLang="en-US" dirty="0" smtClean="0">
                      <a:solidFill>
                        <a:schemeClr val="tx1"/>
                      </a:solidFill>
                      <a:latin typeface="微软雅黑" pitchFamily="34" charset="-122"/>
                      <a:ea typeface="微软雅黑" pitchFamily="34" charset="-122"/>
                    </a:rPr>
                    <a:t>，</a:t>
                  </a:r>
                  <a:r>
                    <a:rPr lang="en-US" altLang="zh-CN" dirty="0" smtClean="0">
                      <a:solidFill>
                        <a:schemeClr val="tx1"/>
                      </a:solidFill>
                      <a:latin typeface="微软雅黑" pitchFamily="34" charset="-122"/>
                      <a:ea typeface="微软雅黑" pitchFamily="34" charset="-122"/>
                    </a:rPr>
                    <a:t>&lt;</a:t>
                  </a:r>
                  <a:r>
                    <a:rPr lang="zh-CN" altLang="en-US" dirty="0" smtClean="0">
                      <a:solidFill>
                        <a:schemeClr val="tx1"/>
                      </a:solidFill>
                      <a:latin typeface="微软雅黑" pitchFamily="34" charset="-122"/>
                      <a:ea typeface="微软雅黑" pitchFamily="34" charset="-122"/>
                    </a:rPr>
                    <a:t>试运行报告</a:t>
                  </a:r>
                  <a:r>
                    <a:rPr lang="en-US" altLang="zh-CN" dirty="0" smtClean="0">
                      <a:solidFill>
                        <a:schemeClr val="tx1"/>
                      </a:solidFill>
                      <a:latin typeface="微软雅黑" pitchFamily="34" charset="-122"/>
                      <a:ea typeface="微软雅黑" pitchFamily="34" charset="-122"/>
                    </a:rPr>
                    <a:t>&gt;</a:t>
                  </a:r>
                  <a:r>
                    <a:rPr lang="zh-CN" altLang="en-US" dirty="0" smtClean="0">
                      <a:solidFill>
                        <a:schemeClr val="tx1"/>
                      </a:solidFill>
                      <a:latin typeface="微软雅黑" pitchFamily="34" charset="-122"/>
                      <a:ea typeface="微软雅黑" pitchFamily="34" charset="-122"/>
                    </a:rPr>
                    <a:t>，</a:t>
                  </a:r>
                  <a:r>
                    <a:rPr lang="en-US" altLang="zh-CN" dirty="0" smtClean="0">
                      <a:solidFill>
                        <a:schemeClr val="tx1"/>
                      </a:solidFill>
                      <a:latin typeface="微软雅黑" pitchFamily="34" charset="-122"/>
                      <a:ea typeface="微软雅黑" pitchFamily="34" charset="-122"/>
                    </a:rPr>
                    <a:t>&lt;</a:t>
                  </a:r>
                  <a:r>
                    <a:rPr lang="zh-CN" altLang="en-US" dirty="0" smtClean="0">
                      <a:solidFill>
                        <a:schemeClr val="tx1"/>
                      </a:solidFill>
                      <a:latin typeface="微软雅黑" pitchFamily="34" charset="-122"/>
                      <a:ea typeface="微软雅黑" pitchFamily="34" charset="-122"/>
                    </a:rPr>
                    <a:t>培训材料</a:t>
                  </a:r>
                  <a:r>
                    <a:rPr lang="en-US" altLang="zh-CN" dirty="0" smtClean="0">
                      <a:solidFill>
                        <a:schemeClr val="tx1"/>
                      </a:solidFill>
                      <a:latin typeface="微软雅黑" pitchFamily="34" charset="-122"/>
                      <a:ea typeface="微软雅黑" pitchFamily="34" charset="-122"/>
                    </a:rPr>
                    <a:t>&gt;</a:t>
                  </a:r>
                  <a:r>
                    <a:rPr lang="zh-CN" altLang="en-US" dirty="0" smtClean="0">
                      <a:solidFill>
                        <a:schemeClr val="tx1"/>
                      </a:solidFill>
                      <a:latin typeface="微软雅黑" pitchFamily="34" charset="-122"/>
                      <a:ea typeface="微软雅黑" pitchFamily="34" charset="-122"/>
                    </a:rPr>
                    <a:t>，</a:t>
                  </a:r>
                  <a:r>
                    <a:rPr lang="en-US" altLang="zh-CN" dirty="0" smtClean="0">
                      <a:solidFill>
                        <a:schemeClr val="tx1"/>
                      </a:solidFill>
                      <a:latin typeface="微软雅黑" pitchFamily="34" charset="-122"/>
                      <a:ea typeface="微软雅黑" pitchFamily="34" charset="-122"/>
                    </a:rPr>
                    <a:t>&lt;</a:t>
                  </a:r>
                  <a:r>
                    <a:rPr lang="zh-CN" altLang="en-US" dirty="0" smtClean="0">
                      <a:solidFill>
                        <a:schemeClr val="tx1"/>
                      </a:solidFill>
                      <a:latin typeface="微软雅黑" pitchFamily="34" charset="-122"/>
                      <a:ea typeface="微软雅黑" pitchFamily="34" charset="-122"/>
                    </a:rPr>
                    <a:t>交接报告</a:t>
                  </a:r>
                  <a:r>
                    <a:rPr lang="en-US" altLang="zh-CN" dirty="0" smtClean="0">
                      <a:solidFill>
                        <a:schemeClr val="tx1"/>
                      </a:solidFill>
                      <a:latin typeface="微软雅黑" pitchFamily="34" charset="-122"/>
                      <a:ea typeface="微软雅黑" pitchFamily="34" charset="-122"/>
                    </a:rPr>
                    <a:t>&gt;,&lt;</a:t>
                  </a:r>
                  <a:r>
                    <a:rPr lang="zh-CN" altLang="en-US" dirty="0" smtClean="0">
                      <a:solidFill>
                        <a:schemeClr val="tx1"/>
                      </a:solidFill>
                      <a:latin typeface="微软雅黑" pitchFamily="34" charset="-122"/>
                      <a:ea typeface="微软雅黑" pitchFamily="34" charset="-122"/>
                    </a:rPr>
                    <a:t>操作手册</a:t>
                  </a:r>
                  <a:r>
                    <a:rPr lang="en-US" altLang="zh-CN" dirty="0" smtClean="0">
                      <a:solidFill>
                        <a:schemeClr val="tx1"/>
                      </a:solidFill>
                      <a:latin typeface="微软雅黑" pitchFamily="34" charset="-122"/>
                      <a:ea typeface="微软雅黑" pitchFamily="34" charset="-122"/>
                    </a:rPr>
                    <a:t>&gt;,&lt;</a:t>
                  </a:r>
                  <a:r>
                    <a:rPr lang="zh-CN" altLang="en-US" dirty="0" smtClean="0">
                      <a:solidFill>
                        <a:schemeClr val="tx1"/>
                      </a:solidFill>
                      <a:latin typeface="微软雅黑" pitchFamily="34" charset="-122"/>
                      <a:ea typeface="微软雅黑" pitchFamily="34" charset="-122"/>
                    </a:rPr>
                    <a:t>配置手册</a:t>
                  </a:r>
                  <a:r>
                    <a:rPr lang="en-US" altLang="zh-CN" dirty="0" smtClean="0">
                      <a:solidFill>
                        <a:schemeClr val="tx1"/>
                      </a:solidFill>
                      <a:latin typeface="微软雅黑" pitchFamily="34" charset="-122"/>
                      <a:ea typeface="微软雅黑" pitchFamily="34" charset="-122"/>
                    </a:rPr>
                    <a:t>&gt;</a:t>
                  </a:r>
                  <a:r>
                    <a:rPr lang="zh-CN" altLang="en-US" dirty="0" smtClean="0">
                      <a:solidFill>
                        <a:schemeClr val="tx1"/>
                      </a:solidFill>
                      <a:latin typeface="微软雅黑" pitchFamily="34" charset="-122"/>
                      <a:ea typeface="微软雅黑" pitchFamily="34" charset="-122"/>
                    </a:rPr>
                    <a:t>，</a:t>
                  </a:r>
                  <a:r>
                    <a:rPr lang="en-US" altLang="zh-CN" dirty="0" smtClean="0">
                      <a:solidFill>
                        <a:schemeClr val="tx1"/>
                      </a:solidFill>
                      <a:latin typeface="微软雅黑" pitchFamily="34" charset="-122"/>
                      <a:ea typeface="微软雅黑" pitchFamily="34" charset="-122"/>
                    </a:rPr>
                    <a:t>&lt;</a:t>
                  </a:r>
                  <a:r>
                    <a:rPr lang="zh-CN" altLang="en-US" dirty="0" smtClean="0">
                      <a:solidFill>
                        <a:schemeClr val="tx1"/>
                      </a:solidFill>
                      <a:latin typeface="微软雅黑" pitchFamily="34" charset="-122"/>
                      <a:ea typeface="微软雅黑" pitchFamily="34" charset="-122"/>
                    </a:rPr>
                    <a:t>部署文档</a:t>
                  </a:r>
                  <a:r>
                    <a:rPr lang="en-US" altLang="zh-CN" dirty="0" smtClean="0">
                      <a:solidFill>
                        <a:schemeClr val="tx1"/>
                      </a:solidFill>
                      <a:latin typeface="微软雅黑" pitchFamily="34" charset="-122"/>
                      <a:ea typeface="微软雅黑" pitchFamily="34" charset="-122"/>
                    </a:rPr>
                    <a:t>&gt;</a:t>
                  </a:r>
                  <a:r>
                    <a:rPr lang="zh-CN" altLang="en-US" dirty="0" smtClean="0">
                      <a:solidFill>
                        <a:schemeClr val="tx1"/>
                      </a:solidFill>
                      <a:latin typeface="微软雅黑" pitchFamily="34" charset="-122"/>
                      <a:ea typeface="微软雅黑" pitchFamily="34" charset="-122"/>
                    </a:rPr>
                    <a:t>等</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grpSp>
          <p:grpSp>
            <p:nvGrpSpPr>
              <p:cNvPr id="1063" name="组合 32"/>
              <p:cNvGrpSpPr>
                <a:grpSpLocks/>
              </p:cNvGrpSpPr>
              <p:nvPr/>
            </p:nvGrpSpPr>
            <p:grpSpPr bwMode="auto">
              <a:xfrm>
                <a:off x="1285852" y="5773754"/>
                <a:ext cx="5500687" cy="380057"/>
                <a:chOff x="1785918" y="4929198"/>
                <a:chExt cx="5500726" cy="379487"/>
              </a:xfrm>
            </p:grpSpPr>
            <p:sp>
              <p:nvSpPr>
                <p:cNvPr id="1064" name="矩形 20"/>
                <p:cNvSpPr>
                  <a:spLocks noChangeArrowheads="1"/>
                </p:cNvSpPr>
                <p:nvPr/>
              </p:nvSpPr>
              <p:spPr bwMode="auto">
                <a:xfrm>
                  <a:off x="2071670" y="4929198"/>
                  <a:ext cx="5214974" cy="3794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C00000"/>
                      </a:solidFill>
                      <a:effectLst/>
                      <a:latin typeface="微软雅黑" pitchFamily="34" charset="-122"/>
                      <a:ea typeface="微软雅黑" pitchFamily="34" charset="-122"/>
                    </a:rPr>
                    <a:t>项目产出文档</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2" name="五角星 41"/>
                <p:cNvSpPr/>
                <p:nvPr/>
              </p:nvSpPr>
              <p:spPr>
                <a:xfrm>
                  <a:off x="1785918" y="5000636"/>
                  <a:ext cx="214314" cy="214314"/>
                </a:xfrm>
                <a:prstGeom prst="star5">
                  <a:avLst/>
                </a:prstGeom>
                <a:solidFill>
                  <a:srgbClr val="FFC000"/>
                </a:solidFill>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grpSp>
        <p:grpSp>
          <p:nvGrpSpPr>
            <p:cNvPr id="22" name="组合 50"/>
            <p:cNvGrpSpPr>
              <a:grpSpLocks/>
            </p:cNvGrpSpPr>
            <p:nvPr/>
          </p:nvGrpSpPr>
          <p:grpSpPr bwMode="auto">
            <a:xfrm>
              <a:off x="1428750" y="3013054"/>
              <a:ext cx="7286625" cy="1251825"/>
              <a:chOff x="1428728" y="3571876"/>
              <a:chExt cx="7286676" cy="1252558"/>
            </a:xfrm>
          </p:grpSpPr>
          <p:sp>
            <p:nvSpPr>
              <p:cNvPr id="9" name="椭圆 8"/>
              <p:cNvSpPr/>
              <p:nvPr/>
            </p:nvSpPr>
            <p:spPr>
              <a:xfrm>
                <a:off x="1428728" y="3571876"/>
                <a:ext cx="642942" cy="642942"/>
              </a:xfrm>
              <a:prstGeom prst="ellipse">
                <a:avLst/>
              </a:prstGeom>
              <a:solidFill>
                <a:srgbClr val="EC7A24"/>
              </a:solidFill>
              <a:ln>
                <a:solidFill>
                  <a:srgbClr val="89A4A7"/>
                </a:solidFill>
              </a:ln>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rPr>
                  <a:t>3</a:t>
                </a:r>
                <a:endParaRPr kumimoji="0" lang="zh-CN" altLang="en-US" sz="2000" b="0" i="0" u="none" strike="noStrike" kern="1200" cap="none" spc="0" normalizeH="0" baseline="0" noProof="0" dirty="0">
                  <a:ln>
                    <a:noFill/>
                  </a:ln>
                  <a:solidFill>
                    <a:schemeClr val="lt1"/>
                  </a:solidFill>
                  <a:effectLst>
                    <a:glow rad="139700">
                      <a:schemeClr val="accent1">
                        <a:satMod val="175000"/>
                        <a:alpha val="40000"/>
                      </a:schemeClr>
                    </a:glow>
                  </a:effectLst>
                  <a:uLnTx/>
                  <a:uFillTx/>
                  <a:latin typeface="微软雅黑" pitchFamily="34" charset="-122"/>
                  <a:ea typeface="微软雅黑" pitchFamily="34" charset="-122"/>
                  <a:cs typeface="+mn-cs"/>
                </a:endParaRPr>
              </a:p>
            </p:txBody>
          </p:sp>
          <p:sp>
            <p:nvSpPr>
              <p:cNvPr id="1070" name="矩形 16"/>
              <p:cNvSpPr>
                <a:spLocks noChangeArrowheads="1"/>
              </p:cNvSpPr>
              <p:nvPr/>
            </p:nvSpPr>
            <p:spPr bwMode="auto">
              <a:xfrm>
                <a:off x="2160542" y="4000503"/>
                <a:ext cx="6554861" cy="823931"/>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微软雅黑" pitchFamily="34" charset="-122"/>
                    <a:ea typeface="微软雅黑" pitchFamily="34" charset="-122"/>
                  </a:rPr>
                  <a:t>   </a:t>
                </a:r>
                <a:r>
                  <a:rPr kumimoji="0" lang="zh-CN" altLang="en-US" sz="1400" b="0" i="0" u="none" strike="noStrike" cap="none" normalizeH="0" baseline="0" dirty="0" smtClean="0">
                    <a:ln>
                      <a:noFill/>
                    </a:ln>
                    <a:solidFill>
                      <a:schemeClr val="tx1"/>
                    </a:solidFill>
                    <a:effectLst/>
                    <a:latin typeface="微软雅黑" pitchFamily="34" charset="-122"/>
                    <a:ea typeface="微软雅黑" pitchFamily="34" charset="-122"/>
                  </a:rPr>
                  <a:t>项目试运行三个月，最大限度在</a:t>
                </a:r>
                <a:r>
                  <a:rPr lang="zh-CN" altLang="en-US" sz="1400" dirty="0" smtClean="0">
                    <a:solidFill>
                      <a:schemeClr val="tx1"/>
                    </a:solidFill>
                    <a:latin typeface="微软雅黑" pitchFamily="34" charset="-122"/>
                    <a:ea typeface="微软雅黑" pitchFamily="34" charset="-122"/>
                  </a:rPr>
                  <a:t>实际生产环境中排查故障，保证试运行完毕后正式运行程序的稳定性，</a:t>
                </a:r>
                <a:r>
                  <a:rPr lang="zh-CN" altLang="en-US" sz="1400" b="1" dirty="0" smtClean="0">
                    <a:solidFill>
                      <a:srgbClr val="FF0000"/>
                    </a:solidFill>
                    <a:latin typeface="微软雅黑" pitchFamily="34" charset="-122"/>
                    <a:ea typeface="微软雅黑" pitchFamily="34" charset="-122"/>
                  </a:rPr>
                  <a:t>产出试运行报告</a:t>
                </a:r>
                <a:r>
                  <a:rPr lang="zh-CN" altLang="en-US" sz="1400" dirty="0" smtClean="0">
                    <a:solidFill>
                      <a:schemeClr val="tx1"/>
                    </a:solidFill>
                    <a:latin typeface="微软雅黑" pitchFamily="34" charset="-122"/>
                    <a:ea typeface="微软雅黑" pitchFamily="34" charset="-122"/>
                  </a:rPr>
                  <a:t>。</a:t>
                </a:r>
                <a:endParaRPr kumimoji="0" lang="zh-CN" sz="1400" b="0" i="0" u="none" strike="noStrike" cap="none" normalizeH="0" baseline="0" dirty="0" smtClean="0">
                  <a:ln>
                    <a:noFill/>
                  </a:ln>
                  <a:solidFill>
                    <a:schemeClr val="tx1"/>
                  </a:solidFill>
                  <a:effectLst/>
                  <a:latin typeface="微软雅黑" pitchFamily="34" charset="-122"/>
                  <a:ea typeface="微软雅黑" pitchFamily="34"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grpSp>
            <p:nvGrpSpPr>
              <p:cNvPr id="1071" name="组合 31"/>
              <p:cNvGrpSpPr>
                <a:grpSpLocks/>
              </p:cNvGrpSpPr>
              <p:nvPr/>
            </p:nvGrpSpPr>
            <p:grpSpPr bwMode="auto">
              <a:xfrm>
                <a:off x="2231979" y="3643314"/>
                <a:ext cx="1683280" cy="380276"/>
                <a:chOff x="2285984" y="3571882"/>
                <a:chExt cx="1683312" cy="379705"/>
              </a:xfrm>
            </p:grpSpPr>
            <p:sp>
              <p:nvSpPr>
                <p:cNvPr id="1072" name="矩形 21"/>
                <p:cNvSpPr>
                  <a:spLocks noChangeArrowheads="1"/>
                </p:cNvSpPr>
                <p:nvPr/>
              </p:nvSpPr>
              <p:spPr bwMode="auto">
                <a:xfrm>
                  <a:off x="2500298" y="3571882"/>
                  <a:ext cx="1468998" cy="379705"/>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dirty="0" smtClean="0">
                      <a:ln>
                        <a:noFill/>
                      </a:ln>
                      <a:solidFill>
                        <a:srgbClr val="EF8F47"/>
                      </a:solidFill>
                      <a:effectLst/>
                      <a:latin typeface="微软雅黑" pitchFamily="34" charset="-122"/>
                      <a:ea typeface="微软雅黑" pitchFamily="34" charset="-122"/>
                    </a:rPr>
                    <a:t> </a:t>
                  </a:r>
                  <a:r>
                    <a:rPr lang="zh-CN" altLang="en-US" sz="1800" b="1" dirty="0" smtClean="0">
                      <a:solidFill>
                        <a:srgbClr val="EF8F47"/>
                      </a:solidFill>
                      <a:latin typeface="微软雅黑" pitchFamily="34" charset="-122"/>
                      <a:ea typeface="微软雅黑" pitchFamily="34" charset="-122"/>
                    </a:rPr>
                    <a:t>试运行</a:t>
                  </a:r>
                  <a:r>
                    <a:rPr kumimoji="0" lang="zh-CN" altLang="en-US" sz="1800" b="1" i="0" u="none" strike="noStrike" cap="none" normalizeH="0" baseline="0" dirty="0" smtClean="0">
                      <a:ln>
                        <a:noFill/>
                      </a:ln>
                      <a:solidFill>
                        <a:srgbClr val="EF8F47"/>
                      </a:solidFill>
                      <a:effectLst/>
                      <a:latin typeface="微软雅黑" pitchFamily="34" charset="-122"/>
                      <a:ea typeface="微软雅黑" pitchFamily="34" charset="-122"/>
                    </a:rPr>
                    <a:t>报告</a:t>
                  </a: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4" name="五角星 33"/>
                <p:cNvSpPr/>
                <p:nvPr/>
              </p:nvSpPr>
              <p:spPr>
                <a:xfrm>
                  <a:off x="2285984" y="3643314"/>
                  <a:ext cx="214314" cy="214314"/>
                </a:xfrm>
                <a:prstGeom prst="star5">
                  <a:avLst/>
                </a:prstGeom>
                <a:solidFill>
                  <a:srgbClr val="FFC000"/>
                </a:solidFill>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cxnSp>
            <p:nvCxnSpPr>
              <p:cNvPr id="48" name="直接连接符 47"/>
              <p:cNvCxnSpPr/>
              <p:nvPr/>
            </p:nvCxnSpPr>
            <p:spPr bwMode="auto">
              <a:xfrm>
                <a:off x="2071671" y="4642477"/>
                <a:ext cx="6643733" cy="1589"/>
              </a:xfrm>
              <a:prstGeom prst="line">
                <a:avLst/>
              </a:prstGeom>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封面"/>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8" name="矩形 17"/>
          <p:cNvSpPr/>
          <p:nvPr/>
        </p:nvSpPr>
        <p:spPr>
          <a:xfrm>
            <a:off x="1903394" y="4664079"/>
            <a:ext cx="5054589"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kumimoji="1" lang="zh-CN" alt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ea typeface="黑体" pitchFamily="2" charset="-122"/>
              </a:rPr>
              <a:t>感谢您的聆听！</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4"/>
          <p:cNvSpPr>
            <a:spLocks noGrp="1" noChangeArrowheads="1"/>
          </p:cNvSpPr>
          <p:nvPr>
            <p:ph type="title" idx="4294967295"/>
          </p:nvPr>
        </p:nvSpPr>
        <p:spPr>
          <a:xfrm>
            <a:off x="457200" y="79375"/>
            <a:ext cx="8229600" cy="777875"/>
          </a:xfrm>
          <a:noFill/>
        </p:spPr>
        <p:txBody>
          <a:bodyPr/>
          <a:lstStyle/>
          <a:p>
            <a:pPr algn="l"/>
            <a:r>
              <a:rPr lang="zh-CN" altLang="en-US" sz="2800" smtClean="0"/>
              <a:t>现状描述</a:t>
            </a:r>
          </a:p>
        </p:txBody>
      </p:sp>
      <p:sp>
        <p:nvSpPr>
          <p:cNvPr id="49157" name="AutoShape 3"/>
          <p:cNvSpPr>
            <a:spLocks noChangeArrowheads="1"/>
          </p:cNvSpPr>
          <p:nvPr/>
        </p:nvSpPr>
        <p:spPr bwMode="black">
          <a:xfrm>
            <a:off x="250825" y="1144589"/>
            <a:ext cx="8569325" cy="1069966"/>
          </a:xfrm>
          <a:prstGeom prst="roundRect">
            <a:avLst>
              <a:gd name="adj" fmla="val 9481"/>
            </a:avLst>
          </a:prstGeom>
          <a:noFill/>
          <a:ln w="19050">
            <a:solidFill>
              <a:schemeClr val="tx1"/>
            </a:solidFill>
            <a:round/>
            <a:headEnd/>
            <a:tailEnd/>
          </a:ln>
        </p:spPr>
        <p:txBody>
          <a:bodyPr wrap="none" anchor="ctr"/>
          <a:lstStyle/>
          <a:p>
            <a:endParaRPr lang="zh-CN" altLang="en-US" sz="1800">
              <a:solidFill>
                <a:schemeClr val="tx1"/>
              </a:solidFill>
              <a:latin typeface="华文细黑" pitchFamily="2" charset="-122"/>
              <a:ea typeface="华文细黑" pitchFamily="2" charset="-122"/>
            </a:endParaRPr>
          </a:p>
        </p:txBody>
      </p:sp>
      <p:grpSp>
        <p:nvGrpSpPr>
          <p:cNvPr id="49158" name="Group 4"/>
          <p:cNvGrpSpPr>
            <a:grpSpLocks/>
          </p:cNvGrpSpPr>
          <p:nvPr/>
        </p:nvGrpSpPr>
        <p:grpSpPr bwMode="auto">
          <a:xfrm>
            <a:off x="395288" y="908050"/>
            <a:ext cx="1717675" cy="458788"/>
            <a:chOff x="624" y="672"/>
            <a:chExt cx="1773" cy="240"/>
          </a:xfrm>
        </p:grpSpPr>
        <p:sp>
          <p:nvSpPr>
            <p:cNvPr id="5" name="AutoShape 5"/>
            <p:cNvSpPr>
              <a:spLocks noChangeArrowheads="1"/>
            </p:cNvSpPr>
            <p:nvPr/>
          </p:nvSpPr>
          <p:spPr bwMode="gray">
            <a:xfrm>
              <a:off x="624" y="672"/>
              <a:ext cx="1773" cy="240"/>
            </a:xfrm>
            <a:prstGeom prst="roundRect">
              <a:avLst>
                <a:gd name="adj" fmla="val 27917"/>
              </a:avLst>
            </a:prstGeom>
            <a:solidFill>
              <a:srgbClr val="7BB11B"/>
            </a:solidFill>
            <a:ln w="9525">
              <a:noFill/>
              <a:round/>
              <a:headEnd/>
              <a:tailEnd/>
            </a:ln>
            <a:effectLst>
              <a:outerShdw dist="25400" dir="5400000" algn="ctr" rotWithShape="0">
                <a:srgbClr val="1C1C1C">
                  <a:alpha val="50000"/>
                </a:srgbClr>
              </a:outerShdw>
            </a:effectLst>
          </p:spPr>
          <p:txBody>
            <a:bodyPr wrap="none" anchor="ctr"/>
            <a:lstStyle/>
            <a:p>
              <a:pPr>
                <a:defRPr/>
              </a:pPr>
              <a:endParaRPr lang="zh-CN" altLang="en-US" sz="2000">
                <a:solidFill>
                  <a:schemeClr val="tx1"/>
                </a:solidFill>
                <a:latin typeface="华文细黑" pitchFamily="2" charset="-122"/>
                <a:ea typeface="华文细黑" pitchFamily="2" charset="-122"/>
              </a:endParaRPr>
            </a:p>
          </p:txBody>
        </p:sp>
        <p:sp>
          <p:nvSpPr>
            <p:cNvPr id="49160" name="AutoShape 6"/>
            <p:cNvSpPr>
              <a:spLocks noChangeArrowheads="1"/>
            </p:cNvSpPr>
            <p:nvPr/>
          </p:nvSpPr>
          <p:spPr bwMode="gray">
            <a:xfrm>
              <a:off x="636" y="674"/>
              <a:ext cx="1748" cy="108"/>
            </a:xfrm>
            <a:prstGeom prst="roundRect">
              <a:avLst>
                <a:gd name="adj" fmla="val 50000"/>
              </a:avLst>
            </a:prstGeom>
            <a:gradFill rotWithShape="1">
              <a:gsLst>
                <a:gs pos="0">
                  <a:srgbClr val="FFFFFF">
                    <a:alpha val="29999"/>
                  </a:srgbClr>
                </a:gs>
                <a:gs pos="100000">
                  <a:srgbClr val="7BB11B">
                    <a:alpha val="29999"/>
                  </a:srgbClr>
                </a:gs>
              </a:gsLst>
              <a:lin ang="5400000" scaled="1"/>
            </a:gradFill>
            <a:ln w="9525">
              <a:noFill/>
              <a:round/>
              <a:headEnd/>
              <a:tailEnd/>
            </a:ln>
          </p:spPr>
          <p:txBody>
            <a:bodyPr wrap="none" anchor="ctr"/>
            <a:lstStyle/>
            <a:p>
              <a:endParaRPr lang="zh-CN" altLang="en-US" sz="2000">
                <a:solidFill>
                  <a:schemeClr val="tx1"/>
                </a:solidFill>
                <a:latin typeface="华文细黑" pitchFamily="2" charset="-122"/>
                <a:ea typeface="华文细黑" pitchFamily="2" charset="-122"/>
              </a:endParaRPr>
            </a:p>
          </p:txBody>
        </p:sp>
      </p:grpSp>
      <p:sp>
        <p:nvSpPr>
          <p:cNvPr id="49161" name="Rectangle 7"/>
          <p:cNvSpPr>
            <a:spLocks noChangeArrowheads="1"/>
          </p:cNvSpPr>
          <p:nvPr/>
        </p:nvSpPr>
        <p:spPr bwMode="white">
          <a:xfrm>
            <a:off x="539750" y="908050"/>
            <a:ext cx="1368425" cy="396875"/>
          </a:xfrm>
          <a:prstGeom prst="rect">
            <a:avLst/>
          </a:prstGeom>
          <a:noFill/>
          <a:ln w="9525">
            <a:noFill/>
            <a:miter lim="800000"/>
            <a:headEnd/>
            <a:tailEnd/>
          </a:ln>
        </p:spPr>
        <p:txBody>
          <a:bodyPr>
            <a:spAutoFit/>
          </a:bodyPr>
          <a:lstStyle/>
          <a:p>
            <a:pPr>
              <a:buFont typeface="Wingdings" pitchFamily="2" charset="2"/>
              <a:buNone/>
            </a:pPr>
            <a:r>
              <a:rPr lang="zh-CN" altLang="en-US" sz="2000" b="1">
                <a:solidFill>
                  <a:schemeClr val="tx1"/>
                </a:solidFill>
                <a:latin typeface="华文细黑" pitchFamily="2" charset="-122"/>
                <a:ea typeface="华文细黑" pitchFamily="2" charset="-122"/>
                <a:cs typeface="Arial" charset="0"/>
              </a:rPr>
              <a:t>背景概述</a:t>
            </a:r>
          </a:p>
        </p:txBody>
      </p:sp>
      <p:sp>
        <p:nvSpPr>
          <p:cNvPr id="49162" name="Rectangle 8"/>
          <p:cNvSpPr>
            <a:spLocks noChangeArrowheads="1"/>
          </p:cNvSpPr>
          <p:nvPr/>
        </p:nvSpPr>
        <p:spPr bwMode="black">
          <a:xfrm>
            <a:off x="395288" y="1412875"/>
            <a:ext cx="8137525" cy="867930"/>
          </a:xfrm>
          <a:prstGeom prst="rect">
            <a:avLst/>
          </a:prstGeom>
          <a:noFill/>
          <a:ln w="9525">
            <a:noFill/>
            <a:miter lim="800000"/>
            <a:headEnd/>
            <a:tailEnd/>
          </a:ln>
        </p:spPr>
        <p:txBody>
          <a:bodyPr lIns="36000" rIns="36000">
            <a:spAutoFit/>
          </a:bodyPr>
          <a:lstStyle/>
          <a:p>
            <a:pPr marL="71438" indent="-71438">
              <a:lnSpc>
                <a:spcPct val="120000"/>
              </a:lnSpc>
              <a:buClr>
                <a:srgbClr val="FF6600"/>
              </a:buClr>
            </a:pPr>
            <a:r>
              <a:rPr lang="zh-CN" altLang="en-US" sz="1400" dirty="0">
                <a:solidFill>
                  <a:srgbClr val="FF0000"/>
                </a:solidFill>
                <a:latin typeface="微软雅黑" pitchFamily="34" charset="-122"/>
                <a:ea typeface="微软雅黑" pitchFamily="34" charset="-122"/>
              </a:rPr>
              <a:t>	  </a:t>
            </a:r>
            <a:r>
              <a:rPr lang="zh-CN" altLang="en-US" sz="1400" dirty="0" smtClean="0">
                <a:solidFill>
                  <a:schemeClr val="tx1"/>
                </a:solidFill>
                <a:latin typeface="微软雅黑" pitchFamily="34" charset="-122"/>
                <a:ea typeface="微软雅黑" pitchFamily="34" charset="-122"/>
              </a:rPr>
              <a:t>目前移动</a:t>
            </a:r>
            <a:r>
              <a:rPr lang="zh-CN" altLang="en-US" sz="1400" dirty="0">
                <a:solidFill>
                  <a:schemeClr val="tx1"/>
                </a:solidFill>
                <a:latin typeface="微软雅黑" pitchFamily="34" charset="-122"/>
                <a:ea typeface="微软雅黑" pitchFamily="34" charset="-122"/>
              </a:rPr>
              <a:t>市自建系统业务呈膨胀的趋势，承载的业务越来越多，但相应的系统维护管理却没有与时俱进，一直秉承</a:t>
            </a:r>
            <a:r>
              <a:rPr lang="en-US" altLang="zh-CN" sz="1400" dirty="0">
                <a:solidFill>
                  <a:schemeClr val="tx1"/>
                </a:solidFill>
                <a:latin typeface="微软雅黑" pitchFamily="34" charset="-122"/>
                <a:ea typeface="微软雅黑" pitchFamily="34" charset="-122"/>
              </a:rPr>
              <a:t>’</a:t>
            </a:r>
            <a:r>
              <a:rPr lang="zh-CN" altLang="en-US" sz="1400" dirty="0">
                <a:solidFill>
                  <a:schemeClr val="tx1"/>
                </a:solidFill>
                <a:latin typeface="微软雅黑" pitchFamily="34" charset="-122"/>
                <a:ea typeface="微软雅黑" pitchFamily="34" charset="-122"/>
              </a:rPr>
              <a:t>谁开发谁维护’的思想，维护工作由于开发商的多维度，业务多维度逐渐趋于</a:t>
            </a:r>
            <a:r>
              <a:rPr lang="zh-CN" altLang="en-US" sz="1400" dirty="0" smtClean="0">
                <a:solidFill>
                  <a:schemeClr val="tx1"/>
                </a:solidFill>
                <a:latin typeface="微软雅黑" pitchFamily="34" charset="-122"/>
                <a:ea typeface="微软雅黑" pitchFamily="34" charset="-122"/>
              </a:rPr>
              <a:t>混乱，降低</a:t>
            </a:r>
            <a:r>
              <a:rPr lang="zh-CN" altLang="en-US" sz="1400" dirty="0">
                <a:solidFill>
                  <a:schemeClr val="tx1"/>
                </a:solidFill>
                <a:latin typeface="微软雅黑" pitchFamily="34" charset="-122"/>
                <a:ea typeface="微软雅黑" pitchFamily="34" charset="-122"/>
              </a:rPr>
              <a:t>整个</a:t>
            </a:r>
            <a:r>
              <a:rPr lang="en-US" altLang="zh-CN" sz="1400" dirty="0">
                <a:solidFill>
                  <a:schemeClr val="tx1"/>
                </a:solidFill>
                <a:latin typeface="微软雅黑" pitchFamily="34" charset="-122"/>
                <a:ea typeface="微软雅黑" pitchFamily="34" charset="-122"/>
              </a:rPr>
              <a:t>IT</a:t>
            </a:r>
            <a:r>
              <a:rPr lang="zh-CN" altLang="en-US" sz="1400" dirty="0">
                <a:solidFill>
                  <a:schemeClr val="tx1"/>
                </a:solidFill>
                <a:latin typeface="微软雅黑" pitchFamily="34" charset="-122"/>
                <a:ea typeface="微软雅黑" pitchFamily="34" charset="-122"/>
              </a:rPr>
              <a:t>支撑的效率</a:t>
            </a:r>
            <a:r>
              <a:rPr lang="zh-CN" altLang="en-US" sz="1400" dirty="0" smtClean="0">
                <a:solidFill>
                  <a:schemeClr val="tx1"/>
                </a:solidFill>
                <a:latin typeface="微软雅黑" pitchFamily="34" charset="-122"/>
                <a:ea typeface="微软雅黑" pitchFamily="34" charset="-122"/>
              </a:rPr>
              <a:t>。</a:t>
            </a:r>
            <a:endParaRPr lang="zh-CN" altLang="en-US" sz="1400" dirty="0">
              <a:solidFill>
                <a:schemeClr val="tx1"/>
              </a:solidFill>
              <a:latin typeface="微软雅黑" pitchFamily="34" charset="-122"/>
              <a:ea typeface="微软雅黑" pitchFamily="34" charset="-122"/>
            </a:endParaRPr>
          </a:p>
        </p:txBody>
      </p:sp>
      <p:sp>
        <p:nvSpPr>
          <p:cNvPr id="49218" name="Text Box 66"/>
          <p:cNvSpPr txBox="1">
            <a:spLocks noChangeArrowheads="1"/>
          </p:cNvSpPr>
          <p:nvPr/>
        </p:nvSpPr>
        <p:spPr bwMode="auto">
          <a:xfrm>
            <a:off x="611188" y="3990967"/>
            <a:ext cx="1296987" cy="1719262"/>
          </a:xfrm>
          <a:prstGeom prst="rect">
            <a:avLst/>
          </a:prstGeom>
          <a:noFill/>
          <a:ln w="9525" algn="ctr">
            <a:noFill/>
            <a:miter lim="800000"/>
            <a:headEnd/>
            <a:tailEnd/>
          </a:ln>
          <a:effectLst/>
        </p:spPr>
        <p:txBody>
          <a:bodyPr>
            <a:spAutoFit/>
          </a:bodyPr>
          <a:lstStyle/>
          <a:p>
            <a:pPr algn="ctr" fontAlgn="t">
              <a:spcBef>
                <a:spcPct val="50000"/>
              </a:spcBef>
            </a:pPr>
            <a:r>
              <a:rPr lang="zh-CN" altLang="en-US" b="1" dirty="0">
                <a:solidFill>
                  <a:srgbClr val="CC0000"/>
                </a:solidFill>
              </a:rPr>
              <a:t>处理效率慢</a:t>
            </a:r>
          </a:p>
          <a:p>
            <a:pPr fontAlgn="t">
              <a:spcBef>
                <a:spcPct val="50000"/>
              </a:spcBef>
            </a:pPr>
            <a:r>
              <a:rPr lang="zh-CN" altLang="en-US" sz="1400" dirty="0"/>
              <a:t>由于对自建系统业务不非常了解，工单总是需要转多次才能转正确人那边</a:t>
            </a:r>
            <a:endParaRPr lang="en-US" altLang="zh-CN" sz="1400" dirty="0"/>
          </a:p>
        </p:txBody>
      </p:sp>
      <p:sp>
        <p:nvSpPr>
          <p:cNvPr id="49220" name="Text Box 68"/>
          <p:cNvSpPr txBox="1">
            <a:spLocks noChangeArrowheads="1"/>
          </p:cNvSpPr>
          <p:nvPr/>
        </p:nvSpPr>
        <p:spPr bwMode="auto">
          <a:xfrm>
            <a:off x="2051050" y="3983029"/>
            <a:ext cx="1296988" cy="1719263"/>
          </a:xfrm>
          <a:prstGeom prst="rect">
            <a:avLst/>
          </a:prstGeom>
          <a:noFill/>
          <a:ln w="9525" algn="ctr">
            <a:noFill/>
            <a:miter lim="800000"/>
            <a:headEnd/>
            <a:tailEnd/>
          </a:ln>
          <a:effectLst/>
        </p:spPr>
        <p:txBody>
          <a:bodyPr>
            <a:spAutoFit/>
          </a:bodyPr>
          <a:lstStyle/>
          <a:p>
            <a:pPr algn="ctr" fontAlgn="t">
              <a:spcBef>
                <a:spcPct val="50000"/>
              </a:spcBef>
            </a:pPr>
            <a:r>
              <a:rPr lang="zh-CN" altLang="en-US" b="1">
                <a:solidFill>
                  <a:srgbClr val="CC0000"/>
                </a:solidFill>
              </a:rPr>
              <a:t>职责偏离</a:t>
            </a:r>
          </a:p>
          <a:p>
            <a:pPr fontAlgn="t">
              <a:spcBef>
                <a:spcPct val="50000"/>
              </a:spcBef>
            </a:pPr>
            <a:r>
              <a:rPr lang="zh-CN" altLang="en-US" sz="1400">
                <a:solidFill>
                  <a:schemeClr val="tx1"/>
                </a:solidFill>
              </a:rPr>
              <a:t>本应该对项目软件过程整体把控，但深陷维护漩涡出，做事太琐碎，偏离职责定位</a:t>
            </a:r>
          </a:p>
        </p:txBody>
      </p:sp>
      <p:sp>
        <p:nvSpPr>
          <p:cNvPr id="49222" name="Text Box 70"/>
          <p:cNvSpPr txBox="1">
            <a:spLocks noChangeArrowheads="1"/>
          </p:cNvSpPr>
          <p:nvPr/>
        </p:nvSpPr>
        <p:spPr bwMode="auto">
          <a:xfrm>
            <a:off x="3421063" y="4000492"/>
            <a:ext cx="1655762" cy="1719262"/>
          </a:xfrm>
          <a:prstGeom prst="rect">
            <a:avLst/>
          </a:prstGeom>
          <a:noFill/>
          <a:ln w="9525" algn="ctr">
            <a:noFill/>
            <a:miter lim="800000"/>
            <a:headEnd/>
            <a:tailEnd/>
          </a:ln>
          <a:effectLst/>
        </p:spPr>
        <p:txBody>
          <a:bodyPr>
            <a:spAutoFit/>
          </a:bodyPr>
          <a:lstStyle/>
          <a:p>
            <a:pPr algn="ctr" fontAlgn="t">
              <a:spcBef>
                <a:spcPct val="50000"/>
              </a:spcBef>
            </a:pPr>
            <a:r>
              <a:rPr lang="zh-CN" altLang="en-US" b="1">
                <a:solidFill>
                  <a:srgbClr val="CC0000"/>
                </a:solidFill>
              </a:rPr>
              <a:t>维护安排困难</a:t>
            </a:r>
          </a:p>
          <a:p>
            <a:pPr fontAlgn="t">
              <a:spcBef>
                <a:spcPct val="50000"/>
              </a:spcBef>
            </a:pPr>
            <a:r>
              <a:rPr lang="zh-CN" altLang="en-US" sz="1400">
                <a:solidFill>
                  <a:schemeClr val="tx1"/>
                </a:solidFill>
              </a:rPr>
              <a:t>维护的不固定性，以及小项目维护量工作量偏少，对于团队的开发经理维护人力合适安排是一个比较大的挑战</a:t>
            </a:r>
          </a:p>
        </p:txBody>
      </p:sp>
      <p:sp>
        <p:nvSpPr>
          <p:cNvPr id="49224" name="Text Box 72"/>
          <p:cNvSpPr txBox="1">
            <a:spLocks noChangeArrowheads="1"/>
          </p:cNvSpPr>
          <p:nvPr/>
        </p:nvSpPr>
        <p:spPr bwMode="auto">
          <a:xfrm>
            <a:off x="5149850" y="4000492"/>
            <a:ext cx="1870075" cy="1738938"/>
          </a:xfrm>
          <a:prstGeom prst="rect">
            <a:avLst/>
          </a:prstGeom>
          <a:noFill/>
          <a:ln w="9525" algn="ctr">
            <a:noFill/>
            <a:miter lim="800000"/>
            <a:headEnd/>
            <a:tailEnd/>
          </a:ln>
          <a:effectLst/>
        </p:spPr>
        <p:txBody>
          <a:bodyPr>
            <a:spAutoFit/>
          </a:bodyPr>
          <a:lstStyle/>
          <a:p>
            <a:pPr algn="ctr" fontAlgn="t">
              <a:spcBef>
                <a:spcPct val="50000"/>
              </a:spcBef>
            </a:pPr>
            <a:r>
              <a:rPr lang="zh-CN" altLang="en-US" b="1" dirty="0">
                <a:solidFill>
                  <a:srgbClr val="CC0000"/>
                </a:solidFill>
              </a:rPr>
              <a:t>工作</a:t>
            </a:r>
            <a:r>
              <a:rPr lang="zh-CN" altLang="en-US" b="1" dirty="0" smtClean="0">
                <a:solidFill>
                  <a:srgbClr val="CC0000"/>
                </a:solidFill>
              </a:rPr>
              <a:t>延续中断</a:t>
            </a:r>
            <a:endParaRPr lang="zh-CN" altLang="en-US" b="1" dirty="0">
              <a:solidFill>
                <a:srgbClr val="CC0000"/>
              </a:solidFill>
            </a:endParaRPr>
          </a:p>
          <a:p>
            <a:pPr fontAlgn="t">
              <a:spcBef>
                <a:spcPct val="50000"/>
              </a:spcBef>
            </a:pPr>
            <a:r>
              <a:rPr lang="zh-CN" altLang="en-US" sz="1400" dirty="0">
                <a:solidFill>
                  <a:schemeClr val="tx1"/>
                </a:solidFill>
              </a:rPr>
              <a:t>在现有的环境中，开发人员常常需要参与维护。由于维护时间上不固定性以及忽然性，常常打断本职工作，导致思路中断</a:t>
            </a:r>
          </a:p>
        </p:txBody>
      </p:sp>
      <p:sp>
        <p:nvSpPr>
          <p:cNvPr id="49226" name="Text Box 74"/>
          <p:cNvSpPr txBox="1">
            <a:spLocks noChangeArrowheads="1"/>
          </p:cNvSpPr>
          <p:nvPr/>
        </p:nvSpPr>
        <p:spPr bwMode="auto">
          <a:xfrm>
            <a:off x="7019925" y="4000492"/>
            <a:ext cx="1943100" cy="1719262"/>
          </a:xfrm>
          <a:prstGeom prst="rect">
            <a:avLst/>
          </a:prstGeom>
          <a:noFill/>
          <a:ln w="9525" algn="ctr">
            <a:noFill/>
            <a:miter lim="800000"/>
            <a:headEnd/>
            <a:tailEnd/>
          </a:ln>
          <a:effectLst/>
        </p:spPr>
        <p:txBody>
          <a:bodyPr>
            <a:spAutoFit/>
          </a:bodyPr>
          <a:lstStyle/>
          <a:p>
            <a:pPr algn="ctr" fontAlgn="t">
              <a:spcBef>
                <a:spcPct val="50000"/>
              </a:spcBef>
            </a:pPr>
            <a:r>
              <a:rPr lang="zh-CN" altLang="en-US" b="1">
                <a:solidFill>
                  <a:srgbClr val="CC0000"/>
                </a:solidFill>
              </a:rPr>
              <a:t>工作强度大</a:t>
            </a:r>
          </a:p>
          <a:p>
            <a:pPr fontAlgn="t">
              <a:spcBef>
                <a:spcPct val="50000"/>
              </a:spcBef>
            </a:pPr>
            <a:r>
              <a:rPr lang="zh-CN" altLang="en-US" sz="1400">
                <a:solidFill>
                  <a:schemeClr val="tx1"/>
                </a:solidFill>
              </a:rPr>
              <a:t>维护域的缺失以及对维护工作的不重视，导致维护人员严重缺失，造成维护人员工作强度艰苦。做事累且杂</a:t>
            </a:r>
          </a:p>
        </p:txBody>
      </p:sp>
      <p:sp>
        <p:nvSpPr>
          <p:cNvPr id="49227" name="Text Box 75"/>
          <p:cNvSpPr txBox="1">
            <a:spLocks noChangeArrowheads="1"/>
          </p:cNvSpPr>
          <p:nvPr/>
        </p:nvSpPr>
        <p:spPr bwMode="auto">
          <a:xfrm>
            <a:off x="681038" y="3632192"/>
            <a:ext cx="1081087" cy="274637"/>
          </a:xfrm>
          <a:prstGeom prst="rect">
            <a:avLst/>
          </a:prstGeom>
          <a:noFill/>
          <a:ln w="9525" algn="ctr">
            <a:noFill/>
            <a:miter lim="800000"/>
            <a:headEnd/>
            <a:tailEnd/>
          </a:ln>
          <a:effectLst/>
        </p:spPr>
        <p:txBody>
          <a:bodyPr>
            <a:spAutoFit/>
          </a:bodyPr>
          <a:lstStyle/>
          <a:p>
            <a:pPr algn="dist" fontAlgn="t"/>
            <a:r>
              <a:rPr lang="zh-CN" altLang="en-US" sz="1200" b="1">
                <a:solidFill>
                  <a:srgbClr val="3333CC"/>
                </a:solidFill>
              </a:rPr>
              <a:t>业支服务台</a:t>
            </a:r>
          </a:p>
        </p:txBody>
      </p:sp>
      <p:sp>
        <p:nvSpPr>
          <p:cNvPr id="49228" name="Text Box 76"/>
          <p:cNvSpPr txBox="1">
            <a:spLocks noChangeArrowheads="1"/>
          </p:cNvSpPr>
          <p:nvPr/>
        </p:nvSpPr>
        <p:spPr bwMode="auto">
          <a:xfrm>
            <a:off x="2195513" y="3632192"/>
            <a:ext cx="887412" cy="274637"/>
          </a:xfrm>
          <a:prstGeom prst="rect">
            <a:avLst/>
          </a:prstGeom>
          <a:noFill/>
          <a:ln w="9525" algn="ctr">
            <a:noFill/>
            <a:miter lim="800000"/>
            <a:headEnd/>
            <a:tailEnd/>
          </a:ln>
          <a:effectLst/>
        </p:spPr>
        <p:txBody>
          <a:bodyPr wrap="none">
            <a:spAutoFit/>
          </a:bodyPr>
          <a:lstStyle/>
          <a:p>
            <a:pPr algn="dist" fontAlgn="t"/>
            <a:r>
              <a:rPr lang="en-US" altLang="zh-CN" sz="1200" b="1" dirty="0">
                <a:solidFill>
                  <a:srgbClr val="3333CC"/>
                </a:solidFill>
              </a:rPr>
              <a:t>ITC</a:t>
            </a:r>
            <a:r>
              <a:rPr lang="zh-CN" altLang="en-US" sz="1200" b="1">
                <a:solidFill>
                  <a:srgbClr val="3333CC"/>
                </a:solidFill>
              </a:rPr>
              <a:t>接口人</a:t>
            </a:r>
          </a:p>
        </p:txBody>
      </p:sp>
      <p:sp>
        <p:nvSpPr>
          <p:cNvPr id="49229" name="Text Box 77"/>
          <p:cNvSpPr txBox="1">
            <a:spLocks noChangeArrowheads="1"/>
          </p:cNvSpPr>
          <p:nvPr/>
        </p:nvSpPr>
        <p:spPr bwMode="auto">
          <a:xfrm>
            <a:off x="3706813" y="3632192"/>
            <a:ext cx="793750" cy="274637"/>
          </a:xfrm>
          <a:prstGeom prst="rect">
            <a:avLst/>
          </a:prstGeom>
          <a:noFill/>
          <a:ln w="9525" algn="ctr">
            <a:noFill/>
            <a:miter lim="800000"/>
            <a:headEnd/>
            <a:tailEnd/>
          </a:ln>
          <a:effectLst/>
        </p:spPr>
        <p:txBody>
          <a:bodyPr wrap="none">
            <a:spAutoFit/>
          </a:bodyPr>
          <a:lstStyle/>
          <a:p>
            <a:pPr algn="dist" fontAlgn="t"/>
            <a:r>
              <a:rPr lang="zh-CN" altLang="en-US" sz="1200" b="1">
                <a:solidFill>
                  <a:srgbClr val="3333CC"/>
                </a:solidFill>
              </a:rPr>
              <a:t>开发经理</a:t>
            </a:r>
          </a:p>
        </p:txBody>
      </p:sp>
      <p:sp>
        <p:nvSpPr>
          <p:cNvPr id="49230" name="Text Box 78"/>
          <p:cNvSpPr txBox="1">
            <a:spLocks noChangeArrowheads="1"/>
          </p:cNvSpPr>
          <p:nvPr/>
        </p:nvSpPr>
        <p:spPr bwMode="auto">
          <a:xfrm>
            <a:off x="5507038" y="3632192"/>
            <a:ext cx="793750" cy="274637"/>
          </a:xfrm>
          <a:prstGeom prst="rect">
            <a:avLst/>
          </a:prstGeom>
          <a:noFill/>
          <a:ln w="9525" algn="ctr">
            <a:noFill/>
            <a:miter lim="800000"/>
            <a:headEnd/>
            <a:tailEnd/>
          </a:ln>
          <a:effectLst/>
        </p:spPr>
        <p:txBody>
          <a:bodyPr wrap="none">
            <a:spAutoFit/>
          </a:bodyPr>
          <a:lstStyle/>
          <a:p>
            <a:pPr algn="dist" fontAlgn="t"/>
            <a:r>
              <a:rPr lang="zh-CN" altLang="en-US" sz="1200" b="1">
                <a:solidFill>
                  <a:srgbClr val="3333CC"/>
                </a:solidFill>
              </a:rPr>
              <a:t>开发人员</a:t>
            </a:r>
          </a:p>
        </p:txBody>
      </p:sp>
      <p:sp>
        <p:nvSpPr>
          <p:cNvPr id="49231" name="Text Box 79"/>
          <p:cNvSpPr txBox="1">
            <a:spLocks noChangeArrowheads="1"/>
          </p:cNvSpPr>
          <p:nvPr/>
        </p:nvSpPr>
        <p:spPr bwMode="auto">
          <a:xfrm>
            <a:off x="7378700" y="3632192"/>
            <a:ext cx="793750" cy="274637"/>
          </a:xfrm>
          <a:prstGeom prst="rect">
            <a:avLst/>
          </a:prstGeom>
          <a:noFill/>
          <a:ln w="9525" algn="ctr">
            <a:noFill/>
            <a:miter lim="800000"/>
            <a:headEnd/>
            <a:tailEnd/>
          </a:ln>
          <a:effectLst/>
        </p:spPr>
        <p:txBody>
          <a:bodyPr wrap="none">
            <a:spAutoFit/>
          </a:bodyPr>
          <a:lstStyle/>
          <a:p>
            <a:pPr algn="dist" fontAlgn="t"/>
            <a:r>
              <a:rPr lang="zh-CN" altLang="en-US" sz="1200" b="1">
                <a:solidFill>
                  <a:srgbClr val="3333CC"/>
                </a:solidFill>
              </a:rPr>
              <a:t>维护人员</a:t>
            </a:r>
          </a:p>
        </p:txBody>
      </p:sp>
      <p:pic>
        <p:nvPicPr>
          <p:cNvPr id="49232" name="Picture 4" descr="C:\Documents and Settings\dguser\桌面\全业务\材料提交\111111.jpg"/>
          <p:cNvPicPr>
            <a:picLocks noChangeAspect="1" noChangeArrowheads="1"/>
          </p:cNvPicPr>
          <p:nvPr/>
        </p:nvPicPr>
        <p:blipFill>
          <a:blip r:embed="rId2"/>
          <a:srcRect/>
          <a:stretch>
            <a:fillRect/>
          </a:stretch>
        </p:blipFill>
        <p:spPr bwMode="auto">
          <a:xfrm>
            <a:off x="2263775" y="2840029"/>
            <a:ext cx="573088" cy="784225"/>
          </a:xfrm>
          <a:prstGeom prst="rect">
            <a:avLst/>
          </a:prstGeom>
          <a:noFill/>
          <a:ln w="9525">
            <a:noFill/>
            <a:miter lim="800000"/>
            <a:headEnd/>
            <a:tailEnd/>
          </a:ln>
        </p:spPr>
      </p:pic>
      <p:pic>
        <p:nvPicPr>
          <p:cNvPr id="49234" name="Picture 2"/>
          <p:cNvPicPr>
            <a:picLocks noChangeAspect="1" noChangeArrowheads="1"/>
          </p:cNvPicPr>
          <p:nvPr/>
        </p:nvPicPr>
        <p:blipFill>
          <a:blip r:embed="rId3" cstate="print"/>
          <a:srcRect/>
          <a:stretch>
            <a:fillRect/>
          </a:stretch>
        </p:blipFill>
        <p:spPr bwMode="auto">
          <a:xfrm>
            <a:off x="5362575" y="2898767"/>
            <a:ext cx="792163" cy="715962"/>
          </a:xfrm>
          <a:prstGeom prst="rect">
            <a:avLst/>
          </a:prstGeom>
          <a:noFill/>
          <a:ln w="9525">
            <a:noFill/>
            <a:miter lim="800000"/>
            <a:headEnd/>
            <a:tailEnd/>
          </a:ln>
        </p:spPr>
      </p:pic>
      <p:pic>
        <p:nvPicPr>
          <p:cNvPr id="49235" name="Picture 8" descr="C:\Documents and Settings\dguser\桌面\全业务\材料提交\22222.jpg"/>
          <p:cNvPicPr>
            <a:picLocks noChangeAspect="1" noChangeArrowheads="1"/>
          </p:cNvPicPr>
          <p:nvPr/>
        </p:nvPicPr>
        <p:blipFill>
          <a:blip r:embed="rId4"/>
          <a:srcRect/>
          <a:stretch>
            <a:fillRect/>
          </a:stretch>
        </p:blipFill>
        <p:spPr bwMode="auto">
          <a:xfrm>
            <a:off x="7378700" y="2840029"/>
            <a:ext cx="720725" cy="746125"/>
          </a:xfrm>
          <a:prstGeom prst="rect">
            <a:avLst/>
          </a:prstGeom>
          <a:noFill/>
          <a:ln w="9525">
            <a:noFill/>
            <a:miter lim="800000"/>
            <a:headEnd/>
            <a:tailEnd/>
          </a:ln>
        </p:spPr>
      </p:pic>
      <p:pic>
        <p:nvPicPr>
          <p:cNvPr id="49236" name="Picture 9"/>
          <p:cNvPicPr>
            <a:picLocks noChangeAspect="1" noChangeArrowheads="1"/>
          </p:cNvPicPr>
          <p:nvPr/>
        </p:nvPicPr>
        <p:blipFill>
          <a:blip r:embed="rId5"/>
          <a:srcRect/>
          <a:stretch>
            <a:fillRect/>
          </a:stretch>
        </p:blipFill>
        <p:spPr bwMode="auto">
          <a:xfrm>
            <a:off x="752475" y="2840029"/>
            <a:ext cx="698500" cy="785813"/>
          </a:xfrm>
          <a:prstGeom prst="rect">
            <a:avLst/>
          </a:prstGeom>
          <a:noFill/>
          <a:ln w="9525">
            <a:noFill/>
            <a:miter lim="800000"/>
            <a:headEnd/>
            <a:tailEnd/>
          </a:ln>
        </p:spPr>
      </p:pic>
      <p:pic>
        <p:nvPicPr>
          <p:cNvPr id="49237" name="Picture 85"/>
          <p:cNvPicPr>
            <a:picLocks noChangeAspect="1" noChangeArrowheads="1"/>
          </p:cNvPicPr>
          <p:nvPr/>
        </p:nvPicPr>
        <p:blipFill>
          <a:blip r:embed="rId6" cstate="print"/>
          <a:srcRect/>
          <a:stretch>
            <a:fillRect/>
          </a:stretch>
        </p:blipFill>
        <p:spPr bwMode="auto">
          <a:xfrm>
            <a:off x="3706813" y="2767004"/>
            <a:ext cx="768350" cy="876300"/>
          </a:xfrm>
          <a:prstGeom prst="rect">
            <a:avLst/>
          </a:prstGeom>
          <a:noFill/>
          <a:ln w="9525">
            <a:noFill/>
            <a:miter lim="800000"/>
            <a:headEnd/>
            <a:tailEnd/>
          </a:ln>
          <a:effectLst/>
        </p:spPr>
      </p:pic>
      <p:sp>
        <p:nvSpPr>
          <p:cNvPr id="49239" name="Text Box 87"/>
          <p:cNvSpPr txBox="1">
            <a:spLocks noChangeArrowheads="1"/>
          </p:cNvSpPr>
          <p:nvPr/>
        </p:nvSpPr>
        <p:spPr bwMode="auto">
          <a:xfrm>
            <a:off x="323850" y="2285992"/>
            <a:ext cx="3962398" cy="338554"/>
          </a:xfrm>
          <a:prstGeom prst="rect">
            <a:avLst/>
          </a:prstGeom>
          <a:noFill/>
          <a:ln w="9525" algn="ctr">
            <a:noFill/>
            <a:miter lim="800000"/>
            <a:headEnd/>
            <a:tailEnd/>
          </a:ln>
          <a:effectLst/>
        </p:spPr>
        <p:txBody>
          <a:bodyPr wrap="square">
            <a:spAutoFit/>
          </a:bodyPr>
          <a:lstStyle/>
          <a:p>
            <a:r>
              <a:rPr lang="zh-CN" altLang="en-US" b="1" dirty="0" smtClean="0">
                <a:solidFill>
                  <a:srgbClr val="CC0000"/>
                </a:solidFill>
              </a:rPr>
              <a:t>当前参与维护各</a:t>
            </a:r>
            <a:r>
              <a:rPr lang="zh-CN" altLang="en-US" b="1" dirty="0">
                <a:solidFill>
                  <a:srgbClr val="CC0000"/>
                </a:solidFill>
              </a:rPr>
              <a:t>岗位人员现状</a:t>
            </a:r>
          </a:p>
        </p:txBody>
      </p:sp>
      <p:pic>
        <p:nvPicPr>
          <p:cNvPr id="49240" name="Picture 88"/>
          <p:cNvPicPr>
            <a:picLocks noChangeAspect="1" noChangeArrowheads="1"/>
          </p:cNvPicPr>
          <p:nvPr/>
        </p:nvPicPr>
        <p:blipFill>
          <a:blip r:embed="rId7"/>
          <a:srcRect/>
          <a:stretch>
            <a:fillRect/>
          </a:stretch>
        </p:blipFill>
        <p:spPr bwMode="auto">
          <a:xfrm>
            <a:off x="395288" y="2551104"/>
            <a:ext cx="8280400" cy="433388"/>
          </a:xfrm>
          <a:prstGeom prst="rect">
            <a:avLst/>
          </a:prstGeom>
          <a:noFill/>
          <a:ln w="19050" cap="rnd">
            <a:noFill/>
            <a:prstDash val="sysDot"/>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分析思路</a:t>
            </a:r>
          </a:p>
        </p:txBody>
      </p:sp>
      <p:sp>
        <p:nvSpPr>
          <p:cNvPr id="2055" name="Rectangle 7"/>
          <p:cNvSpPr>
            <a:spLocks noChangeArrowheads="1"/>
          </p:cNvSpPr>
          <p:nvPr/>
        </p:nvSpPr>
        <p:spPr bwMode="auto">
          <a:xfrm>
            <a:off x="571472" y="3713935"/>
            <a:ext cx="7572428" cy="2357454"/>
          </a:xfrm>
          <a:prstGeom prst="rect">
            <a:avLst/>
          </a:prstGeom>
          <a:noFill/>
          <a:ln w="9525" algn="ctr">
            <a:solidFill>
              <a:schemeClr val="accent2"/>
            </a:solidFill>
            <a:prstDash val="dash"/>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56" name="Rectangle 8"/>
          <p:cNvSpPr>
            <a:spLocks noChangeArrowheads="1"/>
          </p:cNvSpPr>
          <p:nvPr/>
        </p:nvSpPr>
        <p:spPr bwMode="auto">
          <a:xfrm>
            <a:off x="1230337" y="3790135"/>
            <a:ext cx="6567488" cy="49244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0000"/>
                </a:solidFill>
                <a:effectLst/>
                <a:latin typeface="Arial" pitchFamily="34" charset="0"/>
                <a:ea typeface="宋体" pitchFamily="2" charset="-122"/>
              </a:rPr>
              <a:t>统一运维</a:t>
            </a:r>
            <a:endParaRPr kumimoji="0" lang="en-US" altLang="zh-CN" sz="1400" b="1"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r>
              <a:rPr kumimoji="0" lang="zh-CN" altLang="en-US" sz="1200" b="0" i="0" u="none" strike="noStrike" cap="none" normalizeH="0" baseline="0" dirty="0" smtClean="0">
                <a:ln>
                  <a:noFill/>
                </a:ln>
                <a:solidFill>
                  <a:srgbClr val="000000"/>
                </a:solidFill>
                <a:effectLst/>
                <a:latin typeface="Arial" pitchFamily="34" charset="0"/>
                <a:ea typeface="宋体" pitchFamily="2" charset="-122"/>
              </a:rPr>
              <a:t>成立专业运维团队，负责整个维护相关工作</a:t>
            </a:r>
            <a:r>
              <a:rPr kumimoji="0" lang="en-US" altLang="zh-CN" sz="1200" b="0" i="0" u="none" strike="noStrike" cap="none" normalizeH="0" baseline="0" dirty="0" smtClean="0">
                <a:ln>
                  <a:noFill/>
                </a:ln>
                <a:solidFill>
                  <a:srgbClr val="000000"/>
                </a:solidFill>
                <a:effectLst/>
                <a:latin typeface="Arial" pitchFamily="34" charset="0"/>
                <a:ea typeface="宋体" pitchFamily="2" charset="-122"/>
              </a:rPr>
              <a:t>.</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059" name="AutoShape 11"/>
          <p:cNvSpPr>
            <a:spLocks noChangeArrowheads="1"/>
          </p:cNvSpPr>
          <p:nvPr/>
        </p:nvSpPr>
        <p:spPr bwMode="gray">
          <a:xfrm>
            <a:off x="1125562" y="3871098"/>
            <a:ext cx="123825" cy="127000"/>
          </a:xfrm>
          <a:prstGeom prst="bevel">
            <a:avLst>
              <a:gd name="adj" fmla="val 12500"/>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0" name="Rectangle 12"/>
          <p:cNvSpPr>
            <a:spLocks noChangeArrowheads="1"/>
          </p:cNvSpPr>
          <p:nvPr/>
        </p:nvSpPr>
        <p:spPr bwMode="auto">
          <a:xfrm>
            <a:off x="1230337" y="4321948"/>
            <a:ext cx="6567488" cy="49244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0000"/>
                </a:solidFill>
                <a:effectLst/>
                <a:latin typeface="Arial" pitchFamily="34" charset="0"/>
                <a:ea typeface="宋体" pitchFamily="2" charset="-122"/>
              </a:rPr>
              <a:t>人机协作</a:t>
            </a:r>
            <a:endParaRPr kumimoji="0" lang="en-US" altLang="zh-CN" sz="1400" b="1"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r>
              <a:rPr kumimoji="0" lang="en-US" altLang="zh-CN" sz="1200" b="0" i="0" u="none" strike="noStrike" cap="none" normalizeH="0" baseline="0" dirty="0" smtClean="0">
                <a:ln>
                  <a:noFill/>
                </a:ln>
                <a:solidFill>
                  <a:srgbClr val="000000"/>
                </a:solidFill>
                <a:effectLst/>
                <a:latin typeface="Arial" pitchFamily="34" charset="0"/>
                <a:ea typeface="宋体" pitchFamily="2" charset="-122"/>
              </a:rPr>
              <a:t> </a:t>
            </a:r>
            <a:r>
              <a:rPr kumimoji="0" lang="zh-CN" altLang="en-US" sz="1200" b="0" i="0" u="none" strike="noStrike" cap="none" normalizeH="0" baseline="0" dirty="0" smtClean="0">
                <a:ln>
                  <a:noFill/>
                </a:ln>
                <a:solidFill>
                  <a:srgbClr val="000000"/>
                </a:solidFill>
                <a:effectLst/>
                <a:latin typeface="Arial" pitchFamily="34" charset="0"/>
                <a:ea typeface="宋体" pitchFamily="2" charset="-122"/>
              </a:rPr>
              <a:t>通过程序系统对一些维护工作（监控类，审计类等），提高运维质量以及效率</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061" name="AutoShape 13"/>
          <p:cNvSpPr>
            <a:spLocks noChangeArrowheads="1"/>
          </p:cNvSpPr>
          <p:nvPr/>
        </p:nvSpPr>
        <p:spPr bwMode="gray">
          <a:xfrm>
            <a:off x="1125562" y="4402910"/>
            <a:ext cx="123825" cy="127000"/>
          </a:xfrm>
          <a:prstGeom prst="bevel">
            <a:avLst>
              <a:gd name="adj" fmla="val 12500"/>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2" name="Rectangle 14"/>
          <p:cNvSpPr>
            <a:spLocks noChangeArrowheads="1"/>
          </p:cNvSpPr>
          <p:nvPr/>
        </p:nvSpPr>
        <p:spPr bwMode="auto">
          <a:xfrm>
            <a:off x="1230336" y="4863285"/>
            <a:ext cx="6770687" cy="49244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0000"/>
                </a:solidFill>
                <a:effectLst/>
                <a:latin typeface="Arial" pitchFamily="34" charset="0"/>
                <a:ea typeface="宋体" pitchFamily="2" charset="-122"/>
              </a:rPr>
              <a:t>软件过程管理</a:t>
            </a:r>
            <a:endParaRPr kumimoji="0" lang="en-US" altLang="zh-CN" sz="1400" b="1"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r>
              <a:rPr kumimoji="0" lang="en-US" altLang="zh-CN" sz="1200" b="0" i="0" u="none" strike="noStrike" cap="none" normalizeH="0" baseline="0" dirty="0" smtClean="0">
                <a:ln>
                  <a:noFill/>
                </a:ln>
                <a:solidFill>
                  <a:srgbClr val="000000"/>
                </a:solidFill>
                <a:effectLst/>
                <a:latin typeface="Arial" pitchFamily="34" charset="0"/>
                <a:ea typeface="宋体" pitchFamily="2" charset="-122"/>
              </a:rPr>
              <a:t> </a:t>
            </a:r>
            <a:r>
              <a:rPr kumimoji="0" lang="zh-CN" altLang="en-US" sz="1200" b="0" i="0" u="none" strike="noStrike" cap="none" normalizeH="0" baseline="0" dirty="0" smtClean="0">
                <a:ln>
                  <a:noFill/>
                </a:ln>
                <a:solidFill>
                  <a:srgbClr val="000000"/>
                </a:solidFill>
                <a:effectLst/>
                <a:latin typeface="Arial" pitchFamily="34" charset="0"/>
                <a:ea typeface="宋体" pitchFamily="2" charset="-122"/>
              </a:rPr>
              <a:t>采用</a:t>
            </a:r>
            <a:r>
              <a:rPr kumimoji="0" lang="en-US" altLang="zh-CN" sz="1200" b="0" i="0" u="none" strike="noStrike" cap="none" normalizeH="0" baseline="0" dirty="0" smtClean="0">
                <a:ln>
                  <a:noFill/>
                </a:ln>
                <a:solidFill>
                  <a:srgbClr val="000000"/>
                </a:solidFill>
                <a:effectLst/>
                <a:latin typeface="Arial" pitchFamily="34" charset="0"/>
                <a:ea typeface="宋体" pitchFamily="2" charset="-122"/>
              </a:rPr>
              <a:t>CMMI</a:t>
            </a:r>
            <a:r>
              <a:rPr lang="zh-CN" altLang="en-US" sz="1200" dirty="0" smtClean="0">
                <a:solidFill>
                  <a:srgbClr val="000000"/>
                </a:solidFill>
                <a:latin typeface="Arial" pitchFamily="34" charset="0"/>
                <a:ea typeface="宋体" pitchFamily="2" charset="-122"/>
              </a:rPr>
              <a:t>指导思想，面向软件过程管理，降低软件风险与减少程序</a:t>
            </a:r>
            <a:r>
              <a:rPr lang="en-US" altLang="zh-CN" sz="1200" dirty="0" smtClean="0">
                <a:solidFill>
                  <a:srgbClr val="000000"/>
                </a:solidFill>
                <a:latin typeface="Arial" pitchFamily="34" charset="0"/>
                <a:ea typeface="宋体" pitchFamily="2" charset="-122"/>
              </a:rPr>
              <a:t>BUG</a:t>
            </a:r>
            <a:r>
              <a:rPr lang="zh-CN" altLang="en-US" sz="1200" dirty="0" smtClean="0">
                <a:solidFill>
                  <a:srgbClr val="000000"/>
                </a:solidFill>
                <a:latin typeface="Arial" pitchFamily="34" charset="0"/>
                <a:ea typeface="宋体" pitchFamily="2" charset="-122"/>
              </a:rPr>
              <a:t>，大大降低维护工作量</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063" name="AutoShape 15"/>
          <p:cNvSpPr>
            <a:spLocks noChangeArrowheads="1"/>
          </p:cNvSpPr>
          <p:nvPr/>
        </p:nvSpPr>
        <p:spPr bwMode="gray">
          <a:xfrm>
            <a:off x="1125562" y="4944248"/>
            <a:ext cx="123825" cy="127000"/>
          </a:xfrm>
          <a:prstGeom prst="bevel">
            <a:avLst>
              <a:gd name="adj" fmla="val 12500"/>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44" name="组合 43"/>
          <p:cNvGrpSpPr/>
          <p:nvPr/>
        </p:nvGrpSpPr>
        <p:grpSpPr>
          <a:xfrm>
            <a:off x="3929058" y="1426366"/>
            <a:ext cx="4286280" cy="1724099"/>
            <a:chOff x="1599879" y="1000108"/>
            <a:chExt cx="6876064" cy="2478088"/>
          </a:xfrm>
        </p:grpSpPr>
        <p:grpSp>
          <p:nvGrpSpPr>
            <p:cNvPr id="2050" name="Group 2"/>
            <p:cNvGrpSpPr>
              <a:grpSpLocks/>
            </p:cNvGrpSpPr>
            <p:nvPr/>
          </p:nvGrpSpPr>
          <p:grpSpPr bwMode="auto">
            <a:xfrm>
              <a:off x="3857605" y="1422383"/>
              <a:ext cx="1123950" cy="942975"/>
              <a:chOff x="1944" y="1766"/>
              <a:chExt cx="708" cy="594"/>
            </a:xfrm>
          </p:grpSpPr>
          <p:sp>
            <p:nvSpPr>
              <p:cNvPr id="380931" name="Freeform 3"/>
              <p:cNvSpPr>
                <a:spLocks/>
              </p:cNvSpPr>
              <p:nvPr/>
            </p:nvSpPr>
            <p:spPr bwMode="gray">
              <a:xfrm>
                <a:off x="1944" y="1928"/>
                <a:ext cx="708" cy="432"/>
              </a:xfrm>
              <a:custGeom>
                <a:avLst/>
                <a:gdLst/>
                <a:ahLst/>
                <a:cxnLst>
                  <a:cxn ang="0">
                    <a:pos x="8" y="211"/>
                  </a:cxn>
                  <a:cxn ang="0">
                    <a:pos x="324" y="417"/>
                  </a:cxn>
                  <a:cxn ang="0">
                    <a:pos x="360" y="432"/>
                  </a:cxn>
                  <a:cxn ang="0">
                    <a:pos x="404" y="412"/>
                  </a:cxn>
                  <a:cxn ang="0">
                    <a:pos x="705" y="216"/>
                  </a:cxn>
                  <a:cxn ang="0">
                    <a:pos x="708" y="198"/>
                  </a:cxn>
                  <a:cxn ang="0">
                    <a:pos x="671" y="4"/>
                  </a:cxn>
                  <a:cxn ang="0">
                    <a:pos x="383" y="190"/>
                  </a:cxn>
                  <a:cxn ang="0">
                    <a:pos x="354" y="187"/>
                  </a:cxn>
                  <a:cxn ang="0">
                    <a:pos x="39" y="0"/>
                  </a:cxn>
                  <a:cxn ang="0">
                    <a:pos x="0" y="195"/>
                  </a:cxn>
                  <a:cxn ang="0">
                    <a:pos x="8" y="211"/>
                  </a:cxn>
                </a:cxnLst>
                <a:rect l="0" t="0" r="r" b="b"/>
                <a:pathLst>
                  <a:path w="708" h="432">
                    <a:moveTo>
                      <a:pt x="8" y="211"/>
                    </a:moveTo>
                    <a:cubicBezTo>
                      <a:pt x="8" y="211"/>
                      <a:pt x="265" y="380"/>
                      <a:pt x="324" y="417"/>
                    </a:cubicBezTo>
                    <a:cubicBezTo>
                      <a:pt x="336" y="423"/>
                      <a:pt x="342" y="432"/>
                      <a:pt x="360" y="432"/>
                    </a:cubicBezTo>
                    <a:cubicBezTo>
                      <a:pt x="378" y="432"/>
                      <a:pt x="386" y="423"/>
                      <a:pt x="404" y="412"/>
                    </a:cubicBezTo>
                    <a:cubicBezTo>
                      <a:pt x="560" y="311"/>
                      <a:pt x="705" y="216"/>
                      <a:pt x="705" y="216"/>
                    </a:cubicBezTo>
                    <a:lnTo>
                      <a:pt x="708" y="198"/>
                    </a:lnTo>
                    <a:lnTo>
                      <a:pt x="671" y="4"/>
                    </a:lnTo>
                    <a:lnTo>
                      <a:pt x="383" y="190"/>
                    </a:lnTo>
                    <a:lnTo>
                      <a:pt x="354" y="187"/>
                    </a:lnTo>
                    <a:lnTo>
                      <a:pt x="39" y="0"/>
                    </a:lnTo>
                    <a:lnTo>
                      <a:pt x="0" y="195"/>
                    </a:lnTo>
                    <a:lnTo>
                      <a:pt x="8" y="211"/>
                    </a:lnTo>
                    <a:close/>
                  </a:path>
                </a:pathLst>
              </a:custGeom>
              <a:gradFill rotWithShape="1">
                <a:gsLst>
                  <a:gs pos="0">
                    <a:srgbClr val="C0C0C0">
                      <a:gamma/>
                      <a:tint val="3922"/>
                      <a:invGamma/>
                    </a:srgbClr>
                  </a:gs>
                  <a:gs pos="100000">
                    <a:srgbClr val="C0C0C0"/>
                  </a:gs>
                </a:gsLst>
                <a:lin ang="5400000" scaled="1"/>
              </a:gradFill>
              <a:ln w="9525" cap="flat" cmpd="sng">
                <a:noFill/>
                <a:prstDash val="solid"/>
                <a:round/>
                <a:headEnd/>
                <a:tailEnd/>
              </a:ln>
              <a:effectLst>
                <a:outerShdw dist="25400" dir="5400000" algn="ctr" rotWithShape="0">
                  <a:srgbClr val="000000"/>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52" name="Freeform 4"/>
              <p:cNvSpPr>
                <a:spLocks/>
              </p:cNvSpPr>
              <p:nvPr/>
            </p:nvSpPr>
            <p:spPr bwMode="gray">
              <a:xfrm>
                <a:off x="1974" y="1766"/>
                <a:ext cx="646" cy="366"/>
              </a:xfrm>
              <a:custGeom>
                <a:avLst/>
                <a:gdLst>
                  <a:gd name="T0" fmla="*/ 346 w 646"/>
                  <a:gd name="T1" fmla="*/ 0 h 366"/>
                  <a:gd name="T2" fmla="*/ 288 w 646"/>
                  <a:gd name="T3" fmla="*/ 27 h 366"/>
                  <a:gd name="T4" fmla="*/ 171 w 646"/>
                  <a:gd name="T5" fmla="*/ 89 h 366"/>
                  <a:gd name="T6" fmla="*/ 21 w 646"/>
                  <a:gd name="T7" fmla="*/ 158 h 366"/>
                  <a:gd name="T8" fmla="*/ 15 w 646"/>
                  <a:gd name="T9" fmla="*/ 182 h 366"/>
                  <a:gd name="T10" fmla="*/ 241 w 646"/>
                  <a:gd name="T11" fmla="*/ 320 h 366"/>
                  <a:gd name="T12" fmla="*/ 333 w 646"/>
                  <a:gd name="T13" fmla="*/ 366 h 366"/>
                  <a:gd name="T14" fmla="*/ 391 w 646"/>
                  <a:gd name="T15" fmla="*/ 347 h 366"/>
                  <a:gd name="T16" fmla="*/ 552 w 646"/>
                  <a:gd name="T17" fmla="*/ 251 h 366"/>
                  <a:gd name="T18" fmla="*/ 618 w 646"/>
                  <a:gd name="T19" fmla="*/ 204 h 366"/>
                  <a:gd name="T20" fmla="*/ 643 w 646"/>
                  <a:gd name="T21" fmla="*/ 179 h 366"/>
                  <a:gd name="T22" fmla="*/ 619 w 646"/>
                  <a:gd name="T23" fmla="*/ 153 h 366"/>
                  <a:gd name="T24" fmla="*/ 478 w 646"/>
                  <a:gd name="T25" fmla="*/ 69 h 366"/>
                  <a:gd name="T26" fmla="*/ 346 w 646"/>
                  <a:gd name="T27" fmla="*/ 0 h 3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6"/>
                  <a:gd name="T43" fmla="*/ 0 h 366"/>
                  <a:gd name="T44" fmla="*/ 646 w 646"/>
                  <a:gd name="T45" fmla="*/ 366 h 3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6" h="366">
                    <a:moveTo>
                      <a:pt x="346" y="0"/>
                    </a:moveTo>
                    <a:cubicBezTo>
                      <a:pt x="331" y="0"/>
                      <a:pt x="317" y="12"/>
                      <a:pt x="288" y="27"/>
                    </a:cubicBezTo>
                    <a:lnTo>
                      <a:pt x="171" y="89"/>
                    </a:lnTo>
                    <a:lnTo>
                      <a:pt x="21" y="158"/>
                    </a:lnTo>
                    <a:cubicBezTo>
                      <a:pt x="21" y="158"/>
                      <a:pt x="0" y="167"/>
                      <a:pt x="15" y="182"/>
                    </a:cubicBezTo>
                    <a:cubicBezTo>
                      <a:pt x="151" y="265"/>
                      <a:pt x="188" y="289"/>
                      <a:pt x="241" y="320"/>
                    </a:cubicBezTo>
                    <a:cubicBezTo>
                      <a:pt x="294" y="351"/>
                      <a:pt x="308" y="361"/>
                      <a:pt x="333" y="366"/>
                    </a:cubicBezTo>
                    <a:cubicBezTo>
                      <a:pt x="349" y="365"/>
                      <a:pt x="355" y="366"/>
                      <a:pt x="391" y="347"/>
                    </a:cubicBezTo>
                    <a:lnTo>
                      <a:pt x="552" y="251"/>
                    </a:lnTo>
                    <a:lnTo>
                      <a:pt x="618" y="204"/>
                    </a:lnTo>
                    <a:cubicBezTo>
                      <a:pt x="633" y="192"/>
                      <a:pt x="643" y="187"/>
                      <a:pt x="643" y="179"/>
                    </a:cubicBezTo>
                    <a:cubicBezTo>
                      <a:pt x="643" y="171"/>
                      <a:pt x="646" y="171"/>
                      <a:pt x="619" y="153"/>
                    </a:cubicBezTo>
                    <a:lnTo>
                      <a:pt x="478" y="69"/>
                    </a:lnTo>
                    <a:cubicBezTo>
                      <a:pt x="433" y="44"/>
                      <a:pt x="361" y="0"/>
                      <a:pt x="346" y="0"/>
                    </a:cubicBezTo>
                    <a:close/>
                  </a:path>
                </a:pathLst>
              </a:custGeom>
              <a:solidFill>
                <a:srgbClr val="EAEAEA"/>
              </a:soli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53" name="Freeform 5"/>
              <p:cNvSpPr>
                <a:spLocks/>
              </p:cNvSpPr>
              <p:nvPr/>
            </p:nvSpPr>
            <p:spPr bwMode="gray">
              <a:xfrm>
                <a:off x="2052" y="1985"/>
                <a:ext cx="254" cy="313"/>
              </a:xfrm>
              <a:custGeom>
                <a:avLst/>
                <a:gdLst>
                  <a:gd name="T0" fmla="*/ 0 w 254"/>
                  <a:gd name="T1" fmla="*/ 0 h 313"/>
                  <a:gd name="T2" fmla="*/ 134 w 254"/>
                  <a:gd name="T3" fmla="*/ 82 h 313"/>
                  <a:gd name="T4" fmla="*/ 228 w 254"/>
                  <a:gd name="T5" fmla="*/ 135 h 313"/>
                  <a:gd name="T6" fmla="*/ 254 w 254"/>
                  <a:gd name="T7" fmla="*/ 166 h 313"/>
                  <a:gd name="T8" fmla="*/ 254 w 254"/>
                  <a:gd name="T9" fmla="*/ 313 h 313"/>
                  <a:gd name="T10" fmla="*/ 191 w 254"/>
                  <a:gd name="T11" fmla="*/ 150 h 313"/>
                  <a:gd name="T12" fmla="*/ 0 w 254"/>
                  <a:gd name="T13" fmla="*/ 0 h 313"/>
                  <a:gd name="T14" fmla="*/ 0 60000 65536"/>
                  <a:gd name="T15" fmla="*/ 0 60000 65536"/>
                  <a:gd name="T16" fmla="*/ 0 60000 65536"/>
                  <a:gd name="T17" fmla="*/ 0 60000 65536"/>
                  <a:gd name="T18" fmla="*/ 0 60000 65536"/>
                  <a:gd name="T19" fmla="*/ 0 60000 65536"/>
                  <a:gd name="T20" fmla="*/ 0 60000 65536"/>
                  <a:gd name="T21" fmla="*/ 0 w 254"/>
                  <a:gd name="T22" fmla="*/ 0 h 313"/>
                  <a:gd name="T23" fmla="*/ 254 w 254"/>
                  <a:gd name="T24" fmla="*/ 313 h 3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313">
                    <a:moveTo>
                      <a:pt x="0" y="0"/>
                    </a:moveTo>
                    <a:lnTo>
                      <a:pt x="134" y="82"/>
                    </a:lnTo>
                    <a:cubicBezTo>
                      <a:pt x="172" y="105"/>
                      <a:pt x="208" y="121"/>
                      <a:pt x="228" y="135"/>
                    </a:cubicBezTo>
                    <a:cubicBezTo>
                      <a:pt x="245" y="144"/>
                      <a:pt x="253" y="141"/>
                      <a:pt x="254" y="166"/>
                    </a:cubicBezTo>
                    <a:lnTo>
                      <a:pt x="254" y="313"/>
                    </a:lnTo>
                    <a:cubicBezTo>
                      <a:pt x="244" y="310"/>
                      <a:pt x="233" y="202"/>
                      <a:pt x="191" y="150"/>
                    </a:cubicBezTo>
                    <a:cubicBezTo>
                      <a:pt x="149" y="98"/>
                      <a:pt x="38" y="35"/>
                      <a:pt x="0" y="0"/>
                    </a:cubicBezTo>
                    <a:close/>
                  </a:path>
                </a:pathLst>
              </a:custGeom>
              <a:solidFill>
                <a:srgbClr val="FFFFFF"/>
              </a:soli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54" name="Line 6"/>
              <p:cNvSpPr>
                <a:spLocks noChangeShapeType="1"/>
              </p:cNvSpPr>
              <p:nvPr/>
            </p:nvSpPr>
            <p:spPr bwMode="gray">
              <a:xfrm flipH="1" flipV="1">
                <a:off x="2203" y="1879"/>
                <a:ext cx="190" cy="106"/>
              </a:xfrm>
              <a:prstGeom prst="line">
                <a:avLst/>
              </a:prstGeom>
              <a:noFill/>
              <a:ln w="38100">
                <a:solidFill>
                  <a:srgbClr val="000000"/>
                </a:solidFill>
                <a:round/>
                <a:headEnd/>
                <a:tailEnd type="triangle" w="med" len="med"/>
              </a:ln>
            </p:spPr>
            <p:txBody>
              <a:bodyPr vert="horz" wrap="none" lIns="91440" tIns="45720" rIns="91440" bIns="45720" numCol="1" anchor="ctr" anchorCtr="0" compatLnSpc="1">
                <a:prstTxWarp prst="textNoShape">
                  <a:avLst/>
                </a:prstTxWarp>
              </a:bodyPr>
              <a:lstStyle/>
              <a:p>
                <a:endParaRPr lang="zh-CN" altLang="en-US"/>
              </a:p>
            </p:txBody>
          </p:sp>
        </p:grpSp>
        <p:sp>
          <p:nvSpPr>
            <p:cNvPr id="2057" name="Rectangle 9"/>
            <p:cNvSpPr>
              <a:spLocks noChangeArrowheads="1"/>
            </p:cNvSpPr>
            <p:nvPr/>
          </p:nvSpPr>
          <p:spPr bwMode="auto">
            <a:xfrm>
              <a:off x="1599879" y="2987658"/>
              <a:ext cx="2060877" cy="442375"/>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lang="zh-CN" altLang="en-US" sz="1400" b="1" dirty="0" smtClean="0">
                  <a:solidFill>
                    <a:srgbClr val="009900"/>
                  </a:solidFill>
                  <a:latin typeface="Arial" pitchFamily="34" charset="0"/>
                  <a:ea typeface="宋体" pitchFamily="2" charset="-122"/>
                </a:rPr>
                <a:t>软件过程管理</a:t>
              </a:r>
              <a:endParaRPr lang="en-US" altLang="zh-CN" sz="1400" b="1" dirty="0" smtClean="0">
                <a:solidFill>
                  <a:srgbClr val="009900"/>
                </a:solidFill>
                <a:latin typeface="Arial" pitchFamily="34" charset="0"/>
                <a:ea typeface="宋体" pitchFamily="2" charset="-122"/>
              </a:endParaRPr>
            </a:p>
          </p:txBody>
        </p:sp>
        <p:sp>
          <p:nvSpPr>
            <p:cNvPr id="2058" name="Rectangle 10"/>
            <p:cNvSpPr>
              <a:spLocks noChangeArrowheads="1"/>
            </p:cNvSpPr>
            <p:nvPr/>
          </p:nvSpPr>
          <p:spPr bwMode="gray">
            <a:xfrm>
              <a:off x="3654405" y="3041633"/>
              <a:ext cx="36512" cy="436563"/>
            </a:xfrm>
            <a:prstGeom prst="rect">
              <a:avLst/>
            </a:prstGeom>
            <a:solidFill>
              <a:schemeClr val="accent2"/>
            </a:solidFill>
            <a:ln w="9525" algn="ctr">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4" name="Rectangle 16"/>
            <p:cNvSpPr>
              <a:spLocks noChangeArrowheads="1"/>
            </p:cNvSpPr>
            <p:nvPr/>
          </p:nvSpPr>
          <p:spPr bwMode="auto">
            <a:xfrm>
              <a:off x="1730355" y="1028683"/>
              <a:ext cx="1946275" cy="442375"/>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9900"/>
                  </a:solidFill>
                  <a:effectLst/>
                  <a:latin typeface="Arial" pitchFamily="34" charset="0"/>
                  <a:ea typeface="宋体" pitchFamily="2" charset="-122"/>
                </a:rPr>
                <a:t>统一运维</a:t>
              </a:r>
              <a:endParaRPr kumimoji="0" lang="zh-CN" altLang="zh-CN" sz="1400" b="1" i="0" u="none" strike="noStrike" cap="none" normalizeH="0" baseline="0" dirty="0" smtClean="0">
                <a:ln>
                  <a:noFill/>
                </a:ln>
                <a:solidFill>
                  <a:srgbClr val="009900"/>
                </a:solidFill>
                <a:effectLst/>
                <a:latin typeface="Arial" pitchFamily="34" charset="0"/>
                <a:ea typeface="宋体" pitchFamily="2" charset="-122"/>
              </a:endParaRPr>
            </a:p>
          </p:txBody>
        </p:sp>
        <p:sp>
          <p:nvSpPr>
            <p:cNvPr id="2065" name="Rectangle 17"/>
            <p:cNvSpPr>
              <a:spLocks noChangeArrowheads="1"/>
            </p:cNvSpPr>
            <p:nvPr/>
          </p:nvSpPr>
          <p:spPr bwMode="gray">
            <a:xfrm>
              <a:off x="3651230" y="1079483"/>
              <a:ext cx="36512" cy="436563"/>
            </a:xfrm>
            <a:prstGeom prst="rect">
              <a:avLst/>
            </a:prstGeom>
            <a:solidFill>
              <a:schemeClr val="accent2"/>
            </a:solidFill>
            <a:ln w="9525" algn="ctr">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066" name="Group 18"/>
            <p:cNvGrpSpPr>
              <a:grpSpLocks/>
            </p:cNvGrpSpPr>
            <p:nvPr/>
          </p:nvGrpSpPr>
          <p:grpSpPr bwMode="auto">
            <a:xfrm>
              <a:off x="5075217" y="1422383"/>
              <a:ext cx="1123950" cy="942975"/>
              <a:chOff x="1944" y="1766"/>
              <a:chExt cx="708" cy="594"/>
            </a:xfrm>
          </p:grpSpPr>
          <p:sp>
            <p:nvSpPr>
              <p:cNvPr id="380947" name="Freeform 19"/>
              <p:cNvSpPr>
                <a:spLocks/>
              </p:cNvSpPr>
              <p:nvPr/>
            </p:nvSpPr>
            <p:spPr bwMode="gray">
              <a:xfrm>
                <a:off x="1944" y="1928"/>
                <a:ext cx="708" cy="432"/>
              </a:xfrm>
              <a:custGeom>
                <a:avLst/>
                <a:gdLst/>
                <a:ahLst/>
                <a:cxnLst>
                  <a:cxn ang="0">
                    <a:pos x="8" y="211"/>
                  </a:cxn>
                  <a:cxn ang="0">
                    <a:pos x="324" y="417"/>
                  </a:cxn>
                  <a:cxn ang="0">
                    <a:pos x="360" y="432"/>
                  </a:cxn>
                  <a:cxn ang="0">
                    <a:pos x="404" y="412"/>
                  </a:cxn>
                  <a:cxn ang="0">
                    <a:pos x="705" y="216"/>
                  </a:cxn>
                  <a:cxn ang="0">
                    <a:pos x="708" y="198"/>
                  </a:cxn>
                  <a:cxn ang="0">
                    <a:pos x="671" y="4"/>
                  </a:cxn>
                  <a:cxn ang="0">
                    <a:pos x="383" y="190"/>
                  </a:cxn>
                  <a:cxn ang="0">
                    <a:pos x="354" y="187"/>
                  </a:cxn>
                  <a:cxn ang="0">
                    <a:pos x="39" y="0"/>
                  </a:cxn>
                  <a:cxn ang="0">
                    <a:pos x="0" y="195"/>
                  </a:cxn>
                  <a:cxn ang="0">
                    <a:pos x="8" y="211"/>
                  </a:cxn>
                </a:cxnLst>
                <a:rect l="0" t="0" r="r" b="b"/>
                <a:pathLst>
                  <a:path w="708" h="432">
                    <a:moveTo>
                      <a:pt x="8" y="211"/>
                    </a:moveTo>
                    <a:cubicBezTo>
                      <a:pt x="8" y="211"/>
                      <a:pt x="265" y="380"/>
                      <a:pt x="324" y="417"/>
                    </a:cubicBezTo>
                    <a:cubicBezTo>
                      <a:pt x="336" y="423"/>
                      <a:pt x="342" y="432"/>
                      <a:pt x="360" y="432"/>
                    </a:cubicBezTo>
                    <a:cubicBezTo>
                      <a:pt x="378" y="432"/>
                      <a:pt x="386" y="423"/>
                      <a:pt x="404" y="412"/>
                    </a:cubicBezTo>
                    <a:cubicBezTo>
                      <a:pt x="560" y="311"/>
                      <a:pt x="705" y="216"/>
                      <a:pt x="705" y="216"/>
                    </a:cubicBezTo>
                    <a:lnTo>
                      <a:pt x="708" y="198"/>
                    </a:lnTo>
                    <a:lnTo>
                      <a:pt x="671" y="4"/>
                    </a:lnTo>
                    <a:lnTo>
                      <a:pt x="383" y="190"/>
                    </a:lnTo>
                    <a:lnTo>
                      <a:pt x="354" y="187"/>
                    </a:lnTo>
                    <a:lnTo>
                      <a:pt x="39" y="0"/>
                    </a:lnTo>
                    <a:lnTo>
                      <a:pt x="0" y="195"/>
                    </a:lnTo>
                    <a:lnTo>
                      <a:pt x="8" y="211"/>
                    </a:lnTo>
                    <a:close/>
                  </a:path>
                </a:pathLst>
              </a:custGeom>
              <a:gradFill rotWithShape="1">
                <a:gsLst>
                  <a:gs pos="0">
                    <a:srgbClr val="C0C0C0">
                      <a:gamma/>
                      <a:tint val="3922"/>
                      <a:invGamma/>
                    </a:srgbClr>
                  </a:gs>
                  <a:gs pos="100000">
                    <a:srgbClr val="C0C0C0"/>
                  </a:gs>
                </a:gsLst>
                <a:lin ang="5400000" scaled="1"/>
              </a:gradFill>
              <a:ln w="9525" cap="flat" cmpd="sng">
                <a:noFill/>
                <a:prstDash val="solid"/>
                <a:round/>
                <a:headEnd/>
                <a:tailEnd/>
              </a:ln>
              <a:effectLst>
                <a:outerShdw dist="25400" dir="5400000" algn="ctr" rotWithShape="0">
                  <a:srgbClr val="000000"/>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8" name="Freeform 20"/>
              <p:cNvSpPr>
                <a:spLocks/>
              </p:cNvSpPr>
              <p:nvPr/>
            </p:nvSpPr>
            <p:spPr bwMode="gray">
              <a:xfrm>
                <a:off x="1974" y="1766"/>
                <a:ext cx="646" cy="366"/>
              </a:xfrm>
              <a:custGeom>
                <a:avLst/>
                <a:gdLst>
                  <a:gd name="T0" fmla="*/ 346 w 646"/>
                  <a:gd name="T1" fmla="*/ 0 h 366"/>
                  <a:gd name="T2" fmla="*/ 288 w 646"/>
                  <a:gd name="T3" fmla="*/ 27 h 366"/>
                  <a:gd name="T4" fmla="*/ 171 w 646"/>
                  <a:gd name="T5" fmla="*/ 89 h 366"/>
                  <a:gd name="T6" fmla="*/ 21 w 646"/>
                  <a:gd name="T7" fmla="*/ 158 h 366"/>
                  <a:gd name="T8" fmla="*/ 15 w 646"/>
                  <a:gd name="T9" fmla="*/ 182 h 366"/>
                  <a:gd name="T10" fmla="*/ 241 w 646"/>
                  <a:gd name="T11" fmla="*/ 320 h 366"/>
                  <a:gd name="T12" fmla="*/ 333 w 646"/>
                  <a:gd name="T13" fmla="*/ 366 h 366"/>
                  <a:gd name="T14" fmla="*/ 391 w 646"/>
                  <a:gd name="T15" fmla="*/ 347 h 366"/>
                  <a:gd name="T16" fmla="*/ 552 w 646"/>
                  <a:gd name="T17" fmla="*/ 251 h 366"/>
                  <a:gd name="T18" fmla="*/ 618 w 646"/>
                  <a:gd name="T19" fmla="*/ 204 h 366"/>
                  <a:gd name="T20" fmla="*/ 643 w 646"/>
                  <a:gd name="T21" fmla="*/ 179 h 366"/>
                  <a:gd name="T22" fmla="*/ 619 w 646"/>
                  <a:gd name="T23" fmla="*/ 153 h 366"/>
                  <a:gd name="T24" fmla="*/ 478 w 646"/>
                  <a:gd name="T25" fmla="*/ 69 h 366"/>
                  <a:gd name="T26" fmla="*/ 346 w 646"/>
                  <a:gd name="T27" fmla="*/ 0 h 3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6"/>
                  <a:gd name="T43" fmla="*/ 0 h 366"/>
                  <a:gd name="T44" fmla="*/ 646 w 646"/>
                  <a:gd name="T45" fmla="*/ 366 h 3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6" h="366">
                    <a:moveTo>
                      <a:pt x="346" y="0"/>
                    </a:moveTo>
                    <a:cubicBezTo>
                      <a:pt x="331" y="0"/>
                      <a:pt x="317" y="12"/>
                      <a:pt x="288" y="27"/>
                    </a:cubicBezTo>
                    <a:lnTo>
                      <a:pt x="171" y="89"/>
                    </a:lnTo>
                    <a:lnTo>
                      <a:pt x="21" y="158"/>
                    </a:lnTo>
                    <a:cubicBezTo>
                      <a:pt x="21" y="158"/>
                      <a:pt x="0" y="167"/>
                      <a:pt x="15" y="182"/>
                    </a:cubicBezTo>
                    <a:cubicBezTo>
                      <a:pt x="151" y="265"/>
                      <a:pt x="188" y="289"/>
                      <a:pt x="241" y="320"/>
                    </a:cubicBezTo>
                    <a:cubicBezTo>
                      <a:pt x="294" y="351"/>
                      <a:pt x="308" y="361"/>
                      <a:pt x="333" y="366"/>
                    </a:cubicBezTo>
                    <a:cubicBezTo>
                      <a:pt x="349" y="365"/>
                      <a:pt x="355" y="366"/>
                      <a:pt x="391" y="347"/>
                    </a:cubicBezTo>
                    <a:lnTo>
                      <a:pt x="552" y="251"/>
                    </a:lnTo>
                    <a:lnTo>
                      <a:pt x="618" y="204"/>
                    </a:lnTo>
                    <a:cubicBezTo>
                      <a:pt x="633" y="192"/>
                      <a:pt x="643" y="187"/>
                      <a:pt x="643" y="179"/>
                    </a:cubicBezTo>
                    <a:cubicBezTo>
                      <a:pt x="643" y="171"/>
                      <a:pt x="646" y="171"/>
                      <a:pt x="619" y="153"/>
                    </a:cubicBezTo>
                    <a:lnTo>
                      <a:pt x="478" y="69"/>
                    </a:lnTo>
                    <a:cubicBezTo>
                      <a:pt x="433" y="44"/>
                      <a:pt x="361" y="0"/>
                      <a:pt x="346" y="0"/>
                    </a:cubicBezTo>
                    <a:close/>
                  </a:path>
                </a:pathLst>
              </a:custGeom>
              <a:solidFill>
                <a:srgbClr val="EAEAEA"/>
              </a:soli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69" name="Freeform 21"/>
              <p:cNvSpPr>
                <a:spLocks/>
              </p:cNvSpPr>
              <p:nvPr/>
            </p:nvSpPr>
            <p:spPr bwMode="gray">
              <a:xfrm>
                <a:off x="2052" y="1985"/>
                <a:ext cx="254" cy="313"/>
              </a:xfrm>
              <a:custGeom>
                <a:avLst/>
                <a:gdLst>
                  <a:gd name="T0" fmla="*/ 0 w 254"/>
                  <a:gd name="T1" fmla="*/ 0 h 313"/>
                  <a:gd name="T2" fmla="*/ 134 w 254"/>
                  <a:gd name="T3" fmla="*/ 82 h 313"/>
                  <a:gd name="T4" fmla="*/ 228 w 254"/>
                  <a:gd name="T5" fmla="*/ 135 h 313"/>
                  <a:gd name="T6" fmla="*/ 254 w 254"/>
                  <a:gd name="T7" fmla="*/ 166 h 313"/>
                  <a:gd name="T8" fmla="*/ 254 w 254"/>
                  <a:gd name="T9" fmla="*/ 313 h 313"/>
                  <a:gd name="T10" fmla="*/ 191 w 254"/>
                  <a:gd name="T11" fmla="*/ 150 h 313"/>
                  <a:gd name="T12" fmla="*/ 0 w 254"/>
                  <a:gd name="T13" fmla="*/ 0 h 313"/>
                  <a:gd name="T14" fmla="*/ 0 60000 65536"/>
                  <a:gd name="T15" fmla="*/ 0 60000 65536"/>
                  <a:gd name="T16" fmla="*/ 0 60000 65536"/>
                  <a:gd name="T17" fmla="*/ 0 60000 65536"/>
                  <a:gd name="T18" fmla="*/ 0 60000 65536"/>
                  <a:gd name="T19" fmla="*/ 0 60000 65536"/>
                  <a:gd name="T20" fmla="*/ 0 60000 65536"/>
                  <a:gd name="T21" fmla="*/ 0 w 254"/>
                  <a:gd name="T22" fmla="*/ 0 h 313"/>
                  <a:gd name="T23" fmla="*/ 254 w 254"/>
                  <a:gd name="T24" fmla="*/ 313 h 3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313">
                    <a:moveTo>
                      <a:pt x="0" y="0"/>
                    </a:moveTo>
                    <a:lnTo>
                      <a:pt x="134" y="82"/>
                    </a:lnTo>
                    <a:cubicBezTo>
                      <a:pt x="172" y="105"/>
                      <a:pt x="208" y="121"/>
                      <a:pt x="228" y="135"/>
                    </a:cubicBezTo>
                    <a:cubicBezTo>
                      <a:pt x="245" y="144"/>
                      <a:pt x="253" y="141"/>
                      <a:pt x="254" y="166"/>
                    </a:cubicBezTo>
                    <a:lnTo>
                      <a:pt x="254" y="313"/>
                    </a:lnTo>
                    <a:cubicBezTo>
                      <a:pt x="244" y="310"/>
                      <a:pt x="233" y="202"/>
                      <a:pt x="191" y="150"/>
                    </a:cubicBezTo>
                    <a:cubicBezTo>
                      <a:pt x="149" y="98"/>
                      <a:pt x="38" y="35"/>
                      <a:pt x="0" y="0"/>
                    </a:cubicBezTo>
                    <a:close/>
                  </a:path>
                </a:pathLst>
              </a:custGeom>
              <a:solidFill>
                <a:srgbClr val="FFFFFF"/>
              </a:soli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70" name="Line 22"/>
              <p:cNvSpPr>
                <a:spLocks noChangeShapeType="1"/>
              </p:cNvSpPr>
              <p:nvPr/>
            </p:nvSpPr>
            <p:spPr bwMode="gray">
              <a:xfrm flipV="1">
                <a:off x="2203" y="1879"/>
                <a:ext cx="190" cy="106"/>
              </a:xfrm>
              <a:prstGeom prst="line">
                <a:avLst/>
              </a:prstGeom>
              <a:noFill/>
              <a:ln w="38100">
                <a:solidFill>
                  <a:srgbClr val="000000"/>
                </a:solidFill>
                <a:round/>
                <a:headEnd/>
                <a:tailEnd type="triangle" w="med" len="med"/>
              </a:ln>
            </p:spPr>
            <p:txBody>
              <a:bodyPr vert="horz" wrap="none" lIns="91440" tIns="45720" rIns="91440" bIns="45720" numCol="1" anchor="ctr" anchorCtr="0" compatLnSpc="1">
                <a:prstTxWarp prst="textNoShape">
                  <a:avLst/>
                </a:prstTxWarp>
              </a:bodyPr>
              <a:lstStyle/>
              <a:p>
                <a:endParaRPr lang="zh-CN" altLang="en-US"/>
              </a:p>
            </p:txBody>
          </p:sp>
        </p:grpSp>
        <p:grpSp>
          <p:nvGrpSpPr>
            <p:cNvPr id="2071" name="Group 23"/>
            <p:cNvGrpSpPr>
              <a:grpSpLocks/>
            </p:cNvGrpSpPr>
            <p:nvPr/>
          </p:nvGrpSpPr>
          <p:grpSpPr bwMode="auto">
            <a:xfrm>
              <a:off x="3857605" y="2228833"/>
              <a:ext cx="1123950" cy="942975"/>
              <a:chOff x="1944" y="1766"/>
              <a:chExt cx="708" cy="594"/>
            </a:xfrm>
          </p:grpSpPr>
          <p:sp>
            <p:nvSpPr>
              <p:cNvPr id="380952" name="Freeform 24"/>
              <p:cNvSpPr>
                <a:spLocks/>
              </p:cNvSpPr>
              <p:nvPr/>
            </p:nvSpPr>
            <p:spPr bwMode="gray">
              <a:xfrm>
                <a:off x="1944" y="1928"/>
                <a:ext cx="708" cy="432"/>
              </a:xfrm>
              <a:custGeom>
                <a:avLst/>
                <a:gdLst/>
                <a:ahLst/>
                <a:cxnLst>
                  <a:cxn ang="0">
                    <a:pos x="8" y="211"/>
                  </a:cxn>
                  <a:cxn ang="0">
                    <a:pos x="324" y="417"/>
                  </a:cxn>
                  <a:cxn ang="0">
                    <a:pos x="360" y="432"/>
                  </a:cxn>
                  <a:cxn ang="0">
                    <a:pos x="404" y="412"/>
                  </a:cxn>
                  <a:cxn ang="0">
                    <a:pos x="705" y="216"/>
                  </a:cxn>
                  <a:cxn ang="0">
                    <a:pos x="708" y="198"/>
                  </a:cxn>
                  <a:cxn ang="0">
                    <a:pos x="671" y="4"/>
                  </a:cxn>
                  <a:cxn ang="0">
                    <a:pos x="383" y="190"/>
                  </a:cxn>
                  <a:cxn ang="0">
                    <a:pos x="354" y="187"/>
                  </a:cxn>
                  <a:cxn ang="0">
                    <a:pos x="39" y="0"/>
                  </a:cxn>
                  <a:cxn ang="0">
                    <a:pos x="0" y="195"/>
                  </a:cxn>
                  <a:cxn ang="0">
                    <a:pos x="8" y="211"/>
                  </a:cxn>
                </a:cxnLst>
                <a:rect l="0" t="0" r="r" b="b"/>
                <a:pathLst>
                  <a:path w="708" h="432">
                    <a:moveTo>
                      <a:pt x="8" y="211"/>
                    </a:moveTo>
                    <a:cubicBezTo>
                      <a:pt x="8" y="211"/>
                      <a:pt x="265" y="380"/>
                      <a:pt x="324" y="417"/>
                    </a:cubicBezTo>
                    <a:cubicBezTo>
                      <a:pt x="336" y="423"/>
                      <a:pt x="342" y="432"/>
                      <a:pt x="360" y="432"/>
                    </a:cubicBezTo>
                    <a:cubicBezTo>
                      <a:pt x="378" y="432"/>
                      <a:pt x="386" y="423"/>
                      <a:pt x="404" y="412"/>
                    </a:cubicBezTo>
                    <a:cubicBezTo>
                      <a:pt x="560" y="311"/>
                      <a:pt x="705" y="216"/>
                      <a:pt x="705" y="216"/>
                    </a:cubicBezTo>
                    <a:lnTo>
                      <a:pt x="708" y="198"/>
                    </a:lnTo>
                    <a:lnTo>
                      <a:pt x="671" y="4"/>
                    </a:lnTo>
                    <a:lnTo>
                      <a:pt x="383" y="190"/>
                    </a:lnTo>
                    <a:lnTo>
                      <a:pt x="354" y="187"/>
                    </a:lnTo>
                    <a:lnTo>
                      <a:pt x="39" y="0"/>
                    </a:lnTo>
                    <a:lnTo>
                      <a:pt x="0" y="195"/>
                    </a:lnTo>
                    <a:lnTo>
                      <a:pt x="8" y="211"/>
                    </a:lnTo>
                    <a:close/>
                  </a:path>
                </a:pathLst>
              </a:custGeom>
              <a:gradFill rotWithShape="1">
                <a:gsLst>
                  <a:gs pos="0">
                    <a:srgbClr val="C0C0C0">
                      <a:gamma/>
                      <a:tint val="3922"/>
                      <a:invGamma/>
                    </a:srgbClr>
                  </a:gs>
                  <a:gs pos="100000">
                    <a:srgbClr val="C0C0C0"/>
                  </a:gs>
                </a:gsLst>
                <a:lin ang="5400000" scaled="1"/>
              </a:gradFill>
              <a:ln w="9525" cap="flat" cmpd="sng">
                <a:noFill/>
                <a:prstDash val="solid"/>
                <a:round/>
                <a:headEnd/>
                <a:tailEnd/>
              </a:ln>
              <a:effectLst>
                <a:outerShdw dist="25400" dir="5400000" algn="ctr" rotWithShape="0">
                  <a:srgbClr val="000000"/>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73" name="Freeform 25"/>
              <p:cNvSpPr>
                <a:spLocks/>
              </p:cNvSpPr>
              <p:nvPr/>
            </p:nvSpPr>
            <p:spPr bwMode="gray">
              <a:xfrm>
                <a:off x="1974" y="1766"/>
                <a:ext cx="646" cy="366"/>
              </a:xfrm>
              <a:custGeom>
                <a:avLst/>
                <a:gdLst>
                  <a:gd name="T0" fmla="*/ 346 w 646"/>
                  <a:gd name="T1" fmla="*/ 0 h 366"/>
                  <a:gd name="T2" fmla="*/ 288 w 646"/>
                  <a:gd name="T3" fmla="*/ 27 h 366"/>
                  <a:gd name="T4" fmla="*/ 171 w 646"/>
                  <a:gd name="T5" fmla="*/ 89 h 366"/>
                  <a:gd name="T6" fmla="*/ 21 w 646"/>
                  <a:gd name="T7" fmla="*/ 158 h 366"/>
                  <a:gd name="T8" fmla="*/ 15 w 646"/>
                  <a:gd name="T9" fmla="*/ 182 h 366"/>
                  <a:gd name="T10" fmla="*/ 241 w 646"/>
                  <a:gd name="T11" fmla="*/ 320 h 366"/>
                  <a:gd name="T12" fmla="*/ 333 w 646"/>
                  <a:gd name="T13" fmla="*/ 366 h 366"/>
                  <a:gd name="T14" fmla="*/ 391 w 646"/>
                  <a:gd name="T15" fmla="*/ 347 h 366"/>
                  <a:gd name="T16" fmla="*/ 552 w 646"/>
                  <a:gd name="T17" fmla="*/ 251 h 366"/>
                  <a:gd name="T18" fmla="*/ 618 w 646"/>
                  <a:gd name="T19" fmla="*/ 204 h 366"/>
                  <a:gd name="T20" fmla="*/ 643 w 646"/>
                  <a:gd name="T21" fmla="*/ 179 h 366"/>
                  <a:gd name="T22" fmla="*/ 619 w 646"/>
                  <a:gd name="T23" fmla="*/ 153 h 366"/>
                  <a:gd name="T24" fmla="*/ 478 w 646"/>
                  <a:gd name="T25" fmla="*/ 69 h 366"/>
                  <a:gd name="T26" fmla="*/ 346 w 646"/>
                  <a:gd name="T27" fmla="*/ 0 h 3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6"/>
                  <a:gd name="T43" fmla="*/ 0 h 366"/>
                  <a:gd name="T44" fmla="*/ 646 w 646"/>
                  <a:gd name="T45" fmla="*/ 366 h 3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6" h="366">
                    <a:moveTo>
                      <a:pt x="346" y="0"/>
                    </a:moveTo>
                    <a:cubicBezTo>
                      <a:pt x="331" y="0"/>
                      <a:pt x="317" y="12"/>
                      <a:pt x="288" y="27"/>
                    </a:cubicBezTo>
                    <a:lnTo>
                      <a:pt x="171" y="89"/>
                    </a:lnTo>
                    <a:lnTo>
                      <a:pt x="21" y="158"/>
                    </a:lnTo>
                    <a:cubicBezTo>
                      <a:pt x="21" y="158"/>
                      <a:pt x="0" y="167"/>
                      <a:pt x="15" y="182"/>
                    </a:cubicBezTo>
                    <a:cubicBezTo>
                      <a:pt x="151" y="265"/>
                      <a:pt x="188" y="289"/>
                      <a:pt x="241" y="320"/>
                    </a:cubicBezTo>
                    <a:cubicBezTo>
                      <a:pt x="294" y="351"/>
                      <a:pt x="308" y="361"/>
                      <a:pt x="333" y="366"/>
                    </a:cubicBezTo>
                    <a:cubicBezTo>
                      <a:pt x="349" y="365"/>
                      <a:pt x="355" y="366"/>
                      <a:pt x="391" y="347"/>
                    </a:cubicBezTo>
                    <a:lnTo>
                      <a:pt x="552" y="251"/>
                    </a:lnTo>
                    <a:lnTo>
                      <a:pt x="618" y="204"/>
                    </a:lnTo>
                    <a:cubicBezTo>
                      <a:pt x="633" y="192"/>
                      <a:pt x="643" y="187"/>
                      <a:pt x="643" y="179"/>
                    </a:cubicBezTo>
                    <a:cubicBezTo>
                      <a:pt x="643" y="171"/>
                      <a:pt x="646" y="171"/>
                      <a:pt x="619" y="153"/>
                    </a:cubicBezTo>
                    <a:lnTo>
                      <a:pt x="478" y="69"/>
                    </a:lnTo>
                    <a:cubicBezTo>
                      <a:pt x="433" y="44"/>
                      <a:pt x="361" y="0"/>
                      <a:pt x="346" y="0"/>
                    </a:cubicBezTo>
                    <a:close/>
                  </a:path>
                </a:pathLst>
              </a:custGeom>
              <a:solidFill>
                <a:srgbClr val="EAEAEA"/>
              </a:soli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74" name="Freeform 26"/>
              <p:cNvSpPr>
                <a:spLocks/>
              </p:cNvSpPr>
              <p:nvPr/>
            </p:nvSpPr>
            <p:spPr bwMode="gray">
              <a:xfrm>
                <a:off x="2052" y="1985"/>
                <a:ext cx="254" cy="313"/>
              </a:xfrm>
              <a:custGeom>
                <a:avLst/>
                <a:gdLst>
                  <a:gd name="T0" fmla="*/ 0 w 254"/>
                  <a:gd name="T1" fmla="*/ 0 h 313"/>
                  <a:gd name="T2" fmla="*/ 134 w 254"/>
                  <a:gd name="T3" fmla="*/ 82 h 313"/>
                  <a:gd name="T4" fmla="*/ 228 w 254"/>
                  <a:gd name="T5" fmla="*/ 135 h 313"/>
                  <a:gd name="T6" fmla="*/ 254 w 254"/>
                  <a:gd name="T7" fmla="*/ 166 h 313"/>
                  <a:gd name="T8" fmla="*/ 254 w 254"/>
                  <a:gd name="T9" fmla="*/ 313 h 313"/>
                  <a:gd name="T10" fmla="*/ 191 w 254"/>
                  <a:gd name="T11" fmla="*/ 150 h 313"/>
                  <a:gd name="T12" fmla="*/ 0 w 254"/>
                  <a:gd name="T13" fmla="*/ 0 h 313"/>
                  <a:gd name="T14" fmla="*/ 0 60000 65536"/>
                  <a:gd name="T15" fmla="*/ 0 60000 65536"/>
                  <a:gd name="T16" fmla="*/ 0 60000 65536"/>
                  <a:gd name="T17" fmla="*/ 0 60000 65536"/>
                  <a:gd name="T18" fmla="*/ 0 60000 65536"/>
                  <a:gd name="T19" fmla="*/ 0 60000 65536"/>
                  <a:gd name="T20" fmla="*/ 0 60000 65536"/>
                  <a:gd name="T21" fmla="*/ 0 w 254"/>
                  <a:gd name="T22" fmla="*/ 0 h 313"/>
                  <a:gd name="T23" fmla="*/ 254 w 254"/>
                  <a:gd name="T24" fmla="*/ 313 h 3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313">
                    <a:moveTo>
                      <a:pt x="0" y="0"/>
                    </a:moveTo>
                    <a:lnTo>
                      <a:pt x="134" y="82"/>
                    </a:lnTo>
                    <a:cubicBezTo>
                      <a:pt x="172" y="105"/>
                      <a:pt x="208" y="121"/>
                      <a:pt x="228" y="135"/>
                    </a:cubicBezTo>
                    <a:cubicBezTo>
                      <a:pt x="245" y="144"/>
                      <a:pt x="253" y="141"/>
                      <a:pt x="254" y="166"/>
                    </a:cubicBezTo>
                    <a:lnTo>
                      <a:pt x="254" y="313"/>
                    </a:lnTo>
                    <a:cubicBezTo>
                      <a:pt x="244" y="310"/>
                      <a:pt x="233" y="202"/>
                      <a:pt x="191" y="150"/>
                    </a:cubicBezTo>
                    <a:cubicBezTo>
                      <a:pt x="149" y="98"/>
                      <a:pt x="38" y="35"/>
                      <a:pt x="0" y="0"/>
                    </a:cubicBezTo>
                    <a:close/>
                  </a:path>
                </a:pathLst>
              </a:custGeom>
              <a:solidFill>
                <a:srgbClr val="FFFFFF"/>
              </a:soli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75" name="Line 27"/>
              <p:cNvSpPr>
                <a:spLocks noChangeShapeType="1"/>
              </p:cNvSpPr>
              <p:nvPr/>
            </p:nvSpPr>
            <p:spPr bwMode="gray">
              <a:xfrm flipH="1">
                <a:off x="2203" y="1879"/>
                <a:ext cx="190" cy="106"/>
              </a:xfrm>
              <a:prstGeom prst="line">
                <a:avLst/>
              </a:prstGeom>
              <a:noFill/>
              <a:ln w="38100">
                <a:solidFill>
                  <a:srgbClr val="000000"/>
                </a:solidFill>
                <a:round/>
                <a:headEnd/>
                <a:tailEnd type="triangle" w="med" len="med"/>
              </a:ln>
            </p:spPr>
            <p:txBody>
              <a:bodyPr vert="horz" wrap="none" lIns="91440" tIns="45720" rIns="91440" bIns="45720" numCol="1" anchor="ctr" anchorCtr="0" compatLnSpc="1">
                <a:prstTxWarp prst="textNoShape">
                  <a:avLst/>
                </a:prstTxWarp>
              </a:bodyPr>
              <a:lstStyle/>
              <a:p>
                <a:endParaRPr lang="zh-CN" altLang="en-US"/>
              </a:p>
            </p:txBody>
          </p:sp>
        </p:grpSp>
        <p:grpSp>
          <p:nvGrpSpPr>
            <p:cNvPr id="2076" name="Group 28"/>
            <p:cNvGrpSpPr>
              <a:grpSpLocks/>
            </p:cNvGrpSpPr>
            <p:nvPr/>
          </p:nvGrpSpPr>
          <p:grpSpPr bwMode="auto">
            <a:xfrm>
              <a:off x="5075217" y="2228833"/>
              <a:ext cx="1123950" cy="942975"/>
              <a:chOff x="1944" y="1766"/>
              <a:chExt cx="708" cy="594"/>
            </a:xfrm>
          </p:grpSpPr>
          <p:sp>
            <p:nvSpPr>
              <p:cNvPr id="380957" name="Freeform 29"/>
              <p:cNvSpPr>
                <a:spLocks/>
              </p:cNvSpPr>
              <p:nvPr/>
            </p:nvSpPr>
            <p:spPr bwMode="gray">
              <a:xfrm>
                <a:off x="1944" y="1928"/>
                <a:ext cx="708" cy="432"/>
              </a:xfrm>
              <a:custGeom>
                <a:avLst/>
                <a:gdLst/>
                <a:ahLst/>
                <a:cxnLst>
                  <a:cxn ang="0">
                    <a:pos x="8" y="211"/>
                  </a:cxn>
                  <a:cxn ang="0">
                    <a:pos x="324" y="417"/>
                  </a:cxn>
                  <a:cxn ang="0">
                    <a:pos x="360" y="432"/>
                  </a:cxn>
                  <a:cxn ang="0">
                    <a:pos x="404" y="412"/>
                  </a:cxn>
                  <a:cxn ang="0">
                    <a:pos x="705" y="216"/>
                  </a:cxn>
                  <a:cxn ang="0">
                    <a:pos x="708" y="198"/>
                  </a:cxn>
                  <a:cxn ang="0">
                    <a:pos x="671" y="4"/>
                  </a:cxn>
                  <a:cxn ang="0">
                    <a:pos x="383" y="190"/>
                  </a:cxn>
                  <a:cxn ang="0">
                    <a:pos x="354" y="187"/>
                  </a:cxn>
                  <a:cxn ang="0">
                    <a:pos x="39" y="0"/>
                  </a:cxn>
                  <a:cxn ang="0">
                    <a:pos x="0" y="195"/>
                  </a:cxn>
                  <a:cxn ang="0">
                    <a:pos x="8" y="211"/>
                  </a:cxn>
                </a:cxnLst>
                <a:rect l="0" t="0" r="r" b="b"/>
                <a:pathLst>
                  <a:path w="708" h="432">
                    <a:moveTo>
                      <a:pt x="8" y="211"/>
                    </a:moveTo>
                    <a:cubicBezTo>
                      <a:pt x="8" y="211"/>
                      <a:pt x="265" y="380"/>
                      <a:pt x="324" y="417"/>
                    </a:cubicBezTo>
                    <a:cubicBezTo>
                      <a:pt x="336" y="423"/>
                      <a:pt x="342" y="432"/>
                      <a:pt x="360" y="432"/>
                    </a:cubicBezTo>
                    <a:cubicBezTo>
                      <a:pt x="378" y="432"/>
                      <a:pt x="386" y="423"/>
                      <a:pt x="404" y="412"/>
                    </a:cubicBezTo>
                    <a:cubicBezTo>
                      <a:pt x="560" y="311"/>
                      <a:pt x="705" y="216"/>
                      <a:pt x="705" y="216"/>
                    </a:cubicBezTo>
                    <a:lnTo>
                      <a:pt x="708" y="198"/>
                    </a:lnTo>
                    <a:lnTo>
                      <a:pt x="671" y="4"/>
                    </a:lnTo>
                    <a:lnTo>
                      <a:pt x="383" y="190"/>
                    </a:lnTo>
                    <a:lnTo>
                      <a:pt x="354" y="187"/>
                    </a:lnTo>
                    <a:lnTo>
                      <a:pt x="39" y="0"/>
                    </a:lnTo>
                    <a:lnTo>
                      <a:pt x="0" y="195"/>
                    </a:lnTo>
                    <a:lnTo>
                      <a:pt x="8" y="211"/>
                    </a:lnTo>
                    <a:close/>
                  </a:path>
                </a:pathLst>
              </a:custGeom>
              <a:gradFill rotWithShape="1">
                <a:gsLst>
                  <a:gs pos="0">
                    <a:srgbClr val="C0C0C0">
                      <a:gamma/>
                      <a:tint val="3922"/>
                      <a:invGamma/>
                    </a:srgbClr>
                  </a:gs>
                  <a:gs pos="100000">
                    <a:srgbClr val="C0C0C0"/>
                  </a:gs>
                </a:gsLst>
                <a:lin ang="5400000" scaled="1"/>
              </a:gradFill>
              <a:ln w="9525" cap="flat" cmpd="sng">
                <a:noFill/>
                <a:prstDash val="solid"/>
                <a:round/>
                <a:headEnd/>
                <a:tailEnd/>
              </a:ln>
              <a:effectLst>
                <a:outerShdw dist="25400" dir="5400000" algn="ctr" rotWithShape="0">
                  <a:srgbClr val="000000"/>
                </a:outerShdw>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78" name="Freeform 30"/>
              <p:cNvSpPr>
                <a:spLocks/>
              </p:cNvSpPr>
              <p:nvPr/>
            </p:nvSpPr>
            <p:spPr bwMode="gray">
              <a:xfrm>
                <a:off x="1974" y="1766"/>
                <a:ext cx="646" cy="366"/>
              </a:xfrm>
              <a:custGeom>
                <a:avLst/>
                <a:gdLst>
                  <a:gd name="T0" fmla="*/ 346 w 646"/>
                  <a:gd name="T1" fmla="*/ 0 h 366"/>
                  <a:gd name="T2" fmla="*/ 288 w 646"/>
                  <a:gd name="T3" fmla="*/ 27 h 366"/>
                  <a:gd name="T4" fmla="*/ 171 w 646"/>
                  <a:gd name="T5" fmla="*/ 89 h 366"/>
                  <a:gd name="T6" fmla="*/ 21 w 646"/>
                  <a:gd name="T7" fmla="*/ 158 h 366"/>
                  <a:gd name="T8" fmla="*/ 15 w 646"/>
                  <a:gd name="T9" fmla="*/ 182 h 366"/>
                  <a:gd name="T10" fmla="*/ 241 w 646"/>
                  <a:gd name="T11" fmla="*/ 320 h 366"/>
                  <a:gd name="T12" fmla="*/ 333 w 646"/>
                  <a:gd name="T13" fmla="*/ 366 h 366"/>
                  <a:gd name="T14" fmla="*/ 391 w 646"/>
                  <a:gd name="T15" fmla="*/ 347 h 366"/>
                  <a:gd name="T16" fmla="*/ 552 w 646"/>
                  <a:gd name="T17" fmla="*/ 251 h 366"/>
                  <a:gd name="T18" fmla="*/ 618 w 646"/>
                  <a:gd name="T19" fmla="*/ 204 h 366"/>
                  <a:gd name="T20" fmla="*/ 643 w 646"/>
                  <a:gd name="T21" fmla="*/ 179 h 366"/>
                  <a:gd name="T22" fmla="*/ 619 w 646"/>
                  <a:gd name="T23" fmla="*/ 153 h 366"/>
                  <a:gd name="T24" fmla="*/ 478 w 646"/>
                  <a:gd name="T25" fmla="*/ 69 h 366"/>
                  <a:gd name="T26" fmla="*/ 346 w 646"/>
                  <a:gd name="T27" fmla="*/ 0 h 3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6"/>
                  <a:gd name="T43" fmla="*/ 0 h 366"/>
                  <a:gd name="T44" fmla="*/ 646 w 646"/>
                  <a:gd name="T45" fmla="*/ 366 h 3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6" h="366">
                    <a:moveTo>
                      <a:pt x="346" y="0"/>
                    </a:moveTo>
                    <a:cubicBezTo>
                      <a:pt x="331" y="0"/>
                      <a:pt x="317" y="12"/>
                      <a:pt x="288" y="27"/>
                    </a:cubicBezTo>
                    <a:lnTo>
                      <a:pt x="171" y="89"/>
                    </a:lnTo>
                    <a:lnTo>
                      <a:pt x="21" y="158"/>
                    </a:lnTo>
                    <a:cubicBezTo>
                      <a:pt x="21" y="158"/>
                      <a:pt x="0" y="167"/>
                      <a:pt x="15" y="182"/>
                    </a:cubicBezTo>
                    <a:cubicBezTo>
                      <a:pt x="151" y="265"/>
                      <a:pt x="188" y="289"/>
                      <a:pt x="241" y="320"/>
                    </a:cubicBezTo>
                    <a:cubicBezTo>
                      <a:pt x="294" y="351"/>
                      <a:pt x="308" y="361"/>
                      <a:pt x="333" y="366"/>
                    </a:cubicBezTo>
                    <a:cubicBezTo>
                      <a:pt x="349" y="365"/>
                      <a:pt x="355" y="366"/>
                      <a:pt x="391" y="347"/>
                    </a:cubicBezTo>
                    <a:lnTo>
                      <a:pt x="552" y="251"/>
                    </a:lnTo>
                    <a:lnTo>
                      <a:pt x="618" y="204"/>
                    </a:lnTo>
                    <a:cubicBezTo>
                      <a:pt x="633" y="192"/>
                      <a:pt x="643" y="187"/>
                      <a:pt x="643" y="179"/>
                    </a:cubicBezTo>
                    <a:cubicBezTo>
                      <a:pt x="643" y="171"/>
                      <a:pt x="646" y="171"/>
                      <a:pt x="619" y="153"/>
                    </a:cubicBezTo>
                    <a:lnTo>
                      <a:pt x="478" y="69"/>
                    </a:lnTo>
                    <a:cubicBezTo>
                      <a:pt x="433" y="44"/>
                      <a:pt x="361" y="0"/>
                      <a:pt x="346" y="0"/>
                    </a:cubicBezTo>
                    <a:close/>
                  </a:path>
                </a:pathLst>
              </a:custGeom>
              <a:solidFill>
                <a:srgbClr val="EAEAEA"/>
              </a:soli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79" name="Freeform 31"/>
              <p:cNvSpPr>
                <a:spLocks/>
              </p:cNvSpPr>
              <p:nvPr/>
            </p:nvSpPr>
            <p:spPr bwMode="gray">
              <a:xfrm>
                <a:off x="2052" y="1985"/>
                <a:ext cx="254" cy="313"/>
              </a:xfrm>
              <a:custGeom>
                <a:avLst/>
                <a:gdLst>
                  <a:gd name="T0" fmla="*/ 0 w 254"/>
                  <a:gd name="T1" fmla="*/ 0 h 313"/>
                  <a:gd name="T2" fmla="*/ 134 w 254"/>
                  <a:gd name="T3" fmla="*/ 82 h 313"/>
                  <a:gd name="T4" fmla="*/ 228 w 254"/>
                  <a:gd name="T5" fmla="*/ 135 h 313"/>
                  <a:gd name="T6" fmla="*/ 254 w 254"/>
                  <a:gd name="T7" fmla="*/ 166 h 313"/>
                  <a:gd name="T8" fmla="*/ 254 w 254"/>
                  <a:gd name="T9" fmla="*/ 313 h 313"/>
                  <a:gd name="T10" fmla="*/ 191 w 254"/>
                  <a:gd name="T11" fmla="*/ 150 h 313"/>
                  <a:gd name="T12" fmla="*/ 0 w 254"/>
                  <a:gd name="T13" fmla="*/ 0 h 313"/>
                  <a:gd name="T14" fmla="*/ 0 60000 65536"/>
                  <a:gd name="T15" fmla="*/ 0 60000 65536"/>
                  <a:gd name="T16" fmla="*/ 0 60000 65536"/>
                  <a:gd name="T17" fmla="*/ 0 60000 65536"/>
                  <a:gd name="T18" fmla="*/ 0 60000 65536"/>
                  <a:gd name="T19" fmla="*/ 0 60000 65536"/>
                  <a:gd name="T20" fmla="*/ 0 60000 65536"/>
                  <a:gd name="T21" fmla="*/ 0 w 254"/>
                  <a:gd name="T22" fmla="*/ 0 h 313"/>
                  <a:gd name="T23" fmla="*/ 254 w 254"/>
                  <a:gd name="T24" fmla="*/ 313 h 3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313">
                    <a:moveTo>
                      <a:pt x="0" y="0"/>
                    </a:moveTo>
                    <a:lnTo>
                      <a:pt x="134" y="82"/>
                    </a:lnTo>
                    <a:cubicBezTo>
                      <a:pt x="172" y="105"/>
                      <a:pt x="208" y="121"/>
                      <a:pt x="228" y="135"/>
                    </a:cubicBezTo>
                    <a:cubicBezTo>
                      <a:pt x="245" y="144"/>
                      <a:pt x="253" y="141"/>
                      <a:pt x="254" y="166"/>
                    </a:cubicBezTo>
                    <a:lnTo>
                      <a:pt x="254" y="313"/>
                    </a:lnTo>
                    <a:cubicBezTo>
                      <a:pt x="244" y="310"/>
                      <a:pt x="233" y="202"/>
                      <a:pt x="191" y="150"/>
                    </a:cubicBezTo>
                    <a:cubicBezTo>
                      <a:pt x="149" y="98"/>
                      <a:pt x="38" y="35"/>
                      <a:pt x="0" y="0"/>
                    </a:cubicBezTo>
                    <a:close/>
                  </a:path>
                </a:pathLst>
              </a:custGeom>
              <a:solidFill>
                <a:srgbClr val="FFFFFF"/>
              </a:soli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80" name="Line 32"/>
              <p:cNvSpPr>
                <a:spLocks noChangeShapeType="1"/>
              </p:cNvSpPr>
              <p:nvPr/>
            </p:nvSpPr>
            <p:spPr bwMode="gray">
              <a:xfrm>
                <a:off x="2203" y="1879"/>
                <a:ext cx="190" cy="106"/>
              </a:xfrm>
              <a:prstGeom prst="line">
                <a:avLst/>
              </a:prstGeom>
              <a:noFill/>
              <a:ln w="38100">
                <a:solidFill>
                  <a:srgbClr val="000000"/>
                </a:solidFill>
                <a:round/>
                <a:headEnd/>
                <a:tailEnd type="triangle" w="med" len="med"/>
              </a:ln>
            </p:spPr>
            <p:txBody>
              <a:bodyPr vert="horz" wrap="none" lIns="91440" tIns="45720" rIns="91440" bIns="45720" numCol="1" anchor="ctr" anchorCtr="0" compatLnSpc="1">
                <a:prstTxWarp prst="textNoShape">
                  <a:avLst/>
                </a:prstTxWarp>
              </a:bodyPr>
              <a:lstStyle/>
              <a:p>
                <a:endParaRPr lang="zh-CN" altLang="en-US"/>
              </a:p>
            </p:txBody>
          </p:sp>
        </p:grpSp>
        <p:sp>
          <p:nvSpPr>
            <p:cNvPr id="2081" name="Rectangle 33"/>
            <p:cNvSpPr>
              <a:spLocks noChangeArrowheads="1"/>
            </p:cNvSpPr>
            <p:nvPr/>
          </p:nvSpPr>
          <p:spPr bwMode="auto">
            <a:xfrm>
              <a:off x="6386492" y="1000108"/>
              <a:ext cx="2089451" cy="442375"/>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lvl="0"/>
              <a:r>
                <a:rPr lang="zh-CN" altLang="en-US" sz="1400" b="1" dirty="0" smtClean="0">
                  <a:solidFill>
                    <a:srgbClr val="009900"/>
                  </a:solidFill>
                  <a:latin typeface="Arial" pitchFamily="34" charset="0"/>
                  <a:ea typeface="宋体" pitchFamily="2" charset="-122"/>
                </a:rPr>
                <a:t>人机协作</a:t>
              </a:r>
              <a:endParaRPr lang="zh-CN" altLang="zh-CN" sz="1400" b="1" dirty="0" smtClean="0">
                <a:solidFill>
                  <a:srgbClr val="009900"/>
                </a:solidFill>
                <a:latin typeface="Arial" pitchFamily="34" charset="0"/>
                <a:ea typeface="宋体" pitchFamily="2" charset="-122"/>
              </a:endParaRPr>
            </a:p>
          </p:txBody>
        </p:sp>
        <p:sp>
          <p:nvSpPr>
            <p:cNvPr id="2082" name="Rectangle 34"/>
            <p:cNvSpPr>
              <a:spLocks noChangeArrowheads="1"/>
            </p:cNvSpPr>
            <p:nvPr/>
          </p:nvSpPr>
          <p:spPr bwMode="gray">
            <a:xfrm>
              <a:off x="6340455" y="1050908"/>
              <a:ext cx="36512" cy="436563"/>
            </a:xfrm>
            <a:prstGeom prst="rect">
              <a:avLst/>
            </a:prstGeom>
            <a:solidFill>
              <a:schemeClr val="accent2"/>
            </a:solidFill>
            <a:ln w="9525" algn="ctr">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083" name="Rectangle 35"/>
            <p:cNvSpPr>
              <a:spLocks noChangeArrowheads="1"/>
            </p:cNvSpPr>
            <p:nvPr/>
          </p:nvSpPr>
          <p:spPr bwMode="auto">
            <a:xfrm>
              <a:off x="6415066" y="2987658"/>
              <a:ext cx="2060877" cy="442375"/>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r>
                <a:rPr lang="zh-CN" altLang="en-US" sz="1400" b="1" dirty="0" smtClean="0">
                  <a:solidFill>
                    <a:srgbClr val="009900"/>
                  </a:solidFill>
                  <a:latin typeface="Arial" pitchFamily="34" charset="0"/>
                  <a:ea typeface="宋体" pitchFamily="2" charset="-122"/>
                </a:rPr>
                <a:t>运维过程管理</a:t>
              </a:r>
              <a:endParaRPr lang="zh-CN" altLang="zh-CN" sz="1400" b="1" dirty="0" smtClean="0">
                <a:solidFill>
                  <a:srgbClr val="009900"/>
                </a:solidFill>
                <a:latin typeface="Arial" pitchFamily="34" charset="0"/>
                <a:ea typeface="宋体" pitchFamily="2" charset="-122"/>
              </a:endParaRPr>
            </a:p>
          </p:txBody>
        </p:sp>
        <p:sp>
          <p:nvSpPr>
            <p:cNvPr id="2084" name="Rectangle 36"/>
            <p:cNvSpPr>
              <a:spLocks noChangeArrowheads="1"/>
            </p:cNvSpPr>
            <p:nvPr/>
          </p:nvSpPr>
          <p:spPr bwMode="gray">
            <a:xfrm>
              <a:off x="6380142" y="3041633"/>
              <a:ext cx="36513" cy="436563"/>
            </a:xfrm>
            <a:prstGeom prst="rect">
              <a:avLst/>
            </a:prstGeom>
            <a:solidFill>
              <a:schemeClr val="accent2"/>
            </a:solidFill>
            <a:ln w="9525" algn="ctr">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2085" name="Rectangle 37"/>
          <p:cNvSpPr>
            <a:spLocks noChangeArrowheads="1"/>
          </p:cNvSpPr>
          <p:nvPr/>
        </p:nvSpPr>
        <p:spPr bwMode="auto">
          <a:xfrm>
            <a:off x="1230337" y="5395098"/>
            <a:ext cx="6567488" cy="677108"/>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400" b="1" dirty="0" smtClean="0">
                <a:solidFill>
                  <a:srgbClr val="000000"/>
                </a:solidFill>
                <a:latin typeface="Arial" pitchFamily="34" charset="0"/>
                <a:ea typeface="宋体" pitchFamily="2" charset="-122"/>
              </a:rPr>
              <a:t>运维过程管理</a:t>
            </a:r>
            <a:endParaRPr kumimoji="0" lang="en-US" altLang="zh-CN" sz="1400" b="1" i="0" u="none" strike="noStrike" cap="none" normalizeH="0" baseline="0" dirty="0" smtClean="0">
              <a:ln>
                <a:noFill/>
              </a:ln>
              <a:solidFill>
                <a:srgbClr val="000000"/>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
                <a:srgbClr val="000000"/>
              </a:buClr>
              <a:buSzPts val="1200"/>
              <a:buFont typeface="Arial" pitchFamily="34" charset="0"/>
              <a:buChar char="•"/>
              <a:tabLst/>
            </a:pPr>
            <a:r>
              <a:rPr kumimoji="0" lang="zh-CN" altLang="en-US" sz="1200" b="0" i="0" u="none" strike="noStrike" cap="none" normalizeH="0" baseline="0" dirty="0" smtClean="0">
                <a:ln>
                  <a:noFill/>
                </a:ln>
                <a:solidFill>
                  <a:srgbClr val="000000"/>
                </a:solidFill>
                <a:effectLst/>
                <a:latin typeface="Arial" pitchFamily="34" charset="0"/>
                <a:ea typeface="宋体" pitchFamily="2" charset="-122"/>
              </a:rPr>
              <a:t>采用</a:t>
            </a:r>
            <a:r>
              <a:rPr kumimoji="0" lang="en-US" altLang="zh-CN" sz="1200" b="0" i="0" u="none" strike="noStrike" cap="none" normalizeH="0" baseline="0" dirty="0" smtClean="0">
                <a:ln>
                  <a:noFill/>
                </a:ln>
                <a:solidFill>
                  <a:srgbClr val="000000"/>
                </a:solidFill>
                <a:effectLst/>
                <a:latin typeface="Arial" pitchFamily="34" charset="0"/>
                <a:ea typeface="宋体" pitchFamily="2" charset="-122"/>
              </a:rPr>
              <a:t>ITIL</a:t>
            </a:r>
            <a:r>
              <a:rPr lang="zh-CN" altLang="en-US" sz="1200" dirty="0" smtClean="0">
                <a:solidFill>
                  <a:srgbClr val="000000"/>
                </a:solidFill>
                <a:latin typeface="Arial" pitchFamily="34" charset="0"/>
                <a:ea typeface="宋体" pitchFamily="2" charset="-122"/>
              </a:rPr>
              <a:t>思想体系，通过建立系统流程规范运维过程，加强运维过程管控</a:t>
            </a:r>
            <a:r>
              <a:rPr kumimoji="0" lang="en-US" altLang="zh-CN" sz="1200" b="0" i="0" u="none" strike="noStrike" cap="none" normalizeH="0" baseline="0" dirty="0" smtClean="0">
                <a:ln>
                  <a:noFill/>
                </a:ln>
                <a:solidFill>
                  <a:srgbClr val="000000"/>
                </a:solidFill>
                <a:effectLst/>
                <a:latin typeface="Arial" pitchFamily="34" charset="0"/>
                <a:ea typeface="宋体" pitchFamily="2" charset="-122"/>
              </a:rPr>
              <a:t>.</a:t>
            </a:r>
            <a:r>
              <a:rPr kumimoji="0" lang="zh-CN" altLang="en-US" sz="1200" b="0" i="0" u="none" strike="noStrike" cap="none" normalizeH="0" baseline="0" dirty="0" smtClean="0">
                <a:ln>
                  <a:noFill/>
                </a:ln>
                <a:solidFill>
                  <a:srgbClr val="000000"/>
                </a:solidFill>
                <a:effectLst/>
                <a:latin typeface="Arial" pitchFamily="34" charset="0"/>
                <a:ea typeface="宋体" pitchFamily="2" charset="-122"/>
              </a:rPr>
              <a:t>对运维过程产生知识进行积累沉淀</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086" name="AutoShape 38"/>
          <p:cNvSpPr>
            <a:spLocks noChangeArrowheads="1"/>
          </p:cNvSpPr>
          <p:nvPr/>
        </p:nvSpPr>
        <p:spPr bwMode="gray">
          <a:xfrm>
            <a:off x="1125562" y="5476060"/>
            <a:ext cx="123825" cy="127000"/>
          </a:xfrm>
          <a:prstGeom prst="bevel">
            <a:avLst>
              <a:gd name="adj" fmla="val 12500"/>
            </a:avLst>
          </a:prstGeom>
          <a:solidFill>
            <a:schemeClr val="accent2"/>
          </a:soli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126" name="Group 3"/>
          <p:cNvGrpSpPr>
            <a:grpSpLocks/>
          </p:cNvGrpSpPr>
          <p:nvPr/>
        </p:nvGrpSpPr>
        <p:grpSpPr bwMode="auto">
          <a:xfrm>
            <a:off x="1241630" y="2338217"/>
            <a:ext cx="1750376" cy="1080404"/>
            <a:chOff x="981" y="1536"/>
            <a:chExt cx="3770" cy="2325"/>
          </a:xfrm>
        </p:grpSpPr>
        <p:sp>
          <p:nvSpPr>
            <p:cNvPr id="3" name="Oval 4"/>
            <p:cNvSpPr>
              <a:spLocks noChangeArrowheads="1"/>
            </p:cNvSpPr>
            <p:nvPr/>
          </p:nvSpPr>
          <p:spPr bwMode="auto">
            <a:xfrm>
              <a:off x="984" y="1535"/>
              <a:ext cx="3768" cy="2326"/>
            </a:xfrm>
            <a:prstGeom prst="ellipse">
              <a:avLst/>
            </a:prstGeom>
            <a:gradFill rotWithShape="1">
              <a:gsLst>
                <a:gs pos="0">
                  <a:schemeClr val="bg2"/>
                </a:gs>
                <a:gs pos="50000">
                  <a:srgbClr val="EEEEEE"/>
                </a:gs>
                <a:gs pos="100000">
                  <a:schemeClr val="bg2"/>
                </a:gs>
              </a:gsLst>
              <a:lin ang="0" scaled="1"/>
            </a:gradFill>
            <a:ln>
              <a:noFill/>
            </a:ln>
            <a:effectLs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Rectangle 5"/>
            <p:cNvSpPr>
              <a:spLocks noChangeArrowheads="1"/>
            </p:cNvSpPr>
            <p:nvPr/>
          </p:nvSpPr>
          <p:spPr bwMode="auto">
            <a:xfrm>
              <a:off x="984" y="2443"/>
              <a:ext cx="3768" cy="256"/>
            </a:xfrm>
            <a:prstGeom prst="rect">
              <a:avLst/>
            </a:prstGeom>
            <a:gradFill rotWithShape="1">
              <a:gsLst>
                <a:gs pos="0">
                  <a:schemeClr val="bg2"/>
                </a:gs>
                <a:gs pos="50000">
                  <a:srgbClr val="EAEAEA"/>
                </a:gs>
                <a:gs pos="100000">
                  <a:schemeClr val="bg2"/>
                </a:gs>
              </a:gsLst>
              <a:lin ang="0" scaled="1"/>
            </a:gradFill>
            <a:ln>
              <a:noFill/>
            </a:ln>
            <a:effectLs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2129" name="Arc 6"/>
          <p:cNvSpPr>
            <a:spLocks/>
          </p:cNvSpPr>
          <p:nvPr/>
        </p:nvSpPr>
        <p:spPr bwMode="auto">
          <a:xfrm flipV="1">
            <a:off x="2116818" y="2211356"/>
            <a:ext cx="875188" cy="701217"/>
          </a:xfrm>
          <a:custGeom>
            <a:avLst/>
            <a:gdLst>
              <a:gd name="T0" fmla="*/ 2147483647 w 21600"/>
              <a:gd name="T1" fmla="*/ 0 h 27856"/>
              <a:gd name="T2" fmla="*/ 2147483647 w 21600"/>
              <a:gd name="T3" fmla="*/ 2147483647 h 27856"/>
              <a:gd name="T4" fmla="*/ 0 w 21600"/>
              <a:gd name="T5" fmla="*/ 2147483647 h 27856"/>
              <a:gd name="T6" fmla="*/ 0 60000 65536"/>
              <a:gd name="T7" fmla="*/ 0 60000 65536"/>
              <a:gd name="T8" fmla="*/ 0 60000 65536"/>
              <a:gd name="T9" fmla="*/ 0 w 21600"/>
              <a:gd name="T10" fmla="*/ 0 h 27856"/>
              <a:gd name="T11" fmla="*/ 21600 w 21600"/>
              <a:gd name="T12" fmla="*/ 27856 h 27856"/>
            </a:gdLst>
            <a:ahLst/>
            <a:cxnLst>
              <a:cxn ang="T6">
                <a:pos x="T0" y="T1"/>
              </a:cxn>
              <a:cxn ang="T7">
                <a:pos x="T2" y="T3"/>
              </a:cxn>
              <a:cxn ang="T8">
                <a:pos x="T4" y="T5"/>
              </a:cxn>
            </a:cxnLst>
            <a:rect l="T9" t="T10" r="T11" b="T12"/>
            <a:pathLst>
              <a:path w="21600" h="27856" fill="none" extrusionOk="0">
                <a:moveTo>
                  <a:pt x="20606" y="0"/>
                </a:moveTo>
                <a:cubicBezTo>
                  <a:pt x="21265" y="2094"/>
                  <a:pt x="21600" y="4278"/>
                  <a:pt x="21600" y="6474"/>
                </a:cubicBezTo>
                <a:cubicBezTo>
                  <a:pt x="21600" y="17220"/>
                  <a:pt x="13699" y="26333"/>
                  <a:pt x="3061" y="27856"/>
                </a:cubicBezTo>
              </a:path>
              <a:path w="21600" h="27856" stroke="0" extrusionOk="0">
                <a:moveTo>
                  <a:pt x="20606" y="0"/>
                </a:moveTo>
                <a:cubicBezTo>
                  <a:pt x="21265" y="2094"/>
                  <a:pt x="21600" y="4278"/>
                  <a:pt x="21600" y="6474"/>
                </a:cubicBezTo>
                <a:cubicBezTo>
                  <a:pt x="21600" y="17220"/>
                  <a:pt x="13699" y="26333"/>
                  <a:pt x="3061" y="27856"/>
                </a:cubicBezTo>
                <a:lnTo>
                  <a:pt x="0" y="6474"/>
                </a:lnTo>
                <a:close/>
              </a:path>
            </a:pathLst>
          </a:custGeom>
          <a:gradFill rotWithShape="1">
            <a:gsLst>
              <a:gs pos="0">
                <a:srgbClr val="2067D5"/>
              </a:gs>
              <a:gs pos="100000">
                <a:srgbClr val="0F3063"/>
              </a:gs>
            </a:gsLst>
            <a:lin ang="5400000" scaled="1"/>
          </a:gra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130" name="Arc 7"/>
          <p:cNvSpPr>
            <a:spLocks/>
          </p:cNvSpPr>
          <p:nvPr/>
        </p:nvSpPr>
        <p:spPr bwMode="auto">
          <a:xfrm flipV="1">
            <a:off x="2116818" y="2750397"/>
            <a:ext cx="856616" cy="541829"/>
          </a:xfrm>
          <a:custGeom>
            <a:avLst/>
            <a:gdLst>
              <a:gd name="T0" fmla="*/ 2147483647 w 21144"/>
              <a:gd name="T1" fmla="*/ 0 h 21549"/>
              <a:gd name="T2" fmla="*/ 2147483647 w 21144"/>
              <a:gd name="T3" fmla="*/ 2147483647 h 21549"/>
              <a:gd name="T4" fmla="*/ 0 w 21144"/>
              <a:gd name="T5" fmla="*/ 2147483647 h 21549"/>
              <a:gd name="T6" fmla="*/ 0 60000 65536"/>
              <a:gd name="T7" fmla="*/ 0 60000 65536"/>
              <a:gd name="T8" fmla="*/ 0 60000 65536"/>
              <a:gd name="T9" fmla="*/ 0 w 21144"/>
              <a:gd name="T10" fmla="*/ 0 h 21549"/>
              <a:gd name="T11" fmla="*/ 21144 w 21144"/>
              <a:gd name="T12" fmla="*/ 21549 h 21549"/>
            </a:gdLst>
            <a:ahLst/>
            <a:cxnLst>
              <a:cxn ang="T6">
                <a:pos x="T0" y="T1"/>
              </a:cxn>
              <a:cxn ang="T7">
                <a:pos x="T2" y="T3"/>
              </a:cxn>
              <a:cxn ang="T8">
                <a:pos x="T4" y="T5"/>
              </a:cxn>
            </a:cxnLst>
            <a:rect l="T9" t="T10" r="T11" b="T12"/>
            <a:pathLst>
              <a:path w="21144" h="21549" fill="none" extrusionOk="0">
                <a:moveTo>
                  <a:pt x="1479" y="-1"/>
                </a:moveTo>
                <a:cubicBezTo>
                  <a:pt x="11132" y="662"/>
                  <a:pt x="19166" y="7663"/>
                  <a:pt x="21144" y="17134"/>
                </a:cubicBezTo>
              </a:path>
              <a:path w="21144" h="21549" stroke="0" extrusionOk="0">
                <a:moveTo>
                  <a:pt x="1479" y="-1"/>
                </a:moveTo>
                <a:cubicBezTo>
                  <a:pt x="11132" y="662"/>
                  <a:pt x="19166" y="7663"/>
                  <a:pt x="21144" y="17134"/>
                </a:cubicBezTo>
                <a:lnTo>
                  <a:pt x="0" y="21549"/>
                </a:lnTo>
                <a:close/>
              </a:path>
            </a:pathLst>
          </a:custGeom>
          <a:gradFill rotWithShape="1">
            <a:gsLst>
              <a:gs pos="0">
                <a:srgbClr val="EC870E"/>
              </a:gs>
              <a:gs pos="100000">
                <a:srgbClr val="6D3E06"/>
              </a:gs>
            </a:gsLst>
            <a:lin ang="2700000" scaled="1"/>
          </a:gra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131" name="Arc 8"/>
          <p:cNvSpPr>
            <a:spLocks/>
          </p:cNvSpPr>
          <p:nvPr/>
        </p:nvSpPr>
        <p:spPr bwMode="auto">
          <a:xfrm flipV="1">
            <a:off x="1241630" y="2383756"/>
            <a:ext cx="1024690" cy="911722"/>
          </a:xfrm>
          <a:custGeom>
            <a:avLst/>
            <a:gdLst>
              <a:gd name="T0" fmla="*/ 2147483647 w 25279"/>
              <a:gd name="T1" fmla="*/ 2147483647 h 36242"/>
              <a:gd name="T2" fmla="*/ 2147483647 w 25279"/>
              <a:gd name="T3" fmla="*/ 2147483647 h 36242"/>
              <a:gd name="T4" fmla="*/ 2147483647 w 25279"/>
              <a:gd name="T5" fmla="*/ 2147483647 h 36242"/>
              <a:gd name="T6" fmla="*/ 0 60000 65536"/>
              <a:gd name="T7" fmla="*/ 0 60000 65536"/>
              <a:gd name="T8" fmla="*/ 0 60000 65536"/>
              <a:gd name="T9" fmla="*/ 0 w 25279"/>
              <a:gd name="T10" fmla="*/ 0 h 36242"/>
              <a:gd name="T11" fmla="*/ 25279 w 25279"/>
              <a:gd name="T12" fmla="*/ 36242 h 36242"/>
            </a:gdLst>
            <a:ahLst/>
            <a:cxnLst>
              <a:cxn ang="T6">
                <a:pos x="T0" y="T1"/>
              </a:cxn>
              <a:cxn ang="T7">
                <a:pos x="T2" y="T3"/>
              </a:cxn>
              <a:cxn ang="T8">
                <a:pos x="T4" y="T5"/>
              </a:cxn>
            </a:cxnLst>
            <a:rect l="T9" t="T10" r="T11" b="T12"/>
            <a:pathLst>
              <a:path w="25279" h="36242" fill="none" extrusionOk="0">
                <a:moveTo>
                  <a:pt x="5720" y="36241"/>
                </a:moveTo>
                <a:cubicBezTo>
                  <a:pt x="2042" y="32252"/>
                  <a:pt x="0" y="27025"/>
                  <a:pt x="0" y="21600"/>
                </a:cubicBezTo>
                <a:cubicBezTo>
                  <a:pt x="0" y="9670"/>
                  <a:pt x="9670" y="0"/>
                  <a:pt x="21600" y="0"/>
                </a:cubicBezTo>
                <a:cubicBezTo>
                  <a:pt x="22833" y="-1"/>
                  <a:pt x="24063" y="105"/>
                  <a:pt x="25279" y="315"/>
                </a:cubicBezTo>
              </a:path>
              <a:path w="25279" h="36242" stroke="0" extrusionOk="0">
                <a:moveTo>
                  <a:pt x="5720" y="36241"/>
                </a:moveTo>
                <a:cubicBezTo>
                  <a:pt x="2042" y="32252"/>
                  <a:pt x="0" y="27025"/>
                  <a:pt x="0" y="21600"/>
                </a:cubicBezTo>
                <a:cubicBezTo>
                  <a:pt x="0" y="9670"/>
                  <a:pt x="9670" y="0"/>
                  <a:pt x="21600" y="0"/>
                </a:cubicBezTo>
                <a:cubicBezTo>
                  <a:pt x="22833" y="-1"/>
                  <a:pt x="24063" y="105"/>
                  <a:pt x="25279" y="315"/>
                </a:cubicBezTo>
                <a:lnTo>
                  <a:pt x="21600" y="21600"/>
                </a:lnTo>
                <a:close/>
              </a:path>
            </a:pathLst>
          </a:custGeom>
          <a:gradFill rotWithShape="1">
            <a:gsLst>
              <a:gs pos="0">
                <a:srgbClr val="B4D800"/>
              </a:gs>
              <a:gs pos="100000">
                <a:srgbClr val="536400"/>
              </a:gs>
            </a:gsLst>
            <a:lin ang="5400000" scaled="1"/>
          </a:gra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132" name="Arc 9"/>
          <p:cNvSpPr>
            <a:spLocks/>
          </p:cNvSpPr>
          <p:nvPr/>
        </p:nvSpPr>
        <p:spPr bwMode="auto">
          <a:xfrm flipV="1">
            <a:off x="1428739" y="2205780"/>
            <a:ext cx="1066940" cy="543223"/>
          </a:xfrm>
          <a:custGeom>
            <a:avLst/>
            <a:gdLst>
              <a:gd name="T0" fmla="*/ 2147483647 w 26341"/>
              <a:gd name="T1" fmla="*/ 2147483647 h 21600"/>
              <a:gd name="T2" fmla="*/ 0 w 26341"/>
              <a:gd name="T3" fmla="*/ 2147483647 h 21600"/>
              <a:gd name="T4" fmla="*/ 2147483647 w 26341"/>
              <a:gd name="T5" fmla="*/ 0 h 21600"/>
              <a:gd name="T6" fmla="*/ 0 60000 65536"/>
              <a:gd name="T7" fmla="*/ 0 60000 65536"/>
              <a:gd name="T8" fmla="*/ 0 60000 65536"/>
              <a:gd name="T9" fmla="*/ 0 w 26341"/>
              <a:gd name="T10" fmla="*/ 0 h 21600"/>
              <a:gd name="T11" fmla="*/ 26341 w 26341"/>
              <a:gd name="T12" fmla="*/ 21600 h 21600"/>
            </a:gdLst>
            <a:ahLst/>
            <a:cxnLst>
              <a:cxn ang="T6">
                <a:pos x="T0" y="T1"/>
              </a:cxn>
              <a:cxn ang="T7">
                <a:pos x="T2" y="T3"/>
              </a:cxn>
              <a:cxn ang="T8">
                <a:pos x="T4" y="T5"/>
              </a:cxn>
            </a:cxnLst>
            <a:rect l="T9" t="T10" r="T11" b="T12"/>
            <a:pathLst>
              <a:path w="26341" h="21600" fill="none" extrusionOk="0">
                <a:moveTo>
                  <a:pt x="26340" y="19464"/>
                </a:moveTo>
                <a:cubicBezTo>
                  <a:pt x="23419" y="20870"/>
                  <a:pt x="20218" y="21599"/>
                  <a:pt x="16977" y="21600"/>
                </a:cubicBezTo>
                <a:cubicBezTo>
                  <a:pt x="10352" y="21600"/>
                  <a:pt x="4095" y="18560"/>
                  <a:pt x="-1" y="13354"/>
                </a:cubicBezTo>
              </a:path>
              <a:path w="26341" h="21600" stroke="0" extrusionOk="0">
                <a:moveTo>
                  <a:pt x="26340" y="19464"/>
                </a:moveTo>
                <a:cubicBezTo>
                  <a:pt x="23419" y="20870"/>
                  <a:pt x="20218" y="21599"/>
                  <a:pt x="16977" y="21600"/>
                </a:cubicBezTo>
                <a:cubicBezTo>
                  <a:pt x="10352" y="21600"/>
                  <a:pt x="4095" y="18560"/>
                  <a:pt x="-1" y="13354"/>
                </a:cubicBezTo>
                <a:lnTo>
                  <a:pt x="16977" y="0"/>
                </a:lnTo>
                <a:close/>
              </a:path>
            </a:pathLst>
          </a:custGeom>
          <a:gradFill rotWithShape="1">
            <a:gsLst>
              <a:gs pos="0">
                <a:srgbClr val="B3007C"/>
              </a:gs>
              <a:gs pos="100000">
                <a:srgbClr val="530039"/>
              </a:gs>
            </a:gsLst>
            <a:lin ang="5400000" scaled="1"/>
          </a:gradFill>
          <a:ln w="9525">
            <a:noFill/>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Oval 10"/>
          <p:cNvSpPr>
            <a:spLocks noChangeArrowheads="1"/>
          </p:cNvSpPr>
          <p:nvPr/>
        </p:nvSpPr>
        <p:spPr bwMode="auto">
          <a:xfrm>
            <a:off x="1984369" y="2653502"/>
            <a:ext cx="290512" cy="163512"/>
          </a:xfrm>
          <a:prstGeom prst="ellipse">
            <a:avLst/>
          </a:prstGeom>
          <a:gradFill rotWithShape="1">
            <a:gsLst>
              <a:gs pos="0">
                <a:schemeClr val="bg2"/>
              </a:gs>
              <a:gs pos="50000">
                <a:srgbClr val="EAEAEA"/>
              </a:gs>
              <a:gs pos="100000">
                <a:schemeClr val="bg2"/>
              </a:gs>
            </a:gsLst>
            <a:lin ang="18900000" scaled="1"/>
          </a:gradFill>
          <a:ln>
            <a:noFill/>
          </a:ln>
          <a:effectLst/>
          <a:ex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2134" name="Oval 11"/>
          <p:cNvSpPr>
            <a:spLocks noChangeArrowheads="1"/>
          </p:cNvSpPr>
          <p:nvPr/>
        </p:nvSpPr>
        <p:spPr bwMode="auto">
          <a:xfrm>
            <a:off x="2011424" y="2707181"/>
            <a:ext cx="243753" cy="113849"/>
          </a:xfrm>
          <a:prstGeom prst="ellipse">
            <a:avLst/>
          </a:prstGeom>
          <a:solidFill>
            <a:srgbClr val="D4CEFE"/>
          </a:soli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135" name="Group 12"/>
          <p:cNvGrpSpPr>
            <a:grpSpLocks/>
          </p:cNvGrpSpPr>
          <p:nvPr/>
        </p:nvGrpSpPr>
        <p:grpSpPr bwMode="auto">
          <a:xfrm>
            <a:off x="1300595" y="2496211"/>
            <a:ext cx="792080" cy="690064"/>
            <a:chOff x="1207" y="1582"/>
            <a:chExt cx="1706" cy="1485"/>
          </a:xfrm>
        </p:grpSpPr>
        <p:sp>
          <p:nvSpPr>
            <p:cNvPr id="2136" name="Oval 13"/>
            <p:cNvSpPr>
              <a:spLocks noChangeArrowheads="1"/>
            </p:cNvSpPr>
            <p:nvPr/>
          </p:nvSpPr>
          <p:spPr bwMode="auto">
            <a:xfrm>
              <a:off x="1207" y="2360"/>
              <a:ext cx="1706" cy="707"/>
            </a:xfrm>
            <a:prstGeom prst="ellipse">
              <a:avLst/>
            </a:prstGeom>
            <a:gradFill rotWithShape="1">
              <a:gsLst>
                <a:gs pos="0">
                  <a:srgbClr val="000000"/>
                </a:gs>
                <a:gs pos="100000">
                  <a:schemeClr val="tx1">
                    <a:alpha val="0"/>
                  </a:schemeClr>
                </a:gs>
              </a:gsLst>
              <a:path path="shape">
                <a:fillToRect l="50000" t="50000" r="50000" b="50000"/>
              </a:path>
            </a:gra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pic>
          <p:nvPicPr>
            <p:cNvPr id="2137" name="Picture 14" descr="연두공"/>
            <p:cNvPicPr>
              <a:picLocks noChangeAspect="1" noChangeArrowheads="1"/>
            </p:cNvPicPr>
            <p:nvPr/>
          </p:nvPicPr>
          <p:blipFill>
            <a:blip r:embed="rId4"/>
            <a:srcRect/>
            <a:stretch>
              <a:fillRect/>
            </a:stretch>
          </p:blipFill>
          <p:spPr bwMode="auto">
            <a:xfrm>
              <a:off x="1321" y="1582"/>
              <a:ext cx="1230" cy="1230"/>
            </a:xfrm>
            <a:prstGeom prst="rect">
              <a:avLst/>
            </a:prstGeom>
            <a:noFill/>
            <a:ln w="9525">
              <a:noFill/>
              <a:miter lim="800000"/>
              <a:headEnd/>
              <a:tailEnd/>
            </a:ln>
          </p:spPr>
        </p:pic>
      </p:grpSp>
      <p:grpSp>
        <p:nvGrpSpPr>
          <p:cNvPr id="2138" name="Group 15"/>
          <p:cNvGrpSpPr>
            <a:grpSpLocks/>
          </p:cNvGrpSpPr>
          <p:nvPr/>
        </p:nvGrpSpPr>
        <p:grpSpPr bwMode="auto">
          <a:xfrm>
            <a:off x="1761636" y="2027804"/>
            <a:ext cx="541363" cy="560416"/>
            <a:chOff x="2117" y="614"/>
            <a:chExt cx="1166" cy="1206"/>
          </a:xfrm>
        </p:grpSpPr>
        <p:sp>
          <p:nvSpPr>
            <p:cNvPr id="2139" name="Oval 16"/>
            <p:cNvSpPr>
              <a:spLocks noChangeArrowheads="1"/>
            </p:cNvSpPr>
            <p:nvPr/>
          </p:nvSpPr>
          <p:spPr bwMode="auto">
            <a:xfrm>
              <a:off x="2285" y="1338"/>
              <a:ext cx="998" cy="482"/>
            </a:xfrm>
            <a:prstGeom prst="ellipse">
              <a:avLst/>
            </a:prstGeom>
            <a:gradFill rotWithShape="1">
              <a:gsLst>
                <a:gs pos="0">
                  <a:srgbClr val="000000"/>
                </a:gs>
                <a:gs pos="100000">
                  <a:schemeClr val="tx1">
                    <a:alpha val="0"/>
                  </a:schemeClr>
                </a:gs>
              </a:gsLst>
              <a:path path="shape">
                <a:fillToRect l="50000" t="50000" r="50000" b="50000"/>
              </a:path>
            </a:gra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pic>
          <p:nvPicPr>
            <p:cNvPr id="2140" name="Picture 17" descr="보라공"/>
            <p:cNvPicPr>
              <a:picLocks noChangeAspect="1" noChangeArrowheads="1"/>
            </p:cNvPicPr>
            <p:nvPr/>
          </p:nvPicPr>
          <p:blipFill>
            <a:blip r:embed="rId5"/>
            <a:srcRect/>
            <a:stretch>
              <a:fillRect/>
            </a:stretch>
          </p:blipFill>
          <p:spPr bwMode="auto">
            <a:xfrm>
              <a:off x="2117" y="614"/>
              <a:ext cx="1018" cy="1018"/>
            </a:xfrm>
            <a:prstGeom prst="rect">
              <a:avLst/>
            </a:prstGeom>
            <a:noFill/>
            <a:ln w="9525">
              <a:noFill/>
              <a:miter lim="800000"/>
              <a:headEnd/>
              <a:tailEnd/>
            </a:ln>
          </p:spPr>
        </p:pic>
      </p:grpSp>
      <p:grpSp>
        <p:nvGrpSpPr>
          <p:cNvPr id="2141" name="Group 18"/>
          <p:cNvGrpSpPr>
            <a:grpSpLocks/>
          </p:cNvGrpSpPr>
          <p:nvPr/>
        </p:nvGrpSpPr>
        <p:grpSpPr bwMode="auto">
          <a:xfrm>
            <a:off x="2269570" y="2733204"/>
            <a:ext cx="545077" cy="518130"/>
            <a:chOff x="3220" y="2114"/>
            <a:chExt cx="1174" cy="1115"/>
          </a:xfrm>
        </p:grpSpPr>
        <p:sp>
          <p:nvSpPr>
            <p:cNvPr id="2142" name="Oval 19"/>
            <p:cNvSpPr>
              <a:spLocks noChangeArrowheads="1"/>
            </p:cNvSpPr>
            <p:nvPr/>
          </p:nvSpPr>
          <p:spPr bwMode="auto">
            <a:xfrm>
              <a:off x="3220" y="2585"/>
              <a:ext cx="1174" cy="644"/>
            </a:xfrm>
            <a:prstGeom prst="ellipse">
              <a:avLst/>
            </a:prstGeom>
            <a:gradFill rotWithShape="1">
              <a:gsLst>
                <a:gs pos="0">
                  <a:srgbClr val="000000"/>
                </a:gs>
                <a:gs pos="100000">
                  <a:schemeClr val="tx1">
                    <a:alpha val="0"/>
                  </a:schemeClr>
                </a:gs>
              </a:gsLst>
              <a:path path="shape">
                <a:fillToRect l="50000" t="50000" r="50000" b="50000"/>
              </a:path>
            </a:gra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pic>
          <p:nvPicPr>
            <p:cNvPr id="2143" name="Picture 20" descr="주황공"/>
            <p:cNvPicPr>
              <a:picLocks noChangeAspect="1" noChangeArrowheads="1"/>
            </p:cNvPicPr>
            <p:nvPr/>
          </p:nvPicPr>
          <p:blipFill>
            <a:blip r:embed="rId6"/>
            <a:srcRect/>
            <a:stretch>
              <a:fillRect/>
            </a:stretch>
          </p:blipFill>
          <p:spPr bwMode="auto">
            <a:xfrm>
              <a:off x="3231" y="2114"/>
              <a:ext cx="879" cy="879"/>
            </a:xfrm>
            <a:prstGeom prst="rect">
              <a:avLst/>
            </a:prstGeom>
            <a:noFill/>
            <a:ln w="9525">
              <a:noFill/>
              <a:miter lim="800000"/>
              <a:headEnd/>
              <a:tailEnd/>
            </a:ln>
          </p:spPr>
        </p:pic>
      </p:grpSp>
      <p:grpSp>
        <p:nvGrpSpPr>
          <p:cNvPr id="2144" name="Group 21"/>
          <p:cNvGrpSpPr>
            <a:grpSpLocks/>
          </p:cNvGrpSpPr>
          <p:nvPr/>
        </p:nvGrpSpPr>
        <p:grpSpPr bwMode="auto">
          <a:xfrm>
            <a:off x="2419071" y="2275019"/>
            <a:ext cx="579435" cy="537182"/>
            <a:chOff x="3503" y="1031"/>
            <a:chExt cx="1248" cy="1156"/>
          </a:xfrm>
        </p:grpSpPr>
        <p:sp>
          <p:nvSpPr>
            <p:cNvPr id="2145" name="Oval 22"/>
            <p:cNvSpPr>
              <a:spLocks noChangeArrowheads="1"/>
            </p:cNvSpPr>
            <p:nvPr/>
          </p:nvSpPr>
          <p:spPr bwMode="auto">
            <a:xfrm>
              <a:off x="3503" y="1480"/>
              <a:ext cx="1248" cy="707"/>
            </a:xfrm>
            <a:prstGeom prst="ellipse">
              <a:avLst/>
            </a:prstGeom>
            <a:gradFill rotWithShape="1">
              <a:gsLst>
                <a:gs pos="0">
                  <a:srgbClr val="000000"/>
                </a:gs>
                <a:gs pos="100000">
                  <a:schemeClr val="tx1">
                    <a:alpha val="0"/>
                  </a:schemeClr>
                </a:gs>
              </a:gsLst>
              <a:path path="shape">
                <a:fillToRect l="50000" t="50000" r="50000" b="50000"/>
              </a:path>
            </a:gradFill>
            <a:ln w="9525">
              <a:no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pic>
          <p:nvPicPr>
            <p:cNvPr id="2146" name="Picture 23" descr="파랑공"/>
            <p:cNvPicPr>
              <a:picLocks noChangeAspect="1" noChangeArrowheads="1"/>
            </p:cNvPicPr>
            <p:nvPr/>
          </p:nvPicPr>
          <p:blipFill>
            <a:blip r:embed="rId7"/>
            <a:srcRect/>
            <a:stretch>
              <a:fillRect/>
            </a:stretch>
          </p:blipFill>
          <p:spPr bwMode="auto">
            <a:xfrm>
              <a:off x="3560" y="1031"/>
              <a:ext cx="885" cy="885"/>
            </a:xfrm>
            <a:prstGeom prst="rect">
              <a:avLst/>
            </a:prstGeom>
            <a:noFill/>
            <a:ln w="9525">
              <a:noFill/>
              <a:miter lim="800000"/>
              <a:headEnd/>
              <a:tailEnd/>
            </a:ln>
          </p:spPr>
        </p:pic>
      </p:grpSp>
      <p:grpSp>
        <p:nvGrpSpPr>
          <p:cNvPr id="2147" name="Group 24"/>
          <p:cNvGrpSpPr>
            <a:grpSpLocks/>
          </p:cNvGrpSpPr>
          <p:nvPr/>
        </p:nvGrpSpPr>
        <p:grpSpPr bwMode="auto">
          <a:xfrm>
            <a:off x="2683253" y="2232732"/>
            <a:ext cx="723829" cy="197493"/>
            <a:chOff x="4071" y="1061"/>
            <a:chExt cx="1559" cy="425"/>
          </a:xfrm>
        </p:grpSpPr>
        <p:sp>
          <p:nvSpPr>
            <p:cNvPr id="2148" name="Line 25"/>
            <p:cNvSpPr>
              <a:spLocks noChangeShapeType="1"/>
            </p:cNvSpPr>
            <p:nvPr/>
          </p:nvSpPr>
          <p:spPr bwMode="auto">
            <a:xfrm flipV="1">
              <a:off x="4071" y="1061"/>
              <a:ext cx="340" cy="425"/>
            </a:xfrm>
            <a:prstGeom prst="line">
              <a:avLst/>
            </a:pr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49" name="Line 26"/>
            <p:cNvSpPr>
              <a:spLocks noChangeShapeType="1"/>
            </p:cNvSpPr>
            <p:nvPr/>
          </p:nvSpPr>
          <p:spPr bwMode="auto">
            <a:xfrm>
              <a:off x="4411" y="1061"/>
              <a:ext cx="1219" cy="0"/>
            </a:xfrm>
            <a:prstGeom prst="line">
              <a:avLst/>
            </a:pr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150" name="Group 27"/>
          <p:cNvGrpSpPr>
            <a:grpSpLocks/>
          </p:cNvGrpSpPr>
          <p:nvPr/>
        </p:nvGrpSpPr>
        <p:grpSpPr bwMode="auto">
          <a:xfrm>
            <a:off x="840483" y="2535710"/>
            <a:ext cx="697365" cy="171471"/>
            <a:chOff x="102" y="1848"/>
            <a:chExt cx="1502" cy="369"/>
          </a:xfrm>
        </p:grpSpPr>
        <p:sp>
          <p:nvSpPr>
            <p:cNvPr id="2151" name="Line 28"/>
            <p:cNvSpPr>
              <a:spLocks noChangeShapeType="1"/>
            </p:cNvSpPr>
            <p:nvPr/>
          </p:nvSpPr>
          <p:spPr bwMode="auto">
            <a:xfrm flipH="1" flipV="1">
              <a:off x="1236" y="1848"/>
              <a:ext cx="368" cy="369"/>
            </a:xfrm>
            <a:prstGeom prst="line">
              <a:avLst/>
            </a:pr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52" name="Line 29"/>
            <p:cNvSpPr>
              <a:spLocks noChangeShapeType="1"/>
            </p:cNvSpPr>
            <p:nvPr/>
          </p:nvSpPr>
          <p:spPr bwMode="auto">
            <a:xfrm flipH="1">
              <a:off x="102" y="1848"/>
              <a:ext cx="1134" cy="0"/>
            </a:xfrm>
            <a:prstGeom prst="line">
              <a:avLst/>
            </a:pr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153" name="Group 33"/>
          <p:cNvGrpSpPr>
            <a:grpSpLocks/>
          </p:cNvGrpSpPr>
          <p:nvPr/>
        </p:nvGrpSpPr>
        <p:grpSpPr bwMode="auto">
          <a:xfrm>
            <a:off x="1985428" y="1982264"/>
            <a:ext cx="802762" cy="144983"/>
            <a:chOff x="2568" y="459"/>
            <a:chExt cx="1729" cy="312"/>
          </a:xfrm>
        </p:grpSpPr>
        <p:sp>
          <p:nvSpPr>
            <p:cNvPr id="2154" name="Line 34"/>
            <p:cNvSpPr>
              <a:spLocks noChangeShapeType="1"/>
            </p:cNvSpPr>
            <p:nvPr/>
          </p:nvSpPr>
          <p:spPr bwMode="auto">
            <a:xfrm flipV="1">
              <a:off x="2568" y="459"/>
              <a:ext cx="85" cy="312"/>
            </a:xfrm>
            <a:prstGeom prst="line">
              <a:avLst/>
            </a:pr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55" name="Line 35"/>
            <p:cNvSpPr>
              <a:spLocks noChangeShapeType="1"/>
            </p:cNvSpPr>
            <p:nvPr/>
          </p:nvSpPr>
          <p:spPr bwMode="auto">
            <a:xfrm>
              <a:off x="2653" y="459"/>
              <a:ext cx="1644" cy="0"/>
            </a:xfrm>
            <a:prstGeom prst="line">
              <a:avLst/>
            </a:pr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156" name="Text Box 36"/>
          <p:cNvSpPr txBox="1">
            <a:spLocks noChangeArrowheads="1"/>
          </p:cNvSpPr>
          <p:nvPr/>
        </p:nvSpPr>
        <p:spPr bwMode="auto">
          <a:xfrm>
            <a:off x="571472" y="1642233"/>
            <a:ext cx="1143007" cy="8309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Arial" pitchFamily="34" charset="0"/>
                <a:ea typeface="宋体" pitchFamily="2" charset="-122"/>
              </a:rPr>
              <a:t>开发过程不规范导致程序质量较差，相应维护工作太多</a:t>
            </a:r>
            <a:endParaRPr kumimoji="0" lang="zh-CN" sz="1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157" name="Text Box 37"/>
          <p:cNvSpPr txBox="1">
            <a:spLocks noChangeArrowheads="1"/>
          </p:cNvSpPr>
          <p:nvPr/>
        </p:nvSpPr>
        <p:spPr bwMode="auto">
          <a:xfrm>
            <a:off x="2000231" y="1353092"/>
            <a:ext cx="1157170" cy="646331"/>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Arial" pitchFamily="34" charset="0"/>
                <a:ea typeface="宋体" pitchFamily="2" charset="-122"/>
              </a:rPr>
              <a:t>各开发商都参与维护，不利于管控</a:t>
            </a:r>
            <a:endParaRPr kumimoji="0" lang="zh-CN" sz="1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158" name="Text Box 38"/>
          <p:cNvSpPr txBox="1">
            <a:spLocks noChangeArrowheads="1"/>
          </p:cNvSpPr>
          <p:nvPr/>
        </p:nvSpPr>
        <p:spPr bwMode="auto">
          <a:xfrm>
            <a:off x="2928926" y="2292084"/>
            <a:ext cx="928694" cy="8309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200" dirty="0" smtClean="0">
                <a:solidFill>
                  <a:schemeClr val="tx1"/>
                </a:solidFill>
                <a:latin typeface="Arial" pitchFamily="34" charset="0"/>
                <a:ea typeface="宋体" pitchFamily="2" charset="-122"/>
              </a:rPr>
              <a:t>维护只注重结果，过程未管控</a:t>
            </a:r>
            <a:endParaRPr kumimoji="0" lang="zh-CN" sz="1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159" name="Text Box 40"/>
          <p:cNvSpPr txBox="1">
            <a:spLocks noChangeArrowheads="1"/>
          </p:cNvSpPr>
          <p:nvPr/>
        </p:nvSpPr>
        <p:spPr bwMode="auto">
          <a:xfrm>
            <a:off x="1436351" y="2651118"/>
            <a:ext cx="492443" cy="276999"/>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200" b="1" dirty="0" smtClean="0">
                <a:solidFill>
                  <a:srgbClr val="FF0000"/>
                </a:solidFill>
                <a:latin typeface="Arial" pitchFamily="34" charset="0"/>
                <a:ea typeface="宋体" pitchFamily="2" charset="-122"/>
              </a:rPr>
              <a:t>量多</a:t>
            </a:r>
            <a:endParaRPr kumimoji="0" lang="zh-CN" sz="1200" b="1" i="0" u="none" strike="noStrike" cap="none" normalizeH="0" baseline="0" dirty="0" smtClean="0">
              <a:ln>
                <a:noFill/>
              </a:ln>
              <a:solidFill>
                <a:srgbClr val="FF0000"/>
              </a:solidFill>
              <a:effectLst/>
              <a:latin typeface="Arial" pitchFamily="34" charset="0"/>
              <a:ea typeface="宋体" pitchFamily="2" charset="-122"/>
            </a:endParaRPr>
          </a:p>
        </p:txBody>
      </p:sp>
      <p:sp>
        <p:nvSpPr>
          <p:cNvPr id="2160" name="Text Box 41"/>
          <p:cNvSpPr txBox="1">
            <a:spLocks noChangeArrowheads="1"/>
          </p:cNvSpPr>
          <p:nvPr/>
        </p:nvSpPr>
        <p:spPr bwMode="auto">
          <a:xfrm>
            <a:off x="1697485" y="2196022"/>
            <a:ext cx="492443" cy="276999"/>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微软雅黑" pitchFamily="34" charset="-122"/>
                <a:ea typeface="微软雅黑" pitchFamily="34" charset="-122"/>
              </a:rPr>
              <a:t>分散</a:t>
            </a:r>
            <a:endParaRPr kumimoji="0" lang="zh-CN" sz="1200" b="0" i="1" u="none" strike="noStrike" cap="none" normalizeH="0" baseline="0" dirty="0" smtClean="0">
              <a:ln>
                <a:noFill/>
              </a:ln>
              <a:solidFill>
                <a:schemeClr val="tx1"/>
              </a:solidFill>
              <a:effectLst/>
              <a:latin typeface="Arial" pitchFamily="34" charset="0"/>
              <a:ea typeface="宋体" pitchFamily="2" charset="-122"/>
            </a:endParaRPr>
          </a:p>
        </p:txBody>
      </p:sp>
      <p:sp>
        <p:nvSpPr>
          <p:cNvPr id="2161" name="Text Box 42"/>
          <p:cNvSpPr txBox="1">
            <a:spLocks noChangeArrowheads="1"/>
          </p:cNvSpPr>
          <p:nvPr/>
        </p:nvSpPr>
        <p:spPr bwMode="auto">
          <a:xfrm>
            <a:off x="2417529" y="2417213"/>
            <a:ext cx="492443" cy="276999"/>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1" i="0" u="none" strike="noStrike" cap="none" normalizeH="0" baseline="0" dirty="0" smtClean="0">
                <a:ln>
                  <a:noFill/>
                </a:ln>
                <a:solidFill>
                  <a:schemeClr val="bg1"/>
                </a:solidFill>
                <a:effectLst/>
                <a:latin typeface="微软雅黑" pitchFamily="34" charset="-122"/>
                <a:ea typeface="微软雅黑" pitchFamily="34" charset="-122"/>
              </a:rPr>
              <a:t>随意</a:t>
            </a:r>
            <a:endParaRPr kumimoji="0" lang="zh-CN" sz="12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162" name="Text Box 43"/>
          <p:cNvSpPr txBox="1">
            <a:spLocks noChangeArrowheads="1"/>
          </p:cNvSpPr>
          <p:nvPr/>
        </p:nvSpPr>
        <p:spPr bwMode="auto">
          <a:xfrm>
            <a:off x="2214545" y="2785241"/>
            <a:ext cx="492443" cy="276999"/>
          </a:xfrm>
          <a:prstGeom prst="rect">
            <a:avLst/>
          </a:prstGeom>
          <a:noFill/>
          <a:ln w="9525">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200" b="1" dirty="0" smtClean="0">
                <a:solidFill>
                  <a:srgbClr val="FF0000"/>
                </a:solidFill>
                <a:latin typeface="Arial" pitchFamily="34" charset="0"/>
                <a:ea typeface="宋体" pitchFamily="2" charset="-122"/>
              </a:rPr>
              <a:t>手工</a:t>
            </a:r>
            <a:endParaRPr kumimoji="0" lang="en-US" altLang="zh-CN" sz="1200" b="1" i="0" u="none" strike="noStrike" cap="none" normalizeH="0" baseline="0" dirty="0" smtClean="0">
              <a:ln>
                <a:noFill/>
              </a:ln>
              <a:solidFill>
                <a:srgbClr val="FF0000"/>
              </a:solidFill>
              <a:effectLst/>
              <a:latin typeface="Arial" pitchFamily="34" charset="0"/>
              <a:ea typeface="宋体" pitchFamily="2" charset="-122"/>
            </a:endParaRPr>
          </a:p>
        </p:txBody>
      </p:sp>
      <p:sp>
        <p:nvSpPr>
          <p:cNvPr id="121" name="Rectangle 5"/>
          <p:cNvSpPr>
            <a:spLocks noChangeArrowheads="1"/>
          </p:cNvSpPr>
          <p:nvPr>
            <p:custDataLst>
              <p:tags r:id="rId1"/>
            </p:custDataLst>
          </p:nvPr>
        </p:nvSpPr>
        <p:spPr bwMode="auto">
          <a:xfrm>
            <a:off x="571472" y="927853"/>
            <a:ext cx="3286147" cy="214314"/>
          </a:xfrm>
          <a:prstGeom prst="rect">
            <a:avLst/>
          </a:prstGeom>
          <a:solidFill>
            <a:schemeClr val="accent4"/>
          </a:solidFill>
          <a:ln w="9525">
            <a:solidFill>
              <a:srgbClr val="003258"/>
            </a:solidFill>
            <a:miter lim="800000"/>
            <a:headEnd/>
            <a:tailEnd/>
          </a:ln>
        </p:spPr>
        <p:txBody>
          <a:bodyPr lIns="90000" anchor="ctr"/>
          <a:lstStyle/>
          <a:p>
            <a:pPr>
              <a:spcBef>
                <a:spcPct val="0"/>
              </a:spcBef>
              <a:defRPr/>
            </a:pPr>
            <a:r>
              <a:rPr lang="zh-CN" altLang="en-US" sz="1200" kern="0" dirty="0" smtClean="0">
                <a:solidFill>
                  <a:srgbClr val="FFFFFF"/>
                </a:solidFill>
                <a:latin typeface="微软雅黑" pitchFamily="34" charset="-122"/>
                <a:ea typeface="微软雅黑" pitchFamily="34" charset="-122"/>
              </a:rPr>
              <a:t>    主要症结</a:t>
            </a:r>
          </a:p>
        </p:txBody>
      </p:sp>
      <p:sp>
        <p:nvSpPr>
          <p:cNvPr id="123" name="Rectangle 5"/>
          <p:cNvSpPr>
            <a:spLocks noChangeArrowheads="1"/>
          </p:cNvSpPr>
          <p:nvPr>
            <p:custDataLst>
              <p:tags r:id="rId2"/>
            </p:custDataLst>
          </p:nvPr>
        </p:nvSpPr>
        <p:spPr bwMode="auto">
          <a:xfrm>
            <a:off x="4000496" y="927853"/>
            <a:ext cx="4071966" cy="214314"/>
          </a:xfrm>
          <a:prstGeom prst="rect">
            <a:avLst/>
          </a:prstGeom>
          <a:solidFill>
            <a:schemeClr val="accent4"/>
          </a:solidFill>
          <a:ln w="9525">
            <a:solidFill>
              <a:srgbClr val="003258"/>
            </a:solidFill>
            <a:miter lim="800000"/>
            <a:headEnd/>
            <a:tailEnd/>
          </a:ln>
        </p:spPr>
        <p:txBody>
          <a:bodyPr lIns="90000" anchor="ctr"/>
          <a:lstStyle/>
          <a:p>
            <a:pPr>
              <a:spcBef>
                <a:spcPct val="0"/>
              </a:spcBef>
              <a:defRPr/>
            </a:pPr>
            <a:r>
              <a:rPr lang="zh-CN" altLang="en-US" sz="1200" kern="0" dirty="0" smtClean="0">
                <a:solidFill>
                  <a:srgbClr val="FFFFFF"/>
                </a:solidFill>
                <a:latin typeface="微软雅黑" pitchFamily="34" charset="-122"/>
                <a:ea typeface="微软雅黑" pitchFamily="34" charset="-122"/>
              </a:rPr>
              <a:t>解决思路</a:t>
            </a:r>
          </a:p>
        </p:txBody>
      </p:sp>
      <p:sp>
        <p:nvSpPr>
          <p:cNvPr id="124" name="Rectangle 7"/>
          <p:cNvSpPr>
            <a:spLocks noChangeArrowheads="1"/>
          </p:cNvSpPr>
          <p:nvPr/>
        </p:nvSpPr>
        <p:spPr bwMode="auto">
          <a:xfrm>
            <a:off x="571472" y="1213605"/>
            <a:ext cx="3286148" cy="2428892"/>
          </a:xfrm>
          <a:prstGeom prst="rect">
            <a:avLst/>
          </a:prstGeom>
          <a:noFill/>
          <a:ln w="9525" algn="ctr">
            <a:solidFill>
              <a:schemeClr val="accent2"/>
            </a:solidFill>
            <a:prstDash val="dash"/>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25" name="Rectangle 7"/>
          <p:cNvSpPr>
            <a:spLocks noChangeArrowheads="1"/>
          </p:cNvSpPr>
          <p:nvPr/>
        </p:nvSpPr>
        <p:spPr bwMode="auto">
          <a:xfrm>
            <a:off x="4000496" y="1213605"/>
            <a:ext cx="4143404" cy="2428892"/>
          </a:xfrm>
          <a:prstGeom prst="rect">
            <a:avLst/>
          </a:prstGeom>
          <a:noFill/>
          <a:ln w="9525" algn="ctr">
            <a:solidFill>
              <a:schemeClr val="accent2"/>
            </a:solidFill>
            <a:prstDash val="dash"/>
            <a:miter lim="800000"/>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129" name="Group 24"/>
          <p:cNvGrpSpPr>
            <a:grpSpLocks/>
          </p:cNvGrpSpPr>
          <p:nvPr/>
        </p:nvGrpSpPr>
        <p:grpSpPr bwMode="auto">
          <a:xfrm flipH="1" flipV="1">
            <a:off x="2071671" y="3070993"/>
            <a:ext cx="500066" cy="357189"/>
            <a:chOff x="4071" y="1061"/>
            <a:chExt cx="1559" cy="425"/>
          </a:xfrm>
        </p:grpSpPr>
        <p:sp>
          <p:nvSpPr>
            <p:cNvPr id="130" name="Line 25"/>
            <p:cNvSpPr>
              <a:spLocks noChangeShapeType="1"/>
            </p:cNvSpPr>
            <p:nvPr/>
          </p:nvSpPr>
          <p:spPr bwMode="auto">
            <a:xfrm flipV="1">
              <a:off x="4071" y="1061"/>
              <a:ext cx="340" cy="425"/>
            </a:xfrm>
            <a:prstGeom prst="line">
              <a:avLst/>
            </a:pr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Line 26"/>
            <p:cNvSpPr>
              <a:spLocks noChangeShapeType="1"/>
            </p:cNvSpPr>
            <p:nvPr/>
          </p:nvSpPr>
          <p:spPr bwMode="auto">
            <a:xfrm>
              <a:off x="4411" y="1061"/>
              <a:ext cx="1219" cy="0"/>
            </a:xfrm>
            <a:prstGeom prst="line">
              <a:avLst/>
            </a:prstGeom>
            <a:no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32" name="Text Box 36"/>
          <p:cNvSpPr txBox="1">
            <a:spLocks noChangeArrowheads="1"/>
          </p:cNvSpPr>
          <p:nvPr/>
        </p:nvSpPr>
        <p:spPr bwMode="auto">
          <a:xfrm>
            <a:off x="714348" y="3070993"/>
            <a:ext cx="1357322" cy="646331"/>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Arial" pitchFamily="34" charset="0"/>
                <a:ea typeface="宋体" pitchFamily="2" charset="-122"/>
              </a:rPr>
              <a:t>维护纯人力手工，效率低下，效果很差</a:t>
            </a:r>
            <a:endParaRPr kumimoji="0" lang="zh-CN" sz="12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title" idx="4294967295"/>
          </p:nvPr>
        </p:nvSpPr>
        <p:spPr>
          <a:xfrm>
            <a:off x="152400" y="198438"/>
            <a:ext cx="7391400" cy="715962"/>
          </a:xfrm>
        </p:spPr>
        <p:txBody>
          <a:bodyPr/>
          <a:lstStyle/>
          <a:p>
            <a:pPr algn="l" eaLnBrk="1" hangingPunct="1"/>
            <a:r>
              <a:rPr lang="zh-CN" altLang="en-US" sz="3200" b="1" smtClean="0">
                <a:solidFill>
                  <a:srgbClr val="0066CC"/>
                </a:solidFill>
                <a:latin typeface="楷体_GB2312" pitchFamily="49" charset="-122"/>
              </a:rPr>
              <a:t>目录</a:t>
            </a:r>
          </a:p>
        </p:txBody>
      </p:sp>
      <p:sp>
        <p:nvSpPr>
          <p:cNvPr id="59" name="AutoShape 2"/>
          <p:cNvSpPr>
            <a:spLocks noChangeArrowheads="1"/>
          </p:cNvSpPr>
          <p:nvPr/>
        </p:nvSpPr>
        <p:spPr bwMode="gray">
          <a:xfrm>
            <a:off x="2451100" y="1533522"/>
            <a:ext cx="4435475" cy="598488"/>
          </a:xfrm>
          <a:prstGeom prst="roundRect">
            <a:avLst>
              <a:gd name="adj" fmla="val 50000"/>
            </a:avLst>
          </a:prstGeom>
          <a:solidFill>
            <a:srgbClr val="0070C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Text Box 3"/>
          <p:cNvSpPr txBox="1">
            <a:spLocks noChangeArrowheads="1"/>
          </p:cNvSpPr>
          <p:nvPr/>
        </p:nvSpPr>
        <p:spPr bwMode="gray">
          <a:xfrm>
            <a:off x="3060700" y="1641472"/>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solidFill>
                <a:latin typeface="Arial" pitchFamily="34" charset="0"/>
                <a:ea typeface="宋体" pitchFamily="2" charset="-122"/>
              </a:rPr>
              <a:t>现状分析</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 name="Oval 4"/>
          <p:cNvSpPr>
            <a:spLocks noChangeArrowheads="1"/>
          </p:cNvSpPr>
          <p:nvPr/>
        </p:nvSpPr>
        <p:spPr bwMode="gray">
          <a:xfrm>
            <a:off x="2484438" y="1500174"/>
            <a:ext cx="600075" cy="615950"/>
          </a:xfrm>
          <a:prstGeom prst="ellipse">
            <a:avLst/>
          </a:prstGeom>
          <a:solidFill>
            <a:schemeClr val="accent2">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2" name="Text Box 5"/>
          <p:cNvSpPr txBox="1">
            <a:spLocks noChangeArrowheads="1"/>
          </p:cNvSpPr>
          <p:nvPr/>
        </p:nvSpPr>
        <p:spPr bwMode="gray">
          <a:xfrm>
            <a:off x="2516188" y="1608124"/>
            <a:ext cx="531812" cy="366712"/>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01</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AutoShape 6"/>
          <p:cNvSpPr>
            <a:spLocks noChangeArrowheads="1"/>
          </p:cNvSpPr>
          <p:nvPr/>
        </p:nvSpPr>
        <p:spPr bwMode="gray">
          <a:xfrm>
            <a:off x="2451100" y="2503485"/>
            <a:ext cx="4435475" cy="598487"/>
          </a:xfrm>
          <a:prstGeom prst="roundRect">
            <a:avLst>
              <a:gd name="adj" fmla="val 50000"/>
            </a:avLst>
          </a:prstGeom>
          <a:solidFill>
            <a:srgbClr val="92D05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4" name="Text Box 7"/>
          <p:cNvSpPr txBox="1">
            <a:spLocks noChangeArrowheads="1"/>
          </p:cNvSpPr>
          <p:nvPr/>
        </p:nvSpPr>
        <p:spPr bwMode="gray">
          <a:xfrm>
            <a:off x="3060700" y="2611435"/>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solidFill>
                <a:latin typeface="Arial" pitchFamily="34" charset="0"/>
                <a:ea typeface="宋体" pitchFamily="2" charset="-122"/>
              </a:rPr>
              <a:t>愿景目标</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5" name="Oval 8"/>
          <p:cNvSpPr>
            <a:spLocks noChangeArrowheads="1"/>
          </p:cNvSpPr>
          <p:nvPr/>
        </p:nvSpPr>
        <p:spPr bwMode="gray">
          <a:xfrm>
            <a:off x="2484438" y="2470136"/>
            <a:ext cx="600075" cy="615950"/>
          </a:xfrm>
          <a:prstGeom prst="ellipse">
            <a:avLst/>
          </a:prstGeom>
          <a:solidFill>
            <a:schemeClr va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Text Box 9"/>
          <p:cNvSpPr txBox="1">
            <a:spLocks noChangeArrowheads="1"/>
          </p:cNvSpPr>
          <p:nvPr/>
        </p:nvSpPr>
        <p:spPr bwMode="gray">
          <a:xfrm>
            <a:off x="2516188" y="2578086"/>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02</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7" name="AutoShape 10"/>
          <p:cNvSpPr>
            <a:spLocks noChangeArrowheads="1"/>
          </p:cNvSpPr>
          <p:nvPr/>
        </p:nvSpPr>
        <p:spPr bwMode="gray">
          <a:xfrm>
            <a:off x="2451100" y="3455985"/>
            <a:ext cx="4435475" cy="598487"/>
          </a:xfrm>
          <a:prstGeom prst="roundRect">
            <a:avLst>
              <a:gd name="adj" fmla="val 50000"/>
            </a:avLst>
          </a:prstGeom>
          <a:solidFill>
            <a:srgbClr val="FFC00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Text Box 11"/>
          <p:cNvSpPr txBox="1">
            <a:spLocks noChangeArrowheads="1"/>
          </p:cNvSpPr>
          <p:nvPr/>
        </p:nvSpPr>
        <p:spPr bwMode="gray">
          <a:xfrm>
            <a:off x="3060700" y="3563935"/>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运维</a:t>
            </a:r>
            <a:r>
              <a:rPr lang="zh-CN" altLang="en-US" sz="2000" dirty="0" smtClean="0">
                <a:solidFill>
                  <a:schemeClr val="tx1"/>
                </a:solidFill>
                <a:latin typeface="Arial" pitchFamily="34" charset="0"/>
                <a:ea typeface="宋体" pitchFamily="2" charset="-122"/>
              </a:rPr>
              <a:t>管理</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9" name="Oval 12"/>
          <p:cNvSpPr>
            <a:spLocks noChangeArrowheads="1"/>
          </p:cNvSpPr>
          <p:nvPr/>
        </p:nvSpPr>
        <p:spPr bwMode="gray">
          <a:xfrm>
            <a:off x="2484438" y="3422636"/>
            <a:ext cx="600075" cy="615950"/>
          </a:xfrm>
          <a:prstGeom prst="ellipse">
            <a:avLst/>
          </a:prstGeom>
          <a:solidFill>
            <a:schemeClr val="accent1">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 Box 13"/>
          <p:cNvSpPr txBox="1">
            <a:spLocks noChangeArrowheads="1"/>
          </p:cNvSpPr>
          <p:nvPr/>
        </p:nvSpPr>
        <p:spPr bwMode="gray">
          <a:xfrm>
            <a:off x="2516188" y="3530586"/>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03</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1" name="AutoShape 14"/>
          <p:cNvSpPr>
            <a:spLocks noChangeArrowheads="1"/>
          </p:cNvSpPr>
          <p:nvPr/>
        </p:nvSpPr>
        <p:spPr bwMode="gray">
          <a:xfrm>
            <a:off x="2451100" y="4430710"/>
            <a:ext cx="4435475" cy="598487"/>
          </a:xfrm>
          <a:prstGeom prst="roundRect">
            <a:avLst>
              <a:gd name="adj" fmla="val 50000"/>
            </a:avLst>
          </a:prstGeom>
          <a:solidFill>
            <a:srgbClr val="00B0F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2" name="Text Box 15"/>
          <p:cNvSpPr txBox="1">
            <a:spLocks noChangeArrowheads="1"/>
          </p:cNvSpPr>
          <p:nvPr/>
        </p:nvSpPr>
        <p:spPr bwMode="gray">
          <a:xfrm>
            <a:off x="3060700" y="4538660"/>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软件过程管理</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3" name="Oval 16"/>
          <p:cNvSpPr>
            <a:spLocks noChangeArrowheads="1"/>
          </p:cNvSpPr>
          <p:nvPr/>
        </p:nvSpPr>
        <p:spPr bwMode="gray">
          <a:xfrm>
            <a:off x="2484438" y="4397361"/>
            <a:ext cx="600075" cy="615950"/>
          </a:xfrm>
          <a:prstGeom prst="ellipse">
            <a:avLst/>
          </a:prstGeom>
          <a:solidFill>
            <a:schemeClr val="fo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4" name="Text Box 17"/>
          <p:cNvSpPr txBox="1">
            <a:spLocks noChangeArrowheads="1"/>
          </p:cNvSpPr>
          <p:nvPr/>
        </p:nvSpPr>
        <p:spPr bwMode="gray">
          <a:xfrm>
            <a:off x="2516188" y="4505311"/>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04</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5" name="Oval 18"/>
          <p:cNvSpPr>
            <a:spLocks noChangeArrowheads="1"/>
          </p:cNvSpPr>
          <p:nvPr/>
        </p:nvSpPr>
        <p:spPr bwMode="gray">
          <a:xfrm>
            <a:off x="6637338" y="1617649"/>
            <a:ext cx="349250" cy="358775"/>
          </a:xfrm>
          <a:prstGeom prst="ellipse">
            <a:avLst/>
          </a:prstGeom>
          <a:solidFill>
            <a:schemeClr val="accent2">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6" name="Oval 19"/>
          <p:cNvSpPr>
            <a:spLocks noChangeArrowheads="1"/>
          </p:cNvSpPr>
          <p:nvPr/>
        </p:nvSpPr>
        <p:spPr bwMode="gray">
          <a:xfrm>
            <a:off x="6637338" y="2587611"/>
            <a:ext cx="349250" cy="358775"/>
          </a:xfrm>
          <a:prstGeom prst="ellipse">
            <a:avLst/>
          </a:prstGeom>
          <a:solidFill>
            <a:schemeClr va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Oval 20"/>
          <p:cNvSpPr>
            <a:spLocks noChangeArrowheads="1"/>
          </p:cNvSpPr>
          <p:nvPr/>
        </p:nvSpPr>
        <p:spPr bwMode="gray">
          <a:xfrm>
            <a:off x="6637338" y="3540111"/>
            <a:ext cx="349250" cy="358775"/>
          </a:xfrm>
          <a:prstGeom prst="ellipse">
            <a:avLst/>
          </a:prstGeom>
          <a:solidFill>
            <a:schemeClr val="accent1">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8" name="Oval 21"/>
          <p:cNvSpPr>
            <a:spLocks noChangeArrowheads="1"/>
          </p:cNvSpPr>
          <p:nvPr/>
        </p:nvSpPr>
        <p:spPr bwMode="gray">
          <a:xfrm>
            <a:off x="6637338" y="4514836"/>
            <a:ext cx="349250" cy="358775"/>
          </a:xfrm>
          <a:prstGeom prst="ellipse">
            <a:avLst/>
          </a:prstGeom>
          <a:solidFill>
            <a:schemeClr val="fo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 name="Rectangle 47"/>
          <p:cNvSpPr>
            <a:spLocks noChangeArrowheads="1"/>
          </p:cNvSpPr>
          <p:nvPr/>
        </p:nvSpPr>
        <p:spPr bwMode="auto">
          <a:xfrm>
            <a:off x="2357422" y="2357430"/>
            <a:ext cx="4897437" cy="792162"/>
          </a:xfrm>
          <a:prstGeom prst="rect">
            <a:avLst/>
          </a:prstGeom>
          <a:noFill/>
          <a:ln w="3175">
            <a:solidFill>
              <a:srgbClr val="FF00FF"/>
            </a:solidFill>
            <a:miter lim="800000"/>
            <a:headEnd/>
            <a:tailEnd/>
          </a:ln>
          <a:effectLst>
            <a:prstShdw prst="shdw17" dist="17961" dir="2700000">
              <a:srgbClr val="FF00FF">
                <a:gamma/>
                <a:shade val="60000"/>
                <a:invGamma/>
              </a:srgbClr>
            </a:prst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idx="4294967295"/>
          </p:nvPr>
        </p:nvSpPr>
        <p:spPr>
          <a:xfrm>
            <a:off x="457200" y="79375"/>
            <a:ext cx="8229600" cy="777875"/>
          </a:xfrm>
          <a:noFill/>
        </p:spPr>
        <p:txBody>
          <a:bodyPr/>
          <a:lstStyle/>
          <a:p>
            <a:pPr algn="l"/>
            <a:r>
              <a:rPr lang="zh-CN" altLang="en-US" sz="2800" smtClean="0"/>
              <a:t>愿景目标</a:t>
            </a:r>
          </a:p>
        </p:txBody>
      </p:sp>
      <p:sp>
        <p:nvSpPr>
          <p:cNvPr id="22" name="Rectangle 8"/>
          <p:cNvSpPr>
            <a:spLocks noChangeArrowheads="1"/>
          </p:cNvSpPr>
          <p:nvPr/>
        </p:nvSpPr>
        <p:spPr bwMode="black">
          <a:xfrm>
            <a:off x="285720" y="1000108"/>
            <a:ext cx="8137525" cy="941796"/>
          </a:xfrm>
          <a:prstGeom prst="rect">
            <a:avLst/>
          </a:prstGeom>
          <a:noFill/>
          <a:ln w="9525">
            <a:noFill/>
            <a:miter lim="800000"/>
            <a:headEnd/>
            <a:tailEnd/>
          </a:ln>
        </p:spPr>
        <p:txBody>
          <a:bodyPr lIns="36000" rIns="36000">
            <a:spAutoFit/>
          </a:bodyPr>
          <a:lstStyle/>
          <a:p>
            <a:pPr marL="71438" indent="-71438">
              <a:lnSpc>
                <a:spcPct val="120000"/>
              </a:lnSpc>
              <a:buClr>
                <a:srgbClr val="FF6600"/>
              </a:buClr>
            </a:pPr>
            <a:r>
              <a:rPr lang="zh-CN" altLang="en-US" sz="1800" dirty="0">
                <a:solidFill>
                  <a:srgbClr val="FF0000"/>
                </a:solidFill>
                <a:latin typeface="微软雅黑" pitchFamily="34" charset="-122"/>
                <a:ea typeface="微软雅黑" pitchFamily="34" charset="-122"/>
              </a:rPr>
              <a:t>	</a:t>
            </a:r>
            <a:r>
              <a:rPr lang="zh-CN" altLang="en-US" sz="1800" dirty="0" smtClean="0">
                <a:solidFill>
                  <a:srgbClr val="FF0000"/>
                </a:solidFill>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组建运维团队主要目的就是将运维进行规范，将各梯队人员从运维中解放出来，运维团队保证运维</a:t>
            </a:r>
            <a:r>
              <a:rPr lang="en-US" altLang="zh-CN" sz="1400" b="1" dirty="0" smtClean="0">
                <a:solidFill>
                  <a:srgbClr val="FF0000"/>
                </a:solidFill>
                <a:latin typeface="微软雅黑" pitchFamily="34" charset="-122"/>
                <a:ea typeface="微软雅黑" pitchFamily="34" charset="-122"/>
              </a:rPr>
              <a:t>95%</a:t>
            </a:r>
            <a:r>
              <a:rPr lang="zh-CN" altLang="en-US" sz="1400" b="1" dirty="0" smtClean="0">
                <a:solidFill>
                  <a:srgbClr val="FF0000"/>
                </a:solidFill>
                <a:latin typeface="微软雅黑" pitchFamily="34" charset="-122"/>
                <a:ea typeface="微软雅黑" pitchFamily="34" charset="-122"/>
              </a:rPr>
              <a:t>以上</a:t>
            </a:r>
            <a:r>
              <a:rPr lang="zh-CN" altLang="en-US" sz="1400" dirty="0" smtClean="0">
                <a:latin typeface="微软雅黑" pitchFamily="34" charset="-122"/>
                <a:ea typeface="微软雅黑" pitchFamily="34" charset="-122"/>
              </a:rPr>
              <a:t>工作。同时提升运维效率，提高运维质量。间接要求软件本身质量的提升，对软件质量起到项目监理作用。在</a:t>
            </a:r>
            <a:r>
              <a:rPr lang="zh-CN" altLang="en-US" sz="1400" b="1" dirty="0" smtClean="0">
                <a:solidFill>
                  <a:srgbClr val="FF0000"/>
                </a:solidFill>
                <a:latin typeface="微软雅黑" pitchFamily="34" charset="-122"/>
                <a:ea typeface="微软雅黑" pitchFamily="34" charset="-122"/>
              </a:rPr>
              <a:t>保证运维结果</a:t>
            </a:r>
            <a:r>
              <a:rPr lang="zh-CN" altLang="en-US" sz="1400" dirty="0" smtClean="0">
                <a:latin typeface="微软雅黑" pitchFamily="34" charset="-122"/>
                <a:ea typeface="微软雅黑" pitchFamily="34" charset="-122"/>
              </a:rPr>
              <a:t>的情况下，本次运维方案目标应达到以下目标</a:t>
            </a:r>
            <a:r>
              <a:rPr lang="en-US" altLang="zh-CN" sz="1400" dirty="0" smtClean="0">
                <a:latin typeface="微软雅黑" pitchFamily="34" charset="-122"/>
                <a:ea typeface="微软雅黑" pitchFamily="34" charset="-122"/>
              </a:rPr>
              <a:t>:</a:t>
            </a:r>
            <a:endParaRPr lang="zh-CN" altLang="en-US" sz="1400" dirty="0">
              <a:solidFill>
                <a:schemeClr val="tx1"/>
              </a:solidFill>
              <a:latin typeface="微软雅黑" pitchFamily="34" charset="-122"/>
              <a:ea typeface="微软雅黑" pitchFamily="34" charset="-122"/>
            </a:endParaRPr>
          </a:p>
        </p:txBody>
      </p:sp>
      <p:grpSp>
        <p:nvGrpSpPr>
          <p:cNvPr id="3074" name="Group 2"/>
          <p:cNvGrpSpPr>
            <a:grpSpLocks/>
          </p:cNvGrpSpPr>
          <p:nvPr/>
        </p:nvGrpSpPr>
        <p:grpSpPr bwMode="auto">
          <a:xfrm>
            <a:off x="500034" y="2071678"/>
            <a:ext cx="8001056" cy="3571900"/>
            <a:chOff x="607" y="879"/>
            <a:chExt cx="4673" cy="2827"/>
          </a:xfrm>
        </p:grpSpPr>
        <p:sp>
          <p:nvSpPr>
            <p:cNvPr id="446467" name="AutoShape 3"/>
            <p:cNvSpPr>
              <a:spLocks noChangeArrowheads="1"/>
            </p:cNvSpPr>
            <p:nvPr/>
          </p:nvSpPr>
          <p:spPr bwMode="gray">
            <a:xfrm>
              <a:off x="607" y="879"/>
              <a:ext cx="860" cy="844"/>
            </a:xfrm>
            <a:prstGeom prst="flowChartConnector">
              <a:avLst/>
            </a:prstGeom>
            <a:gradFill rotWithShape="1">
              <a:gsLst>
                <a:gs pos="0">
                  <a:schemeClr val="folHlink"/>
                </a:gs>
                <a:gs pos="100000">
                  <a:schemeClr val="folHlink">
                    <a:gamma/>
                    <a:shade val="66275"/>
                    <a:invGamma/>
                  </a:schemeClr>
                </a:gs>
              </a:gsLst>
              <a:lin ang="2700000" scaled="1"/>
            </a:gradFill>
            <a:ln w="88900" cmpd="thinThick" algn="ctr">
              <a:solidFill>
                <a:srgbClr val="C0C0C0"/>
              </a:solid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46468" name="AutoShape 4"/>
            <p:cNvSpPr>
              <a:spLocks noChangeArrowheads="1"/>
            </p:cNvSpPr>
            <p:nvPr/>
          </p:nvSpPr>
          <p:spPr bwMode="gray">
            <a:xfrm>
              <a:off x="607" y="1866"/>
              <a:ext cx="860" cy="844"/>
            </a:xfrm>
            <a:prstGeom prst="flowChartConnector">
              <a:avLst/>
            </a:prstGeom>
            <a:gradFill rotWithShape="1">
              <a:gsLst>
                <a:gs pos="0">
                  <a:schemeClr val="hlink"/>
                </a:gs>
                <a:gs pos="100000">
                  <a:schemeClr val="hlink">
                    <a:gamma/>
                    <a:shade val="66275"/>
                    <a:invGamma/>
                  </a:schemeClr>
                </a:gs>
              </a:gsLst>
              <a:lin ang="2700000" scaled="1"/>
            </a:gradFill>
            <a:ln w="88900" cmpd="thinThick" algn="ctr">
              <a:solidFill>
                <a:srgbClr val="C0C0C0"/>
              </a:solid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446469" name="AutoShape 5"/>
            <p:cNvSpPr>
              <a:spLocks noChangeArrowheads="1"/>
            </p:cNvSpPr>
            <p:nvPr/>
          </p:nvSpPr>
          <p:spPr bwMode="gray">
            <a:xfrm>
              <a:off x="607" y="2862"/>
              <a:ext cx="860" cy="844"/>
            </a:xfrm>
            <a:prstGeom prst="flowChartConnector">
              <a:avLst/>
            </a:prstGeom>
            <a:gradFill rotWithShape="1">
              <a:gsLst>
                <a:gs pos="0">
                  <a:schemeClr val="accent1"/>
                </a:gs>
                <a:gs pos="100000">
                  <a:schemeClr val="accent1">
                    <a:gamma/>
                    <a:shade val="66275"/>
                    <a:invGamma/>
                  </a:schemeClr>
                </a:gs>
              </a:gsLst>
              <a:lin ang="2700000" scaled="1"/>
            </a:gradFill>
            <a:ln w="88900" cmpd="thinThick" algn="ctr">
              <a:solidFill>
                <a:srgbClr val="C0C0C0"/>
              </a:solid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3078" name="Rectangle 6"/>
            <p:cNvSpPr>
              <a:spLocks noChangeArrowheads="1"/>
            </p:cNvSpPr>
            <p:nvPr/>
          </p:nvSpPr>
          <p:spPr bwMode="auto">
            <a:xfrm>
              <a:off x="1584" y="1008"/>
              <a:ext cx="3696" cy="585"/>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成立专业运维团队，团队内部职能明确，团队接管整个运维过程中</a:t>
              </a:r>
              <a:r>
                <a:rPr kumimoji="0" lang="en-US" altLang="zh-CN" sz="1400" b="1" i="0" u="none" strike="noStrike" cap="none" normalizeH="0" baseline="0" dirty="0" smtClean="0">
                  <a:ln>
                    <a:noFill/>
                  </a:ln>
                  <a:solidFill>
                    <a:srgbClr val="FF0000"/>
                  </a:solidFill>
                  <a:effectLst/>
                  <a:latin typeface="Arial" pitchFamily="34" charset="0"/>
                  <a:ea typeface="宋体" pitchFamily="2" charset="-122"/>
                </a:rPr>
                <a:t>90%</a:t>
              </a:r>
              <a:r>
                <a:rPr kumimoji="0" lang="zh-CN" altLang="en-US" sz="1400" b="1" i="0" u="none" strike="noStrike" cap="none" normalizeH="0" baseline="0" dirty="0" smtClean="0">
                  <a:ln>
                    <a:noFill/>
                  </a:ln>
                  <a:solidFill>
                    <a:srgbClr val="FF0000"/>
                  </a:solidFill>
                  <a:effectLst/>
                  <a:latin typeface="Arial" pitchFamily="34" charset="0"/>
                  <a:ea typeface="宋体" pitchFamily="2" charset="-122"/>
                </a:rPr>
                <a:t>以上</a:t>
              </a:r>
              <a:r>
                <a:rPr kumimoji="0" lang="zh-CN" altLang="en-US" sz="1400" b="0" i="0" u="none" strike="noStrike" cap="none" normalizeH="0" baseline="0" dirty="0" smtClean="0">
                  <a:ln>
                    <a:noFill/>
                  </a:ln>
                  <a:solidFill>
                    <a:schemeClr val="tx1"/>
                  </a:solidFill>
                  <a:effectLst/>
                  <a:latin typeface="Arial" pitchFamily="34" charset="0"/>
                  <a:ea typeface="宋体" pitchFamily="2" charset="-122"/>
                </a:rPr>
                <a:t>工作，与维护相关梯队人员（开发人员，项目经理，业支人员）</a:t>
              </a:r>
              <a:r>
                <a:rPr lang="zh-CN" altLang="en-US" sz="1400" dirty="0" smtClean="0">
                  <a:solidFill>
                    <a:schemeClr val="tx1"/>
                  </a:solidFill>
                  <a:latin typeface="Arial" pitchFamily="34" charset="0"/>
                  <a:ea typeface="宋体" pitchFamily="2" charset="-122"/>
                </a:rPr>
                <a:t>将维护相关工作缩短到目前的</a:t>
              </a:r>
              <a:r>
                <a:rPr lang="en-US" altLang="zh-CN" sz="1400" b="1" dirty="0" smtClean="0">
                  <a:solidFill>
                    <a:srgbClr val="FF0000"/>
                  </a:solidFill>
                  <a:latin typeface="Arial" pitchFamily="34" charset="0"/>
                  <a:ea typeface="宋体" pitchFamily="2" charset="-122"/>
                </a:rPr>
                <a:t>20%</a:t>
              </a:r>
              <a:r>
                <a:rPr lang="zh-CN" altLang="en-US" sz="1400" b="1" dirty="0" smtClean="0">
                  <a:solidFill>
                    <a:srgbClr val="FF0000"/>
                  </a:solidFill>
                  <a:latin typeface="Arial" pitchFamily="34" charset="0"/>
                  <a:ea typeface="宋体" pitchFamily="2" charset="-122"/>
                </a:rPr>
                <a:t>以下</a:t>
              </a:r>
              <a:r>
                <a:rPr lang="zh-CN" altLang="en-US" sz="1400" dirty="0" smtClean="0">
                  <a:solidFill>
                    <a:schemeClr val="tx1"/>
                  </a:solidFill>
                  <a:latin typeface="Arial" pitchFamily="34" charset="0"/>
                  <a:ea typeface="宋体" pitchFamily="2" charset="-122"/>
                </a:rPr>
                <a:t>。</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079" name="Rectangle 7"/>
            <p:cNvSpPr>
              <a:spLocks noChangeArrowheads="1"/>
            </p:cNvSpPr>
            <p:nvPr/>
          </p:nvSpPr>
          <p:spPr bwMode="auto">
            <a:xfrm>
              <a:off x="1608" y="1897"/>
              <a:ext cx="3618" cy="926"/>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400" dirty="0" smtClean="0">
                  <a:solidFill>
                    <a:schemeClr val="tx1"/>
                  </a:solidFill>
                  <a:latin typeface="Arial" pitchFamily="34" charset="0"/>
                  <a:ea typeface="宋体" pitchFamily="2" charset="-122"/>
                </a:rPr>
                <a:t>整个软件过程规范，包含</a:t>
              </a:r>
              <a:r>
                <a:rPr lang="zh-CN" altLang="en-US" sz="1400" dirty="0" smtClean="0">
                  <a:solidFill>
                    <a:srgbClr val="FF0000"/>
                  </a:solidFill>
                  <a:latin typeface="Arial" pitchFamily="34" charset="0"/>
                  <a:ea typeface="宋体" pitchFamily="2" charset="-122"/>
                </a:rPr>
                <a:t>开发过程，运维过程</a:t>
              </a:r>
              <a:endParaRPr lang="en-US" altLang="zh-CN" sz="1400" dirty="0" smtClean="0">
                <a:solidFill>
                  <a:srgbClr val="FF0000"/>
                </a:solidFill>
                <a:latin typeface="Arial" pitchFamily="34" charset="0"/>
                <a:ea typeface="宋体" pitchFamily="2" charset="-122"/>
              </a:endParaRPr>
            </a:p>
            <a:p>
              <a:pPr marL="0" marR="0" lvl="0" indent="0" algn="l" defTabSz="914400" rtl="0" eaLnBrk="1" fontAlgn="base" latinLnBrk="0" hangingPunct="1">
                <a:lnSpc>
                  <a:spcPct val="100000"/>
                </a:lnSpc>
                <a:spcBef>
                  <a:spcPct val="0"/>
                </a:spcBef>
                <a:spcAft>
                  <a:spcPct val="0"/>
                </a:spcAft>
                <a:buClrTx/>
                <a:buSzTx/>
                <a:buBlip>
                  <a:blip r:embed="rId2"/>
                </a:buBlip>
                <a:tabLst/>
              </a:pPr>
              <a:r>
                <a:rPr lang="zh-CN" altLang="en-US" sz="1400" dirty="0" smtClean="0">
                  <a:solidFill>
                    <a:schemeClr val="tx1"/>
                  </a:solidFill>
                  <a:latin typeface="Arial" pitchFamily="34" charset="0"/>
                  <a:ea typeface="宋体" pitchFamily="2" charset="-122"/>
                </a:rPr>
                <a:t>项目开发采用</a:t>
              </a:r>
              <a:r>
                <a:rPr lang="en-US" altLang="zh-CN" sz="1400" b="1" dirty="0" smtClean="0">
                  <a:solidFill>
                    <a:srgbClr val="FF0000"/>
                  </a:solidFill>
                  <a:latin typeface="Arial" pitchFamily="34" charset="0"/>
                  <a:ea typeface="宋体" pitchFamily="2" charset="-122"/>
                </a:rPr>
                <a:t>CMMI</a:t>
              </a:r>
              <a:r>
                <a:rPr lang="zh-CN" altLang="en-US" sz="1400" b="1" dirty="0" smtClean="0">
                  <a:solidFill>
                    <a:srgbClr val="FF0000"/>
                  </a:solidFill>
                  <a:latin typeface="Arial" pitchFamily="34" charset="0"/>
                  <a:ea typeface="宋体" pitchFamily="2" charset="-122"/>
                </a:rPr>
                <a:t>成熟度模型</a:t>
              </a:r>
              <a:r>
                <a:rPr lang="zh-CN" altLang="en-US" sz="1400" dirty="0" smtClean="0">
                  <a:solidFill>
                    <a:schemeClr val="tx1"/>
                  </a:solidFill>
                  <a:latin typeface="Arial" pitchFamily="34" charset="0"/>
                  <a:ea typeface="宋体" pitchFamily="2" charset="-122"/>
                </a:rPr>
                <a:t>，达到开发过程</a:t>
              </a:r>
              <a:r>
                <a:rPr lang="en-US" altLang="zh-CN" sz="1400" dirty="0" smtClean="0">
                  <a:solidFill>
                    <a:schemeClr val="tx1"/>
                  </a:solidFill>
                  <a:latin typeface="Arial" pitchFamily="34" charset="0"/>
                  <a:ea typeface="宋体" pitchFamily="2" charset="-122"/>
                </a:rPr>
                <a:t>BUG</a:t>
              </a:r>
              <a:r>
                <a:rPr lang="zh-CN" altLang="en-US" sz="1400" dirty="0" smtClean="0">
                  <a:solidFill>
                    <a:schemeClr val="tx1"/>
                  </a:solidFill>
                  <a:latin typeface="Arial" pitchFamily="34" charset="0"/>
                  <a:ea typeface="宋体" pitchFamily="2" charset="-122"/>
                </a:rPr>
                <a:t>，风险可控</a:t>
              </a:r>
              <a:r>
                <a:rPr lang="en-US" altLang="zh-CN" sz="1400" dirty="0" smtClean="0">
                  <a:solidFill>
                    <a:schemeClr val="tx1"/>
                  </a:solidFill>
                  <a:latin typeface="Arial" pitchFamily="34" charset="0"/>
                  <a:ea typeface="宋体" pitchFamily="2" charset="-122"/>
                </a:rPr>
                <a:t>,</a:t>
              </a:r>
              <a:r>
                <a:rPr lang="zh-CN" altLang="en-US" sz="1400" dirty="0" smtClean="0">
                  <a:solidFill>
                    <a:schemeClr val="tx1"/>
                  </a:solidFill>
                  <a:latin typeface="Arial" pitchFamily="34" charset="0"/>
                  <a:ea typeface="宋体" pitchFamily="2" charset="-122"/>
                </a:rPr>
                <a:t>开发轨迹可在文档中清晰呈现</a:t>
              </a:r>
              <a:endParaRPr lang="en-US" altLang="zh-CN" sz="1400" dirty="0" smtClean="0">
                <a:solidFill>
                  <a:schemeClr val="tx1"/>
                </a:solidFill>
                <a:latin typeface="Arial" pitchFamily="34" charset="0"/>
                <a:ea typeface="宋体" pitchFamily="2" charset="-122"/>
              </a:endParaRPr>
            </a:p>
            <a:p>
              <a:pPr lvl="0">
                <a:buBlip>
                  <a:blip r:embed="rId2"/>
                </a:buBlip>
              </a:pPr>
              <a:r>
                <a:rPr lang="zh-CN" altLang="en-US" sz="1400" dirty="0" smtClean="0">
                  <a:solidFill>
                    <a:schemeClr val="tx1"/>
                  </a:solidFill>
                  <a:latin typeface="Arial" pitchFamily="34" charset="0"/>
                  <a:ea typeface="宋体" pitchFamily="2" charset="-122"/>
                </a:rPr>
                <a:t>项目运维参照</a:t>
              </a:r>
              <a:r>
                <a:rPr lang="en-US" altLang="zh-CN" sz="1400" b="1" dirty="0" smtClean="0">
                  <a:solidFill>
                    <a:srgbClr val="FF0000"/>
                  </a:solidFill>
                  <a:latin typeface="Arial" pitchFamily="34" charset="0"/>
                  <a:ea typeface="宋体" pitchFamily="2" charset="-122"/>
                </a:rPr>
                <a:t>ITIL</a:t>
              </a:r>
              <a:r>
                <a:rPr lang="zh-CN" altLang="en-US" sz="1400" b="1" dirty="0" smtClean="0">
                  <a:solidFill>
                    <a:srgbClr val="FF0000"/>
                  </a:solidFill>
                  <a:latin typeface="Arial" pitchFamily="34" charset="0"/>
                  <a:ea typeface="宋体" pitchFamily="2" charset="-122"/>
                </a:rPr>
                <a:t>体系</a:t>
              </a:r>
              <a:r>
                <a:rPr lang="zh-CN" altLang="en-US" sz="1400" dirty="0" smtClean="0">
                  <a:solidFill>
                    <a:schemeClr val="tx1"/>
                  </a:solidFill>
                  <a:latin typeface="Arial" pitchFamily="34" charset="0"/>
                  <a:ea typeface="宋体" pitchFamily="2" charset="-122"/>
                </a:rPr>
                <a:t>，运维过程事件，质量可管控。运维事件可追踪，可分析，流程轨迹可以在系统中直观呈现。同时运维过程知识可传承</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080" name="Rectangle 8"/>
            <p:cNvSpPr>
              <a:spLocks noChangeArrowheads="1"/>
            </p:cNvSpPr>
            <p:nvPr/>
          </p:nvSpPr>
          <p:spPr bwMode="auto">
            <a:xfrm>
              <a:off x="1608" y="3084"/>
              <a:ext cx="3444" cy="585"/>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1400" dirty="0" smtClean="0">
                  <a:solidFill>
                    <a:schemeClr val="tx1"/>
                  </a:solidFill>
                  <a:latin typeface="Arial" pitchFamily="34" charset="0"/>
                  <a:ea typeface="宋体" pitchFamily="2" charset="-122"/>
                </a:rPr>
                <a:t>整个运维事件中，时效性对于运维效果是一个非常重要的指标，运维事件相应及时包括运维</a:t>
              </a:r>
              <a:r>
                <a:rPr lang="zh-CN" altLang="en-US" sz="1400" dirty="0" smtClean="0">
                  <a:solidFill>
                    <a:srgbClr val="FF0000"/>
                  </a:solidFill>
                  <a:latin typeface="Arial" pitchFamily="34" charset="0"/>
                  <a:ea typeface="宋体" pitchFamily="2" charset="-122"/>
                </a:rPr>
                <a:t>事件触发及时</a:t>
              </a:r>
              <a:r>
                <a:rPr lang="zh-CN" altLang="en-US" sz="1400" dirty="0" smtClean="0">
                  <a:solidFill>
                    <a:schemeClr val="tx1"/>
                  </a:solidFill>
                  <a:latin typeface="Arial" pitchFamily="34" charset="0"/>
                  <a:ea typeface="宋体" pitchFamily="2" charset="-122"/>
                </a:rPr>
                <a:t>，</a:t>
              </a:r>
              <a:r>
                <a:rPr lang="zh-CN" altLang="en-US" sz="1400" dirty="0" smtClean="0">
                  <a:solidFill>
                    <a:srgbClr val="FF0000"/>
                  </a:solidFill>
                  <a:latin typeface="Arial" pitchFamily="34" charset="0"/>
                  <a:ea typeface="宋体" pitchFamily="2" charset="-122"/>
                </a:rPr>
                <a:t>运维事件处理过程协作畅通</a:t>
              </a:r>
              <a:r>
                <a:rPr lang="zh-CN" altLang="en-US" sz="1400" dirty="0" smtClean="0">
                  <a:solidFill>
                    <a:schemeClr val="tx1"/>
                  </a:solidFill>
                  <a:latin typeface="Arial" pitchFamily="34" charset="0"/>
                  <a:ea typeface="宋体" pitchFamily="2" charset="-122"/>
                </a:rPr>
                <a:t>，</a:t>
              </a:r>
              <a:r>
                <a:rPr lang="zh-CN" altLang="en-US" sz="1400" dirty="0" smtClean="0">
                  <a:solidFill>
                    <a:srgbClr val="FF0000"/>
                  </a:solidFill>
                  <a:latin typeface="Arial" pitchFamily="34" charset="0"/>
                  <a:ea typeface="宋体" pitchFamily="2" charset="-122"/>
                </a:rPr>
                <a:t>运维团队与对外反馈沟通及时</a:t>
              </a:r>
              <a:r>
                <a:rPr lang="zh-CN" altLang="en-US" sz="1400" dirty="0" smtClean="0">
                  <a:solidFill>
                    <a:schemeClr val="tx1"/>
                  </a:solidFill>
                  <a:latin typeface="Arial" pitchFamily="34" charset="0"/>
                  <a:ea typeface="宋体" pitchFamily="2" charset="-122"/>
                </a:rPr>
                <a:t>。</a:t>
              </a:r>
              <a:endParaRPr kumimoji="0" lang="zh-CN" altLang="zh-CN" sz="14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081" name="Rectangle 9"/>
            <p:cNvSpPr>
              <a:spLocks noChangeArrowheads="1"/>
            </p:cNvSpPr>
            <p:nvPr/>
          </p:nvSpPr>
          <p:spPr bwMode="auto">
            <a:xfrm>
              <a:off x="712" y="1187"/>
              <a:ext cx="651" cy="292"/>
            </a:xfrm>
            <a:prstGeom prst="rect">
              <a:avLst/>
            </a:prstGeom>
            <a:noFill/>
            <a:ln w="9525" algn="ctr">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FFFF"/>
                  </a:solidFill>
                  <a:effectLst/>
                  <a:latin typeface="Arial" pitchFamily="34" charset="0"/>
                  <a:ea typeface="宋体" pitchFamily="2" charset="-122"/>
                </a:rPr>
                <a:t>职能明确</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082" name="Rectangle 10"/>
            <p:cNvSpPr>
              <a:spLocks noChangeArrowheads="1"/>
            </p:cNvSpPr>
            <p:nvPr/>
          </p:nvSpPr>
          <p:spPr bwMode="auto">
            <a:xfrm>
              <a:off x="690" y="2179"/>
              <a:ext cx="651" cy="292"/>
            </a:xfrm>
            <a:prstGeom prst="rect">
              <a:avLst/>
            </a:prstGeom>
            <a:noFill/>
            <a:ln w="9525" algn="ctr">
              <a:noFill/>
              <a:miter lim="800000"/>
              <a:headEnd/>
              <a:tailEnd/>
            </a:ln>
          </p:spPr>
          <p:txBody>
            <a:bodyPr vert="horz" wrap="non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FFFF"/>
                  </a:solidFill>
                  <a:effectLst/>
                  <a:latin typeface="Arial" pitchFamily="34" charset="0"/>
                  <a:ea typeface="宋体" pitchFamily="2" charset="-122"/>
                </a:rPr>
                <a:t>过程规范</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083" name="Rectangle 11"/>
            <p:cNvSpPr>
              <a:spLocks noChangeArrowheads="1"/>
            </p:cNvSpPr>
            <p:nvPr/>
          </p:nvSpPr>
          <p:spPr bwMode="auto">
            <a:xfrm>
              <a:off x="649" y="3141"/>
              <a:ext cx="798" cy="292"/>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1800" b="1" dirty="0" smtClean="0">
                  <a:solidFill>
                    <a:srgbClr val="FFFFFF"/>
                  </a:solidFill>
                  <a:latin typeface="Arial" pitchFamily="34" charset="0"/>
                  <a:ea typeface="宋体" pitchFamily="2" charset="-122"/>
                </a:rPr>
                <a:t>响应及时</a:t>
              </a: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endParaRPr>
            </a:p>
          </p:txBody>
        </p:sp>
      </p:grpSp>
      <p:sp>
        <p:nvSpPr>
          <p:cNvPr id="35" name="矩形 34"/>
          <p:cNvSpPr>
            <a:spLocks noChangeArrowheads="1"/>
          </p:cNvSpPr>
          <p:nvPr/>
        </p:nvSpPr>
        <p:spPr bwMode="auto">
          <a:xfrm>
            <a:off x="357222" y="1928802"/>
            <a:ext cx="8643934" cy="45719"/>
          </a:xfrm>
          <a:prstGeom prst="rect">
            <a:avLst/>
          </a:prstGeom>
          <a:gradFill rotWithShape="1">
            <a:gsLst>
              <a:gs pos="0">
                <a:srgbClr val="D2007A"/>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algn="l" rtl="0" fontAlgn="base">
              <a:spcBef>
                <a:spcPct val="0"/>
              </a:spcBef>
              <a:spcAft>
                <a:spcPct val="0"/>
              </a:spcAft>
              <a:defRPr b="1" kern="1200">
                <a:solidFill>
                  <a:schemeClr val="tx1"/>
                </a:solidFill>
                <a:latin typeface="Arial" charset="0"/>
                <a:ea typeface="宋体" charset="-122"/>
                <a:cs typeface="+mn-cs"/>
              </a:defRPr>
            </a:lvl1pPr>
            <a:lvl2pPr marL="457200" algn="l" rtl="0" fontAlgn="base">
              <a:spcBef>
                <a:spcPct val="0"/>
              </a:spcBef>
              <a:spcAft>
                <a:spcPct val="0"/>
              </a:spcAft>
              <a:defRPr b="1" kern="1200">
                <a:solidFill>
                  <a:schemeClr val="tx1"/>
                </a:solidFill>
                <a:latin typeface="Arial" charset="0"/>
                <a:ea typeface="宋体" charset="-122"/>
                <a:cs typeface="+mn-cs"/>
              </a:defRPr>
            </a:lvl2pPr>
            <a:lvl3pPr marL="914400" algn="l" rtl="0" fontAlgn="base">
              <a:spcBef>
                <a:spcPct val="0"/>
              </a:spcBef>
              <a:spcAft>
                <a:spcPct val="0"/>
              </a:spcAft>
              <a:defRPr b="1" kern="1200">
                <a:solidFill>
                  <a:schemeClr val="tx1"/>
                </a:solidFill>
                <a:latin typeface="Arial" charset="0"/>
                <a:ea typeface="宋体" charset="-122"/>
                <a:cs typeface="+mn-cs"/>
              </a:defRPr>
            </a:lvl3pPr>
            <a:lvl4pPr marL="1371600" algn="l" rtl="0" fontAlgn="base">
              <a:spcBef>
                <a:spcPct val="0"/>
              </a:spcBef>
              <a:spcAft>
                <a:spcPct val="0"/>
              </a:spcAft>
              <a:defRPr b="1" kern="1200">
                <a:solidFill>
                  <a:schemeClr val="tx1"/>
                </a:solidFill>
                <a:latin typeface="Arial" charset="0"/>
                <a:ea typeface="宋体" charset="-122"/>
                <a:cs typeface="+mn-cs"/>
              </a:defRPr>
            </a:lvl4pPr>
            <a:lvl5pPr marL="1828800" algn="l" rtl="0" fontAlgn="base">
              <a:spcBef>
                <a:spcPct val="0"/>
              </a:spcBef>
              <a:spcAft>
                <a:spcPct val="0"/>
              </a:spcAft>
              <a:defRPr b="1" kern="1200">
                <a:solidFill>
                  <a:schemeClr val="tx1"/>
                </a:solidFill>
                <a:latin typeface="Arial" charset="0"/>
                <a:ea typeface="宋体" charset="-122"/>
                <a:cs typeface="+mn-cs"/>
              </a:defRPr>
            </a:lvl5pPr>
            <a:lvl6pPr marL="2286000" algn="l" defTabSz="914400" rtl="0" eaLnBrk="1" latinLnBrk="0" hangingPunct="1">
              <a:defRPr b="1" kern="1200">
                <a:solidFill>
                  <a:schemeClr val="tx1"/>
                </a:solidFill>
                <a:latin typeface="Arial" charset="0"/>
                <a:ea typeface="宋体" charset="-122"/>
                <a:cs typeface="+mn-cs"/>
              </a:defRPr>
            </a:lvl6pPr>
            <a:lvl7pPr marL="2743200" algn="l" defTabSz="914400" rtl="0" eaLnBrk="1" latinLnBrk="0" hangingPunct="1">
              <a:defRPr b="1" kern="1200">
                <a:solidFill>
                  <a:schemeClr val="tx1"/>
                </a:solidFill>
                <a:latin typeface="Arial" charset="0"/>
                <a:ea typeface="宋体" charset="-122"/>
                <a:cs typeface="+mn-cs"/>
              </a:defRPr>
            </a:lvl7pPr>
            <a:lvl8pPr marL="3200400" algn="l" defTabSz="914400" rtl="0" eaLnBrk="1" latinLnBrk="0" hangingPunct="1">
              <a:defRPr b="1" kern="1200">
                <a:solidFill>
                  <a:schemeClr val="tx1"/>
                </a:solidFill>
                <a:latin typeface="Arial" charset="0"/>
                <a:ea typeface="宋体" charset="-122"/>
                <a:cs typeface="+mn-cs"/>
              </a:defRPr>
            </a:lvl8pPr>
            <a:lvl9pPr marL="3657600" algn="l" defTabSz="914400" rtl="0" eaLnBrk="1" latinLnBrk="0" hangingPunct="1">
              <a:defRPr b="1" kern="1200">
                <a:solidFill>
                  <a:schemeClr val="tx1"/>
                </a:solidFill>
                <a:latin typeface="Arial" charset="0"/>
                <a:ea typeface="宋体"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000000"/>
              </a:solidFill>
              <a:effectLst/>
              <a:uLnTx/>
              <a:uFillTx/>
              <a:latin typeface="Arial" charset="0"/>
              <a:ea typeface="宋体" charset="-122"/>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title" idx="4294967295"/>
          </p:nvPr>
        </p:nvSpPr>
        <p:spPr>
          <a:xfrm>
            <a:off x="152400" y="198438"/>
            <a:ext cx="7391400" cy="715962"/>
          </a:xfrm>
        </p:spPr>
        <p:txBody>
          <a:bodyPr/>
          <a:lstStyle/>
          <a:p>
            <a:pPr algn="l" eaLnBrk="1" hangingPunct="1"/>
            <a:r>
              <a:rPr lang="zh-CN" altLang="en-US" sz="3200" b="1" smtClean="0">
                <a:solidFill>
                  <a:srgbClr val="0066CC"/>
                </a:solidFill>
                <a:latin typeface="楷体_GB2312" pitchFamily="49" charset="-122"/>
              </a:rPr>
              <a:t>目录</a:t>
            </a:r>
          </a:p>
        </p:txBody>
      </p:sp>
      <p:sp>
        <p:nvSpPr>
          <p:cNvPr id="59" name="AutoShape 2"/>
          <p:cNvSpPr>
            <a:spLocks noChangeArrowheads="1"/>
          </p:cNvSpPr>
          <p:nvPr/>
        </p:nvSpPr>
        <p:spPr bwMode="gray">
          <a:xfrm>
            <a:off x="2451100" y="1533522"/>
            <a:ext cx="4435475" cy="598488"/>
          </a:xfrm>
          <a:prstGeom prst="roundRect">
            <a:avLst>
              <a:gd name="adj" fmla="val 50000"/>
            </a:avLst>
          </a:prstGeom>
          <a:solidFill>
            <a:srgbClr val="0070C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Text Box 3"/>
          <p:cNvSpPr txBox="1">
            <a:spLocks noChangeArrowheads="1"/>
          </p:cNvSpPr>
          <p:nvPr/>
        </p:nvSpPr>
        <p:spPr bwMode="gray">
          <a:xfrm>
            <a:off x="3060700" y="1641472"/>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solidFill>
                <a:latin typeface="Arial" pitchFamily="34" charset="0"/>
                <a:ea typeface="宋体" pitchFamily="2" charset="-122"/>
              </a:rPr>
              <a:t>现状分析</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 name="Oval 4"/>
          <p:cNvSpPr>
            <a:spLocks noChangeArrowheads="1"/>
          </p:cNvSpPr>
          <p:nvPr/>
        </p:nvSpPr>
        <p:spPr bwMode="gray">
          <a:xfrm>
            <a:off x="2484438" y="1500174"/>
            <a:ext cx="600075" cy="615950"/>
          </a:xfrm>
          <a:prstGeom prst="ellipse">
            <a:avLst/>
          </a:prstGeom>
          <a:solidFill>
            <a:schemeClr val="accent2">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2" name="Text Box 5"/>
          <p:cNvSpPr txBox="1">
            <a:spLocks noChangeArrowheads="1"/>
          </p:cNvSpPr>
          <p:nvPr/>
        </p:nvSpPr>
        <p:spPr bwMode="gray">
          <a:xfrm>
            <a:off x="2516188" y="1608124"/>
            <a:ext cx="531812" cy="366712"/>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01</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AutoShape 6"/>
          <p:cNvSpPr>
            <a:spLocks noChangeArrowheads="1"/>
          </p:cNvSpPr>
          <p:nvPr/>
        </p:nvSpPr>
        <p:spPr bwMode="gray">
          <a:xfrm>
            <a:off x="2451100" y="2503485"/>
            <a:ext cx="4435475" cy="598487"/>
          </a:xfrm>
          <a:prstGeom prst="roundRect">
            <a:avLst>
              <a:gd name="adj" fmla="val 50000"/>
            </a:avLst>
          </a:prstGeom>
          <a:solidFill>
            <a:srgbClr val="92D05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4" name="Text Box 7"/>
          <p:cNvSpPr txBox="1">
            <a:spLocks noChangeArrowheads="1"/>
          </p:cNvSpPr>
          <p:nvPr/>
        </p:nvSpPr>
        <p:spPr bwMode="gray">
          <a:xfrm>
            <a:off x="3060700" y="2611435"/>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chemeClr val="tx1"/>
                </a:solidFill>
                <a:latin typeface="Arial" pitchFamily="34" charset="0"/>
                <a:ea typeface="宋体" pitchFamily="2" charset="-122"/>
              </a:rPr>
              <a:t>愿景目标</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5" name="Oval 8"/>
          <p:cNvSpPr>
            <a:spLocks noChangeArrowheads="1"/>
          </p:cNvSpPr>
          <p:nvPr/>
        </p:nvSpPr>
        <p:spPr bwMode="gray">
          <a:xfrm>
            <a:off x="2484438" y="2470136"/>
            <a:ext cx="600075" cy="615950"/>
          </a:xfrm>
          <a:prstGeom prst="ellipse">
            <a:avLst/>
          </a:prstGeom>
          <a:solidFill>
            <a:schemeClr va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Text Box 9"/>
          <p:cNvSpPr txBox="1">
            <a:spLocks noChangeArrowheads="1"/>
          </p:cNvSpPr>
          <p:nvPr/>
        </p:nvSpPr>
        <p:spPr bwMode="gray">
          <a:xfrm>
            <a:off x="2516188" y="2578086"/>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02</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7" name="AutoShape 10"/>
          <p:cNvSpPr>
            <a:spLocks noChangeArrowheads="1"/>
          </p:cNvSpPr>
          <p:nvPr/>
        </p:nvSpPr>
        <p:spPr bwMode="gray">
          <a:xfrm>
            <a:off x="2451100" y="3455985"/>
            <a:ext cx="4435475" cy="598487"/>
          </a:xfrm>
          <a:prstGeom prst="roundRect">
            <a:avLst>
              <a:gd name="adj" fmla="val 50000"/>
            </a:avLst>
          </a:prstGeom>
          <a:solidFill>
            <a:srgbClr val="FFC00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Text Box 11"/>
          <p:cNvSpPr txBox="1">
            <a:spLocks noChangeArrowheads="1"/>
          </p:cNvSpPr>
          <p:nvPr/>
        </p:nvSpPr>
        <p:spPr bwMode="gray">
          <a:xfrm>
            <a:off x="3060700" y="3563935"/>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运维管理</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9" name="Oval 12"/>
          <p:cNvSpPr>
            <a:spLocks noChangeArrowheads="1"/>
          </p:cNvSpPr>
          <p:nvPr/>
        </p:nvSpPr>
        <p:spPr bwMode="gray">
          <a:xfrm>
            <a:off x="2484438" y="3422636"/>
            <a:ext cx="600075" cy="615950"/>
          </a:xfrm>
          <a:prstGeom prst="ellipse">
            <a:avLst/>
          </a:prstGeom>
          <a:solidFill>
            <a:schemeClr val="accent1">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 Box 13"/>
          <p:cNvSpPr txBox="1">
            <a:spLocks noChangeArrowheads="1"/>
          </p:cNvSpPr>
          <p:nvPr/>
        </p:nvSpPr>
        <p:spPr bwMode="gray">
          <a:xfrm>
            <a:off x="2516188" y="3530586"/>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03</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1" name="AutoShape 14"/>
          <p:cNvSpPr>
            <a:spLocks noChangeArrowheads="1"/>
          </p:cNvSpPr>
          <p:nvPr/>
        </p:nvSpPr>
        <p:spPr bwMode="gray">
          <a:xfrm>
            <a:off x="2451100" y="4430710"/>
            <a:ext cx="4435475" cy="598487"/>
          </a:xfrm>
          <a:prstGeom prst="roundRect">
            <a:avLst>
              <a:gd name="adj" fmla="val 50000"/>
            </a:avLst>
          </a:prstGeom>
          <a:solidFill>
            <a:srgbClr val="00B0F0"/>
          </a:solidFill>
          <a:ln w="19050">
            <a:noFill/>
            <a:round/>
            <a:headEnd/>
            <a:tailEnd/>
          </a:ln>
          <a:effectLst/>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2" name="Text Box 15"/>
          <p:cNvSpPr txBox="1">
            <a:spLocks noChangeArrowheads="1"/>
          </p:cNvSpPr>
          <p:nvPr/>
        </p:nvSpPr>
        <p:spPr bwMode="gray">
          <a:xfrm>
            <a:off x="3060700" y="4538660"/>
            <a:ext cx="3433763" cy="400110"/>
          </a:xfrm>
          <a:prstGeom prst="rect">
            <a:avLst/>
          </a:prstGeom>
          <a:noFill/>
          <a:ln w="9525">
            <a:noFill/>
            <a:miter lim="800000"/>
            <a:headEnd/>
            <a:tailEnd/>
          </a:ln>
          <a:effectLst>
            <a:outerShdw dist="17961" dir="2700000" algn="ctr" rotWithShape="0">
              <a:schemeClr val="bg1">
                <a:alpha val="20000"/>
              </a:scheme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pitchFamily="34" charset="0"/>
                <a:ea typeface="宋体" pitchFamily="2" charset="-122"/>
              </a:rPr>
              <a:t>软件过程管理</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3" name="Oval 16"/>
          <p:cNvSpPr>
            <a:spLocks noChangeArrowheads="1"/>
          </p:cNvSpPr>
          <p:nvPr/>
        </p:nvSpPr>
        <p:spPr bwMode="gray">
          <a:xfrm>
            <a:off x="2484438" y="4397361"/>
            <a:ext cx="600075" cy="615950"/>
          </a:xfrm>
          <a:prstGeom prst="ellipse">
            <a:avLst/>
          </a:prstGeom>
          <a:solidFill>
            <a:schemeClr val="fo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4" name="Text Box 17"/>
          <p:cNvSpPr txBox="1">
            <a:spLocks noChangeArrowheads="1"/>
          </p:cNvSpPr>
          <p:nvPr/>
        </p:nvSpPr>
        <p:spPr bwMode="gray">
          <a:xfrm>
            <a:off x="2516188" y="4505311"/>
            <a:ext cx="531812" cy="36671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bg1"/>
                </a:solidFill>
                <a:effectLst/>
                <a:latin typeface="Verdana" pitchFamily="34" charset="0"/>
                <a:ea typeface="宋体" pitchFamily="2" charset="-122"/>
              </a:rPr>
              <a:t>04</a:t>
            </a: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5" name="Oval 18"/>
          <p:cNvSpPr>
            <a:spLocks noChangeArrowheads="1"/>
          </p:cNvSpPr>
          <p:nvPr/>
        </p:nvSpPr>
        <p:spPr bwMode="gray">
          <a:xfrm>
            <a:off x="6637338" y="1617649"/>
            <a:ext cx="349250" cy="358775"/>
          </a:xfrm>
          <a:prstGeom prst="ellipse">
            <a:avLst/>
          </a:prstGeom>
          <a:solidFill>
            <a:schemeClr val="accent2">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6" name="Oval 19"/>
          <p:cNvSpPr>
            <a:spLocks noChangeArrowheads="1"/>
          </p:cNvSpPr>
          <p:nvPr/>
        </p:nvSpPr>
        <p:spPr bwMode="gray">
          <a:xfrm>
            <a:off x="6637338" y="2587611"/>
            <a:ext cx="349250" cy="358775"/>
          </a:xfrm>
          <a:prstGeom prst="ellipse">
            <a:avLst/>
          </a:prstGeom>
          <a:solidFill>
            <a:schemeClr va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Oval 20"/>
          <p:cNvSpPr>
            <a:spLocks noChangeArrowheads="1"/>
          </p:cNvSpPr>
          <p:nvPr/>
        </p:nvSpPr>
        <p:spPr bwMode="gray">
          <a:xfrm>
            <a:off x="6637338" y="3540111"/>
            <a:ext cx="349250" cy="358775"/>
          </a:xfrm>
          <a:prstGeom prst="ellipse">
            <a:avLst/>
          </a:prstGeom>
          <a:solidFill>
            <a:schemeClr val="accent1">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8" name="Oval 21"/>
          <p:cNvSpPr>
            <a:spLocks noChangeArrowheads="1"/>
          </p:cNvSpPr>
          <p:nvPr/>
        </p:nvSpPr>
        <p:spPr bwMode="gray">
          <a:xfrm>
            <a:off x="6637338" y="4514836"/>
            <a:ext cx="349250" cy="358775"/>
          </a:xfrm>
          <a:prstGeom prst="ellipse">
            <a:avLst/>
          </a:prstGeom>
          <a:solidFill>
            <a:schemeClr val="folHlink">
              <a:alpha val="79999"/>
            </a:schemeClr>
          </a:solidFill>
          <a:ln w="57150" algn="ctr">
            <a:solidFill>
              <a:srgbClr val="FFFFFF"/>
            </a:solidFill>
            <a:round/>
            <a:headEnd/>
            <a:tailEnd/>
          </a:ln>
        </p:spPr>
        <p:txBody>
          <a:bodyPr vert="horz" wrap="non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9" name="Rectangle 47"/>
          <p:cNvSpPr>
            <a:spLocks noChangeArrowheads="1"/>
          </p:cNvSpPr>
          <p:nvPr/>
        </p:nvSpPr>
        <p:spPr bwMode="auto">
          <a:xfrm>
            <a:off x="2357422" y="3357562"/>
            <a:ext cx="4897437" cy="792162"/>
          </a:xfrm>
          <a:prstGeom prst="rect">
            <a:avLst/>
          </a:prstGeom>
          <a:noFill/>
          <a:ln w="3175">
            <a:solidFill>
              <a:srgbClr val="FF00FF"/>
            </a:solidFill>
            <a:miter lim="800000"/>
            <a:headEnd/>
            <a:tailEnd/>
          </a:ln>
          <a:effectLst>
            <a:prstShdw prst="shdw17" dist="17961" dir="2700000">
              <a:srgbClr val="FF00FF">
                <a:gamma/>
                <a:shade val="60000"/>
                <a:invGamma/>
              </a:srgbClr>
            </a:prst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运维管理体系</a:t>
            </a:r>
          </a:p>
        </p:txBody>
      </p:sp>
      <p:sp>
        <p:nvSpPr>
          <p:cNvPr id="110595" name="Text Box 3"/>
          <p:cNvSpPr txBox="1">
            <a:spLocks noChangeArrowheads="1"/>
          </p:cNvSpPr>
          <p:nvPr/>
        </p:nvSpPr>
        <p:spPr bwMode="auto">
          <a:xfrm>
            <a:off x="5456238" y="998520"/>
            <a:ext cx="184150" cy="336550"/>
          </a:xfrm>
          <a:prstGeom prst="rect">
            <a:avLst/>
          </a:prstGeom>
          <a:noFill/>
          <a:ln w="9525" algn="ctr">
            <a:noFill/>
            <a:miter lim="800000"/>
            <a:headEnd/>
            <a:tailEnd/>
          </a:ln>
          <a:effectLst/>
        </p:spPr>
        <p:txBody>
          <a:bodyPr wrap="none">
            <a:spAutoFit/>
          </a:bodyPr>
          <a:lstStyle/>
          <a:p>
            <a:endParaRPr lang="zh-CN" altLang="en-US"/>
          </a:p>
        </p:txBody>
      </p:sp>
      <p:sp>
        <p:nvSpPr>
          <p:cNvPr id="110597" name="Text Box 5"/>
          <p:cNvSpPr txBox="1">
            <a:spLocks noChangeArrowheads="1"/>
          </p:cNvSpPr>
          <p:nvPr/>
        </p:nvSpPr>
        <p:spPr bwMode="auto">
          <a:xfrm>
            <a:off x="357158" y="1057816"/>
            <a:ext cx="1214446" cy="369332"/>
          </a:xfrm>
          <a:prstGeom prst="rect">
            <a:avLst/>
          </a:prstGeom>
          <a:ln>
            <a:solidFill>
              <a:srgbClr val="FFC000"/>
            </a:solidFill>
            <a:headEnd/>
            <a:tailEnd/>
          </a:ln>
        </p:spPr>
        <p:style>
          <a:lnRef idx="3">
            <a:schemeClr val="lt1"/>
          </a:lnRef>
          <a:fillRef idx="1">
            <a:schemeClr val="accent2"/>
          </a:fillRef>
          <a:effectRef idx="1">
            <a:schemeClr val="accent2"/>
          </a:effectRef>
          <a:fontRef idx="minor">
            <a:schemeClr val="lt1"/>
          </a:fontRef>
        </p:style>
        <p:txBody>
          <a:bodyPr wrap="square">
            <a:spAutoFit/>
          </a:bodyPr>
          <a:lstStyle/>
          <a:p>
            <a:pPr>
              <a:spcBef>
                <a:spcPct val="50000"/>
              </a:spcBef>
            </a:pPr>
            <a:r>
              <a:rPr lang="zh-CN" altLang="en-US" sz="1800" b="1" dirty="0" smtClean="0"/>
              <a:t>运维团队</a:t>
            </a:r>
            <a:endParaRPr lang="zh-CN" altLang="en-US" sz="1800" b="1" dirty="0"/>
          </a:p>
        </p:txBody>
      </p:sp>
      <p:sp>
        <p:nvSpPr>
          <p:cNvPr id="110598" name="Text Box 6"/>
          <p:cNvSpPr txBox="1">
            <a:spLocks noChangeArrowheads="1"/>
          </p:cNvSpPr>
          <p:nvPr/>
        </p:nvSpPr>
        <p:spPr bwMode="auto">
          <a:xfrm>
            <a:off x="285720" y="3071810"/>
            <a:ext cx="1214446" cy="369332"/>
          </a:xfrm>
          <a:prstGeom prst="rect">
            <a:avLst/>
          </a:prstGeom>
          <a:ln>
            <a:solidFill>
              <a:srgbClr val="FFC000"/>
            </a:solidFill>
            <a:headEnd/>
            <a:tailEnd/>
          </a:ln>
        </p:spPr>
        <p:style>
          <a:lnRef idx="3">
            <a:schemeClr val="lt1"/>
          </a:lnRef>
          <a:fillRef idx="1">
            <a:schemeClr val="accent2"/>
          </a:fillRef>
          <a:effectRef idx="1">
            <a:schemeClr val="accent2"/>
          </a:effectRef>
          <a:fontRef idx="minor">
            <a:schemeClr val="lt1"/>
          </a:fontRef>
        </p:style>
        <p:txBody>
          <a:bodyPr wrap="square">
            <a:spAutoFit/>
          </a:bodyPr>
          <a:lstStyle/>
          <a:p>
            <a:pPr>
              <a:spcBef>
                <a:spcPct val="50000"/>
              </a:spcBef>
            </a:pPr>
            <a:r>
              <a:rPr lang="zh-CN" altLang="en-US" sz="1800" b="1" dirty="0">
                <a:solidFill>
                  <a:schemeClr val="lt1"/>
                </a:solidFill>
                <a:latin typeface="+mn-lt"/>
                <a:ea typeface="+mn-ea"/>
              </a:rPr>
              <a:t>运</a:t>
            </a:r>
            <a:r>
              <a:rPr lang="zh-CN" altLang="en-US" sz="1800" b="1" dirty="0" smtClean="0">
                <a:solidFill>
                  <a:schemeClr val="lt1"/>
                </a:solidFill>
                <a:latin typeface="+mn-lt"/>
                <a:ea typeface="+mn-ea"/>
              </a:rPr>
              <a:t>维过程</a:t>
            </a:r>
            <a:endParaRPr lang="zh-CN" altLang="en-US" sz="1800" b="1" dirty="0">
              <a:solidFill>
                <a:schemeClr val="lt1"/>
              </a:solidFill>
              <a:latin typeface="+mn-lt"/>
              <a:ea typeface="+mn-ea"/>
            </a:endParaRPr>
          </a:p>
        </p:txBody>
      </p:sp>
      <p:sp>
        <p:nvSpPr>
          <p:cNvPr id="110601" name="Text Box 9"/>
          <p:cNvSpPr txBox="1">
            <a:spLocks noChangeArrowheads="1"/>
          </p:cNvSpPr>
          <p:nvPr/>
        </p:nvSpPr>
        <p:spPr bwMode="auto">
          <a:xfrm>
            <a:off x="2000232" y="1071962"/>
            <a:ext cx="996950" cy="33655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spAutoFit/>
          </a:bodyPr>
          <a:lstStyle/>
          <a:p>
            <a:r>
              <a:rPr lang="zh-CN" altLang="en-US" dirty="0" smtClean="0"/>
              <a:t>团队</a:t>
            </a:r>
            <a:r>
              <a:rPr lang="zh-CN" altLang="en-US" dirty="0"/>
              <a:t>角色</a:t>
            </a:r>
          </a:p>
        </p:txBody>
      </p:sp>
      <p:sp>
        <p:nvSpPr>
          <p:cNvPr id="110602" name="Text Box 10"/>
          <p:cNvSpPr txBox="1">
            <a:spLocks noChangeArrowheads="1"/>
          </p:cNvSpPr>
          <p:nvPr/>
        </p:nvSpPr>
        <p:spPr bwMode="auto">
          <a:xfrm>
            <a:off x="3643306" y="1071962"/>
            <a:ext cx="996950" cy="33655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spAutoFit/>
          </a:bodyPr>
          <a:lstStyle/>
          <a:p>
            <a:r>
              <a:rPr lang="zh-CN" altLang="en-US" dirty="0"/>
              <a:t>角色职责</a:t>
            </a:r>
          </a:p>
        </p:txBody>
      </p:sp>
      <p:sp>
        <p:nvSpPr>
          <p:cNvPr id="110603" name="Text Box 11"/>
          <p:cNvSpPr txBox="1">
            <a:spLocks noChangeArrowheads="1"/>
          </p:cNvSpPr>
          <p:nvPr/>
        </p:nvSpPr>
        <p:spPr bwMode="auto">
          <a:xfrm>
            <a:off x="5281109" y="1069958"/>
            <a:ext cx="1005403" cy="33855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spAutoFit/>
          </a:bodyPr>
          <a:lstStyle/>
          <a:p>
            <a:r>
              <a:rPr lang="zh-CN" altLang="en-US" dirty="0" smtClean="0">
                <a:solidFill>
                  <a:schemeClr val="dk1"/>
                </a:solidFill>
                <a:latin typeface="+mn-lt"/>
                <a:ea typeface="+mn-ea"/>
              </a:rPr>
              <a:t>素质</a:t>
            </a:r>
            <a:r>
              <a:rPr lang="zh-CN" altLang="en-US" dirty="0">
                <a:solidFill>
                  <a:schemeClr val="dk1"/>
                </a:solidFill>
                <a:latin typeface="+mn-lt"/>
                <a:ea typeface="+mn-ea"/>
              </a:rPr>
              <a:t>要求</a:t>
            </a:r>
          </a:p>
        </p:txBody>
      </p:sp>
      <p:sp>
        <p:nvSpPr>
          <p:cNvPr id="110604" name="Text Box 12"/>
          <p:cNvSpPr txBox="1">
            <a:spLocks noChangeArrowheads="1"/>
          </p:cNvSpPr>
          <p:nvPr/>
        </p:nvSpPr>
        <p:spPr bwMode="auto">
          <a:xfrm>
            <a:off x="6932636" y="1071962"/>
            <a:ext cx="996950" cy="33655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spAutoFit/>
          </a:bodyPr>
          <a:lstStyle/>
          <a:p>
            <a:r>
              <a:rPr lang="zh-CN" altLang="en-US" dirty="0"/>
              <a:t>人员组成</a:t>
            </a:r>
          </a:p>
        </p:txBody>
      </p:sp>
      <p:cxnSp>
        <p:nvCxnSpPr>
          <p:cNvPr id="123" name="直接连接符 122"/>
          <p:cNvCxnSpPr/>
          <p:nvPr/>
        </p:nvCxnSpPr>
        <p:spPr>
          <a:xfrm>
            <a:off x="357158" y="1498586"/>
            <a:ext cx="7786742" cy="1588"/>
          </a:xfrm>
          <a:prstGeom prst="line">
            <a:avLst/>
          </a:prstGeom>
          <a:ln/>
        </p:spPr>
        <p:style>
          <a:lnRef idx="1">
            <a:schemeClr val="accent5"/>
          </a:lnRef>
          <a:fillRef idx="0">
            <a:schemeClr val="accent5"/>
          </a:fillRef>
          <a:effectRef idx="0">
            <a:schemeClr val="accent5"/>
          </a:effectRef>
          <a:fontRef idx="minor">
            <a:schemeClr val="tx1"/>
          </a:fontRef>
        </p:style>
      </p:cxnSp>
      <p:sp>
        <p:nvSpPr>
          <p:cNvPr id="20" name="TextBox 19"/>
          <p:cNvSpPr txBox="1"/>
          <p:nvPr/>
        </p:nvSpPr>
        <p:spPr>
          <a:xfrm>
            <a:off x="4071934" y="5429264"/>
            <a:ext cx="1143008" cy="338554"/>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dirty="0" smtClean="0"/>
              <a:t>运维规范</a:t>
            </a:r>
            <a:endParaRPr lang="zh-CN" altLang="en-US" dirty="0"/>
          </a:p>
        </p:txBody>
      </p:sp>
      <p:sp>
        <p:nvSpPr>
          <p:cNvPr id="22" name="TextBox 21"/>
          <p:cNvSpPr txBox="1"/>
          <p:nvPr/>
        </p:nvSpPr>
        <p:spPr>
          <a:xfrm>
            <a:off x="5715008" y="5429264"/>
            <a:ext cx="1415772" cy="338554"/>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dirty="0" smtClean="0"/>
              <a:t>质量考核规范</a:t>
            </a:r>
            <a:endParaRPr lang="zh-CN" altLang="en-US" dirty="0"/>
          </a:p>
        </p:txBody>
      </p:sp>
      <p:sp>
        <p:nvSpPr>
          <p:cNvPr id="23" name="TextBox 22"/>
          <p:cNvSpPr txBox="1"/>
          <p:nvPr/>
        </p:nvSpPr>
        <p:spPr>
          <a:xfrm>
            <a:off x="2000232" y="5429264"/>
            <a:ext cx="1415772" cy="338554"/>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zh-CN" altLang="en-US" dirty="0" smtClean="0"/>
              <a:t>工作内容界定</a:t>
            </a:r>
            <a:endParaRPr lang="zh-CN" altLang="en-US" dirty="0"/>
          </a:p>
        </p:txBody>
      </p:sp>
      <p:sp>
        <p:nvSpPr>
          <p:cNvPr id="31" name="Text Box 6"/>
          <p:cNvSpPr txBox="1">
            <a:spLocks noChangeArrowheads="1"/>
          </p:cNvSpPr>
          <p:nvPr/>
        </p:nvSpPr>
        <p:spPr bwMode="auto">
          <a:xfrm>
            <a:off x="357158" y="5429264"/>
            <a:ext cx="1214446" cy="369332"/>
          </a:xfrm>
          <a:prstGeom prst="rect">
            <a:avLst/>
          </a:prstGeom>
          <a:ln>
            <a:solidFill>
              <a:srgbClr val="FFC000"/>
            </a:solidFill>
            <a:headEnd/>
            <a:tailEnd/>
          </a:ln>
        </p:spPr>
        <p:style>
          <a:lnRef idx="3">
            <a:schemeClr val="lt1"/>
          </a:lnRef>
          <a:fillRef idx="1">
            <a:schemeClr val="accent2"/>
          </a:fillRef>
          <a:effectRef idx="1">
            <a:schemeClr val="accent2"/>
          </a:effectRef>
          <a:fontRef idx="minor">
            <a:schemeClr val="lt1"/>
          </a:fontRef>
        </p:style>
        <p:txBody>
          <a:bodyPr wrap="square">
            <a:spAutoFit/>
          </a:bodyPr>
          <a:lstStyle/>
          <a:p>
            <a:pPr>
              <a:spcBef>
                <a:spcPct val="50000"/>
              </a:spcBef>
            </a:pPr>
            <a:r>
              <a:rPr lang="zh-CN" altLang="en-US" sz="1800" b="1" dirty="0" smtClean="0"/>
              <a:t>制度规范</a:t>
            </a:r>
            <a:endParaRPr lang="zh-CN" altLang="en-US" sz="1800" b="1" dirty="0">
              <a:solidFill>
                <a:schemeClr val="lt1"/>
              </a:solidFill>
              <a:latin typeface="+mn-lt"/>
              <a:ea typeface="+mn-ea"/>
            </a:endParaRPr>
          </a:p>
        </p:txBody>
      </p:sp>
      <p:cxnSp>
        <p:nvCxnSpPr>
          <p:cNvPr id="32" name="直接连接符 31"/>
          <p:cNvCxnSpPr/>
          <p:nvPr/>
        </p:nvCxnSpPr>
        <p:spPr>
          <a:xfrm>
            <a:off x="285720" y="5357826"/>
            <a:ext cx="7786742" cy="1588"/>
          </a:xfrm>
          <a:prstGeom prst="line">
            <a:avLst/>
          </a:prstGeom>
          <a:ln/>
        </p:spPr>
        <p:style>
          <a:lnRef idx="1">
            <a:schemeClr val="accent5"/>
          </a:lnRef>
          <a:fillRef idx="0">
            <a:schemeClr val="accent5"/>
          </a:fillRef>
          <a:effectRef idx="0">
            <a:schemeClr val="accent5"/>
          </a:effectRef>
          <a:fontRef idx="minor">
            <a:schemeClr val="tx1"/>
          </a:fontRef>
        </p:style>
      </p:cxnSp>
      <p:sp>
        <p:nvSpPr>
          <p:cNvPr id="33" name="圆角矩形 32"/>
          <p:cNvSpPr/>
          <p:nvPr/>
        </p:nvSpPr>
        <p:spPr>
          <a:xfrm>
            <a:off x="1714480" y="1643050"/>
            <a:ext cx="2857520" cy="3000396"/>
          </a:xfrm>
          <a:prstGeom prst="roundRect">
            <a:avLst>
              <a:gd name="adj" fmla="val 0"/>
            </a:avLst>
          </a:prstGeom>
          <a:solidFill>
            <a:schemeClr val="bg1"/>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929190" y="1643050"/>
            <a:ext cx="3000396" cy="3000396"/>
          </a:xfrm>
          <a:prstGeom prst="rect">
            <a:avLst/>
          </a:prstGeom>
          <a:solidFill>
            <a:schemeClr val="bg1"/>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000232" y="1857364"/>
            <a:ext cx="2214578" cy="42862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1400" b="1" dirty="0" smtClean="0"/>
              <a:t>运维流程</a:t>
            </a:r>
            <a:endParaRPr lang="zh-CN" altLang="en-US" sz="1400" b="1" dirty="0"/>
          </a:p>
        </p:txBody>
      </p:sp>
      <p:sp>
        <p:nvSpPr>
          <p:cNvPr id="37" name="矩形 36"/>
          <p:cNvSpPr/>
          <p:nvPr/>
        </p:nvSpPr>
        <p:spPr>
          <a:xfrm>
            <a:off x="5429256" y="1857364"/>
            <a:ext cx="2071702" cy="42862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1400" b="1" dirty="0" smtClean="0"/>
              <a:t>运维监控</a:t>
            </a:r>
            <a:endParaRPr lang="zh-CN" altLang="en-US" sz="1400" b="1" dirty="0"/>
          </a:p>
        </p:txBody>
      </p:sp>
      <p:sp>
        <p:nvSpPr>
          <p:cNvPr id="39" name="右箭头 38"/>
          <p:cNvSpPr/>
          <p:nvPr/>
        </p:nvSpPr>
        <p:spPr>
          <a:xfrm>
            <a:off x="1571604" y="4643446"/>
            <a:ext cx="6357982" cy="35719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p>
        </p:txBody>
      </p:sp>
      <p:sp>
        <p:nvSpPr>
          <p:cNvPr id="40" name="矩形 39"/>
          <p:cNvSpPr/>
          <p:nvPr/>
        </p:nvSpPr>
        <p:spPr>
          <a:xfrm>
            <a:off x="3214678" y="5000636"/>
            <a:ext cx="2643206" cy="28575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1800" b="1" dirty="0" smtClean="0">
                <a:solidFill>
                  <a:srgbClr val="FF0000"/>
                </a:solidFill>
              </a:rPr>
              <a:t>ITIL </a:t>
            </a:r>
            <a:r>
              <a:rPr lang="zh-CN" altLang="en-US" sz="1800" b="1" dirty="0" smtClean="0">
                <a:solidFill>
                  <a:srgbClr val="FF0000"/>
                </a:solidFill>
              </a:rPr>
              <a:t>运维体系</a:t>
            </a:r>
            <a:endParaRPr lang="zh-CN" altLang="en-US" sz="1800" b="1" dirty="0">
              <a:solidFill>
                <a:srgbClr val="FF0000"/>
              </a:solidFill>
            </a:endParaRPr>
          </a:p>
        </p:txBody>
      </p:sp>
      <p:sp>
        <p:nvSpPr>
          <p:cNvPr id="38" name="矩形 37"/>
          <p:cNvSpPr/>
          <p:nvPr/>
        </p:nvSpPr>
        <p:spPr>
          <a:xfrm>
            <a:off x="5572132" y="2571744"/>
            <a:ext cx="1928826" cy="42862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1400" b="1" dirty="0" smtClean="0"/>
              <a:t>对象界定</a:t>
            </a:r>
            <a:endParaRPr lang="zh-CN" altLang="en-US" sz="1400" b="1" dirty="0"/>
          </a:p>
        </p:txBody>
      </p:sp>
      <p:sp>
        <p:nvSpPr>
          <p:cNvPr id="44" name="圆角矩形 43"/>
          <p:cNvSpPr/>
          <p:nvPr/>
        </p:nvSpPr>
        <p:spPr>
          <a:xfrm>
            <a:off x="4429124" y="1785926"/>
            <a:ext cx="642942" cy="1285884"/>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b="1" dirty="0" smtClean="0"/>
              <a:t>安全管控</a:t>
            </a:r>
            <a:endParaRPr lang="zh-CN" altLang="en-US" b="1" dirty="0"/>
          </a:p>
        </p:txBody>
      </p:sp>
      <p:sp>
        <p:nvSpPr>
          <p:cNvPr id="45" name="矩形 44"/>
          <p:cNvSpPr/>
          <p:nvPr/>
        </p:nvSpPr>
        <p:spPr>
          <a:xfrm>
            <a:off x="5572132" y="3071810"/>
            <a:ext cx="1928826" cy="42862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1400" b="1" dirty="0" smtClean="0"/>
              <a:t>采集平台</a:t>
            </a:r>
            <a:endParaRPr lang="zh-CN" altLang="en-US" sz="1400" b="1" dirty="0"/>
          </a:p>
        </p:txBody>
      </p:sp>
      <p:sp>
        <p:nvSpPr>
          <p:cNvPr id="46" name="圆角矩形 45"/>
          <p:cNvSpPr/>
          <p:nvPr/>
        </p:nvSpPr>
        <p:spPr>
          <a:xfrm>
            <a:off x="4429124" y="3143248"/>
            <a:ext cx="642942" cy="1285884"/>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b="1" dirty="0" smtClean="0"/>
              <a:t>质量管控</a:t>
            </a:r>
            <a:endParaRPr lang="zh-CN" altLang="en-US" b="1" dirty="0"/>
          </a:p>
        </p:txBody>
      </p:sp>
      <p:sp>
        <p:nvSpPr>
          <p:cNvPr id="43" name="矩形 42"/>
          <p:cNvSpPr/>
          <p:nvPr/>
        </p:nvSpPr>
        <p:spPr>
          <a:xfrm>
            <a:off x="5572132" y="3571876"/>
            <a:ext cx="1928826" cy="42862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1400" b="1" dirty="0" smtClean="0"/>
              <a:t>监控中心</a:t>
            </a:r>
            <a:endParaRPr lang="zh-CN" altLang="en-US" sz="1400" b="1" dirty="0"/>
          </a:p>
        </p:txBody>
      </p:sp>
      <p:sp>
        <p:nvSpPr>
          <p:cNvPr id="48" name="矩形 47"/>
          <p:cNvSpPr/>
          <p:nvPr/>
        </p:nvSpPr>
        <p:spPr>
          <a:xfrm>
            <a:off x="5572132" y="4071942"/>
            <a:ext cx="1928826" cy="42862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1400" b="1" dirty="0" smtClean="0"/>
              <a:t>应用中心</a:t>
            </a:r>
            <a:endParaRPr lang="zh-CN" altLang="en-US" sz="1400" b="1" dirty="0"/>
          </a:p>
        </p:txBody>
      </p:sp>
      <p:sp>
        <p:nvSpPr>
          <p:cNvPr id="53" name="矩形 52"/>
          <p:cNvSpPr/>
          <p:nvPr/>
        </p:nvSpPr>
        <p:spPr>
          <a:xfrm>
            <a:off x="2000232" y="2428868"/>
            <a:ext cx="2143140" cy="42862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1400" b="1" dirty="0" smtClean="0"/>
              <a:t>知识管理</a:t>
            </a:r>
            <a:endParaRPr lang="zh-CN" altLang="en-US" sz="1400" b="1" dirty="0"/>
          </a:p>
        </p:txBody>
      </p:sp>
      <p:sp>
        <p:nvSpPr>
          <p:cNvPr id="54" name="矩形 53"/>
          <p:cNvSpPr/>
          <p:nvPr/>
        </p:nvSpPr>
        <p:spPr>
          <a:xfrm>
            <a:off x="2000232" y="3000372"/>
            <a:ext cx="2143140" cy="42862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1400" b="1" dirty="0" smtClean="0"/>
              <a:t>流程协作</a:t>
            </a:r>
            <a:endParaRPr lang="zh-CN" altLang="en-US" sz="1400" b="1" dirty="0"/>
          </a:p>
        </p:txBody>
      </p:sp>
      <p:sp>
        <p:nvSpPr>
          <p:cNvPr id="55" name="矩形 54"/>
          <p:cNvSpPr/>
          <p:nvPr/>
        </p:nvSpPr>
        <p:spPr>
          <a:xfrm>
            <a:off x="2000232" y="3571876"/>
            <a:ext cx="2143140" cy="42862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1400" b="1" dirty="0" smtClean="0"/>
              <a:t>协作监控</a:t>
            </a:r>
            <a:endParaRPr lang="zh-CN" altLang="en-US" sz="1400" b="1" dirty="0"/>
          </a:p>
        </p:txBody>
      </p:sp>
      <p:sp>
        <p:nvSpPr>
          <p:cNvPr id="56" name="矩形 55"/>
          <p:cNvSpPr/>
          <p:nvPr/>
        </p:nvSpPr>
        <p:spPr>
          <a:xfrm>
            <a:off x="2000232" y="4143380"/>
            <a:ext cx="2143140" cy="42862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1400" b="1" dirty="0" smtClean="0"/>
              <a:t>事件升级</a:t>
            </a:r>
            <a:endParaRPr lang="zh-CN" altLang="en-US" sz="1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idx="4294967295"/>
          </p:nvPr>
        </p:nvSpPr>
        <p:spPr>
          <a:xfrm>
            <a:off x="457200" y="79375"/>
            <a:ext cx="8229600" cy="777875"/>
          </a:xfrm>
          <a:noFill/>
        </p:spPr>
        <p:txBody>
          <a:bodyPr/>
          <a:lstStyle/>
          <a:p>
            <a:pPr algn="l"/>
            <a:r>
              <a:rPr lang="zh-CN" altLang="en-US" sz="2800" dirty="0" smtClean="0"/>
              <a:t>团队建设</a:t>
            </a:r>
          </a:p>
        </p:txBody>
      </p:sp>
      <p:graphicFrame>
        <p:nvGraphicFramePr>
          <p:cNvPr id="37" name="表格 36"/>
          <p:cNvGraphicFramePr>
            <a:graphicFrameLocks noGrp="1"/>
          </p:cNvGraphicFramePr>
          <p:nvPr/>
        </p:nvGraphicFramePr>
        <p:xfrm>
          <a:off x="642911" y="928669"/>
          <a:ext cx="8072493" cy="5122919"/>
        </p:xfrm>
        <a:graphic>
          <a:graphicData uri="http://schemas.openxmlformats.org/drawingml/2006/table">
            <a:tbl>
              <a:tblPr firstRow="1" bandRow="1">
                <a:tableStyleId>{5C22544A-7EE6-4342-B048-85BDC9FD1C3A}</a:tableStyleId>
              </a:tblPr>
              <a:tblGrid>
                <a:gridCol w="1699472"/>
                <a:gridCol w="3044888"/>
                <a:gridCol w="3328133"/>
              </a:tblGrid>
              <a:tr h="476987">
                <a:tc>
                  <a:txBody>
                    <a:bodyPr/>
                    <a:lstStyle/>
                    <a:p>
                      <a:r>
                        <a:rPr lang="zh-CN" altLang="en-US" dirty="0" smtClean="0"/>
                        <a:t>角色</a:t>
                      </a:r>
                      <a:endParaRPr lang="zh-CN" altLang="en-US" dirty="0"/>
                    </a:p>
                  </a:txBody>
                  <a:tcPr/>
                </a:tc>
                <a:tc>
                  <a:txBody>
                    <a:bodyPr/>
                    <a:lstStyle/>
                    <a:p>
                      <a:r>
                        <a:rPr lang="zh-CN" altLang="en-US" dirty="0" smtClean="0"/>
                        <a:t>职能</a:t>
                      </a:r>
                      <a:endParaRPr lang="zh-CN" altLang="en-US" dirty="0"/>
                    </a:p>
                  </a:txBody>
                  <a:tcPr/>
                </a:tc>
                <a:tc>
                  <a:txBody>
                    <a:bodyPr/>
                    <a:lstStyle/>
                    <a:p>
                      <a:r>
                        <a:rPr lang="zh-CN" altLang="en-US" dirty="0" smtClean="0"/>
                        <a:t>素质</a:t>
                      </a:r>
                      <a:endParaRPr lang="zh-CN" altLang="en-US" dirty="0"/>
                    </a:p>
                  </a:txBody>
                  <a:tcPr/>
                </a:tc>
              </a:tr>
              <a:tr h="531736">
                <a:tc>
                  <a:txBody>
                    <a:bodyPr/>
                    <a:lstStyle/>
                    <a:p>
                      <a:r>
                        <a:rPr lang="zh-CN" altLang="en-US" sz="1400" i="0" dirty="0" smtClean="0"/>
                        <a:t>运维经理</a:t>
                      </a:r>
                      <a:endParaRPr lang="zh-CN" altLang="en-US" sz="1400" i="0" dirty="0"/>
                    </a:p>
                  </a:txBody>
                  <a:tcPr/>
                </a:tc>
                <a:tc>
                  <a:txBody>
                    <a:bodyPr/>
                    <a:lstStyle/>
                    <a:p>
                      <a:r>
                        <a:rPr lang="zh-CN" altLang="en-US" sz="1400" dirty="0" smtClean="0"/>
                        <a:t>主管运维团队内部管理，沟通，对外沟通工作</a:t>
                      </a:r>
                      <a:endParaRPr lang="zh-CN" altLang="en-US" sz="1400" dirty="0"/>
                    </a:p>
                  </a:txBody>
                  <a:tcPr/>
                </a:tc>
                <a:tc>
                  <a:txBody>
                    <a:bodyPr/>
                    <a:lstStyle/>
                    <a:p>
                      <a:r>
                        <a:rPr lang="en-US" altLang="zh-CN" sz="1400" dirty="0" smtClean="0"/>
                        <a:t>5</a:t>
                      </a:r>
                      <a:r>
                        <a:rPr lang="zh-CN" altLang="en-US" sz="1400" dirty="0" smtClean="0"/>
                        <a:t>年以上移动项目运维管理经验。</a:t>
                      </a:r>
                      <a:endParaRPr lang="en-US" altLang="zh-CN" sz="1400" dirty="0" smtClean="0"/>
                    </a:p>
                    <a:p>
                      <a:r>
                        <a:rPr lang="en-US" altLang="zh-CN" sz="1400" dirty="0" smtClean="0"/>
                        <a:t>3</a:t>
                      </a:r>
                      <a:r>
                        <a:rPr lang="zh-CN" altLang="en-US" sz="1400" dirty="0" smtClean="0"/>
                        <a:t>年以上移动大型项目运维经验。</a:t>
                      </a:r>
                      <a:endParaRPr lang="zh-CN" altLang="en-US" sz="1400" dirty="0"/>
                    </a:p>
                  </a:txBody>
                  <a:tcPr/>
                </a:tc>
              </a:tr>
              <a:tr h="750686">
                <a:tc>
                  <a:txBody>
                    <a:bodyPr/>
                    <a:lstStyle/>
                    <a:p>
                      <a:r>
                        <a:rPr lang="zh-CN" altLang="en-US" sz="1400" i="0" dirty="0" smtClean="0"/>
                        <a:t>分析师</a:t>
                      </a:r>
                      <a:endParaRPr lang="zh-CN" altLang="en-US" sz="1400" i="0" dirty="0"/>
                    </a:p>
                  </a:txBody>
                  <a:tcPr/>
                </a:tc>
                <a:tc>
                  <a:txBody>
                    <a:bodyPr/>
                    <a:lstStyle/>
                    <a:p>
                      <a:r>
                        <a:rPr lang="zh-CN" altLang="en-US" sz="1400" dirty="0" smtClean="0"/>
                        <a:t>将运维事件原因分析，策略定制，运维项目设计合理性分析等</a:t>
                      </a:r>
                      <a:endParaRPr lang="zh-CN" altLang="en-US" sz="1400" dirty="0"/>
                    </a:p>
                  </a:txBody>
                  <a:tcPr/>
                </a:tc>
                <a:tc>
                  <a:txBody>
                    <a:bodyPr/>
                    <a:lstStyle/>
                    <a:p>
                      <a:r>
                        <a:rPr lang="en-US" altLang="zh-CN" sz="1400" dirty="0" smtClean="0"/>
                        <a:t>6</a:t>
                      </a:r>
                      <a:r>
                        <a:rPr lang="zh-CN" altLang="en-US" sz="1400" dirty="0" smtClean="0"/>
                        <a:t>年以上移动项目经验。</a:t>
                      </a:r>
                      <a:endParaRPr lang="en-US" altLang="zh-CN" sz="1400" dirty="0" smtClean="0"/>
                    </a:p>
                    <a:p>
                      <a:r>
                        <a:rPr lang="en-US" altLang="zh-CN" sz="1400" dirty="0" smtClean="0"/>
                        <a:t>5</a:t>
                      </a:r>
                      <a:r>
                        <a:rPr lang="zh-CN" altLang="en-US" sz="1400" dirty="0" smtClean="0"/>
                        <a:t>年以上担任系统架构，系统分析师经验</a:t>
                      </a:r>
                      <a:endParaRPr lang="en-US" altLang="zh-CN" sz="1400" dirty="0" smtClean="0"/>
                    </a:p>
                    <a:p>
                      <a:r>
                        <a:rPr lang="zh-CN" altLang="en-US" sz="1400" dirty="0" smtClean="0"/>
                        <a:t>熟悉各种分析工具与方法</a:t>
                      </a:r>
                      <a:endParaRPr lang="zh-CN" altLang="en-US" sz="1400" dirty="0"/>
                    </a:p>
                  </a:txBody>
                  <a:tcPr/>
                </a:tc>
              </a:tr>
              <a:tr h="526608">
                <a:tc>
                  <a:txBody>
                    <a:bodyPr/>
                    <a:lstStyle/>
                    <a:p>
                      <a:r>
                        <a:rPr lang="en-US" altLang="zh-CN" sz="1400" i="0" dirty="0" smtClean="0"/>
                        <a:t>ORACLE</a:t>
                      </a:r>
                      <a:r>
                        <a:rPr lang="en-US" altLang="zh-CN" sz="1400" i="0" baseline="0" dirty="0" smtClean="0"/>
                        <a:t> DBA</a:t>
                      </a:r>
                      <a:endParaRPr lang="zh-CN" altLang="en-US" sz="1400" i="0" dirty="0"/>
                    </a:p>
                  </a:txBody>
                  <a:tcPr/>
                </a:tc>
                <a:tc>
                  <a:txBody>
                    <a:bodyPr/>
                    <a:lstStyle/>
                    <a:p>
                      <a:r>
                        <a:rPr lang="zh-CN" altLang="en-US" sz="1400" dirty="0" smtClean="0"/>
                        <a:t>对于运维项目数据库进行管理，包括巡检，故障处理，参数设置，热备等</a:t>
                      </a:r>
                      <a:endParaRPr lang="zh-CN" altLang="en-US" sz="1400" dirty="0"/>
                    </a:p>
                  </a:txBody>
                  <a:tcPr/>
                </a:tc>
                <a:tc>
                  <a:txBody>
                    <a:bodyPr/>
                    <a:lstStyle/>
                    <a:p>
                      <a:r>
                        <a:rPr lang="zh-CN" altLang="en-US" sz="1400" dirty="0" smtClean="0"/>
                        <a:t>具有</a:t>
                      </a:r>
                      <a:r>
                        <a:rPr lang="en-US" altLang="zh-CN" sz="1400" dirty="0" smtClean="0"/>
                        <a:t>DBA</a:t>
                      </a:r>
                      <a:r>
                        <a:rPr lang="zh-CN" altLang="en-US" sz="1400" dirty="0" smtClean="0"/>
                        <a:t>专业证书</a:t>
                      </a:r>
                      <a:endParaRPr lang="en-US" altLang="zh-CN" sz="1400" dirty="0" smtClean="0"/>
                    </a:p>
                    <a:p>
                      <a:r>
                        <a:rPr lang="en-US" altLang="zh-CN" sz="1400" dirty="0" smtClean="0"/>
                        <a:t>3</a:t>
                      </a:r>
                      <a:r>
                        <a:rPr lang="zh-CN" altLang="en-US" sz="1400" dirty="0" smtClean="0"/>
                        <a:t>年以上</a:t>
                      </a:r>
                      <a:r>
                        <a:rPr lang="en-US" altLang="zh-CN" sz="1400" dirty="0" smtClean="0"/>
                        <a:t>oracle</a:t>
                      </a:r>
                      <a:r>
                        <a:rPr lang="zh-CN" altLang="en-US" sz="1400" dirty="0" smtClean="0"/>
                        <a:t>数据库管理经验</a:t>
                      </a:r>
                      <a:endParaRPr lang="zh-CN" altLang="en-US" sz="1400" dirty="0"/>
                    </a:p>
                  </a:txBody>
                  <a:tcPr/>
                </a:tc>
              </a:tr>
              <a:tr h="750686">
                <a:tc>
                  <a:txBody>
                    <a:bodyPr/>
                    <a:lstStyle/>
                    <a:p>
                      <a:r>
                        <a:rPr lang="zh-CN" altLang="en-US" sz="1400" i="0" dirty="0" smtClean="0"/>
                        <a:t>服务台</a:t>
                      </a:r>
                      <a:endParaRPr lang="zh-CN" altLang="en-US" sz="1400" i="0" dirty="0"/>
                    </a:p>
                  </a:txBody>
                  <a:tcPr/>
                </a:tc>
                <a:tc>
                  <a:txBody>
                    <a:bodyPr/>
                    <a:lstStyle/>
                    <a:p>
                      <a:r>
                        <a:rPr lang="zh-CN" altLang="en-US" sz="1400" dirty="0" smtClean="0"/>
                        <a:t>接收系统使用者反映事件，包含咨询，查证，故障，并对时间进行</a:t>
                      </a:r>
                      <a:r>
                        <a:rPr lang="en-US" altLang="zh-CN" sz="1400" dirty="0" smtClean="0"/>
                        <a:t>ITIL</a:t>
                      </a:r>
                      <a:r>
                        <a:rPr lang="zh-CN" altLang="en-US" sz="1400" dirty="0" smtClean="0"/>
                        <a:t>单初步填写以及相关症状初判</a:t>
                      </a:r>
                      <a:endParaRPr lang="zh-CN" altLang="en-US" sz="1400" dirty="0"/>
                    </a:p>
                  </a:txBody>
                  <a:tcPr/>
                </a:tc>
                <a:tc>
                  <a:txBody>
                    <a:bodyPr/>
                    <a:lstStyle/>
                    <a:p>
                      <a:r>
                        <a:rPr lang="zh-CN" altLang="en-US" sz="1400" dirty="0" smtClean="0"/>
                        <a:t>良好的沟通能力以及服务态度</a:t>
                      </a:r>
                      <a:endParaRPr lang="en-US" altLang="zh-CN" sz="1400" dirty="0" smtClean="0"/>
                    </a:p>
                    <a:p>
                      <a:r>
                        <a:rPr lang="zh-CN" altLang="en-US" sz="1400" dirty="0" smtClean="0"/>
                        <a:t>项目故障相关基础故障知识</a:t>
                      </a:r>
                      <a:endParaRPr lang="en-US" altLang="zh-CN" sz="1400" dirty="0" smtClean="0"/>
                    </a:p>
                    <a:p>
                      <a:r>
                        <a:rPr lang="zh-CN" altLang="en-US" sz="1400" dirty="0" smtClean="0"/>
                        <a:t>良好问题描述能力</a:t>
                      </a:r>
                      <a:endParaRPr lang="zh-CN" altLang="en-US" sz="1400" dirty="0"/>
                    </a:p>
                  </a:txBody>
                  <a:tcPr/>
                </a:tc>
              </a:tr>
              <a:tr h="531736">
                <a:tc>
                  <a:txBody>
                    <a:bodyPr/>
                    <a:lstStyle/>
                    <a:p>
                      <a:r>
                        <a:rPr lang="en-US" altLang="zh-CN" sz="1400" i="0" dirty="0" smtClean="0"/>
                        <a:t>j2ee</a:t>
                      </a:r>
                      <a:r>
                        <a:rPr lang="zh-CN" altLang="en-US" sz="1400" i="0" dirty="0" smtClean="0"/>
                        <a:t>维护工程师</a:t>
                      </a:r>
                      <a:endParaRPr lang="zh-CN" altLang="en-US" sz="1400" i="0" dirty="0"/>
                    </a:p>
                  </a:txBody>
                  <a:tcPr/>
                </a:tc>
                <a:tc>
                  <a:txBody>
                    <a:bodyPr/>
                    <a:lstStyle/>
                    <a:p>
                      <a:r>
                        <a:rPr lang="zh-CN" altLang="en-US" sz="1400" dirty="0" smtClean="0"/>
                        <a:t>相关</a:t>
                      </a:r>
                      <a:r>
                        <a:rPr lang="en-US" altLang="zh-CN" sz="1400" dirty="0" smtClean="0"/>
                        <a:t>j2ee</a:t>
                      </a:r>
                      <a:r>
                        <a:rPr lang="zh-CN" altLang="en-US" sz="1400" dirty="0" smtClean="0"/>
                        <a:t>项目故障，问题原因分析，故障处理等工作执行者</a:t>
                      </a:r>
                      <a:endParaRPr lang="zh-CN" altLang="en-US" sz="1400" dirty="0"/>
                    </a:p>
                  </a:txBody>
                  <a:tcPr/>
                </a:tc>
                <a:tc>
                  <a:txBody>
                    <a:bodyPr/>
                    <a:lstStyle/>
                    <a:p>
                      <a:r>
                        <a:rPr lang="en-US" altLang="zh-CN" sz="1400" dirty="0" smtClean="0"/>
                        <a:t>2</a:t>
                      </a:r>
                      <a:r>
                        <a:rPr lang="zh-CN" altLang="en-US" sz="1400" dirty="0" smtClean="0"/>
                        <a:t>年以上移动项目开发经验</a:t>
                      </a:r>
                      <a:endParaRPr lang="en-US" altLang="zh-CN" sz="1400" dirty="0" smtClean="0"/>
                    </a:p>
                    <a:p>
                      <a:r>
                        <a:rPr lang="zh-CN" altLang="en-US" sz="1400" dirty="0" smtClean="0"/>
                        <a:t>熟悉</a:t>
                      </a:r>
                      <a:r>
                        <a:rPr lang="en-US" altLang="zh-CN" sz="1400" dirty="0" smtClean="0"/>
                        <a:t>oracle</a:t>
                      </a:r>
                      <a:r>
                        <a:rPr lang="zh-CN" altLang="en-US" sz="1400" dirty="0" smtClean="0"/>
                        <a:t>基础</a:t>
                      </a:r>
                      <a:r>
                        <a:rPr lang="en-US" altLang="zh-CN" sz="1400" dirty="0" err="1" smtClean="0"/>
                        <a:t>SQL,</a:t>
                      </a:r>
                      <a:r>
                        <a:rPr lang="en-US" altLang="zh-CN" sz="1400" baseline="0" dirty="0" err="1" smtClean="0"/>
                        <a:t>mvc</a:t>
                      </a:r>
                      <a:r>
                        <a:rPr lang="zh-CN" altLang="en-US" sz="1400" baseline="0" dirty="0" smtClean="0"/>
                        <a:t>模型框架知识</a:t>
                      </a:r>
                      <a:endParaRPr lang="zh-CN" altLang="en-US" sz="1400" dirty="0"/>
                    </a:p>
                  </a:txBody>
                  <a:tcPr/>
                </a:tc>
              </a:tr>
              <a:tr h="372691">
                <a:tc>
                  <a:txBody>
                    <a:bodyPr/>
                    <a:lstStyle/>
                    <a:p>
                      <a:r>
                        <a:rPr lang="en-US" altLang="zh-CN" sz="1400" i="0" dirty="0" smtClean="0"/>
                        <a:t>C++</a:t>
                      </a:r>
                      <a:r>
                        <a:rPr lang="zh-CN" altLang="en-US" sz="1400" i="0" dirty="0" smtClean="0"/>
                        <a:t>维护工程师</a:t>
                      </a:r>
                      <a:endParaRPr lang="zh-CN" altLang="en-US" sz="1400" i="0" dirty="0"/>
                    </a:p>
                  </a:txBody>
                  <a:tcPr/>
                </a:tc>
                <a:tc>
                  <a:txBody>
                    <a:bodyPr/>
                    <a:lstStyle/>
                    <a:p>
                      <a:r>
                        <a:rPr lang="zh-CN" altLang="en-US" sz="1400" dirty="0" smtClean="0"/>
                        <a:t>相关</a:t>
                      </a:r>
                      <a:r>
                        <a:rPr lang="en-US" altLang="zh-CN" sz="1400" dirty="0" smtClean="0"/>
                        <a:t>C++</a:t>
                      </a:r>
                      <a:r>
                        <a:rPr lang="zh-CN" altLang="en-US" sz="1400" dirty="0" smtClean="0"/>
                        <a:t>项目故障判断，故障处理等工作执行者</a:t>
                      </a:r>
                      <a:endParaRPr lang="zh-CN" altLang="en-US" sz="1400" dirty="0"/>
                    </a:p>
                  </a:txBody>
                  <a:tcPr/>
                </a:tc>
                <a:tc>
                  <a:txBody>
                    <a:bodyPr/>
                    <a:lstStyle/>
                    <a:p>
                      <a:r>
                        <a:rPr lang="en-US" altLang="zh-CN" sz="1400" dirty="0" smtClean="0"/>
                        <a:t>4</a:t>
                      </a:r>
                      <a:r>
                        <a:rPr lang="zh-CN" altLang="en-US" sz="1400" dirty="0" smtClean="0"/>
                        <a:t>年以上</a:t>
                      </a:r>
                      <a:r>
                        <a:rPr lang="en-US" altLang="zh-CN" sz="1400" dirty="0" smtClean="0"/>
                        <a:t>C++</a:t>
                      </a:r>
                      <a:r>
                        <a:rPr lang="zh-CN" altLang="en-US" sz="1400" dirty="0" smtClean="0"/>
                        <a:t>项目经验，熟悉</a:t>
                      </a:r>
                      <a:r>
                        <a:rPr lang="en-US" altLang="zh-CN" sz="1400" dirty="0" smtClean="0"/>
                        <a:t>oracle</a:t>
                      </a:r>
                      <a:r>
                        <a:rPr lang="zh-CN" altLang="en-US" sz="1400" dirty="0" smtClean="0"/>
                        <a:t>数据库</a:t>
                      </a:r>
                      <a:endParaRPr lang="en-US" altLang="zh-CN" sz="1400" dirty="0" smtClean="0"/>
                    </a:p>
                    <a:p>
                      <a:r>
                        <a:rPr lang="zh-CN" altLang="en-US" sz="1400" dirty="0" smtClean="0"/>
                        <a:t>熟悉</a:t>
                      </a:r>
                      <a:r>
                        <a:rPr lang="en-US" altLang="zh-CN" sz="1400" dirty="0" smtClean="0"/>
                        <a:t>IBM</a:t>
                      </a:r>
                      <a:r>
                        <a:rPr lang="en-US" altLang="zh-CN" sz="1400" baseline="0" dirty="0" smtClean="0"/>
                        <a:t> MQ</a:t>
                      </a:r>
                      <a:r>
                        <a:rPr lang="zh-CN" altLang="en-US" sz="1400" baseline="0" dirty="0" smtClean="0"/>
                        <a:t>中间件，精通</a:t>
                      </a:r>
                      <a:r>
                        <a:rPr lang="en-US" altLang="zh-CN" sz="1400" baseline="0" dirty="0" err="1" smtClean="0"/>
                        <a:t>unix</a:t>
                      </a:r>
                      <a:r>
                        <a:rPr lang="zh-CN" altLang="en-US" sz="1400" baseline="0" dirty="0" smtClean="0"/>
                        <a:t>系统编程</a:t>
                      </a:r>
                      <a:endParaRPr lang="en-US" altLang="zh-CN" sz="1400" baseline="0" dirty="0" smtClean="0"/>
                    </a:p>
                  </a:txBody>
                  <a:tcPr/>
                </a:tc>
              </a:tr>
              <a:tr h="476987">
                <a:tc>
                  <a:txBody>
                    <a:bodyPr/>
                    <a:lstStyle/>
                    <a:p>
                      <a:r>
                        <a:rPr lang="en-US" altLang="zh-CN" sz="1400" i="0" dirty="0" smtClean="0"/>
                        <a:t>WIDGET</a:t>
                      </a:r>
                      <a:r>
                        <a:rPr lang="zh-CN" altLang="en-US" sz="1400" i="0" dirty="0" smtClean="0"/>
                        <a:t>维护工程师</a:t>
                      </a:r>
                      <a:endParaRPr lang="zh-CN" altLang="en-US" sz="1400" i="0" dirty="0"/>
                    </a:p>
                  </a:txBody>
                  <a:tcPr/>
                </a:tc>
                <a:tc>
                  <a:txBody>
                    <a:bodyPr/>
                    <a:lstStyle/>
                    <a:p>
                      <a:r>
                        <a:rPr lang="zh-CN" altLang="en-US" sz="1400" dirty="0" smtClean="0"/>
                        <a:t>相关手机安卓系统</a:t>
                      </a:r>
                      <a:r>
                        <a:rPr lang="en-US" altLang="zh-CN" sz="1400" dirty="0" smtClean="0"/>
                        <a:t>WIDGET</a:t>
                      </a:r>
                      <a:r>
                        <a:rPr lang="zh-CN" altLang="en-US" sz="1400" dirty="0" smtClean="0"/>
                        <a:t>客户端相关故障判断，故障处理工作执行者</a:t>
                      </a:r>
                      <a:endParaRPr lang="zh-CN" altLang="en-US" sz="1400" dirty="0"/>
                    </a:p>
                  </a:txBody>
                  <a:tcPr/>
                </a:tc>
                <a:tc>
                  <a:txBody>
                    <a:bodyPr/>
                    <a:lstStyle/>
                    <a:p>
                      <a:r>
                        <a:rPr lang="en-US" altLang="zh-CN" sz="1400" dirty="0" smtClean="0"/>
                        <a:t>2</a:t>
                      </a:r>
                      <a:r>
                        <a:rPr lang="zh-CN" altLang="en-US" sz="1400" dirty="0" smtClean="0"/>
                        <a:t>年以上手机软件开发经验</a:t>
                      </a:r>
                      <a:endParaRPr lang="en-US" altLang="zh-CN" sz="1400" dirty="0" smtClean="0"/>
                    </a:p>
                    <a:p>
                      <a:r>
                        <a:rPr lang="en-US" altLang="zh-CN" sz="1400" dirty="0" smtClean="0"/>
                        <a:t>1</a:t>
                      </a:r>
                      <a:r>
                        <a:rPr lang="zh-CN" altLang="en-US" sz="1400" dirty="0" smtClean="0"/>
                        <a:t>年移动项目经验</a:t>
                      </a:r>
                      <a:endParaRPr lang="en-US" altLang="zh-CN" sz="1400" dirty="0" smtClean="0"/>
                    </a:p>
                  </a:txBody>
                  <a:tcPr/>
                </a:tc>
              </a:tr>
              <a:tr h="476987">
                <a:tc>
                  <a:txBody>
                    <a:bodyPr/>
                    <a:lstStyle/>
                    <a:p>
                      <a:r>
                        <a:rPr lang="zh-CN" altLang="en-US" sz="1400" i="0" dirty="0" smtClean="0"/>
                        <a:t>测试工程师</a:t>
                      </a:r>
                      <a:endParaRPr lang="zh-CN" altLang="en-US" sz="1400" i="0" dirty="0"/>
                    </a:p>
                  </a:txBody>
                  <a:tcPr/>
                </a:tc>
                <a:tc>
                  <a:txBody>
                    <a:bodyPr/>
                    <a:lstStyle/>
                    <a:p>
                      <a:r>
                        <a:rPr lang="zh-CN" altLang="en-US" sz="1400" dirty="0" smtClean="0"/>
                        <a:t>故障处理后测试，或者项目交接过程测试验收工作执行者</a:t>
                      </a:r>
                      <a:endParaRPr lang="zh-CN" altLang="en-US" sz="1400" dirty="0"/>
                    </a:p>
                  </a:txBody>
                  <a:tcPr/>
                </a:tc>
                <a:tc>
                  <a:txBody>
                    <a:bodyPr/>
                    <a:lstStyle/>
                    <a:p>
                      <a:r>
                        <a:rPr lang="en-US" altLang="zh-CN" sz="1400" dirty="0" smtClean="0"/>
                        <a:t>3</a:t>
                      </a:r>
                      <a:r>
                        <a:rPr lang="zh-CN" altLang="en-US" sz="1400" dirty="0" smtClean="0"/>
                        <a:t>年测试经验，熟悉黑盒，白盒测试方法，熟悉各类测试工具</a:t>
                      </a:r>
                      <a:endParaRPr lang="zh-CN" altLang="en-US" sz="1400" dirty="0"/>
                    </a:p>
                  </a:txBody>
                  <a:tcPr/>
                </a:tc>
              </a:tr>
            </a:tbl>
          </a:graphicData>
        </a:graphic>
      </p:graphicFrame>
      <p:sp>
        <p:nvSpPr>
          <p:cNvPr id="38" name="AutoShape 107"/>
          <p:cNvSpPr>
            <a:spLocks noChangeArrowheads="1"/>
          </p:cNvSpPr>
          <p:nvPr/>
        </p:nvSpPr>
        <p:spPr bwMode="auto">
          <a:xfrm>
            <a:off x="2857488" y="2500306"/>
            <a:ext cx="4929222" cy="2500330"/>
          </a:xfrm>
          <a:prstGeom prst="irregularSeal1">
            <a:avLst/>
          </a:prstGeom>
          <a:solidFill>
            <a:srgbClr val="CC0000"/>
          </a:solidFill>
          <a:ln>
            <a:headEnd/>
            <a:tailEnd/>
          </a:ln>
        </p:spPr>
        <p:style>
          <a:lnRef idx="0">
            <a:schemeClr val="accent2"/>
          </a:lnRef>
          <a:fillRef idx="3">
            <a:schemeClr val="accent2"/>
          </a:fillRef>
          <a:effectRef idx="3">
            <a:schemeClr val="accent2"/>
          </a:effectRef>
          <a:fontRef idx="minor">
            <a:schemeClr val="lt1"/>
          </a:fontRef>
        </p:style>
        <p:txBody>
          <a:bodyPr anchor="ctr"/>
          <a:lstStyle/>
          <a:p>
            <a:pPr algn="ctr"/>
            <a:r>
              <a:rPr lang="zh-CN" altLang="en-US" sz="1400" b="1" i="1" dirty="0" smtClean="0">
                <a:solidFill>
                  <a:schemeClr val="bg1"/>
                </a:solidFill>
                <a:latin typeface="Arial" charset="0"/>
                <a:ea typeface="华文细黑" pitchFamily="2" charset="-122"/>
              </a:rPr>
              <a:t>团队建设是基础，运维团队必须是一个多角色，角色人员素质高，运维经验丰富的高效成熟团队！</a:t>
            </a:r>
            <a:endParaRPr lang="zh-CN" altLang="en-US" sz="1400" b="1" i="1" dirty="0">
              <a:solidFill>
                <a:schemeClr val="bg1"/>
              </a:solidFill>
              <a:latin typeface="Arial" charset="0"/>
              <a:ea typeface="华文细黑"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x69V2_xr06JQDYvNLWWa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PZZMLQDMpkad_wNtKAo6S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jRMrf.TMpE.d5HHXsGRkR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jRMrf.TMpE.d5HHXsGRkR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jRMrf.TMpE.d5HHXsGRkR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jRMrf.TMpE.d5HHXsGRkR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jRMrf.TMpE.d5HHXsGRkR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jRMrf.TMpE.d5HHXsGRkR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jRMrf.TMpE.d5HHXsGRkR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jRMrf.TMpE.d5HHXsGRkR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bx69V2_xr06JQDYvNLWWa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bx69V2_xr06JQDYvNLWWa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PZZMLQDMpkad_wNtKAo6S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x69V2_xr06JQDYvNLWWa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PZZMLQDMpkad_wNtKAo6S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bx69V2_xr06JQDYvNLWWa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PZZMLQDMpkad_wNtKAo6S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x69V2_xr06JQDYvNLWWag"/>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10840</TotalTime>
  <Words>4222</Words>
  <Application>Microsoft Office PowerPoint</Application>
  <PresentationFormat>全屏显示(4:3)</PresentationFormat>
  <Paragraphs>501</Paragraphs>
  <Slides>29</Slides>
  <Notes>6</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目录</vt:lpstr>
      <vt:lpstr>现状描述</vt:lpstr>
      <vt:lpstr>分析思路</vt:lpstr>
      <vt:lpstr>目录</vt:lpstr>
      <vt:lpstr>愿景目标</vt:lpstr>
      <vt:lpstr>目录</vt:lpstr>
      <vt:lpstr>运维管理体系</vt:lpstr>
      <vt:lpstr>团队建设</vt:lpstr>
      <vt:lpstr>运维流程-概述</vt:lpstr>
      <vt:lpstr>运维流程-流程呈现</vt:lpstr>
      <vt:lpstr>运维流程-故障，问题流程一</vt:lpstr>
      <vt:lpstr>运维流程--故障，问题流程二</vt:lpstr>
      <vt:lpstr>运维流程-提数，发布，变更流程</vt:lpstr>
      <vt:lpstr>运维流程-运维交接流程</vt:lpstr>
      <vt:lpstr>运维流程-运维知识管理</vt:lpstr>
      <vt:lpstr>运维流程-预警监控</vt:lpstr>
      <vt:lpstr>运维流程-&gt;事件升级</vt:lpstr>
      <vt:lpstr>运维流程-&gt;制度规范</vt:lpstr>
      <vt:lpstr>运维监控-&gt;监控平台</vt:lpstr>
      <vt:lpstr>运维流程-&gt;监控对象</vt:lpstr>
      <vt:lpstr>运维流程-&gt;监控中心</vt:lpstr>
      <vt:lpstr>运维流程-&gt;经典案例</vt:lpstr>
      <vt:lpstr>目录</vt:lpstr>
      <vt:lpstr>软件过程管理</vt:lpstr>
      <vt:lpstr>项目需求阶段</vt:lpstr>
      <vt:lpstr>项目开发阶段</vt:lpstr>
      <vt:lpstr>项目测试&amp;运维</vt:lpstr>
      <vt:lpstr>PowerPoint 演示文稿</vt:lpstr>
    </vt:vector>
  </TitlesOfParts>
  <Company>jiuyiad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007</dc:creator>
  <cp:lastModifiedBy>走在路上</cp:lastModifiedBy>
  <cp:revision>1035</cp:revision>
  <dcterms:created xsi:type="dcterms:W3CDTF">2009-01-19T03:17:42Z</dcterms:created>
  <dcterms:modified xsi:type="dcterms:W3CDTF">2012-02-09T07:32:35Z</dcterms:modified>
</cp:coreProperties>
</file>